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wmf" ContentType="image/x-wmf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6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3" r:id="rId8"/>
    <p:sldId id="264" r:id="rId9"/>
    <p:sldId id="265" r:id="rId10"/>
    <p:sldId id="267" r:id="rId11"/>
    <p:sldId id="268" r:id="rId12"/>
    <p:sldId id="270" r:id="rId13"/>
    <p:sldId id="269" r:id="rId14"/>
    <p:sldId id="26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0504-49BE-D14A-A972-B5ABDC2B10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55BC-EBC7-2742-B284-F7373F687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55BC-EBC7-2742-B284-F7373F687B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55BC-EBC7-2742-B284-F7373F687B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55BC-EBC7-2742-B284-F7373F687B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55BC-EBC7-2742-B284-F7373F687B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55BC-EBC7-2742-B284-F7373F687B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55BC-EBC7-2742-B284-F7373F68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55BC-EBC7-2742-B284-F7373F687B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55BC-EBC7-2742-B284-F7373F68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0504-49BE-D14A-A972-B5ABDC2B10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58BB-4481-864E-9798-2E509E09DB27}" type="datetimeFigureOut">
              <a:rPr lang="en-US" smtClean="0"/>
              <a:pPr/>
              <a:t>11/30/09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55BC-EBC7-2742-B284-F7373F687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905000"/>
            <a:ext cx="4300728" cy="2892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r>
              <a:rPr lang="en-US" dirty="0" smtClean="0"/>
              <a:t> Potential Benefits </a:t>
            </a:r>
            <a:r>
              <a:rPr lang="en-US" dirty="0" smtClean="0"/>
              <a:t>of </a:t>
            </a:r>
            <a:r>
              <a:rPr lang="en-US" dirty="0" err="1" smtClean="0"/>
              <a:t>Greenroofs</a:t>
            </a:r>
            <a:r>
              <a:rPr lang="en-US" dirty="0" smtClean="0"/>
              <a:t> in Waller Creek Watershed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105400"/>
            <a:ext cx="4910328" cy="8869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Katherine </a:t>
            </a:r>
            <a:r>
              <a:rPr lang="en-US" dirty="0" err="1" smtClean="0"/>
              <a:t>Jashinski</a:t>
            </a:r>
            <a:endParaRPr lang="en-US" dirty="0" smtClean="0"/>
          </a:p>
          <a:p>
            <a:r>
              <a:rPr lang="en-US" dirty="0" smtClean="0"/>
              <a:t>GIS in Water Resources</a:t>
            </a:r>
          </a:p>
          <a:p>
            <a:r>
              <a:rPr lang="en-US" dirty="0" smtClean="0"/>
              <a:t>December 1, 2009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4480" r="7692"/>
          <a:stretch>
            <a:fillRect/>
          </a:stretch>
        </p:blipFill>
        <p:spPr>
          <a:xfrm>
            <a:off x="0" y="1447800"/>
            <a:ext cx="5122041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931"/>
            <a:ext cx="6858000" cy="795338"/>
          </a:xfrm>
        </p:spPr>
        <p:txBody>
          <a:bodyPr>
            <a:normAutofit/>
          </a:bodyPr>
          <a:lstStyle/>
          <a:p>
            <a:r>
              <a:rPr lang="en-US" dirty="0" smtClean="0"/>
              <a:t>Benefits of Removed Pollution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62000" y="3657600"/>
            <a:ext cx="3276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Total Savings = $21,783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73152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Pollutant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PM10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Reduction</a:t>
                      </a:r>
                      <a:r>
                        <a:rPr lang="en-US" baseline="0" dirty="0" smtClean="0"/>
                        <a:t> (tons)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Savings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$113.1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$431.1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$12,452.6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$3,223.2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$5,563.3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 descr="C:\Documents and Settings\kj141\Local Settings\Temporary Internet Files\Content.IE5\QTYVG5AJ\MCj041277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743104"/>
            <a:ext cx="2971800" cy="408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Energy Savings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2057400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Savings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Amount of saving per sq. ft. of green roof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saved</a:t>
                      </a:r>
                      <a:r>
                        <a:rPr lang="en-US" baseline="0" dirty="0" smtClean="0"/>
                        <a:t> per sq. ft. of green roof area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Energy Savings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0.385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kWh/sq ft. annually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168,470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CO2 Mitigation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2454.2 tons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$22,264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6" descr="beijing.tiff"/>
          <p:cNvPicPr>
            <a:picLocks noChangeAspect="1"/>
          </p:cNvPicPr>
          <p:nvPr/>
        </p:nvPicPr>
        <p:blipFill>
          <a:blip r:embed="rId2"/>
          <a:srcRect l="-25271" r="-25271"/>
          <a:stretch>
            <a:fillRect/>
          </a:stretch>
        </p:blipFill>
        <p:spPr>
          <a:xfrm>
            <a:off x="1143000" y="3686704"/>
            <a:ext cx="6586538" cy="3171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040" y="3686704"/>
            <a:ext cx="2147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smtClean="0"/>
              <a:t>4.64 cents/kWh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smtClean="0"/>
              <a:t>Assuming fossil fuel </a:t>
            </a:r>
          </a:p>
          <a:p>
            <a:r>
              <a:rPr lang="en-US" dirty="0" smtClean="0"/>
              <a:t>  energy 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 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600200" y="2057400"/>
          <a:ext cx="5943600" cy="3657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1800"/>
                <a:gridCol w="2971800"/>
              </a:tblGrid>
              <a:tr h="561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Pollutant Reduction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$238,847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561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Erosion Reduction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$442,261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561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Removed Pollution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 $21,783.00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8499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/>
                        <a:t>Direct Energy Savings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$168,470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561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/>
                        <a:t>CO2 Mitigation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/>
                        <a:t>$22,264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12700" marR="12700" marT="12700" marB="0" anchor="ctr"/>
                </a:tc>
              </a:tr>
              <a:tr h="5615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$893,625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2648" y="6095999"/>
            <a:ext cx="4341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/>
              </a:rPr>
              <a:t> *cost of </a:t>
            </a:r>
            <a:r>
              <a:rPr lang="en-US" sz="2400" b="1" dirty="0" err="1" smtClean="0">
                <a:latin typeface="Calibri"/>
              </a:rPr>
              <a:t>greenroofs</a:t>
            </a:r>
            <a:r>
              <a:rPr lang="en-US" sz="2400" b="1" dirty="0" smtClean="0">
                <a:latin typeface="Calibri"/>
              </a:rPr>
              <a:t> $</a:t>
            </a:r>
            <a:r>
              <a:rPr lang="en-US" sz="2400" b="1" dirty="0" smtClean="0">
                <a:latin typeface="Calibri"/>
              </a:rPr>
              <a:t>75,338,588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Waller Creek Tunnel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0"/>
            <a:ext cx="3931920" cy="4648795"/>
          </a:xfrm>
        </p:spPr>
        <p:txBody>
          <a:bodyPr>
            <a:normAutofit/>
          </a:bodyPr>
          <a:lstStyle/>
          <a:p>
            <a:r>
              <a:rPr lang="en-US" dirty="0" smtClean="0"/>
              <a:t>$127 million dollars</a:t>
            </a:r>
          </a:p>
          <a:p>
            <a:r>
              <a:rPr lang="en-US" dirty="0" smtClean="0"/>
              <a:t>expected to reduce the size of the 100-year floodplain of the lower Waller Creek watershed by an estimated 28 acres</a:t>
            </a:r>
          </a:p>
          <a:p>
            <a:r>
              <a:rPr lang="en-US" dirty="0" smtClean="0"/>
              <a:t>allow denser development in a very desirable area of downtown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pump station at Waterloo Park will maintain constant water flow in the creek during the dry season to improve water quality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11176"/>
          <a:stretch>
            <a:fillRect/>
          </a:stretch>
        </p:blipFill>
        <p:spPr>
          <a:xfrm>
            <a:off x="457200" y="1417638"/>
            <a:ext cx="4046054" cy="5288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Waller Creek District Master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50" t="25000" r="6875" b="14063"/>
          <a:stretch>
            <a:fillRect/>
          </a:stretch>
        </p:blipFill>
        <p:spPr bwMode="auto">
          <a:xfrm>
            <a:off x="609600" y="1752600"/>
            <a:ext cx="79130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057401"/>
            <a:ext cx="7924800" cy="3980328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 smtClean="0"/>
              <a:t>benefits to </a:t>
            </a:r>
            <a:r>
              <a:rPr lang="en-US" dirty="0" err="1" smtClean="0"/>
              <a:t>greenroofs</a:t>
            </a:r>
            <a:r>
              <a:rPr lang="en-US" dirty="0" smtClean="0"/>
              <a:t> both monetary and environmental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City of Austin has an opportunity with new development to implement a large area of </a:t>
            </a:r>
            <a:r>
              <a:rPr lang="en-US" dirty="0" err="1" smtClean="0"/>
              <a:t>greenroofs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benefits that could be quantified and modeled to make </a:t>
            </a:r>
            <a:r>
              <a:rPr lang="en-US" dirty="0" err="1" smtClean="0"/>
              <a:t>greenroofs</a:t>
            </a:r>
            <a:r>
              <a:rPr lang="en-US" dirty="0" smtClean="0"/>
              <a:t> a more </a:t>
            </a:r>
            <a:r>
              <a:rPr lang="en-US" dirty="0" smtClean="0"/>
              <a:t>viable BMP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</a:t>
            </a:r>
            <a:r>
              <a:rPr lang="en-US" dirty="0" smtClean="0"/>
              <a:t>of </a:t>
            </a:r>
            <a:r>
              <a:rPr lang="en-US" dirty="0" err="1" smtClean="0"/>
              <a:t>Greenroofs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Reduce sewage system loads by assimilating large amounts of </a:t>
            </a:r>
            <a:r>
              <a:rPr lang="en-US" dirty="0" smtClean="0"/>
              <a:t>rainwater</a:t>
            </a:r>
          </a:p>
          <a:p>
            <a:r>
              <a:rPr lang="en-US" dirty="0" smtClean="0"/>
              <a:t>Absorb air pollution, airborne particulates, and store carbon</a:t>
            </a:r>
            <a:endParaRPr lang="en-US" dirty="0" smtClean="0"/>
          </a:p>
          <a:p>
            <a:r>
              <a:rPr lang="en-US" dirty="0" smtClean="0"/>
              <a:t>Insulate a building from extreme </a:t>
            </a:r>
            <a:r>
              <a:rPr lang="en-US" dirty="0" smtClean="0"/>
              <a:t>temperatures</a:t>
            </a:r>
            <a:endParaRPr lang="en-US" dirty="0" smtClean="0"/>
          </a:p>
          <a:p>
            <a:r>
              <a:rPr lang="en-US" dirty="0" smtClean="0"/>
              <a:t>Reduce urban heat island effects</a:t>
            </a:r>
            <a:endParaRPr lang="en-US" dirty="0" smtClean="0"/>
          </a:p>
          <a:p>
            <a:r>
              <a:rPr lang="en-US" dirty="0" smtClean="0"/>
              <a:t>Protect </a:t>
            </a:r>
            <a:r>
              <a:rPr lang="en-US" dirty="0" smtClean="0"/>
              <a:t>underlying roof material by eliminating exposure to the sun’s ultraviolet (UV) radiation and extreme daily temperature </a:t>
            </a:r>
            <a:r>
              <a:rPr lang="en-US" dirty="0" smtClean="0"/>
              <a:t>fluctuations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Waller Creek</a:t>
            </a:r>
            <a:r>
              <a:rPr lang="en-US" dirty="0" smtClean="0"/>
              <a:t> Watershed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most densely developed streams in the city, &gt;50% impervious cover </a:t>
            </a:r>
          </a:p>
          <a:p>
            <a:endParaRPr lang="en-US" dirty="0" smtClean="0"/>
          </a:p>
          <a:p>
            <a:r>
              <a:rPr lang="en-US" dirty="0" smtClean="0"/>
              <a:t>5.63 sq. miles in area</a:t>
            </a:r>
          </a:p>
          <a:p>
            <a:endParaRPr lang="en-US" dirty="0" smtClean="0"/>
          </a:p>
          <a:p>
            <a:r>
              <a:rPr lang="en-US" dirty="0" smtClean="0"/>
              <a:t>Drains to Colorado River at Ladybird Lake</a:t>
            </a:r>
            <a:endParaRPr lang="en-US" dirty="0"/>
          </a:p>
        </p:txBody>
      </p:sp>
      <p:pic>
        <p:nvPicPr>
          <p:cNvPr id="5" name="Content Placeholder 4" descr="itree.t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9776" t="7659" r="20757" b="10012"/>
          <a:stretch>
            <a:fillRect/>
          </a:stretch>
        </p:blipFill>
        <p:spPr>
          <a:xfrm>
            <a:off x="4876800" y="1828799"/>
            <a:ext cx="2721935" cy="4876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Assumptions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Roofs are at least one story above grade</a:t>
            </a:r>
          </a:p>
          <a:p>
            <a:endParaRPr lang="en-US" dirty="0" smtClean="0"/>
          </a:p>
          <a:p>
            <a:r>
              <a:rPr lang="en-US" dirty="0" smtClean="0"/>
              <a:t>All roofs are flat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100</a:t>
            </a:r>
            <a:r>
              <a:rPr lang="en-US" dirty="0" smtClean="0"/>
              <a:t>% of the</a:t>
            </a:r>
            <a:r>
              <a:rPr lang="en-US" dirty="0" smtClean="0"/>
              <a:t> total roof </a:t>
            </a:r>
            <a:r>
              <a:rPr lang="en-US" dirty="0" smtClean="0"/>
              <a:t>area is available for</a:t>
            </a:r>
            <a:r>
              <a:rPr lang="en-US" dirty="0" smtClean="0"/>
              <a:t> conversion to </a:t>
            </a:r>
            <a:r>
              <a:rPr lang="en-US" dirty="0" err="1" smtClean="0"/>
              <a:t>greenroofs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Extensive </a:t>
            </a:r>
            <a:r>
              <a:rPr lang="en-US" dirty="0" err="1" smtClean="0"/>
              <a:t>greenroofs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/>
          <p:nvPr/>
        </p:nvPicPr>
        <p:blipFill>
          <a:blip r:embed="rId2"/>
          <a:srcRect t="14028" r="64704" b="43888"/>
          <a:stretch>
            <a:fillRect/>
          </a:stretch>
        </p:blipFill>
        <p:spPr bwMode="auto">
          <a:xfrm>
            <a:off x="4648200" y="1428750"/>
            <a:ext cx="4022914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9" y="5791200"/>
            <a:ext cx="7772401" cy="11620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/>
              <a:t>~0.34 sq. miles of the watershed or 6% is viable roof space for conversion to </a:t>
            </a:r>
            <a:r>
              <a:rPr lang="en-US" sz="2200" dirty="0" err="1" smtClean="0"/>
              <a:t>greenroofs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 l="46152" t="13828" r="30248" b="13749"/>
          <a:stretch>
            <a:fillRect/>
          </a:stretch>
        </p:blipFill>
        <p:spPr bwMode="auto">
          <a:xfrm>
            <a:off x="4953000" y="273051"/>
            <a:ext cx="2438400" cy="53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4" descr="itree.tif"/>
          <p:cNvPicPr>
            <a:picLocks noChangeAspect="1"/>
          </p:cNvPicPr>
          <p:nvPr/>
        </p:nvPicPr>
        <p:blipFill>
          <a:blip r:embed="rId3"/>
          <a:srcRect l="27341" t="7659" r="27267" b="10012"/>
          <a:stretch>
            <a:fillRect/>
          </a:stretch>
        </p:blipFill>
        <p:spPr>
          <a:xfrm>
            <a:off x="1371600" y="273051"/>
            <a:ext cx="2286000" cy="536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Modeling Runoff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Simple Method:      R = P * </a:t>
            </a:r>
            <a:r>
              <a:rPr lang="en-US" dirty="0" err="1" smtClean="0"/>
              <a:t>Pj</a:t>
            </a:r>
            <a:r>
              <a:rPr lang="en-US" dirty="0" smtClean="0"/>
              <a:t> * </a:t>
            </a:r>
            <a:r>
              <a:rPr lang="en-US" dirty="0" err="1" smtClean="0"/>
              <a:t>Rv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Where: R = Annual runoff (inches)</a:t>
            </a:r>
          </a:p>
          <a:p>
            <a:r>
              <a:rPr lang="en-US" dirty="0" smtClean="0"/>
              <a:t>P = Annual rainfall (</a:t>
            </a:r>
            <a:r>
              <a:rPr lang="en-US" dirty="0" smtClean="0"/>
              <a:t>42.87 inches in 2001)</a:t>
            </a:r>
            <a:endParaRPr lang="en-US" dirty="0" smtClean="0"/>
          </a:p>
          <a:p>
            <a:r>
              <a:rPr lang="en-US" i="1" dirty="0" err="1" smtClean="0"/>
              <a:t>Pj</a:t>
            </a:r>
            <a:r>
              <a:rPr lang="en-US" i="1" dirty="0" smtClean="0"/>
              <a:t> = Fraction of annual rainfall events that produce runoff (usually 0.9)</a:t>
            </a:r>
          </a:p>
          <a:p>
            <a:r>
              <a:rPr lang="en-US" dirty="0" err="1" smtClean="0"/>
              <a:t>Rv</a:t>
            </a:r>
            <a:r>
              <a:rPr lang="en-US" dirty="0" smtClean="0"/>
              <a:t> = Runoff coefficient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Rv</a:t>
            </a:r>
            <a:r>
              <a:rPr lang="en-US" dirty="0" smtClean="0"/>
              <a:t>=0.05+0.9Ia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Ia</a:t>
            </a:r>
            <a:r>
              <a:rPr lang="en-US" dirty="0" smtClean="0"/>
              <a:t> = Impervious fraction (36.63%)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rcRect l="45999" t="13226" r="31082" b="16032"/>
          <a:stretch>
            <a:fillRect/>
          </a:stretch>
        </p:blipFill>
        <p:spPr bwMode="auto">
          <a:xfrm>
            <a:off x="685800" y="533400"/>
            <a:ext cx="2590800" cy="550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Reduced </a:t>
            </a:r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8458200" cy="4361328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Reduced </a:t>
            </a:r>
            <a:r>
              <a:rPr lang="en-US" sz="2400" dirty="0" err="1" smtClean="0"/>
              <a:t>stormwater</a:t>
            </a:r>
            <a:r>
              <a:rPr lang="en-US" sz="2400" dirty="0" smtClean="0"/>
              <a:t> load of </a:t>
            </a:r>
            <a:r>
              <a:rPr lang="en-US" sz="2400" b="0" u="sng" dirty="0" smtClean="0"/>
              <a:t>203.8</a:t>
            </a:r>
            <a:r>
              <a:rPr lang="en-US" sz="2400" u="sng" dirty="0" smtClean="0"/>
              <a:t>  million gallons</a:t>
            </a:r>
            <a:r>
              <a:rPr lang="en-US" sz="2400" dirty="0" smtClean="0"/>
              <a:t> for the year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Three types of the </a:t>
            </a:r>
            <a:r>
              <a:rPr lang="en-US" dirty="0" err="1" smtClean="0"/>
              <a:t>stormwater</a:t>
            </a:r>
            <a:r>
              <a:rPr lang="en-US" dirty="0" smtClean="0"/>
              <a:t> benefits are estimated</a:t>
            </a:r>
          </a:p>
          <a:p>
            <a:r>
              <a:rPr lang="en-US" dirty="0" err="1" smtClean="0"/>
              <a:t>stormwater</a:t>
            </a:r>
            <a:r>
              <a:rPr lang="en-US" dirty="0" smtClean="0"/>
              <a:t> best management practice savings due to the application of green roofs (BMP)</a:t>
            </a:r>
          </a:p>
          <a:p>
            <a:r>
              <a:rPr lang="en-US" dirty="0" smtClean="0"/>
              <a:t>pollutant reduction (P)</a:t>
            </a:r>
          </a:p>
          <a:p>
            <a:r>
              <a:rPr lang="en-US" dirty="0" smtClean="0"/>
              <a:t>reduction of receiving stream erosion (E)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925209"/>
          <a:ext cx="7467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748"/>
                <a:gridCol w="3490291"/>
                <a:gridCol w="1704561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BMP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8/sq ft of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greenroof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75,338,588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Pollutant Reduction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P=05.*$1,414,133/sq mile green roof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$238,847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Erosion Reduction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E=$1,309,239*sq mile green roof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$442,261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56388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-Tree (UFORE) using clipped </a:t>
            </a:r>
            <a:r>
              <a:rPr lang="en-US" dirty="0" err="1" smtClean="0"/>
              <a:t>rasters</a:t>
            </a:r>
            <a:r>
              <a:rPr lang="en-US" dirty="0" smtClean="0"/>
              <a:t> from Arc GIS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44651" t="13226" r="31082" b="16032"/>
          <a:stretch>
            <a:fillRect/>
          </a:stretch>
        </p:blipFill>
        <p:spPr bwMode="auto">
          <a:xfrm>
            <a:off x="609600" y="2819400"/>
            <a:ext cx="1371600" cy="334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45538" t="13226" r="31372" b="16733"/>
          <a:stretch>
            <a:fillRect/>
          </a:stretch>
        </p:blipFill>
        <p:spPr bwMode="auto">
          <a:xfrm>
            <a:off x="2743200" y="2819400"/>
            <a:ext cx="13716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 l="45191" t="13828" r="30569" b="16132"/>
          <a:stretch>
            <a:fillRect/>
          </a:stretch>
        </p:blipFill>
        <p:spPr bwMode="auto">
          <a:xfrm>
            <a:off x="4754880" y="2819400"/>
            <a:ext cx="144081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us 7"/>
          <p:cNvSpPr/>
          <p:nvPr/>
        </p:nvSpPr>
        <p:spPr>
          <a:xfrm>
            <a:off x="2133600" y="3886200"/>
            <a:ext cx="609600" cy="6096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4107180" y="3886200"/>
            <a:ext cx="563880" cy="6096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6477000" y="3886200"/>
            <a:ext cx="609600" cy="6858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32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Impervious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Tree Canopy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54880" y="6324600"/>
            <a:ext cx="144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Land Use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3352800"/>
            <a:ext cx="121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Removal</a:t>
            </a:r>
          </a:p>
          <a:p>
            <a:r>
              <a:rPr lang="en-US" b="1" dirty="0" smtClean="0"/>
              <a:t>     CO</a:t>
            </a:r>
          </a:p>
          <a:p>
            <a:r>
              <a:rPr lang="en-US" b="1" dirty="0" smtClean="0"/>
              <a:t>     NO2</a:t>
            </a:r>
          </a:p>
          <a:p>
            <a:r>
              <a:rPr lang="en-US" b="1" dirty="0" smtClean="0"/>
              <a:t>     O3</a:t>
            </a:r>
          </a:p>
          <a:p>
            <a:r>
              <a:rPr lang="en-US" b="1" dirty="0" smtClean="0"/>
              <a:t>     SO2</a:t>
            </a:r>
          </a:p>
          <a:p>
            <a:r>
              <a:rPr lang="en-US" b="1" dirty="0" smtClean="0"/>
              <a:t>     PM10</a:t>
            </a:r>
            <a:endParaRPr lang="en-US" b="1" dirty="0"/>
          </a:p>
        </p:txBody>
      </p:sp>
      <p:sp>
        <p:nvSpPr>
          <p:cNvPr id="15" name="Double Bracket 14"/>
          <p:cNvSpPr/>
          <p:nvPr/>
        </p:nvSpPr>
        <p:spPr>
          <a:xfrm>
            <a:off x="7467600" y="3352800"/>
            <a:ext cx="1066800" cy="1754326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t="3590" b="11795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32654" t="3077" r="15385" b="16923"/>
          <a:stretch>
            <a:fillRect/>
          </a:stretch>
        </p:blipFill>
        <p:spPr bwMode="auto">
          <a:xfrm>
            <a:off x="4343400" y="13716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4740</TotalTime>
  <Words>577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Focus</vt:lpstr>
      <vt:lpstr>The Potential Benefits of Greenroofs in Waller Creek Watershed</vt:lpstr>
      <vt:lpstr>Benefits of Greenroofs</vt:lpstr>
      <vt:lpstr>Waller Creek Watershed</vt:lpstr>
      <vt:lpstr>Study Assumptions</vt:lpstr>
      <vt:lpstr>~0.34 sq. miles of the watershed or 6% is viable roof space for conversion to greenroofs </vt:lpstr>
      <vt:lpstr>                       Modeling Runoff</vt:lpstr>
      <vt:lpstr>Benefits of Reduced Stormwater </vt:lpstr>
      <vt:lpstr>Pollution Removal</vt:lpstr>
      <vt:lpstr>Slide 9</vt:lpstr>
      <vt:lpstr>Benefits of Removed Pollution</vt:lpstr>
      <vt:lpstr>Direct Energy Savings</vt:lpstr>
      <vt:lpstr>Benefit Summary</vt:lpstr>
      <vt:lpstr>Waller Creek Tunnel Project</vt:lpstr>
      <vt:lpstr>Waller Creek District Master Plan</vt:lpstr>
      <vt:lpstr>Conclusions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Green Roofs in Waller Creek Watershed</dc:title>
  <dc:creator>Katherine</dc:creator>
  <cp:lastModifiedBy>Katherine</cp:lastModifiedBy>
  <cp:revision>33</cp:revision>
  <dcterms:created xsi:type="dcterms:W3CDTF">2009-12-01T01:10:42Z</dcterms:created>
  <dcterms:modified xsi:type="dcterms:W3CDTF">2009-12-01T18:08:36Z</dcterms:modified>
</cp:coreProperties>
</file>