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62" r:id="rId5"/>
    <p:sldId id="272" r:id="rId6"/>
    <p:sldId id="273" r:id="rId7"/>
    <p:sldId id="271" r:id="rId8"/>
    <p:sldId id="276" r:id="rId9"/>
    <p:sldId id="277" r:id="rId10"/>
    <p:sldId id="280" r:id="rId11"/>
    <p:sldId id="275" r:id="rId12"/>
    <p:sldId id="270" r:id="rId13"/>
    <p:sldId id="267" r:id="rId14"/>
    <p:sldId id="268" r:id="rId15"/>
    <p:sldId id="269" r:id="rId16"/>
    <p:sldId id="274" r:id="rId17"/>
    <p:sldId id="278" r:id="rId18"/>
    <p:sldId id="279" r:id="rId19"/>
  </p:sldIdLst>
  <p:sldSz cx="9144000" cy="6858000" type="screen4x3"/>
  <p:notesSz cx="9296400" cy="68818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294" y="-174"/>
      </p:cViewPr>
      <p:guideLst>
        <p:guide orient="horz" pos="912"/>
        <p:guide orient="horz" pos="2544"/>
        <p:guide pos="3888"/>
        <p:guide pos="96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513" cy="3443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4744" y="0"/>
            <a:ext cx="4029511" cy="3443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6AE6B-D553-497D-A45C-E5C7531E7609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6312"/>
            <a:ext cx="4029513" cy="3443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4744" y="6536312"/>
            <a:ext cx="4029511" cy="3443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EDCB0-5943-423A-866C-F5106A27C3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F6F2D4E0-D03A-472A-BD5A-B48A53824573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517525"/>
            <a:ext cx="3438525" cy="2579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29641" y="3268861"/>
            <a:ext cx="7437119" cy="3096816"/>
          </a:xfrm>
          <a:prstGeom prst="rect">
            <a:avLst/>
          </a:prstGeom>
        </p:spPr>
        <p:txBody>
          <a:bodyPr vert="horz" lIns="92437" tIns="46219" rIns="92437" bIns="4621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39DE14A0-3536-43B5-B45D-01A7A25E41C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E14A0-3536-43B5-B45D-01A7A25E41C9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E14A0-3536-43B5-B45D-01A7A25E41C9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직사각형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직사각형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직사각형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직사각형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모서리가 둥근 직사각형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모서리가 둥근 직사각형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직사각형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rmAutofit/>
          </a:bodyPr>
          <a:lstStyle>
            <a:lvl1pPr>
              <a:defRPr sz="3200" b="1">
                <a:latin typeface="+mj-lt"/>
                <a:cs typeface="Times New Roman" pitchFamily="18" charset="0"/>
              </a:defRPr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</p:spPr>
        <p:txBody>
          <a:bodyPr/>
          <a:lstStyle/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7818120" y="6400800"/>
            <a:ext cx="1325880" cy="45720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직사각형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직사각형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직사각형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모서리가 둥근 직사각형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모서리가 둥근 직사각형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직사각형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직사각형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직사각형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직사각형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직사각형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8B8443C-642C-4DD8-A7C4-AB4E25C30139}" type="datetimeFigureOut">
              <a:rPr lang="ko-KR" altLang="en-US" smtClean="0"/>
              <a:pPr/>
              <a:t>2009-12-01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758B8E6-B908-4F9D-B81C-6A87887F91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flood2001ani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146.6.89.139\prof\maidment\public_html\giswr2009\Dec1\Jeon.avi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600" y="1447800"/>
            <a:ext cx="8686800" cy="1470025"/>
          </a:xfrm>
        </p:spPr>
        <p:txBody>
          <a:bodyPr>
            <a:normAutofit/>
          </a:bodyPr>
          <a:lstStyle/>
          <a:p>
            <a:r>
              <a:rPr lang="en-US" altLang="ko-KR" b="1" dirty="0" smtClean="0"/>
              <a:t>Flood Alarm and Community Protection Systems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6400800" cy="2133600"/>
          </a:xfrm>
        </p:spPr>
        <p:txBody>
          <a:bodyPr>
            <a:normAutofit/>
          </a:bodyPr>
          <a:lstStyle/>
          <a:p>
            <a:r>
              <a:rPr lang="en-US" altLang="ko-KR" sz="2400" b="1" dirty="0" smtClean="0"/>
              <a:t>Term Project : GIS in Water Resources</a:t>
            </a:r>
          </a:p>
          <a:p>
            <a:endParaRPr lang="en-US" altLang="ko-KR" sz="1800" b="1" dirty="0" smtClean="0"/>
          </a:p>
          <a:p>
            <a:endParaRPr lang="en-US" altLang="ko-KR" sz="1800" b="1" dirty="0" smtClean="0"/>
          </a:p>
          <a:p>
            <a:r>
              <a:rPr lang="en-US" altLang="ko-KR" sz="1800" b="1" dirty="0" smtClean="0"/>
              <a:t>Chan-</a:t>
            </a:r>
            <a:r>
              <a:rPr lang="en-US" altLang="ko-KR" sz="1800" b="1" dirty="0" err="1" smtClean="0"/>
              <a:t>Hoo</a:t>
            </a:r>
            <a:r>
              <a:rPr lang="en-US" altLang="ko-KR" sz="1800" b="1" dirty="0" smtClean="0"/>
              <a:t> </a:t>
            </a:r>
            <a:r>
              <a:rPr lang="en-US" altLang="ko-KR" sz="1800" b="1" dirty="0" err="1" smtClean="0"/>
              <a:t>Jeon</a:t>
            </a:r>
            <a:endParaRPr lang="en-US" altLang="ko-KR" sz="1800" b="1" dirty="0" smtClean="0"/>
          </a:p>
          <a:p>
            <a:r>
              <a:rPr lang="en-US" altLang="ko-KR" sz="1800" b="1" dirty="0" smtClean="0"/>
              <a:t>EWRE, CAEE</a:t>
            </a:r>
          </a:p>
          <a:p>
            <a:r>
              <a:rPr lang="en-US" altLang="ko-KR" sz="1800" b="1" dirty="0" smtClean="0"/>
              <a:t>University of Texas at Austin</a:t>
            </a:r>
            <a:endParaRPr lang="ko-KR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Probability of Precipitation from NDFD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Flood Alarm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7214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Web view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4721423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/>
              <a:t>ArcGIS</a:t>
            </a:r>
            <a:r>
              <a:rPr lang="en-US" altLang="ko-KR" sz="1400" dirty="0" smtClean="0"/>
              <a:t> view</a:t>
            </a:r>
            <a:endParaRPr lang="ko-KR" altLang="en-US" sz="1400" dirty="0"/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304800" y="5257800"/>
            <a:ext cx="8382000" cy="1143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NDFD (National Digital Forecast Database)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Probability of precipitation, Temperature, wind, and so on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NDFD </a:t>
            </a:r>
            <a:r>
              <a:rPr lang="en-US" altLang="ko-KR" sz="2000" dirty="0" smtClean="0">
                <a:latin typeface="굴림"/>
                <a:ea typeface="굴림"/>
              </a:rPr>
              <a:t>→ </a:t>
            </a:r>
            <a:r>
              <a:rPr lang="en-US" altLang="ko-KR" sz="2000" dirty="0" smtClean="0"/>
              <a:t>Shape and FLT files for </a:t>
            </a:r>
            <a:r>
              <a:rPr lang="en-US" altLang="ko-KR" sz="2000" dirty="0" err="1" smtClean="0"/>
              <a:t>ArcGIS</a:t>
            </a:r>
            <a:endParaRPr lang="en-US" altLang="ko-KR" sz="2000" dirty="0" smtClean="0"/>
          </a:p>
        </p:txBody>
      </p:sp>
      <p:pic>
        <p:nvPicPr>
          <p:cNvPr id="13" name="그림 12" descr="NDF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6482" y="1219200"/>
            <a:ext cx="4338918" cy="3505199"/>
          </a:xfrm>
          <a:prstGeom prst="rect">
            <a:avLst/>
          </a:prstGeom>
        </p:spPr>
      </p:pic>
      <p:pic>
        <p:nvPicPr>
          <p:cNvPr id="14" name="그림 13"/>
          <p:cNvPicPr/>
          <p:nvPr/>
        </p:nvPicPr>
        <p:blipFill>
          <a:blip r:embed="rId3" cstate="print"/>
          <a:srcRect l="24934" t="29396" r="26247" b="10499"/>
          <a:stretch>
            <a:fillRect/>
          </a:stretch>
        </p:blipFill>
        <p:spPr bwMode="auto">
          <a:xfrm>
            <a:off x="304800" y="1295400"/>
            <a:ext cx="4271682" cy="33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HEC-HMS &amp; HEC-RAS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HEC-HMS  :   Precipitation Data → Runoff</a:t>
            </a:r>
          </a:p>
          <a:p>
            <a:r>
              <a:rPr lang="en-US" altLang="ko-KR" sz="2000" dirty="0" smtClean="0"/>
              <a:t>HEC-RAS    :   River Flow → Change of water surface level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Flood Alarm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 r="34122" b="4199"/>
          <a:stretch>
            <a:fillRect/>
          </a:stretch>
        </p:blipFill>
        <p:spPr bwMode="auto">
          <a:xfrm>
            <a:off x="457200" y="1347787"/>
            <a:ext cx="38862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HECRAS_XS.tif"/>
          <p:cNvPicPr/>
          <p:nvPr/>
        </p:nvPicPr>
        <p:blipFill>
          <a:blip r:embed="rId3" cstate="print"/>
          <a:srcRect l="1790" t="2316" r="1790" b="2316"/>
          <a:stretch>
            <a:fillRect/>
          </a:stretch>
        </p:blipFill>
        <p:spPr bwMode="auto">
          <a:xfrm>
            <a:off x="4572000" y="1295400"/>
            <a:ext cx="4143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0575" y="1347787"/>
            <a:ext cx="4114800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/>
          <p:cNvPicPr/>
          <p:nvPr/>
        </p:nvPicPr>
        <p:blipFill>
          <a:blip r:embed="rId5" cstate="print"/>
          <a:srcRect r="28871" b="10500"/>
          <a:stretch>
            <a:fillRect/>
          </a:stretch>
        </p:blipFill>
        <p:spPr bwMode="auto">
          <a:xfrm>
            <a:off x="457200" y="1347787"/>
            <a:ext cx="38862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Land Use in Waller Creek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096000"/>
            <a:ext cx="8229600" cy="609600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Almost all area in the watershed (HUC-12) is ‘</a:t>
            </a:r>
            <a:r>
              <a:rPr lang="en-US" altLang="ko-KR" sz="2000" dirty="0" smtClean="0">
                <a:solidFill>
                  <a:srgbClr val="FF0000"/>
                </a:solidFill>
              </a:rPr>
              <a:t>Urban/Developed</a:t>
            </a:r>
            <a:r>
              <a:rPr lang="en-US" altLang="ko-KR" sz="2000" dirty="0" smtClean="0"/>
              <a:t>’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Community Protection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1"/>
            <a:ext cx="6477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Alternative I. Underground Facilities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Community Protection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7" name="그림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95400"/>
            <a:ext cx="6629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6705600" y="3856694"/>
            <a:ext cx="2209800" cy="2696505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Hancock Park Golf Course</a:t>
            </a:r>
          </a:p>
          <a:p>
            <a:r>
              <a:rPr lang="en-US" altLang="ko-KR" sz="1800" dirty="0" smtClean="0"/>
              <a:t>Intramural Field</a:t>
            </a:r>
          </a:p>
          <a:p>
            <a:r>
              <a:rPr lang="en-US" altLang="ko-KR" sz="1800" dirty="0" smtClean="0"/>
              <a:t>State Cemetery</a:t>
            </a:r>
          </a:p>
          <a:p>
            <a:r>
              <a:rPr lang="en-US" altLang="ko-KR" sz="1800" dirty="0" smtClean="0"/>
              <a:t>Commerce Park</a:t>
            </a:r>
          </a:p>
          <a:p>
            <a:r>
              <a:rPr lang="en-US" altLang="ko-KR" sz="1800" dirty="0" smtClean="0"/>
              <a:t>Eastwood Park</a:t>
            </a:r>
          </a:p>
          <a:p>
            <a:r>
              <a:rPr lang="en-US" altLang="ko-KR" sz="1800" dirty="0" smtClean="0"/>
              <a:t>Waterloo Park</a:t>
            </a:r>
            <a:endParaRPr lang="ko-KR" altLang="en-US" sz="1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2400" y="1295400"/>
            <a:ext cx="6926056" cy="3479416"/>
            <a:chOff x="152400" y="1295400"/>
            <a:chExt cx="6926056" cy="3479416"/>
          </a:xfrm>
        </p:grpSpPr>
        <p:grpSp>
          <p:nvGrpSpPr>
            <p:cNvPr id="12" name="그룹 11"/>
            <p:cNvGrpSpPr/>
            <p:nvPr/>
          </p:nvGrpSpPr>
          <p:grpSpPr>
            <a:xfrm>
              <a:off x="152400" y="1295400"/>
              <a:ext cx="6926056" cy="3479416"/>
              <a:chOff x="449055" y="1350689"/>
              <a:chExt cx="6934198" cy="3479416"/>
            </a:xfrm>
          </p:grpSpPr>
          <p:sp>
            <p:nvSpPr>
              <p:cNvPr id="6" name="평행 사변형 5"/>
              <p:cNvSpPr/>
              <p:nvPr/>
            </p:nvSpPr>
            <p:spPr>
              <a:xfrm>
                <a:off x="449055" y="1350689"/>
                <a:ext cx="6934198" cy="1828800"/>
              </a:xfrm>
              <a:prstGeom prst="parallelogram">
                <a:avLst>
                  <a:gd name="adj" fmla="val 206579"/>
                </a:avLst>
              </a:prstGeom>
              <a:solidFill>
                <a:schemeClr val="accent1"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정육면체 7"/>
              <p:cNvSpPr/>
              <p:nvPr/>
            </p:nvSpPr>
            <p:spPr>
              <a:xfrm>
                <a:off x="3428998" y="1769789"/>
                <a:ext cx="838200" cy="2040211"/>
              </a:xfrm>
              <a:prstGeom prst="cube">
                <a:avLst/>
              </a:prstGeom>
              <a:solidFill>
                <a:schemeClr val="accent3">
                  <a:lumMod val="75000"/>
                  <a:alpha val="60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정육면체 8"/>
              <p:cNvSpPr/>
              <p:nvPr/>
            </p:nvSpPr>
            <p:spPr>
              <a:xfrm>
                <a:off x="4419598" y="1524000"/>
                <a:ext cx="457200" cy="2040211"/>
              </a:xfrm>
              <a:prstGeom prst="cube">
                <a:avLst/>
              </a:prstGeom>
              <a:solidFill>
                <a:schemeClr val="accent3">
                  <a:lumMod val="75000"/>
                  <a:alpha val="60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정육면체 9"/>
              <p:cNvSpPr/>
              <p:nvPr/>
            </p:nvSpPr>
            <p:spPr>
              <a:xfrm>
                <a:off x="2438399" y="2789894"/>
                <a:ext cx="457200" cy="2040211"/>
              </a:xfrm>
              <a:prstGeom prst="cube">
                <a:avLst/>
              </a:prstGeom>
              <a:solidFill>
                <a:schemeClr val="accent3">
                  <a:lumMod val="75000"/>
                  <a:alpha val="60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정육면체 10"/>
              <p:cNvSpPr/>
              <p:nvPr/>
            </p:nvSpPr>
            <p:spPr>
              <a:xfrm>
                <a:off x="3162300" y="2362200"/>
                <a:ext cx="838200" cy="2040211"/>
              </a:xfrm>
              <a:prstGeom prst="cube">
                <a:avLst/>
              </a:prstGeom>
              <a:solidFill>
                <a:schemeClr val="accent3">
                  <a:lumMod val="75000"/>
                  <a:alpha val="60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2258568" y="1316736"/>
              <a:ext cx="2103120" cy="1828800"/>
            </a:xfrm>
            <a:custGeom>
              <a:avLst/>
              <a:gdLst>
                <a:gd name="connsiteX0" fmla="*/ 0 w 2103120"/>
                <a:gd name="connsiteY0" fmla="*/ 1828800 h 1828800"/>
                <a:gd name="connsiteX1" fmla="*/ 18288 w 2103120"/>
                <a:gd name="connsiteY1" fmla="*/ 1801368 h 1828800"/>
                <a:gd name="connsiteX2" fmla="*/ 64008 w 2103120"/>
                <a:gd name="connsiteY2" fmla="*/ 1719072 h 1828800"/>
                <a:gd name="connsiteX3" fmla="*/ 91440 w 2103120"/>
                <a:gd name="connsiteY3" fmla="*/ 1700784 h 1828800"/>
                <a:gd name="connsiteX4" fmla="*/ 109728 w 2103120"/>
                <a:gd name="connsiteY4" fmla="*/ 1673352 h 1828800"/>
                <a:gd name="connsiteX5" fmla="*/ 164592 w 2103120"/>
                <a:gd name="connsiteY5" fmla="*/ 1627632 h 1828800"/>
                <a:gd name="connsiteX6" fmla="*/ 192024 w 2103120"/>
                <a:gd name="connsiteY6" fmla="*/ 1618488 h 1828800"/>
                <a:gd name="connsiteX7" fmla="*/ 246888 w 2103120"/>
                <a:gd name="connsiteY7" fmla="*/ 1581912 h 1828800"/>
                <a:gd name="connsiteX8" fmla="*/ 274320 w 2103120"/>
                <a:gd name="connsiteY8" fmla="*/ 1563624 h 1828800"/>
                <a:gd name="connsiteX9" fmla="*/ 338328 w 2103120"/>
                <a:gd name="connsiteY9" fmla="*/ 1536192 h 1828800"/>
                <a:gd name="connsiteX10" fmla="*/ 393192 w 2103120"/>
                <a:gd name="connsiteY10" fmla="*/ 1517904 h 1828800"/>
                <a:gd name="connsiteX11" fmla="*/ 420624 w 2103120"/>
                <a:gd name="connsiteY11" fmla="*/ 1508760 h 1828800"/>
                <a:gd name="connsiteX12" fmla="*/ 448056 w 2103120"/>
                <a:gd name="connsiteY12" fmla="*/ 1490472 h 1828800"/>
                <a:gd name="connsiteX13" fmla="*/ 502920 w 2103120"/>
                <a:gd name="connsiteY13" fmla="*/ 1472184 h 1828800"/>
                <a:gd name="connsiteX14" fmla="*/ 594360 w 2103120"/>
                <a:gd name="connsiteY14" fmla="*/ 1408176 h 1828800"/>
                <a:gd name="connsiteX15" fmla="*/ 676656 w 2103120"/>
                <a:gd name="connsiteY15" fmla="*/ 1362456 h 1828800"/>
                <a:gd name="connsiteX16" fmla="*/ 731520 w 2103120"/>
                <a:gd name="connsiteY16" fmla="*/ 1325880 h 1828800"/>
                <a:gd name="connsiteX17" fmla="*/ 758952 w 2103120"/>
                <a:gd name="connsiteY17" fmla="*/ 1307592 h 1828800"/>
                <a:gd name="connsiteX18" fmla="*/ 813816 w 2103120"/>
                <a:gd name="connsiteY18" fmla="*/ 1289304 h 1828800"/>
                <a:gd name="connsiteX19" fmla="*/ 896112 w 2103120"/>
                <a:gd name="connsiteY19" fmla="*/ 1243584 h 1828800"/>
                <a:gd name="connsiteX20" fmla="*/ 914400 w 2103120"/>
                <a:gd name="connsiteY20" fmla="*/ 1216152 h 1828800"/>
                <a:gd name="connsiteX21" fmla="*/ 969264 w 2103120"/>
                <a:gd name="connsiteY21" fmla="*/ 1179576 h 1828800"/>
                <a:gd name="connsiteX22" fmla="*/ 1051560 w 2103120"/>
                <a:gd name="connsiteY22" fmla="*/ 1143000 h 1828800"/>
                <a:gd name="connsiteX23" fmla="*/ 1106424 w 2103120"/>
                <a:gd name="connsiteY23" fmla="*/ 1106424 h 1828800"/>
                <a:gd name="connsiteX24" fmla="*/ 1161288 w 2103120"/>
                <a:gd name="connsiteY24" fmla="*/ 1069848 h 1828800"/>
                <a:gd name="connsiteX25" fmla="*/ 1188720 w 2103120"/>
                <a:gd name="connsiteY25" fmla="*/ 1051560 h 1828800"/>
                <a:gd name="connsiteX26" fmla="*/ 1271016 w 2103120"/>
                <a:gd name="connsiteY26" fmla="*/ 1024128 h 1828800"/>
                <a:gd name="connsiteX27" fmla="*/ 1298448 w 2103120"/>
                <a:gd name="connsiteY27" fmla="*/ 1014984 h 1828800"/>
                <a:gd name="connsiteX28" fmla="*/ 1344168 w 2103120"/>
                <a:gd name="connsiteY28" fmla="*/ 978408 h 1828800"/>
                <a:gd name="connsiteX29" fmla="*/ 1362456 w 2103120"/>
                <a:gd name="connsiteY29" fmla="*/ 950976 h 1828800"/>
                <a:gd name="connsiteX30" fmla="*/ 1399032 w 2103120"/>
                <a:gd name="connsiteY30" fmla="*/ 923544 h 1828800"/>
                <a:gd name="connsiteX31" fmla="*/ 1417320 w 2103120"/>
                <a:gd name="connsiteY31" fmla="*/ 896112 h 1828800"/>
                <a:gd name="connsiteX32" fmla="*/ 1618488 w 2103120"/>
                <a:gd name="connsiteY32" fmla="*/ 886968 h 1828800"/>
                <a:gd name="connsiteX33" fmla="*/ 1682496 w 2103120"/>
                <a:gd name="connsiteY33" fmla="*/ 813816 h 1828800"/>
                <a:gd name="connsiteX34" fmla="*/ 1719072 w 2103120"/>
                <a:gd name="connsiteY34" fmla="*/ 758952 h 1828800"/>
                <a:gd name="connsiteX35" fmla="*/ 1737360 w 2103120"/>
                <a:gd name="connsiteY35" fmla="*/ 731520 h 1828800"/>
                <a:gd name="connsiteX36" fmla="*/ 1746504 w 2103120"/>
                <a:gd name="connsiteY36" fmla="*/ 704088 h 1828800"/>
                <a:gd name="connsiteX37" fmla="*/ 1755648 w 2103120"/>
                <a:gd name="connsiteY37" fmla="*/ 466344 h 1828800"/>
                <a:gd name="connsiteX38" fmla="*/ 1764792 w 2103120"/>
                <a:gd name="connsiteY38" fmla="*/ 356616 h 1828800"/>
                <a:gd name="connsiteX39" fmla="*/ 1783080 w 2103120"/>
                <a:gd name="connsiteY39" fmla="*/ 301752 h 1828800"/>
                <a:gd name="connsiteX40" fmla="*/ 1837944 w 2103120"/>
                <a:gd name="connsiteY40" fmla="*/ 283464 h 1828800"/>
                <a:gd name="connsiteX41" fmla="*/ 1865376 w 2103120"/>
                <a:gd name="connsiteY41" fmla="*/ 265176 h 1828800"/>
                <a:gd name="connsiteX42" fmla="*/ 1892808 w 2103120"/>
                <a:gd name="connsiteY42" fmla="*/ 237744 h 1828800"/>
                <a:gd name="connsiteX43" fmla="*/ 1920240 w 2103120"/>
                <a:gd name="connsiteY43" fmla="*/ 228600 h 1828800"/>
                <a:gd name="connsiteX44" fmla="*/ 1938528 w 2103120"/>
                <a:gd name="connsiteY44" fmla="*/ 155448 h 1828800"/>
                <a:gd name="connsiteX45" fmla="*/ 1965960 w 2103120"/>
                <a:gd name="connsiteY45" fmla="*/ 137160 h 1828800"/>
                <a:gd name="connsiteX46" fmla="*/ 2011680 w 2103120"/>
                <a:gd name="connsiteY46" fmla="*/ 118872 h 1828800"/>
                <a:gd name="connsiteX47" fmla="*/ 2066544 w 2103120"/>
                <a:gd name="connsiteY47" fmla="*/ 82296 h 1828800"/>
                <a:gd name="connsiteX48" fmla="*/ 2084832 w 2103120"/>
                <a:gd name="connsiteY48" fmla="*/ 54864 h 1828800"/>
                <a:gd name="connsiteX49" fmla="*/ 2103120 w 2103120"/>
                <a:gd name="connsiteY49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103120" h="1828800">
                  <a:moveTo>
                    <a:pt x="0" y="1828800"/>
                  </a:moveTo>
                  <a:cubicBezTo>
                    <a:pt x="6096" y="1819656"/>
                    <a:pt x="13373" y="1811198"/>
                    <a:pt x="18288" y="1801368"/>
                  </a:cubicBezTo>
                  <a:cubicBezTo>
                    <a:pt x="34963" y="1768018"/>
                    <a:pt x="20761" y="1747903"/>
                    <a:pt x="64008" y="1719072"/>
                  </a:cubicBezTo>
                  <a:lnTo>
                    <a:pt x="91440" y="1700784"/>
                  </a:lnTo>
                  <a:cubicBezTo>
                    <a:pt x="97536" y="1691640"/>
                    <a:pt x="102693" y="1681795"/>
                    <a:pt x="109728" y="1673352"/>
                  </a:cubicBezTo>
                  <a:cubicBezTo>
                    <a:pt x="124173" y="1656018"/>
                    <a:pt x="144041" y="1637907"/>
                    <a:pt x="164592" y="1627632"/>
                  </a:cubicBezTo>
                  <a:cubicBezTo>
                    <a:pt x="173213" y="1623321"/>
                    <a:pt x="183598" y="1623169"/>
                    <a:pt x="192024" y="1618488"/>
                  </a:cubicBezTo>
                  <a:cubicBezTo>
                    <a:pt x="211237" y="1607814"/>
                    <a:pt x="228600" y="1594104"/>
                    <a:pt x="246888" y="1581912"/>
                  </a:cubicBezTo>
                  <a:cubicBezTo>
                    <a:pt x="256032" y="1575816"/>
                    <a:pt x="263894" y="1567099"/>
                    <a:pt x="274320" y="1563624"/>
                  </a:cubicBezTo>
                  <a:cubicBezTo>
                    <a:pt x="362622" y="1534190"/>
                    <a:pt x="225335" y="1581389"/>
                    <a:pt x="338328" y="1536192"/>
                  </a:cubicBezTo>
                  <a:cubicBezTo>
                    <a:pt x="356226" y="1529033"/>
                    <a:pt x="374904" y="1524000"/>
                    <a:pt x="393192" y="1517904"/>
                  </a:cubicBezTo>
                  <a:cubicBezTo>
                    <a:pt x="402336" y="1514856"/>
                    <a:pt x="412604" y="1514107"/>
                    <a:pt x="420624" y="1508760"/>
                  </a:cubicBezTo>
                  <a:cubicBezTo>
                    <a:pt x="429768" y="1502664"/>
                    <a:pt x="438013" y="1494935"/>
                    <a:pt x="448056" y="1490472"/>
                  </a:cubicBezTo>
                  <a:cubicBezTo>
                    <a:pt x="465672" y="1482643"/>
                    <a:pt x="502920" y="1472184"/>
                    <a:pt x="502920" y="1472184"/>
                  </a:cubicBezTo>
                  <a:cubicBezTo>
                    <a:pt x="519613" y="1459665"/>
                    <a:pt x="580851" y="1412679"/>
                    <a:pt x="594360" y="1408176"/>
                  </a:cubicBezTo>
                  <a:cubicBezTo>
                    <a:pt x="642644" y="1392081"/>
                    <a:pt x="613772" y="1404379"/>
                    <a:pt x="676656" y="1362456"/>
                  </a:cubicBezTo>
                  <a:lnTo>
                    <a:pt x="731520" y="1325880"/>
                  </a:lnTo>
                  <a:cubicBezTo>
                    <a:pt x="740664" y="1319784"/>
                    <a:pt x="748526" y="1311067"/>
                    <a:pt x="758952" y="1307592"/>
                  </a:cubicBezTo>
                  <a:cubicBezTo>
                    <a:pt x="777240" y="1301496"/>
                    <a:pt x="797776" y="1299997"/>
                    <a:pt x="813816" y="1289304"/>
                  </a:cubicBezTo>
                  <a:cubicBezTo>
                    <a:pt x="876700" y="1247381"/>
                    <a:pt x="847828" y="1259679"/>
                    <a:pt x="896112" y="1243584"/>
                  </a:cubicBezTo>
                  <a:cubicBezTo>
                    <a:pt x="902208" y="1234440"/>
                    <a:pt x="906129" y="1223389"/>
                    <a:pt x="914400" y="1216152"/>
                  </a:cubicBezTo>
                  <a:cubicBezTo>
                    <a:pt x="930941" y="1201678"/>
                    <a:pt x="948412" y="1186527"/>
                    <a:pt x="969264" y="1179576"/>
                  </a:cubicBezTo>
                  <a:cubicBezTo>
                    <a:pt x="1034554" y="1157813"/>
                    <a:pt x="1008088" y="1171981"/>
                    <a:pt x="1051560" y="1143000"/>
                  </a:cubicBezTo>
                  <a:cubicBezTo>
                    <a:pt x="1087146" y="1089621"/>
                    <a:pt x="1047377" y="1135947"/>
                    <a:pt x="1106424" y="1106424"/>
                  </a:cubicBezTo>
                  <a:cubicBezTo>
                    <a:pt x="1126083" y="1096594"/>
                    <a:pt x="1143000" y="1082040"/>
                    <a:pt x="1161288" y="1069848"/>
                  </a:cubicBezTo>
                  <a:cubicBezTo>
                    <a:pt x="1170432" y="1063752"/>
                    <a:pt x="1178294" y="1055035"/>
                    <a:pt x="1188720" y="1051560"/>
                  </a:cubicBezTo>
                  <a:lnTo>
                    <a:pt x="1271016" y="1024128"/>
                  </a:lnTo>
                  <a:lnTo>
                    <a:pt x="1298448" y="1014984"/>
                  </a:lnTo>
                  <a:cubicBezTo>
                    <a:pt x="1350859" y="936368"/>
                    <a:pt x="1281072" y="1028885"/>
                    <a:pt x="1344168" y="978408"/>
                  </a:cubicBezTo>
                  <a:cubicBezTo>
                    <a:pt x="1352750" y="971543"/>
                    <a:pt x="1354685" y="958747"/>
                    <a:pt x="1362456" y="950976"/>
                  </a:cubicBezTo>
                  <a:cubicBezTo>
                    <a:pt x="1373232" y="940200"/>
                    <a:pt x="1388256" y="934320"/>
                    <a:pt x="1399032" y="923544"/>
                  </a:cubicBezTo>
                  <a:cubicBezTo>
                    <a:pt x="1406803" y="915773"/>
                    <a:pt x="1406480" y="897919"/>
                    <a:pt x="1417320" y="896112"/>
                  </a:cubicBezTo>
                  <a:cubicBezTo>
                    <a:pt x="1483532" y="885077"/>
                    <a:pt x="1551432" y="890016"/>
                    <a:pt x="1618488" y="886968"/>
                  </a:cubicBezTo>
                  <a:cubicBezTo>
                    <a:pt x="1664208" y="856488"/>
                    <a:pt x="1639824" y="877824"/>
                    <a:pt x="1682496" y="813816"/>
                  </a:cubicBezTo>
                  <a:lnTo>
                    <a:pt x="1719072" y="758952"/>
                  </a:lnTo>
                  <a:cubicBezTo>
                    <a:pt x="1725168" y="749808"/>
                    <a:pt x="1733885" y="741946"/>
                    <a:pt x="1737360" y="731520"/>
                  </a:cubicBezTo>
                  <a:lnTo>
                    <a:pt x="1746504" y="704088"/>
                  </a:lnTo>
                  <a:cubicBezTo>
                    <a:pt x="1749552" y="624840"/>
                    <a:pt x="1751480" y="545541"/>
                    <a:pt x="1755648" y="466344"/>
                  </a:cubicBezTo>
                  <a:cubicBezTo>
                    <a:pt x="1757577" y="429692"/>
                    <a:pt x="1758758" y="392819"/>
                    <a:pt x="1764792" y="356616"/>
                  </a:cubicBezTo>
                  <a:cubicBezTo>
                    <a:pt x="1767961" y="337601"/>
                    <a:pt x="1764792" y="307848"/>
                    <a:pt x="1783080" y="301752"/>
                  </a:cubicBezTo>
                  <a:cubicBezTo>
                    <a:pt x="1801368" y="295656"/>
                    <a:pt x="1821904" y="294157"/>
                    <a:pt x="1837944" y="283464"/>
                  </a:cubicBezTo>
                  <a:cubicBezTo>
                    <a:pt x="1847088" y="277368"/>
                    <a:pt x="1856933" y="272211"/>
                    <a:pt x="1865376" y="265176"/>
                  </a:cubicBezTo>
                  <a:cubicBezTo>
                    <a:pt x="1875310" y="256897"/>
                    <a:pt x="1882048" y="244917"/>
                    <a:pt x="1892808" y="237744"/>
                  </a:cubicBezTo>
                  <a:cubicBezTo>
                    <a:pt x="1900828" y="232397"/>
                    <a:pt x="1911096" y="231648"/>
                    <a:pt x="1920240" y="228600"/>
                  </a:cubicBezTo>
                  <a:cubicBezTo>
                    <a:pt x="1920695" y="226323"/>
                    <a:pt x="1931030" y="164821"/>
                    <a:pt x="1938528" y="155448"/>
                  </a:cubicBezTo>
                  <a:cubicBezTo>
                    <a:pt x="1945393" y="146866"/>
                    <a:pt x="1956130" y="142075"/>
                    <a:pt x="1965960" y="137160"/>
                  </a:cubicBezTo>
                  <a:cubicBezTo>
                    <a:pt x="1980641" y="129819"/>
                    <a:pt x="1997270" y="126732"/>
                    <a:pt x="2011680" y="118872"/>
                  </a:cubicBezTo>
                  <a:cubicBezTo>
                    <a:pt x="2030976" y="108347"/>
                    <a:pt x="2066544" y="82296"/>
                    <a:pt x="2066544" y="82296"/>
                  </a:cubicBezTo>
                  <a:cubicBezTo>
                    <a:pt x="2072640" y="73152"/>
                    <a:pt x="2080369" y="64907"/>
                    <a:pt x="2084832" y="54864"/>
                  </a:cubicBezTo>
                  <a:cubicBezTo>
                    <a:pt x="2092661" y="37248"/>
                    <a:pt x="2103120" y="0"/>
                    <a:pt x="2103120" y="0"/>
                  </a:cubicBezTo>
                </a:path>
              </a:pathLst>
            </a:custGeom>
            <a:ln w="63500">
              <a:solidFill>
                <a:srgbClr val="00B0F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4235333" y="3129049"/>
            <a:ext cx="4684829" cy="3424149"/>
            <a:chOff x="4235333" y="3129049"/>
            <a:chExt cx="4684829" cy="3424149"/>
          </a:xfrm>
        </p:grpSpPr>
        <p:grpSp>
          <p:nvGrpSpPr>
            <p:cNvPr id="44" name="그룹 43"/>
            <p:cNvGrpSpPr/>
            <p:nvPr/>
          </p:nvGrpSpPr>
          <p:grpSpPr>
            <a:xfrm>
              <a:off x="4235333" y="3129049"/>
              <a:ext cx="4684829" cy="3424149"/>
              <a:chOff x="4235333" y="3129049"/>
              <a:chExt cx="4684829" cy="3424149"/>
            </a:xfrm>
          </p:grpSpPr>
          <p:grpSp>
            <p:nvGrpSpPr>
              <p:cNvPr id="43" name="그룹 42"/>
              <p:cNvGrpSpPr/>
              <p:nvPr/>
            </p:nvGrpSpPr>
            <p:grpSpPr>
              <a:xfrm>
                <a:off x="4235333" y="3129049"/>
                <a:ext cx="4680067" cy="3424149"/>
                <a:chOff x="4235333" y="3129049"/>
                <a:chExt cx="4680067" cy="3424149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8000" t="12800" r="26667" b="34133"/>
                <a:stretch>
                  <a:fillRect/>
                </a:stretch>
              </p:blipFill>
              <p:spPr bwMode="auto">
                <a:xfrm>
                  <a:off x="4235333" y="3129049"/>
                  <a:ext cx="4680067" cy="3424149"/>
                </a:xfrm>
                <a:prstGeom prst="rect">
                  <a:avLst/>
                </a:prstGeom>
                <a:noFill/>
                <a:ln w="19050">
                  <a:solidFill>
                    <a:schemeClr val="accent3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9" name="자유형 28"/>
                <p:cNvSpPr/>
                <p:nvPr/>
              </p:nvSpPr>
              <p:spPr>
                <a:xfrm>
                  <a:off x="6419850" y="3371056"/>
                  <a:ext cx="247650" cy="881857"/>
                </a:xfrm>
                <a:custGeom>
                  <a:avLst/>
                  <a:gdLst>
                    <a:gd name="connsiteX0" fmla="*/ 0 w 247650"/>
                    <a:gd name="connsiteY0" fmla="*/ 877094 h 881857"/>
                    <a:gd name="connsiteX1" fmla="*/ 123825 w 247650"/>
                    <a:gd name="connsiteY1" fmla="*/ 794 h 881857"/>
                    <a:gd name="connsiteX2" fmla="*/ 247650 w 247650"/>
                    <a:gd name="connsiteY2" fmla="*/ 881857 h 88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650" h="881857">
                      <a:moveTo>
                        <a:pt x="0" y="877094"/>
                      </a:moveTo>
                      <a:cubicBezTo>
                        <a:pt x="41275" y="438547"/>
                        <a:pt x="82550" y="0"/>
                        <a:pt x="123825" y="794"/>
                      </a:cubicBezTo>
                      <a:cubicBezTo>
                        <a:pt x="165100" y="1588"/>
                        <a:pt x="206375" y="441722"/>
                        <a:pt x="247650" y="881857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37" name="그룹 36"/>
                <p:cNvGrpSpPr/>
                <p:nvPr/>
              </p:nvGrpSpPr>
              <p:grpSpPr>
                <a:xfrm>
                  <a:off x="6667500" y="4257674"/>
                  <a:ext cx="161926" cy="1304928"/>
                  <a:chOff x="6667500" y="4257674"/>
                  <a:chExt cx="161926" cy="1304928"/>
                </a:xfrm>
                <a:noFill/>
              </p:grpSpPr>
              <p:cxnSp>
                <p:nvCxnSpPr>
                  <p:cNvPr id="23" name="직선 연결선 22"/>
                  <p:cNvCxnSpPr/>
                  <p:nvPr/>
                </p:nvCxnSpPr>
                <p:spPr>
                  <a:xfrm rot="5400000">
                    <a:off x="6176962" y="4910138"/>
                    <a:ext cx="1304927" cy="0"/>
                  </a:xfrm>
                  <a:prstGeom prst="line">
                    <a:avLst/>
                  </a:prstGeom>
                  <a:grpFill/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자유형 29"/>
                  <p:cNvSpPr/>
                  <p:nvPr/>
                </p:nvSpPr>
                <p:spPr>
                  <a:xfrm>
                    <a:off x="6667500" y="4257675"/>
                    <a:ext cx="161926" cy="1304927"/>
                  </a:xfrm>
                  <a:custGeom>
                    <a:avLst/>
                    <a:gdLst>
                      <a:gd name="connsiteX0" fmla="*/ 223838 w 223838"/>
                      <a:gd name="connsiteY0" fmla="*/ 1509713 h 1509713"/>
                      <a:gd name="connsiteX1" fmla="*/ 119063 w 223838"/>
                      <a:gd name="connsiteY1" fmla="*/ 1104900 h 1509713"/>
                      <a:gd name="connsiteX2" fmla="*/ 0 w 223838"/>
                      <a:gd name="connsiteY2" fmla="*/ 0 h 1509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3838" h="1509713">
                        <a:moveTo>
                          <a:pt x="223838" y="1509713"/>
                        </a:moveTo>
                        <a:cubicBezTo>
                          <a:pt x="190103" y="1433116"/>
                          <a:pt x="156369" y="1356519"/>
                          <a:pt x="119063" y="1104900"/>
                        </a:cubicBezTo>
                        <a:cubicBezTo>
                          <a:pt x="81757" y="853281"/>
                          <a:pt x="14287" y="186531"/>
                          <a:pt x="0" y="0"/>
                        </a:cubicBezTo>
                      </a:path>
                    </a:pathLst>
                  </a:custGeom>
                  <a:grpFill/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cxnSp>
              <p:nvCxnSpPr>
                <p:cNvPr id="31" name="직선 연결선 30"/>
                <p:cNvCxnSpPr>
                  <a:stCxn id="29" idx="0"/>
                </p:cNvCxnSpPr>
                <p:nvPr/>
              </p:nvCxnSpPr>
              <p:spPr>
                <a:xfrm>
                  <a:off x="6419850" y="4248150"/>
                  <a:ext cx="409575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직선 연결선 14"/>
              <p:cNvCxnSpPr/>
              <p:nvPr/>
            </p:nvCxnSpPr>
            <p:spPr>
              <a:xfrm>
                <a:off x="4729162" y="4252913"/>
                <a:ext cx="41910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4729162" y="4249579"/>
              <a:ext cx="7572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capacity</a:t>
              </a:r>
              <a:endParaRPr lang="ko-KR" altLang="en-US" sz="1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24400" y="3962400"/>
              <a:ext cx="7572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overflow</a:t>
              </a:r>
              <a:endParaRPr lang="ko-KR" altLang="en-US" sz="1000" dirty="0"/>
            </a:p>
          </p:txBody>
        </p:sp>
        <p:sp>
          <p:nvSpPr>
            <p:cNvPr id="49" name="오른쪽 화살표 48"/>
            <p:cNvSpPr/>
            <p:nvPr/>
          </p:nvSpPr>
          <p:spPr>
            <a:xfrm rot="3764833">
              <a:off x="6470785" y="4174426"/>
              <a:ext cx="381000" cy="4691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Alternative II. Connection to Boggy Creek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914400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Distance   :    4,100ft ≈0.78mile</a:t>
            </a:r>
          </a:p>
          <a:p>
            <a:r>
              <a:rPr lang="en-US" altLang="ko-KR" sz="2000" dirty="0" smtClean="0"/>
              <a:t>Use existing drainage pipe lines along the road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Community Protection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371600"/>
            <a:ext cx="4552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371600"/>
            <a:ext cx="4210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Waller Creek Tunnel Project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172200" y="1447800"/>
            <a:ext cx="2743200" cy="2514600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City of Austin</a:t>
            </a:r>
          </a:p>
          <a:p>
            <a:r>
              <a:rPr lang="en-US" altLang="ko-KR" sz="1800" dirty="0" smtClean="0"/>
              <a:t>Waterloo Park to Lady Bird Lake</a:t>
            </a:r>
          </a:p>
          <a:p>
            <a:r>
              <a:rPr lang="en-US" altLang="ko-KR" sz="1800" dirty="0" smtClean="0"/>
              <a:t>D = 22 ~ 26 ft</a:t>
            </a:r>
          </a:p>
          <a:p>
            <a:r>
              <a:rPr lang="en-US" altLang="ko-KR" sz="1800" dirty="0" smtClean="0"/>
              <a:t>Approx. $127 million</a:t>
            </a:r>
          </a:p>
          <a:p>
            <a:r>
              <a:rPr lang="en-US" altLang="ko-KR" sz="1800" dirty="0" smtClean="0"/>
              <a:t>Jan. 2010 ~ Jul.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Community Protection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601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667" t="44800" r="50000" b="27733"/>
          <a:stretch>
            <a:fillRect/>
          </a:stretch>
        </p:blipFill>
        <p:spPr bwMode="auto">
          <a:xfrm>
            <a:off x="5989325" y="3962400"/>
            <a:ext cx="2926075" cy="235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내용 개체 틀 2"/>
          <p:cNvSpPr txBox="1">
            <a:spLocks/>
          </p:cNvSpPr>
          <p:nvPr/>
        </p:nvSpPr>
        <p:spPr>
          <a:xfrm>
            <a:off x="304800" y="4800600"/>
            <a:ext cx="53340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Reduce the size of the 100 yr floodplain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</a:t>
            </a:r>
            <a:r>
              <a:rPr kumimoji="0" lang="en-US" altLang="ko-K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water quality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baseline="0" dirty="0" smtClean="0"/>
              <a:t>Fostering</a:t>
            </a:r>
            <a:r>
              <a:rPr lang="en-US" altLang="ko-KR" sz="2000" dirty="0" smtClean="0"/>
              <a:t> a creek side atmosphere suitable</a:t>
            </a: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Waller Creek Tunnel Project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1" y="5562600"/>
            <a:ext cx="8762999" cy="1066800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The community will be protected from the 100 year flood by this tunnel.</a:t>
            </a:r>
            <a:endParaRPr lang="ko-KR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Community Protection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6" name="그림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1447800"/>
            <a:ext cx="876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4987" y="4524375"/>
            <a:ext cx="2085975" cy="4286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67000" y="4953000"/>
            <a:ext cx="3633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Current and expected 100 year flood plain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65760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200000"/>
              </a:lnSpc>
            </a:pPr>
            <a:r>
              <a:rPr lang="en-US" altLang="ko-KR" dirty="0" smtClean="0"/>
              <a:t>The object of this project is to protect the community from a flood.</a:t>
            </a:r>
          </a:p>
          <a:p>
            <a:pPr algn="just">
              <a:lnSpc>
                <a:spcPct val="200000"/>
              </a:lnSpc>
            </a:pPr>
            <a:r>
              <a:rPr lang="en-US" altLang="ko-KR" dirty="0" smtClean="0"/>
              <a:t>It can be possible to calculate rainfall during the flood period by using </a:t>
            </a:r>
            <a:r>
              <a:rPr lang="en-US" altLang="ko-KR" dirty="0" smtClean="0">
                <a:solidFill>
                  <a:srgbClr val="FF0000"/>
                </a:solidFill>
              </a:rPr>
              <a:t>NEXRAD</a:t>
            </a:r>
            <a:r>
              <a:rPr lang="en-US" altLang="ko-KR" dirty="0" smtClean="0"/>
              <a:t> data.</a:t>
            </a:r>
          </a:p>
          <a:p>
            <a:pPr algn="just">
              <a:lnSpc>
                <a:spcPct val="200000"/>
              </a:lnSpc>
            </a:pPr>
            <a:r>
              <a:rPr lang="en-US" altLang="ko-KR" dirty="0" smtClean="0"/>
              <a:t>Real-time and near future data can be obtained from </a:t>
            </a:r>
            <a:r>
              <a:rPr lang="en-US" altLang="ko-KR" dirty="0" smtClean="0">
                <a:solidFill>
                  <a:srgbClr val="FF0000"/>
                </a:solidFill>
              </a:rPr>
              <a:t>NDFD</a:t>
            </a:r>
            <a:r>
              <a:rPr lang="en-US" altLang="ko-KR" dirty="0" smtClean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altLang="ko-KR" dirty="0" smtClean="0"/>
              <a:t>The </a:t>
            </a:r>
            <a:r>
              <a:rPr lang="en-US" altLang="ko-KR" dirty="0" smtClean="0">
                <a:solidFill>
                  <a:srgbClr val="FF0000"/>
                </a:solidFill>
              </a:rPr>
              <a:t>Waller Creek tunnel </a:t>
            </a:r>
            <a:r>
              <a:rPr lang="en-US" altLang="ko-KR" dirty="0" smtClean="0"/>
              <a:t>is expected to protect the downstream area of Waller Creek from a flood.</a:t>
            </a:r>
          </a:p>
          <a:p>
            <a:pPr algn="just">
              <a:lnSpc>
                <a:spcPct val="200000"/>
              </a:lnSpc>
            </a:pPr>
            <a:endParaRPr lang="en-US" altLang="ko-KR" dirty="0" smtClean="0"/>
          </a:p>
          <a:p>
            <a:pPr lvl="1" algn="just">
              <a:lnSpc>
                <a:spcPct val="200000"/>
              </a:lnSpc>
              <a:buNone/>
            </a:pP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Conclusion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dirty="0" smtClean="0"/>
              <a:t>Any Questions?</a:t>
            </a:r>
            <a:endParaRPr lang="ko-KR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/>
              <a:t>Introduction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/>
              <a:t>Methodology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/>
              <a:t>A Case Study for Waller Creek in </a:t>
            </a:r>
            <a:r>
              <a:rPr lang="en-US" altLang="ko-KR" dirty="0" err="1" smtClean="0"/>
              <a:t>Ausin</a:t>
            </a:r>
            <a:endParaRPr lang="en-US" altLang="ko-KR" dirty="0" smtClean="0"/>
          </a:p>
          <a:p>
            <a:pPr lvl="1">
              <a:lnSpc>
                <a:spcPct val="200000"/>
              </a:lnSpc>
            </a:pPr>
            <a:r>
              <a:rPr lang="en-US" altLang="ko-KR" dirty="0" smtClean="0"/>
              <a:t>Flood Alarm System</a:t>
            </a:r>
          </a:p>
          <a:p>
            <a:pPr lvl="1">
              <a:lnSpc>
                <a:spcPct val="200000"/>
              </a:lnSpc>
            </a:pPr>
            <a:r>
              <a:rPr lang="en-US" altLang="ko-KR" dirty="0" smtClean="0"/>
              <a:t>Community Protection System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/>
              <a:t>Conclusion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Flood History in Austin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5486400"/>
            <a:ext cx="3962400" cy="762000"/>
          </a:xfrm>
        </p:spPr>
        <p:txBody>
          <a:bodyPr>
            <a:normAutofit/>
          </a:bodyPr>
          <a:lstStyle/>
          <a:p>
            <a:r>
              <a:rPr lang="en-US" altLang="ko-KR" sz="1800" dirty="0" smtClean="0"/>
              <a:t>200 homes were completely under water</a:t>
            </a:r>
            <a:endParaRPr lang="ko-KR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Introduction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 descr="flood_19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1600200"/>
            <a:ext cx="40290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flood_2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00200"/>
            <a:ext cx="411480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91200" y="144631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November 15, 2001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144631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December 20, 1991</a:t>
            </a:r>
            <a:endParaRPr lang="ko-KR" altLang="en-US" sz="1400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4495800" y="5486400"/>
            <a:ext cx="3962400" cy="76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860 buildings</a:t>
            </a:r>
            <a:r>
              <a:rPr kumimoji="0" lang="en-US" altLang="ko-KR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had flood damage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8400" y="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Methodology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574589" cy="1523999"/>
          </a:xfrm>
          <a:prstGeom prst="rect">
            <a:avLst/>
          </a:prstGeom>
          <a:noFill/>
        </p:spPr>
      </p:pic>
      <p:pic>
        <p:nvPicPr>
          <p:cNvPr id="31" name="그림 3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057399"/>
            <a:ext cx="7184390" cy="4636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Waller Creek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Waller Creek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그림 4" descr="Texas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19049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ravis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981200"/>
            <a:ext cx="2638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allerCreek_wide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225" y="2743200"/>
            <a:ext cx="41433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3048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Texas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819400" y="42672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Travis County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38800" y="2435423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Waller Creek &amp; Hemphill Branch</a:t>
            </a:r>
            <a:endParaRPr lang="ko-KR" alt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24000" y="2359223"/>
            <a:ext cx="762000" cy="20109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33800" y="3276600"/>
            <a:ext cx="2590800" cy="129837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Target Area in this Project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Target Area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22" descr="target_zoomed.tif"/>
          <p:cNvPicPr/>
          <p:nvPr/>
        </p:nvPicPr>
        <p:blipFill>
          <a:blip r:embed="rId2" cstate="print"/>
          <a:srcRect t="2353" r="455" b="1176"/>
          <a:stretch>
            <a:fillRect/>
          </a:stretch>
        </p:blipFill>
        <p:spPr bwMode="auto">
          <a:xfrm>
            <a:off x="3810000" y="2914650"/>
            <a:ext cx="530975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954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19600" y="259080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Inundation map of 100 yr flood in the target area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114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Target area to be protected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Precipitation Data from NEXRAD</a:t>
            </a:r>
            <a:endParaRPr lang="ko-KR" altLang="en-US" dirty="0"/>
          </a:p>
        </p:txBody>
      </p:sp>
      <p:pic>
        <p:nvPicPr>
          <p:cNvPr id="5" name="내용 개체 틀 4" descr="NEXRAD_Radar_Loc.tif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23953" y="1219200"/>
            <a:ext cx="4062847" cy="5257800"/>
          </a:xfrm>
        </p:spPr>
      </p:pic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Flood Alarm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1" y="438548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Network of 13 RFCs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6323111"/>
            <a:ext cx="3529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West Gulf River Forecast Center (WGRFC)</a:t>
            </a:r>
            <a:endParaRPr lang="ko-KR" altLang="en-US" sz="1400" dirty="0"/>
          </a:p>
        </p:txBody>
      </p:sp>
      <p:pic>
        <p:nvPicPr>
          <p:cNvPr id="9" name="그림 8" descr="WGRFCmap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447800"/>
            <a:ext cx="4147313" cy="2937680"/>
          </a:xfrm>
          <a:prstGeom prst="rect">
            <a:avLst/>
          </a:prstGeom>
        </p:spPr>
      </p:pic>
      <p:sp>
        <p:nvSpPr>
          <p:cNvPr id="10" name="내용 개체 틀 2"/>
          <p:cNvSpPr txBox="1">
            <a:spLocks/>
          </p:cNvSpPr>
          <p:nvPr/>
        </p:nvSpPr>
        <p:spPr>
          <a:xfrm>
            <a:off x="304800" y="4953000"/>
            <a:ext cx="4319153" cy="144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Texas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WGRFC</a:t>
            </a:r>
          </a:p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en-US" altLang="ko-KR" sz="2000" dirty="0" smtClean="0"/>
              <a:t>24 Radars (radius = 230 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7591" y="457200"/>
            <a:ext cx="8899451" cy="8382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NEXRAD Data(XMRG) into Inundation Polygon (XML)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Flood Alarm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99" y="1447800"/>
            <a:ext cx="7104523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NEXRAD Data (11.15.2001 ~ 11.16.2001)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0" y="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solidFill>
                  <a:schemeClr val="bg1"/>
                </a:solidFill>
              </a:rPr>
              <a:t>Flood Alarm System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5781"/>
          <a:stretch>
            <a:fillRect/>
          </a:stretch>
        </p:blipFill>
        <p:spPr bwMode="auto">
          <a:xfrm>
            <a:off x="685800" y="4038600"/>
            <a:ext cx="103655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Je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1545910"/>
            <a:ext cx="5608552" cy="49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1341</TotalTime>
  <Words>424</Words>
  <Application>Microsoft Office PowerPoint</Application>
  <PresentationFormat>On-screen Show (4:3)</PresentationFormat>
  <Paragraphs>92</Paragraphs>
  <Slides>18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도시</vt:lpstr>
      <vt:lpstr>Flood Alarm and Community Protection Systems</vt:lpstr>
      <vt:lpstr>Contents</vt:lpstr>
      <vt:lpstr>Flood History in Austin</vt:lpstr>
      <vt:lpstr>Slide 4</vt:lpstr>
      <vt:lpstr>Waller Creek</vt:lpstr>
      <vt:lpstr>Target Area in this Project</vt:lpstr>
      <vt:lpstr>Precipitation Data from NEXRAD</vt:lpstr>
      <vt:lpstr>NEXRAD Data(XMRG) into Inundation Polygon (XML)</vt:lpstr>
      <vt:lpstr>NEXRAD Data (11.15.2001 ~ 11.16.2001)</vt:lpstr>
      <vt:lpstr>Probability of Precipitation from NDFD</vt:lpstr>
      <vt:lpstr>HEC-HMS &amp; HEC-RAS</vt:lpstr>
      <vt:lpstr>Land Use in Waller Creek</vt:lpstr>
      <vt:lpstr>Alternative I. Underground Facilities</vt:lpstr>
      <vt:lpstr>Alternative II. Connection to Boggy Creek</vt:lpstr>
      <vt:lpstr>Waller Creek Tunnel Project</vt:lpstr>
      <vt:lpstr>Waller Creek Tunnel Project</vt:lpstr>
      <vt:lpstr>Conclusion</vt:lpstr>
      <vt:lpstr>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Flood Alarm and Community Protection Systems</dc:title>
  <dc:creator>Chan-Hoo</dc:creator>
  <cp:lastModifiedBy>maidment</cp:lastModifiedBy>
  <cp:revision>146</cp:revision>
  <dcterms:created xsi:type="dcterms:W3CDTF">2009-11-06T16:03:33Z</dcterms:created>
  <dcterms:modified xsi:type="dcterms:W3CDTF">2009-12-01T14:27:32Z</dcterms:modified>
</cp:coreProperties>
</file>