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1"/>
  </p:sldMasterIdLst>
  <p:notesMasterIdLst>
    <p:notesMasterId r:id="rId11"/>
  </p:notesMasterIdLst>
  <p:handoutMasterIdLst>
    <p:handoutMasterId r:id="rId12"/>
  </p:handoutMasterIdLst>
  <p:sldIdLst>
    <p:sldId id="306" r:id="rId2"/>
    <p:sldId id="307" r:id="rId3"/>
    <p:sldId id="315" r:id="rId4"/>
    <p:sldId id="310" r:id="rId5"/>
    <p:sldId id="311" r:id="rId6"/>
    <p:sldId id="309" r:id="rId7"/>
    <p:sldId id="313" r:id="rId8"/>
    <p:sldId id="314" r:id="rId9"/>
    <p:sldId id="308" r:id="rId10"/>
  </p:sldIdLst>
  <p:sldSz cx="9144000" cy="6858000" type="screen4x3"/>
  <p:notesSz cx="6985000" cy="92710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000000"/>
    <a:srgbClr val="3366CC"/>
    <a:srgbClr val="00CC00"/>
    <a:srgbClr val="3366FF"/>
    <a:srgbClr val="00CC99"/>
    <a:srgbClr val="0099FF"/>
    <a:srgbClr val="00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8861" autoAdjust="0"/>
    <p:restoredTop sz="94660"/>
  </p:normalViewPr>
  <p:slideViewPr>
    <p:cSldViewPr>
      <p:cViewPr>
        <p:scale>
          <a:sx n="70" d="100"/>
          <a:sy n="70" d="100"/>
        </p:scale>
        <p:origin x="-1044" y="-828"/>
      </p:cViewPr>
      <p:guideLst>
        <p:guide orient="horz" pos="2160"/>
        <p:guide pos="2880"/>
      </p:guideLst>
    </p:cSldViewPr>
  </p:slideViewPr>
  <p:notesTextViewPr>
    <p:cViewPr>
      <p:scale>
        <a:sx n="100" d="100"/>
        <a:sy n="100" d="100"/>
      </p:scale>
      <p:origin x="0" y="0"/>
    </p:cViewPr>
  </p:notesTextViewPr>
  <p:sorterViewPr>
    <p:cViewPr>
      <p:scale>
        <a:sx n="50" d="100"/>
        <a:sy n="5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3027363" cy="46355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defTabSz="923925">
              <a:defRPr sz="1200" smtClean="0">
                <a:latin typeface="Arial" charset="0"/>
              </a:defRPr>
            </a:lvl1pPr>
          </a:lstStyle>
          <a:p>
            <a:pPr>
              <a:defRPr/>
            </a:pPr>
            <a:endParaRPr lang="en-US"/>
          </a:p>
        </p:txBody>
      </p:sp>
      <p:sp>
        <p:nvSpPr>
          <p:cNvPr id="35843" name="Rectangle 3"/>
          <p:cNvSpPr>
            <a:spLocks noGrp="1" noChangeArrowheads="1"/>
          </p:cNvSpPr>
          <p:nvPr>
            <p:ph type="dt" sz="quarter" idx="1"/>
          </p:nvPr>
        </p:nvSpPr>
        <p:spPr bwMode="auto">
          <a:xfrm>
            <a:off x="3956050" y="0"/>
            <a:ext cx="3027363" cy="46355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defTabSz="923925">
              <a:defRPr sz="1200" smtClean="0">
                <a:latin typeface="Arial" charset="0"/>
              </a:defRPr>
            </a:lvl1pPr>
          </a:lstStyle>
          <a:p>
            <a:pPr>
              <a:defRPr/>
            </a:pPr>
            <a:endParaRPr lang="en-US"/>
          </a:p>
        </p:txBody>
      </p:sp>
      <p:sp>
        <p:nvSpPr>
          <p:cNvPr id="35844" name="Rectangle 4"/>
          <p:cNvSpPr>
            <a:spLocks noGrp="1" noChangeArrowheads="1"/>
          </p:cNvSpPr>
          <p:nvPr>
            <p:ph type="ftr" sz="quarter" idx="2"/>
          </p:nvPr>
        </p:nvSpPr>
        <p:spPr bwMode="auto">
          <a:xfrm>
            <a:off x="0" y="8805863"/>
            <a:ext cx="3027363" cy="46355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defTabSz="923925">
              <a:defRPr sz="1200" smtClean="0">
                <a:latin typeface="Arial" charset="0"/>
              </a:defRPr>
            </a:lvl1pPr>
          </a:lstStyle>
          <a:p>
            <a:pPr>
              <a:defRPr/>
            </a:pPr>
            <a:endParaRPr lang="en-US"/>
          </a:p>
        </p:txBody>
      </p:sp>
      <p:sp>
        <p:nvSpPr>
          <p:cNvPr id="35845" name="Rectangle 5"/>
          <p:cNvSpPr>
            <a:spLocks noGrp="1" noChangeArrowheads="1"/>
          </p:cNvSpPr>
          <p:nvPr>
            <p:ph type="sldNum" sz="quarter" idx="3"/>
          </p:nvPr>
        </p:nvSpPr>
        <p:spPr bwMode="auto">
          <a:xfrm>
            <a:off x="3956050" y="8805863"/>
            <a:ext cx="3027363" cy="46355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defTabSz="923925">
              <a:defRPr sz="1200" smtClean="0">
                <a:latin typeface="Arial" charset="0"/>
              </a:defRPr>
            </a:lvl1pPr>
          </a:lstStyle>
          <a:p>
            <a:pPr>
              <a:defRPr/>
            </a:pPr>
            <a:fld id="{355D8B68-9B75-4421-A084-3CD50D99FDE2}"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3027363" cy="46355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defTabSz="923925">
              <a:defRPr sz="1200" smtClean="0">
                <a:latin typeface="Arial" charset="0"/>
              </a:defRPr>
            </a:lvl1pPr>
          </a:lstStyle>
          <a:p>
            <a:pPr>
              <a:defRPr/>
            </a:pPr>
            <a:endParaRPr lang="en-US"/>
          </a:p>
        </p:txBody>
      </p:sp>
      <p:sp>
        <p:nvSpPr>
          <p:cNvPr id="24579" name="Rectangle 3"/>
          <p:cNvSpPr>
            <a:spLocks noGrp="1" noChangeArrowheads="1"/>
          </p:cNvSpPr>
          <p:nvPr>
            <p:ph type="dt" idx="1"/>
          </p:nvPr>
        </p:nvSpPr>
        <p:spPr bwMode="auto">
          <a:xfrm>
            <a:off x="3956050" y="0"/>
            <a:ext cx="3027363" cy="46355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defTabSz="923925">
              <a:defRPr sz="1200" smtClean="0">
                <a:latin typeface="Arial" charset="0"/>
              </a:defRPr>
            </a:lvl1pPr>
          </a:lstStyle>
          <a:p>
            <a:pPr>
              <a:defRPr/>
            </a:pPr>
            <a:endParaRPr lang="en-US"/>
          </a:p>
        </p:txBody>
      </p:sp>
      <p:sp>
        <p:nvSpPr>
          <p:cNvPr id="37892" name="Rectangle 4"/>
          <p:cNvSpPr>
            <a:spLocks noGrp="1" noRot="1" noChangeAspect="1" noChangeArrowheads="1" noTextEdit="1"/>
          </p:cNvSpPr>
          <p:nvPr>
            <p:ph type="sldImg" idx="2"/>
          </p:nvPr>
        </p:nvSpPr>
        <p:spPr bwMode="auto">
          <a:xfrm>
            <a:off x="1174750" y="695325"/>
            <a:ext cx="4637088" cy="3476625"/>
          </a:xfrm>
          <a:prstGeom prst="rect">
            <a:avLst/>
          </a:prstGeom>
          <a:noFill/>
          <a:ln w="9525">
            <a:solidFill>
              <a:srgbClr val="000000"/>
            </a:solidFill>
            <a:miter lim="800000"/>
            <a:headEnd/>
            <a:tailEnd/>
          </a:ln>
        </p:spPr>
      </p:sp>
      <p:sp>
        <p:nvSpPr>
          <p:cNvPr id="24581" name="Rectangle 5"/>
          <p:cNvSpPr>
            <a:spLocks noGrp="1" noChangeArrowheads="1"/>
          </p:cNvSpPr>
          <p:nvPr>
            <p:ph type="body" sz="quarter" idx="3"/>
          </p:nvPr>
        </p:nvSpPr>
        <p:spPr bwMode="auto">
          <a:xfrm>
            <a:off x="700088" y="4403725"/>
            <a:ext cx="5588000" cy="417195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4582" name="Rectangle 6"/>
          <p:cNvSpPr>
            <a:spLocks noGrp="1" noChangeArrowheads="1"/>
          </p:cNvSpPr>
          <p:nvPr>
            <p:ph type="ftr" sz="quarter" idx="4"/>
          </p:nvPr>
        </p:nvSpPr>
        <p:spPr bwMode="auto">
          <a:xfrm>
            <a:off x="0" y="8805863"/>
            <a:ext cx="3027363" cy="46355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defTabSz="923925">
              <a:defRPr sz="1200" smtClean="0">
                <a:latin typeface="Arial" charset="0"/>
              </a:defRPr>
            </a:lvl1pPr>
          </a:lstStyle>
          <a:p>
            <a:pPr>
              <a:defRPr/>
            </a:pPr>
            <a:endParaRPr lang="en-US"/>
          </a:p>
        </p:txBody>
      </p:sp>
      <p:sp>
        <p:nvSpPr>
          <p:cNvPr id="24583" name="Rectangle 7"/>
          <p:cNvSpPr>
            <a:spLocks noGrp="1" noChangeArrowheads="1"/>
          </p:cNvSpPr>
          <p:nvPr>
            <p:ph type="sldNum" sz="quarter" idx="5"/>
          </p:nvPr>
        </p:nvSpPr>
        <p:spPr bwMode="auto">
          <a:xfrm>
            <a:off x="3956050" y="8805863"/>
            <a:ext cx="3027363" cy="46355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defTabSz="923925">
              <a:defRPr sz="1200" smtClean="0">
                <a:latin typeface="Arial" charset="0"/>
              </a:defRPr>
            </a:lvl1pPr>
          </a:lstStyle>
          <a:p>
            <a:pPr>
              <a:defRPr/>
            </a:pPr>
            <a:fld id="{AFA5700B-941B-44AE-984C-D5F962775D0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p:spPr>
        <p:txBody>
          <a:bodyPr/>
          <a:lstStyle/>
          <a:p>
            <a:r>
              <a:rPr lang="en-US" smtClean="0"/>
              <a:t>Two screenshots of RivWdith 84.8528 error points: points are selected in blue; corresponding values selected blue in attribute table; W = RivWidth value, Width = BrianWidth value. Note that the apparent reason RivWidth failed at these locations is because erroneous centerline points are present. Despite these points not being located on a true centerline, BrianWidth gives an accurate measurment of width. Relying on "centerlines" to calculate widths is impractical, because creating accurate centerlines is so difficult. There's simply no easy way to create a network of accurate river centerlines! For instance, you're asking a computer program to differentiate between a branching river (where you'd want a branching centerline) and a cove or wide backwater area along a river (where you wouldn't want a branching centerline).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4034" name="Rectangle 2"/>
          <p:cNvSpPr>
            <a:spLocks noGrp="1" noChangeArrowheads="1"/>
          </p:cNvSpPr>
          <p:nvPr>
            <p:ph type="ctrTitle" sz="quarter"/>
          </p:nvPr>
        </p:nvSpPr>
        <p:spPr>
          <a:xfrm>
            <a:off x="685800" y="1676400"/>
            <a:ext cx="7772400" cy="1828800"/>
          </a:xfrm>
        </p:spPr>
        <p:txBody>
          <a:bodyPr/>
          <a:lstStyle>
            <a:lvl1pPr>
              <a:defRPr/>
            </a:lvl1pPr>
          </a:lstStyle>
          <a:p>
            <a:r>
              <a:rPr lang="en-US"/>
              <a:t>Click to edit Master title style</a:t>
            </a:r>
          </a:p>
        </p:txBody>
      </p:sp>
      <p:sp>
        <p:nvSpPr>
          <p:cNvPr id="44035"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fld id="{9ACAAFA9-8B08-4072-B89B-ECDABE0BC129}" type="datetime1">
              <a:rPr lang="en-US"/>
              <a:pPr/>
              <a:t>12/1/2009</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a:t>Brian Kiel</a:t>
            </a:r>
          </a:p>
        </p:txBody>
      </p:sp>
      <p:sp>
        <p:nvSpPr>
          <p:cNvPr id="6" name="Rectangle 6"/>
          <p:cNvSpPr>
            <a:spLocks noGrp="1" noChangeArrowheads="1"/>
          </p:cNvSpPr>
          <p:nvPr>
            <p:ph type="sldNum" sz="quarter" idx="12"/>
          </p:nvPr>
        </p:nvSpPr>
        <p:spPr>
          <a:ln/>
        </p:spPr>
        <p:txBody>
          <a:bodyPr/>
          <a:lstStyle>
            <a:lvl1pPr>
              <a:defRPr/>
            </a:lvl1pPr>
          </a:lstStyle>
          <a:p>
            <a:pPr>
              <a:defRPr/>
            </a:pPr>
            <a:fld id="{D88998C1-52F4-4E3C-84A1-39166010552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D19E3161-C554-4D3D-B37E-F36356CE8723}" type="datetime1">
              <a:rPr lang="en-US"/>
              <a:pPr/>
              <a:t>12/1/2009</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a:t>Brian Kiel</a:t>
            </a:r>
          </a:p>
        </p:txBody>
      </p:sp>
      <p:sp>
        <p:nvSpPr>
          <p:cNvPr id="6" name="Rectangle 6"/>
          <p:cNvSpPr>
            <a:spLocks noGrp="1" noChangeArrowheads="1"/>
          </p:cNvSpPr>
          <p:nvPr>
            <p:ph type="sldNum" sz="quarter" idx="12"/>
          </p:nvPr>
        </p:nvSpPr>
        <p:spPr>
          <a:ln/>
        </p:spPr>
        <p:txBody>
          <a:bodyPr/>
          <a:lstStyle>
            <a:lvl1pPr>
              <a:defRPr/>
            </a:lvl1pPr>
          </a:lstStyle>
          <a:p>
            <a:pPr>
              <a:defRPr/>
            </a:pPr>
            <a:fld id="{F13B1F29-456C-4E47-989F-CA59A63E4FA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7477E648-2151-46F4-BE80-3AAEAF97C976}" type="datetime1">
              <a:rPr lang="en-US"/>
              <a:pPr/>
              <a:t>12/1/2009</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a:t>Brian Kiel</a:t>
            </a:r>
          </a:p>
        </p:txBody>
      </p:sp>
      <p:sp>
        <p:nvSpPr>
          <p:cNvPr id="6" name="Rectangle 6"/>
          <p:cNvSpPr>
            <a:spLocks noGrp="1" noChangeArrowheads="1"/>
          </p:cNvSpPr>
          <p:nvPr>
            <p:ph type="sldNum" sz="quarter" idx="12"/>
          </p:nvPr>
        </p:nvSpPr>
        <p:spPr>
          <a:ln/>
        </p:spPr>
        <p:txBody>
          <a:bodyPr/>
          <a:lstStyle>
            <a:lvl1pPr>
              <a:defRPr/>
            </a:lvl1pPr>
          </a:lstStyle>
          <a:p>
            <a:pPr>
              <a:defRPr/>
            </a:pPr>
            <a:fld id="{D758B578-A496-4197-9490-E54710B38E3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6D1FDCE7-F765-463D-B128-C10809615AF0}" type="datetime1">
              <a:rPr lang="en-US"/>
              <a:pPr/>
              <a:t>12/1/2009</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a:t>Brian Kiel</a:t>
            </a:r>
          </a:p>
        </p:txBody>
      </p:sp>
      <p:sp>
        <p:nvSpPr>
          <p:cNvPr id="6" name="Rectangle 6"/>
          <p:cNvSpPr>
            <a:spLocks noGrp="1" noChangeArrowheads="1"/>
          </p:cNvSpPr>
          <p:nvPr>
            <p:ph type="sldNum" sz="quarter" idx="12"/>
          </p:nvPr>
        </p:nvSpPr>
        <p:spPr>
          <a:ln/>
        </p:spPr>
        <p:txBody>
          <a:bodyPr/>
          <a:lstStyle>
            <a:lvl1pPr>
              <a:defRPr/>
            </a:lvl1pPr>
          </a:lstStyle>
          <a:p>
            <a:pPr>
              <a:defRPr/>
            </a:pPr>
            <a:fld id="{A79C32EE-1118-4496-9C47-9F9A2FEF58F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2659CB7A-507E-485E-9259-9863F157BC74}" type="datetime1">
              <a:rPr lang="en-US"/>
              <a:pPr/>
              <a:t>12/1/2009</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a:t>Brian Kiel</a:t>
            </a:r>
          </a:p>
        </p:txBody>
      </p:sp>
      <p:sp>
        <p:nvSpPr>
          <p:cNvPr id="6" name="Rectangle 6"/>
          <p:cNvSpPr>
            <a:spLocks noGrp="1" noChangeArrowheads="1"/>
          </p:cNvSpPr>
          <p:nvPr>
            <p:ph type="sldNum" sz="quarter" idx="12"/>
          </p:nvPr>
        </p:nvSpPr>
        <p:spPr>
          <a:ln/>
        </p:spPr>
        <p:txBody>
          <a:bodyPr/>
          <a:lstStyle>
            <a:lvl1pPr>
              <a:defRPr/>
            </a:lvl1pPr>
          </a:lstStyle>
          <a:p>
            <a:pPr>
              <a:defRPr/>
            </a:pPr>
            <a:fld id="{2D662887-ECA5-44FF-B800-A4F9E9FC1E6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0F67D9EB-55FD-49E2-BC67-B1C1E6DDFBE9}" type="datetime1">
              <a:rPr lang="en-US"/>
              <a:pPr/>
              <a:t>12/1/2009</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a:t>Brian Kiel</a:t>
            </a:r>
          </a:p>
        </p:txBody>
      </p:sp>
      <p:sp>
        <p:nvSpPr>
          <p:cNvPr id="7" name="Rectangle 6"/>
          <p:cNvSpPr>
            <a:spLocks noGrp="1" noChangeArrowheads="1"/>
          </p:cNvSpPr>
          <p:nvPr>
            <p:ph type="sldNum" sz="quarter" idx="12"/>
          </p:nvPr>
        </p:nvSpPr>
        <p:spPr>
          <a:ln/>
        </p:spPr>
        <p:txBody>
          <a:bodyPr/>
          <a:lstStyle>
            <a:lvl1pPr>
              <a:defRPr/>
            </a:lvl1pPr>
          </a:lstStyle>
          <a:p>
            <a:pPr>
              <a:defRPr/>
            </a:pPr>
            <a:fld id="{A7C02672-DB89-4835-BE5B-ABD23424DC1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3532016E-BF1E-40CC-A555-548361A94311}" type="datetime1">
              <a:rPr lang="en-US"/>
              <a:pPr/>
              <a:t>12/1/2009</a:t>
            </a:fld>
            <a:endParaRPr lang="en-US"/>
          </a:p>
        </p:txBody>
      </p:sp>
      <p:sp>
        <p:nvSpPr>
          <p:cNvPr id="8" name="Rectangle 5"/>
          <p:cNvSpPr>
            <a:spLocks noGrp="1" noChangeArrowheads="1"/>
          </p:cNvSpPr>
          <p:nvPr>
            <p:ph type="ftr" sz="quarter" idx="11"/>
          </p:nvPr>
        </p:nvSpPr>
        <p:spPr>
          <a:ln/>
        </p:spPr>
        <p:txBody>
          <a:bodyPr/>
          <a:lstStyle>
            <a:lvl1pPr>
              <a:defRPr/>
            </a:lvl1pPr>
          </a:lstStyle>
          <a:p>
            <a:r>
              <a:rPr lang="en-US"/>
              <a:t>Brian Kiel</a:t>
            </a:r>
          </a:p>
        </p:txBody>
      </p:sp>
      <p:sp>
        <p:nvSpPr>
          <p:cNvPr id="9" name="Rectangle 6"/>
          <p:cNvSpPr>
            <a:spLocks noGrp="1" noChangeArrowheads="1"/>
          </p:cNvSpPr>
          <p:nvPr>
            <p:ph type="sldNum" sz="quarter" idx="12"/>
          </p:nvPr>
        </p:nvSpPr>
        <p:spPr>
          <a:ln/>
        </p:spPr>
        <p:txBody>
          <a:bodyPr/>
          <a:lstStyle>
            <a:lvl1pPr>
              <a:defRPr/>
            </a:lvl1pPr>
          </a:lstStyle>
          <a:p>
            <a:pPr>
              <a:defRPr/>
            </a:pPr>
            <a:fld id="{F0935194-1653-4D78-AB3B-029656FFAA2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A6FAC3A9-7327-448D-87EE-2787ED60C637}" type="datetime1">
              <a:rPr lang="en-US"/>
              <a:pPr/>
              <a:t>12/1/2009</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a:t>Brian Kiel</a:t>
            </a:r>
          </a:p>
        </p:txBody>
      </p:sp>
      <p:sp>
        <p:nvSpPr>
          <p:cNvPr id="5" name="Rectangle 6"/>
          <p:cNvSpPr>
            <a:spLocks noGrp="1" noChangeArrowheads="1"/>
          </p:cNvSpPr>
          <p:nvPr>
            <p:ph type="sldNum" sz="quarter" idx="12"/>
          </p:nvPr>
        </p:nvSpPr>
        <p:spPr>
          <a:ln/>
        </p:spPr>
        <p:txBody>
          <a:bodyPr/>
          <a:lstStyle>
            <a:lvl1pPr>
              <a:defRPr/>
            </a:lvl1pPr>
          </a:lstStyle>
          <a:p>
            <a:pPr>
              <a:defRPr/>
            </a:pPr>
            <a:fld id="{06DC7D9D-2254-4050-88CC-0587426AB2B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77E2A517-1005-4F08-BC82-6236398B089F}" type="datetime1">
              <a:rPr lang="en-US"/>
              <a:pPr/>
              <a:t>12/1/2009</a:t>
            </a:fld>
            <a:endParaRPr lang="en-US"/>
          </a:p>
        </p:txBody>
      </p:sp>
      <p:sp>
        <p:nvSpPr>
          <p:cNvPr id="3" name="Rectangle 5"/>
          <p:cNvSpPr>
            <a:spLocks noGrp="1" noChangeArrowheads="1"/>
          </p:cNvSpPr>
          <p:nvPr>
            <p:ph type="ftr" sz="quarter" idx="11"/>
          </p:nvPr>
        </p:nvSpPr>
        <p:spPr>
          <a:ln/>
        </p:spPr>
        <p:txBody>
          <a:bodyPr/>
          <a:lstStyle>
            <a:lvl1pPr>
              <a:defRPr/>
            </a:lvl1pPr>
          </a:lstStyle>
          <a:p>
            <a:r>
              <a:rPr lang="en-US"/>
              <a:t>Brian Kiel</a:t>
            </a:r>
          </a:p>
        </p:txBody>
      </p:sp>
      <p:sp>
        <p:nvSpPr>
          <p:cNvPr id="4" name="Rectangle 6"/>
          <p:cNvSpPr>
            <a:spLocks noGrp="1" noChangeArrowheads="1"/>
          </p:cNvSpPr>
          <p:nvPr>
            <p:ph type="sldNum" sz="quarter" idx="12"/>
          </p:nvPr>
        </p:nvSpPr>
        <p:spPr>
          <a:ln/>
        </p:spPr>
        <p:txBody>
          <a:bodyPr/>
          <a:lstStyle>
            <a:lvl1pPr>
              <a:defRPr/>
            </a:lvl1pPr>
          </a:lstStyle>
          <a:p>
            <a:pPr>
              <a:defRPr/>
            </a:pPr>
            <a:fld id="{F94A9F95-4799-49FE-8CA5-8B1332A197C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E012493D-9EA5-4CC7-9ED7-E76A34A1B4F4}" type="datetime1">
              <a:rPr lang="en-US"/>
              <a:pPr/>
              <a:t>12/1/2009</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a:t>Brian Kiel</a:t>
            </a:r>
          </a:p>
        </p:txBody>
      </p:sp>
      <p:sp>
        <p:nvSpPr>
          <p:cNvPr id="7" name="Rectangle 6"/>
          <p:cNvSpPr>
            <a:spLocks noGrp="1" noChangeArrowheads="1"/>
          </p:cNvSpPr>
          <p:nvPr>
            <p:ph type="sldNum" sz="quarter" idx="12"/>
          </p:nvPr>
        </p:nvSpPr>
        <p:spPr>
          <a:ln/>
        </p:spPr>
        <p:txBody>
          <a:bodyPr/>
          <a:lstStyle>
            <a:lvl1pPr>
              <a:defRPr/>
            </a:lvl1pPr>
          </a:lstStyle>
          <a:p>
            <a:pPr>
              <a:defRPr/>
            </a:pPr>
            <a:fld id="{F165B16A-DEFF-416F-9942-56E2C762072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ADBCBBF0-ABD5-4BA5-8B20-39D8EC0C80E2}" type="datetime1">
              <a:rPr lang="en-US"/>
              <a:pPr/>
              <a:t>12/1/2009</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a:t>Brian Kiel</a:t>
            </a:r>
          </a:p>
        </p:txBody>
      </p:sp>
      <p:sp>
        <p:nvSpPr>
          <p:cNvPr id="7" name="Rectangle 6"/>
          <p:cNvSpPr>
            <a:spLocks noGrp="1" noChangeArrowheads="1"/>
          </p:cNvSpPr>
          <p:nvPr>
            <p:ph type="sldNum" sz="quarter" idx="12"/>
          </p:nvPr>
        </p:nvSpPr>
        <p:spPr>
          <a:ln/>
        </p:spPr>
        <p:txBody>
          <a:bodyPr/>
          <a:lstStyle>
            <a:lvl1pPr>
              <a:defRPr/>
            </a:lvl1pPr>
          </a:lstStyle>
          <a:p>
            <a:pPr>
              <a:defRPr/>
            </a:pPr>
            <a:fld id="{780832EF-D4C0-4849-97EA-059AFE0D7CA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3011"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301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defRPr>
            </a:lvl1pPr>
          </a:lstStyle>
          <a:p>
            <a:fld id="{B9F6E260-DD33-4986-A32B-AE705C026255}" type="datetime1">
              <a:rPr lang="en-US"/>
              <a:pPr/>
              <a:t>12/1/2009</a:t>
            </a:fld>
            <a:endParaRPr lang="en-US"/>
          </a:p>
        </p:txBody>
      </p:sp>
      <p:sp>
        <p:nvSpPr>
          <p:cNvPr id="4301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defRPr>
            </a:lvl1pPr>
          </a:lstStyle>
          <a:p>
            <a:r>
              <a:rPr lang="en-US"/>
              <a:t>Brian Kiel</a:t>
            </a:r>
          </a:p>
        </p:txBody>
      </p:sp>
      <p:sp>
        <p:nvSpPr>
          <p:cNvPr id="4301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effectLst>
                  <a:outerShdw blurRad="38100" dist="38100" dir="2700000" algn="tl">
                    <a:srgbClr val="000000"/>
                  </a:outerShdw>
                </a:effectLst>
                <a:latin typeface="Arial" charset="0"/>
              </a:defRPr>
            </a:lvl1pPr>
          </a:lstStyle>
          <a:p>
            <a:pPr>
              <a:defRPr/>
            </a:pPr>
            <a:fld id="{4721C7D1-5CD7-4D39-9BF7-4D2386D3F7F4}"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arcscripts.esri.com/details.asp?dbid=14264"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pPr>
              <a:defRPr/>
            </a:pPr>
            <a:fld id="{CDC1EDE2-43D9-46FE-9B3D-A36884366532}" type="slidenum">
              <a:rPr lang="en-US"/>
              <a:pPr>
                <a:defRPr/>
              </a:pPr>
              <a:t>1</a:t>
            </a:fld>
            <a:endParaRPr lang="en-US"/>
          </a:p>
        </p:txBody>
      </p:sp>
      <p:sp>
        <p:nvSpPr>
          <p:cNvPr id="4" name="Slide Number Placeholder 5"/>
          <p:cNvSpPr txBox="1">
            <a:spLocks noGrp="1"/>
          </p:cNvSpPr>
          <p:nvPr/>
        </p:nvSpPr>
        <p:spPr bwMode="auto">
          <a:xfrm>
            <a:off x="6553200" y="6245225"/>
            <a:ext cx="2133600" cy="476250"/>
          </a:xfrm>
          <a:prstGeom prst="rect">
            <a:avLst/>
          </a:prstGeom>
          <a:noFill/>
          <a:ln>
            <a:miter lim="800000"/>
            <a:headEnd/>
            <a:tailEnd/>
          </a:ln>
        </p:spPr>
        <p:txBody>
          <a:bodyPr anchor="b"/>
          <a:lstStyle/>
          <a:p>
            <a:pPr algn="r">
              <a:defRPr/>
            </a:pPr>
            <a:fld id="{3E5E0EFD-6E18-4591-AEDF-604AE9FDF972}" type="slidenum">
              <a:rPr lang="en-US" sz="1400">
                <a:effectLst>
                  <a:outerShdw blurRad="38100" dist="38100" dir="2700000" algn="tl">
                    <a:srgbClr val="000000"/>
                  </a:outerShdw>
                </a:effectLst>
                <a:latin typeface="Arial" charset="0"/>
              </a:rPr>
              <a:pPr algn="r">
                <a:defRPr/>
              </a:pPr>
              <a:t>1</a:t>
            </a:fld>
            <a:endParaRPr lang="en-US" sz="1400">
              <a:effectLst>
                <a:outerShdw blurRad="38100" dist="38100" dir="2700000" algn="tl">
                  <a:srgbClr val="000000"/>
                </a:outerShdw>
              </a:effectLst>
              <a:latin typeface="Arial" charset="0"/>
            </a:endParaRPr>
          </a:p>
        </p:txBody>
      </p:sp>
      <p:sp>
        <p:nvSpPr>
          <p:cNvPr id="77826" name="Rectangle 2"/>
          <p:cNvSpPr>
            <a:spLocks noGrp="1" noChangeArrowheads="1"/>
          </p:cNvSpPr>
          <p:nvPr>
            <p:ph type="title"/>
          </p:nvPr>
        </p:nvSpPr>
        <p:spPr>
          <a:xfrm>
            <a:off x="457200" y="457200"/>
            <a:ext cx="8229600" cy="990600"/>
          </a:xfrm>
        </p:spPr>
        <p:txBody>
          <a:bodyPr/>
          <a:lstStyle/>
          <a:p>
            <a:pPr eaLnBrk="1" hangingPunct="1"/>
            <a:r>
              <a:rPr lang="en-US" smtClean="0">
                <a:solidFill>
                  <a:schemeClr val="hlink"/>
                </a:solidFill>
              </a:rPr>
              <a:t>U.S. River Width</a:t>
            </a:r>
            <a:r>
              <a:rPr lang="en-US" smtClean="0"/>
              <a:t/>
            </a:r>
            <a:br>
              <a:rPr lang="en-US" smtClean="0"/>
            </a:br>
            <a:r>
              <a:rPr lang="en-US" sz="3200" smtClean="0"/>
              <a:t>by Brian Kiel</a:t>
            </a:r>
            <a:r>
              <a:rPr lang="en-US" smtClean="0"/>
              <a:t> </a:t>
            </a:r>
            <a:br>
              <a:rPr lang="en-US" smtClean="0"/>
            </a:br>
            <a:r>
              <a:rPr lang="en-US" sz="1400" smtClean="0"/>
              <a:t/>
            </a:r>
            <a:br>
              <a:rPr lang="en-US" sz="1400" smtClean="0"/>
            </a:br>
            <a:r>
              <a:rPr lang="en-US" sz="1800" smtClean="0">
                <a:solidFill>
                  <a:srgbClr val="FF0000"/>
                </a:solidFill>
              </a:rPr>
              <a:t>~30m</a:t>
            </a:r>
            <a:r>
              <a:rPr lang="en-US" sz="1800" smtClean="0"/>
              <a:t> </a:t>
            </a:r>
            <a:r>
              <a:rPr lang="en-US" sz="1800" smtClean="0">
                <a:solidFill>
                  <a:srgbClr val="00CC00"/>
                </a:solidFill>
              </a:rPr>
              <a:t>~</a:t>
            </a:r>
            <a:r>
              <a:rPr lang="en-US" sz="1800" smtClean="0">
                <a:solidFill>
                  <a:srgbClr val="00B050"/>
                </a:solidFill>
              </a:rPr>
              <a:t>300m</a:t>
            </a:r>
            <a:r>
              <a:rPr lang="en-US" sz="1800" smtClean="0"/>
              <a:t> </a:t>
            </a:r>
            <a:r>
              <a:rPr lang="en-US" sz="1800" smtClean="0">
                <a:solidFill>
                  <a:srgbClr val="3333FF"/>
                </a:solidFill>
              </a:rPr>
              <a:t>~</a:t>
            </a:r>
            <a:r>
              <a:rPr lang="en-US" sz="1800" smtClean="0">
                <a:solidFill>
                  <a:srgbClr val="0070C0"/>
                </a:solidFill>
              </a:rPr>
              <a:t>3000m</a:t>
            </a:r>
          </a:p>
        </p:txBody>
      </p:sp>
      <p:pic>
        <p:nvPicPr>
          <p:cNvPr id="22534" name="Picture 6"/>
          <p:cNvPicPr>
            <a:picLocks noChangeAspect="1" noChangeArrowheads="1"/>
          </p:cNvPicPr>
          <p:nvPr/>
        </p:nvPicPr>
        <p:blipFill>
          <a:blip r:embed="rId3"/>
          <a:srcRect/>
          <a:stretch>
            <a:fillRect/>
          </a:stretch>
        </p:blipFill>
        <p:spPr bwMode="auto">
          <a:xfrm>
            <a:off x="944563" y="2143125"/>
            <a:ext cx="7256462" cy="433387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pPr>
              <a:defRPr/>
            </a:pPr>
            <a:fld id="{A6BD57DF-2FC5-44BA-9CDB-2C7B4E09E8BA}" type="slidenum">
              <a:rPr lang="en-US"/>
              <a:pPr>
                <a:defRPr/>
              </a:pPr>
              <a:t>2</a:t>
            </a:fld>
            <a:endParaRPr lang="en-US"/>
          </a:p>
        </p:txBody>
      </p:sp>
      <p:sp>
        <p:nvSpPr>
          <p:cNvPr id="4" name="Slide Number Placeholder 5"/>
          <p:cNvSpPr txBox="1">
            <a:spLocks noGrp="1"/>
          </p:cNvSpPr>
          <p:nvPr/>
        </p:nvSpPr>
        <p:spPr bwMode="auto">
          <a:xfrm>
            <a:off x="6553200" y="6245225"/>
            <a:ext cx="2133600" cy="476250"/>
          </a:xfrm>
          <a:prstGeom prst="rect">
            <a:avLst/>
          </a:prstGeom>
          <a:noFill/>
          <a:ln>
            <a:miter lim="800000"/>
            <a:headEnd/>
            <a:tailEnd/>
          </a:ln>
        </p:spPr>
        <p:txBody>
          <a:bodyPr anchor="b"/>
          <a:lstStyle/>
          <a:p>
            <a:pPr algn="r">
              <a:defRPr/>
            </a:pPr>
            <a:fld id="{B7E13428-5B6B-4720-B916-FBF03F3A4A52}" type="slidenum">
              <a:rPr lang="en-US" sz="1400">
                <a:effectLst>
                  <a:outerShdw blurRad="38100" dist="38100" dir="2700000" algn="tl">
                    <a:srgbClr val="000000"/>
                  </a:outerShdw>
                </a:effectLst>
                <a:latin typeface="Arial" charset="0"/>
              </a:rPr>
              <a:pPr algn="r">
                <a:defRPr/>
              </a:pPr>
              <a:t>2</a:t>
            </a:fld>
            <a:endParaRPr lang="en-US" sz="1400">
              <a:effectLst>
                <a:outerShdw blurRad="38100" dist="38100" dir="2700000" algn="tl">
                  <a:srgbClr val="000000"/>
                </a:outerShdw>
              </a:effectLst>
              <a:latin typeface="Arial" charset="0"/>
            </a:endParaRPr>
          </a:p>
        </p:txBody>
      </p:sp>
      <p:sp>
        <p:nvSpPr>
          <p:cNvPr id="77826" name="Rectangle 2"/>
          <p:cNvSpPr>
            <a:spLocks noGrp="1" noChangeArrowheads="1"/>
          </p:cNvSpPr>
          <p:nvPr>
            <p:ph type="title" idx="4294967295"/>
          </p:nvPr>
        </p:nvSpPr>
        <p:spPr>
          <a:xfrm>
            <a:off x="457200" y="685800"/>
            <a:ext cx="8229600" cy="1066800"/>
          </a:xfrm>
        </p:spPr>
        <p:txBody>
          <a:bodyPr/>
          <a:lstStyle/>
          <a:p>
            <a:pPr eaLnBrk="1" hangingPunct="1"/>
            <a:r>
              <a:rPr lang="en-US" smtClean="0"/>
              <a:t>(Width, zoomed in)</a:t>
            </a:r>
            <a:br>
              <a:rPr lang="en-US" smtClean="0"/>
            </a:br>
            <a:r>
              <a:rPr lang="en-US" sz="1400" smtClean="0"/>
              <a:t/>
            </a:r>
            <a:br>
              <a:rPr lang="en-US" sz="1400" smtClean="0"/>
            </a:br>
            <a:r>
              <a:rPr lang="en-US" sz="1400" smtClean="0"/>
              <a:t> </a:t>
            </a:r>
            <a:r>
              <a:rPr lang="en-US" sz="1800" smtClean="0">
                <a:solidFill>
                  <a:srgbClr val="FF0000"/>
                </a:solidFill>
              </a:rPr>
              <a:t>~30m</a:t>
            </a:r>
            <a:r>
              <a:rPr lang="en-US" sz="1800" smtClean="0"/>
              <a:t> </a:t>
            </a:r>
            <a:r>
              <a:rPr lang="en-US" sz="1800" smtClean="0">
                <a:solidFill>
                  <a:srgbClr val="00CC00"/>
                </a:solidFill>
              </a:rPr>
              <a:t>~</a:t>
            </a:r>
            <a:r>
              <a:rPr lang="en-US" sz="1800" smtClean="0">
                <a:solidFill>
                  <a:srgbClr val="00B050"/>
                </a:solidFill>
              </a:rPr>
              <a:t>300m</a:t>
            </a:r>
            <a:r>
              <a:rPr lang="en-US" sz="1800" smtClean="0"/>
              <a:t> </a:t>
            </a:r>
            <a:r>
              <a:rPr lang="en-US" sz="1800" smtClean="0">
                <a:solidFill>
                  <a:srgbClr val="3333FF"/>
                </a:solidFill>
              </a:rPr>
              <a:t>~</a:t>
            </a:r>
            <a:r>
              <a:rPr lang="en-US" sz="1800" smtClean="0">
                <a:solidFill>
                  <a:srgbClr val="0070C0"/>
                </a:solidFill>
              </a:rPr>
              <a:t>3000m</a:t>
            </a:r>
          </a:p>
        </p:txBody>
      </p:sp>
      <p:pic>
        <p:nvPicPr>
          <p:cNvPr id="56324" name="Content Placeholder 5" descr="StreamwidthWA.jpg"/>
          <p:cNvPicPr>
            <a:picLocks noGrp="1" noChangeAspect="1"/>
          </p:cNvPicPr>
          <p:nvPr>
            <p:ph idx="4294967295"/>
          </p:nvPr>
        </p:nvPicPr>
        <p:blipFill>
          <a:blip r:embed="rId3"/>
          <a:srcRect/>
          <a:stretch>
            <a:fillRect/>
          </a:stretch>
        </p:blipFill>
        <p:spPr>
          <a:xfrm>
            <a:off x="2541588" y="2133600"/>
            <a:ext cx="4060825" cy="41148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pPr>
              <a:defRPr/>
            </a:pPr>
            <a:fld id="{3762E8E8-320E-4E62-8465-79794F4DE3E6}" type="slidenum">
              <a:rPr lang="en-US"/>
              <a:pPr>
                <a:defRPr/>
              </a:pPr>
              <a:t>3</a:t>
            </a:fld>
            <a:endParaRPr lang="en-US"/>
          </a:p>
        </p:txBody>
      </p:sp>
      <p:sp>
        <p:nvSpPr>
          <p:cNvPr id="74754" name="Rectangle 2"/>
          <p:cNvSpPr>
            <a:spLocks noGrp="1" noChangeArrowheads="1"/>
          </p:cNvSpPr>
          <p:nvPr>
            <p:ph type="title"/>
          </p:nvPr>
        </p:nvSpPr>
        <p:spPr>
          <a:noFill/>
          <a:ln/>
        </p:spPr>
        <p:txBody>
          <a:bodyPr/>
          <a:lstStyle/>
          <a:p>
            <a:r>
              <a:rPr lang="en-US" sz="3200" smtClean="0">
                <a:effectLst/>
              </a:rPr>
              <a:t>Wrong method: </a:t>
            </a:r>
            <a:br>
              <a:rPr lang="en-US" sz="3200" smtClean="0">
                <a:effectLst/>
              </a:rPr>
            </a:br>
            <a:r>
              <a:rPr lang="en-US" sz="3200" smtClean="0">
                <a:effectLst/>
              </a:rPr>
              <a:t>Hard to use flowlines/centerlines!</a:t>
            </a:r>
          </a:p>
        </p:txBody>
      </p:sp>
      <p:sp>
        <p:nvSpPr>
          <p:cNvPr id="74755" name="Rectangle 3"/>
          <p:cNvSpPr>
            <a:spLocks noGrp="1" noChangeArrowheads="1"/>
          </p:cNvSpPr>
          <p:nvPr>
            <p:ph type="body" idx="1"/>
          </p:nvPr>
        </p:nvSpPr>
        <p:spPr>
          <a:noFill/>
          <a:ln/>
        </p:spPr>
        <p:txBody>
          <a:bodyPr/>
          <a:lstStyle/>
          <a:p>
            <a:endParaRPr lang="en-US" smtClean="0">
              <a:effectLst/>
            </a:endParaRPr>
          </a:p>
        </p:txBody>
      </p:sp>
      <p:pic>
        <p:nvPicPr>
          <p:cNvPr id="74756" name="Picture 4"/>
          <p:cNvPicPr>
            <a:picLocks noChangeAspect="1" noChangeArrowheads="1"/>
          </p:cNvPicPr>
          <p:nvPr/>
        </p:nvPicPr>
        <p:blipFill>
          <a:blip r:embed="rId3"/>
          <a:srcRect l="3125" t="25000" r="3125" b="8333"/>
          <a:stretch>
            <a:fillRect/>
          </a:stretch>
        </p:blipFill>
        <p:spPr bwMode="auto">
          <a:xfrm>
            <a:off x="0" y="1600200"/>
            <a:ext cx="9144000" cy="4876800"/>
          </a:xfrm>
          <a:prstGeom prst="rect">
            <a:avLst/>
          </a:prstGeom>
          <a:noFill/>
          <a:ln w="38100" algn="ctr">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pPr>
              <a:defRPr/>
            </a:pPr>
            <a:fld id="{68352DFA-BA56-4F20-B185-38A7EB66DBA2}" type="slidenum">
              <a:rPr lang="en-US"/>
              <a:pPr>
                <a:defRPr/>
              </a:pPr>
              <a:t>4</a:t>
            </a:fld>
            <a:endParaRPr lang="en-US"/>
          </a:p>
        </p:txBody>
      </p:sp>
      <p:sp>
        <p:nvSpPr>
          <p:cNvPr id="61442" name="Rectangle 2"/>
          <p:cNvSpPr>
            <a:spLocks noGrp="1" noChangeArrowheads="1"/>
          </p:cNvSpPr>
          <p:nvPr>
            <p:ph type="title"/>
          </p:nvPr>
        </p:nvSpPr>
        <p:spPr>
          <a:xfrm>
            <a:off x="457200" y="381000"/>
            <a:ext cx="8229600" cy="1066800"/>
          </a:xfrm>
          <a:noFill/>
          <a:ln/>
        </p:spPr>
        <p:txBody>
          <a:bodyPr/>
          <a:lstStyle/>
          <a:p>
            <a:r>
              <a:rPr lang="en-US" smtClean="0">
                <a:effectLst/>
              </a:rPr>
              <a:t>Best ArcMap Procedure</a:t>
            </a:r>
          </a:p>
        </p:txBody>
      </p:sp>
      <p:sp>
        <p:nvSpPr>
          <p:cNvPr id="61443" name="Rectangle 3"/>
          <p:cNvSpPr>
            <a:spLocks noGrp="1" noChangeArrowheads="1"/>
          </p:cNvSpPr>
          <p:nvPr>
            <p:ph type="body" idx="1"/>
          </p:nvPr>
        </p:nvSpPr>
        <p:spPr>
          <a:xfrm>
            <a:off x="457200" y="2209800"/>
            <a:ext cx="8229600" cy="4648200"/>
          </a:xfrm>
          <a:noFill/>
          <a:ln/>
        </p:spPr>
        <p:txBody>
          <a:bodyPr/>
          <a:lstStyle/>
          <a:p>
            <a:pPr>
              <a:lnSpc>
                <a:spcPct val="90000"/>
              </a:lnSpc>
            </a:pPr>
            <a:endParaRPr lang="en-US" sz="2800" smtClean="0">
              <a:effectLst/>
            </a:endParaRPr>
          </a:p>
          <a:p>
            <a:pPr>
              <a:lnSpc>
                <a:spcPct val="90000"/>
              </a:lnSpc>
            </a:pPr>
            <a:endParaRPr lang="en-US" sz="2800" smtClean="0">
              <a:effectLst/>
            </a:endParaRPr>
          </a:p>
          <a:p>
            <a:pPr>
              <a:lnSpc>
                <a:spcPct val="90000"/>
              </a:lnSpc>
            </a:pPr>
            <a:endParaRPr lang="en-US" sz="2800" smtClean="0">
              <a:effectLst/>
            </a:endParaRPr>
          </a:p>
          <a:p>
            <a:pPr>
              <a:lnSpc>
                <a:spcPct val="90000"/>
              </a:lnSpc>
            </a:pPr>
            <a:endParaRPr lang="en-US" sz="2800" smtClean="0">
              <a:effectLst/>
            </a:endParaRPr>
          </a:p>
          <a:p>
            <a:pPr>
              <a:lnSpc>
                <a:spcPct val="90000"/>
              </a:lnSpc>
            </a:pPr>
            <a:endParaRPr lang="en-US" sz="2800" smtClean="0">
              <a:effectLst/>
            </a:endParaRPr>
          </a:p>
          <a:p>
            <a:pPr>
              <a:lnSpc>
                <a:spcPct val="90000"/>
              </a:lnSpc>
            </a:pPr>
            <a:endParaRPr lang="en-US" sz="2800" smtClean="0">
              <a:effectLst/>
            </a:endParaRPr>
          </a:p>
          <a:p>
            <a:pPr>
              <a:lnSpc>
                <a:spcPct val="90000"/>
              </a:lnSpc>
            </a:pPr>
            <a:endParaRPr lang="en-US" sz="2400" smtClean="0">
              <a:effectLst/>
            </a:endParaRPr>
          </a:p>
          <a:p>
            <a:pPr>
              <a:lnSpc>
                <a:spcPct val="90000"/>
              </a:lnSpc>
            </a:pPr>
            <a:endParaRPr lang="en-US" sz="2400" smtClean="0">
              <a:effectLst/>
            </a:endParaRPr>
          </a:p>
          <a:p>
            <a:pPr>
              <a:lnSpc>
                <a:spcPct val="90000"/>
              </a:lnSpc>
            </a:pPr>
            <a:r>
              <a:rPr lang="en-US" sz="2400" smtClean="0">
                <a:effectLst/>
              </a:rPr>
              <a:t>Following execution of this model, run </a:t>
            </a:r>
            <a:r>
              <a:rPr lang="en-US" sz="2400" smtClean="0">
                <a:solidFill>
                  <a:srgbClr val="FF9900"/>
                </a:solidFill>
                <a:effectLst/>
              </a:rPr>
              <a:t>script</a:t>
            </a:r>
            <a:r>
              <a:rPr lang="en-US" sz="2400" smtClean="0">
                <a:effectLst/>
              </a:rPr>
              <a:t> located at </a:t>
            </a:r>
            <a:r>
              <a:rPr lang="en-US" sz="2400" smtClean="0">
                <a:effectLst/>
                <a:hlinkClick r:id="rId3"/>
              </a:rPr>
              <a:t>http://arcscripts.esri.com/details.asp?dbid=14264</a:t>
            </a:r>
            <a:endParaRPr lang="en-US" sz="2400" smtClean="0">
              <a:effectLst/>
            </a:endParaRPr>
          </a:p>
        </p:txBody>
      </p:sp>
      <p:pic>
        <p:nvPicPr>
          <p:cNvPr id="61445" name="Picture 5"/>
          <p:cNvPicPr>
            <a:picLocks noChangeAspect="1" noChangeArrowheads="1"/>
          </p:cNvPicPr>
          <p:nvPr/>
        </p:nvPicPr>
        <p:blipFill>
          <a:blip r:embed="rId4"/>
          <a:srcRect b="18571"/>
          <a:stretch>
            <a:fillRect/>
          </a:stretch>
        </p:blipFill>
        <p:spPr bwMode="auto">
          <a:xfrm>
            <a:off x="990600" y="1295400"/>
            <a:ext cx="7113588" cy="43434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pPr>
              <a:defRPr/>
            </a:pPr>
            <a:fld id="{5B7876CD-3B9C-4E34-9CF8-F2A00EECA5E0}" type="slidenum">
              <a:rPr lang="en-US"/>
              <a:pPr>
                <a:defRPr/>
              </a:pPr>
              <a:t>5</a:t>
            </a:fld>
            <a:endParaRPr lang="en-US"/>
          </a:p>
        </p:txBody>
      </p:sp>
      <p:sp>
        <p:nvSpPr>
          <p:cNvPr id="62466" name="Rectangle 2"/>
          <p:cNvSpPr>
            <a:spLocks noGrp="1" noChangeArrowheads="1"/>
          </p:cNvSpPr>
          <p:nvPr>
            <p:ph type="title"/>
          </p:nvPr>
        </p:nvSpPr>
        <p:spPr>
          <a:noFill/>
          <a:ln/>
        </p:spPr>
        <p:txBody>
          <a:bodyPr/>
          <a:lstStyle/>
          <a:p>
            <a:r>
              <a:rPr lang="en-US" sz="2400" smtClean="0">
                <a:effectLst/>
              </a:rPr>
              <a:t>Differences between This Method and Pavelsky's RivWidth</a:t>
            </a:r>
          </a:p>
        </p:txBody>
      </p:sp>
      <p:sp>
        <p:nvSpPr>
          <p:cNvPr id="62467" name="Rectangle 3"/>
          <p:cNvSpPr>
            <a:spLocks noGrp="1" noChangeArrowheads="1"/>
          </p:cNvSpPr>
          <p:nvPr>
            <p:ph type="body" idx="1"/>
          </p:nvPr>
        </p:nvSpPr>
        <p:spPr>
          <a:xfrm>
            <a:off x="304800" y="1524000"/>
            <a:ext cx="4953000" cy="4876800"/>
          </a:xfrm>
          <a:noFill/>
          <a:ln/>
        </p:spPr>
        <p:txBody>
          <a:bodyPr/>
          <a:lstStyle/>
          <a:p>
            <a:pPr>
              <a:lnSpc>
                <a:spcPct val="90000"/>
              </a:lnSpc>
            </a:pPr>
            <a:r>
              <a:rPr lang="en-US" sz="2400" smtClean="0">
                <a:effectLst/>
              </a:rPr>
              <a:t>Pavelsky RivWidth code for ENVI/IDL</a:t>
            </a:r>
          </a:p>
          <a:p>
            <a:pPr lvl="1">
              <a:lnSpc>
                <a:spcPct val="90000"/>
              </a:lnSpc>
            </a:pPr>
            <a:r>
              <a:rPr lang="en-US" sz="2000" smtClean="0">
                <a:effectLst/>
              </a:rPr>
              <a:t>Problems</a:t>
            </a:r>
          </a:p>
          <a:p>
            <a:pPr lvl="2">
              <a:lnSpc>
                <a:spcPct val="90000"/>
              </a:lnSpc>
            </a:pPr>
            <a:r>
              <a:rPr lang="en-US" sz="1800" smtClean="0">
                <a:effectLst/>
              </a:rPr>
              <a:t>Runtime: 2 days for </a:t>
            </a:r>
            <a:r>
              <a:rPr lang="en-US" sz="1800" smtClean="0">
                <a:solidFill>
                  <a:srgbClr val="FF0000"/>
                </a:solidFill>
                <a:effectLst/>
              </a:rPr>
              <a:t>one reservoir</a:t>
            </a:r>
          </a:p>
          <a:p>
            <a:pPr lvl="2">
              <a:lnSpc>
                <a:spcPct val="90000"/>
              </a:lnSpc>
            </a:pPr>
            <a:r>
              <a:rPr lang="en-US" sz="1800" smtClean="0">
                <a:effectLst/>
              </a:rPr>
              <a:t>Reliance on inaccurate </a:t>
            </a:r>
            <a:r>
              <a:rPr lang="en-US" sz="1800" smtClean="0">
                <a:solidFill>
                  <a:srgbClr val="FF0000"/>
                </a:solidFill>
                <a:effectLst/>
              </a:rPr>
              <a:t>centerlines</a:t>
            </a:r>
          </a:p>
          <a:p>
            <a:pPr lvl="2">
              <a:lnSpc>
                <a:spcPct val="90000"/>
              </a:lnSpc>
            </a:pPr>
            <a:r>
              <a:rPr lang="en-US" sz="1800" smtClean="0">
                <a:effectLst/>
              </a:rPr>
              <a:t>Requires adjustment of </a:t>
            </a:r>
            <a:r>
              <a:rPr lang="en-US" sz="1800" smtClean="0">
                <a:solidFill>
                  <a:srgbClr val="FF0000"/>
                </a:solidFill>
                <a:effectLst/>
              </a:rPr>
              <a:t>parameters</a:t>
            </a:r>
            <a:r>
              <a:rPr lang="en-US" sz="1800" smtClean="0">
                <a:effectLst/>
              </a:rPr>
              <a:t> locally</a:t>
            </a:r>
          </a:p>
          <a:p>
            <a:pPr>
              <a:lnSpc>
                <a:spcPct val="90000"/>
              </a:lnSpc>
            </a:pPr>
            <a:r>
              <a:rPr lang="en-US" sz="2400" smtClean="0">
                <a:effectLst/>
              </a:rPr>
              <a:t>My Arc method</a:t>
            </a:r>
          </a:p>
          <a:p>
            <a:pPr lvl="1">
              <a:lnSpc>
                <a:spcPct val="90000"/>
              </a:lnSpc>
            </a:pPr>
            <a:r>
              <a:rPr lang="en-US" sz="2000" smtClean="0">
                <a:effectLst/>
              </a:rPr>
              <a:t>Runtime: 2 days for </a:t>
            </a:r>
            <a:r>
              <a:rPr lang="en-US" sz="2000" smtClean="0">
                <a:solidFill>
                  <a:srgbClr val="FF9900"/>
                </a:solidFill>
                <a:effectLst/>
              </a:rPr>
              <a:t>entire US</a:t>
            </a:r>
          </a:p>
          <a:p>
            <a:pPr lvl="1">
              <a:lnSpc>
                <a:spcPct val="90000"/>
              </a:lnSpc>
            </a:pPr>
            <a:r>
              <a:rPr lang="en-US" sz="2000" smtClean="0">
                <a:effectLst/>
              </a:rPr>
              <a:t>No reliance on centerlines</a:t>
            </a:r>
          </a:p>
          <a:p>
            <a:pPr lvl="1">
              <a:lnSpc>
                <a:spcPct val="90000"/>
              </a:lnSpc>
            </a:pPr>
            <a:r>
              <a:rPr lang="en-US" sz="2000" smtClean="0">
                <a:effectLst/>
              </a:rPr>
              <a:t>No true analytic parameters requiring adjustment</a:t>
            </a:r>
          </a:p>
          <a:p>
            <a:pPr lvl="1">
              <a:lnSpc>
                <a:spcPct val="90000"/>
              </a:lnSpc>
            </a:pPr>
            <a:r>
              <a:rPr lang="en-US" sz="2000" smtClean="0">
                <a:effectLst/>
              </a:rPr>
              <a:t>Width at a point is the length of the shortest “perpendicular” line passing through</a:t>
            </a:r>
          </a:p>
        </p:txBody>
      </p:sp>
      <p:pic>
        <p:nvPicPr>
          <p:cNvPr id="62468" name="Picture 4" descr="RivWidthErrors"/>
          <p:cNvPicPr>
            <a:picLocks noChangeAspect="1" noChangeArrowheads="1"/>
          </p:cNvPicPr>
          <p:nvPr/>
        </p:nvPicPr>
        <p:blipFill>
          <a:blip r:embed="rId4"/>
          <a:srcRect/>
          <a:stretch>
            <a:fillRect/>
          </a:stretch>
        </p:blipFill>
        <p:spPr bwMode="auto">
          <a:xfrm>
            <a:off x="5181600" y="1524000"/>
            <a:ext cx="3889375" cy="4953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pPr>
              <a:defRPr/>
            </a:pPr>
            <a:fld id="{207A7E65-147F-408D-B947-5101060B0CA2}" type="slidenum">
              <a:rPr lang="en-US"/>
              <a:pPr>
                <a:defRPr/>
              </a:pPr>
              <a:t>6</a:t>
            </a:fld>
            <a:endParaRPr lang="en-US"/>
          </a:p>
        </p:txBody>
      </p:sp>
      <p:sp>
        <p:nvSpPr>
          <p:cNvPr id="59394" name="Rectangle 2"/>
          <p:cNvSpPr>
            <a:spLocks noGrp="1" noChangeArrowheads="1"/>
          </p:cNvSpPr>
          <p:nvPr>
            <p:ph type="title"/>
          </p:nvPr>
        </p:nvSpPr>
        <p:spPr>
          <a:noFill/>
          <a:ln/>
        </p:spPr>
        <p:txBody>
          <a:bodyPr/>
          <a:lstStyle/>
          <a:p>
            <a:r>
              <a:rPr lang="en-US" sz="3400" smtClean="0">
                <a:effectLst/>
              </a:rPr>
              <a:t>Input Data Parameters</a:t>
            </a:r>
          </a:p>
        </p:txBody>
      </p:sp>
      <p:sp>
        <p:nvSpPr>
          <p:cNvPr id="59395" name="Rectangle 3"/>
          <p:cNvSpPr>
            <a:spLocks noGrp="1" noChangeArrowheads="1"/>
          </p:cNvSpPr>
          <p:nvPr>
            <p:ph type="body" idx="1"/>
          </p:nvPr>
        </p:nvSpPr>
        <p:spPr>
          <a:noFill/>
          <a:ln/>
        </p:spPr>
        <p:txBody>
          <a:bodyPr/>
          <a:lstStyle/>
          <a:p>
            <a:pPr>
              <a:lnSpc>
                <a:spcPct val="90000"/>
              </a:lnSpc>
            </a:pPr>
            <a:r>
              <a:rPr lang="en-US" sz="2800" smtClean="0">
                <a:solidFill>
                  <a:schemeClr val="hlink"/>
                </a:solidFill>
                <a:effectLst/>
              </a:rPr>
              <a:t>Polygons</a:t>
            </a:r>
          </a:p>
          <a:p>
            <a:pPr lvl="1">
              <a:lnSpc>
                <a:spcPct val="90000"/>
              </a:lnSpc>
            </a:pPr>
            <a:r>
              <a:rPr lang="en-US" sz="2400" smtClean="0">
                <a:effectLst/>
              </a:rPr>
              <a:t>Eliminated polygons of &lt; 4 pixels and the largest polygons such as the Great Lakes.</a:t>
            </a:r>
          </a:p>
          <a:p>
            <a:pPr lvl="1">
              <a:lnSpc>
                <a:spcPct val="90000"/>
              </a:lnSpc>
            </a:pPr>
            <a:r>
              <a:rPr lang="en-US" sz="2400" smtClean="0">
                <a:effectLst/>
              </a:rPr>
              <a:t>Did not eliminate lakes/reservoirs.</a:t>
            </a:r>
            <a:br>
              <a:rPr lang="en-US" sz="2400" smtClean="0">
                <a:effectLst/>
              </a:rPr>
            </a:br>
            <a:endParaRPr lang="en-US" sz="2400" smtClean="0">
              <a:effectLst/>
            </a:endParaRPr>
          </a:p>
          <a:p>
            <a:pPr>
              <a:lnSpc>
                <a:spcPct val="90000"/>
              </a:lnSpc>
            </a:pPr>
            <a:r>
              <a:rPr lang="en-US" sz="2800" smtClean="0">
                <a:solidFill>
                  <a:srgbClr val="00CC00"/>
                </a:solidFill>
                <a:effectLst/>
              </a:rPr>
              <a:t>Points</a:t>
            </a:r>
          </a:p>
          <a:p>
            <a:pPr lvl="1">
              <a:lnSpc>
                <a:spcPct val="90000"/>
              </a:lnSpc>
            </a:pPr>
            <a:r>
              <a:rPr lang="en-US" sz="2400" smtClean="0">
                <a:effectLst/>
              </a:rPr>
              <a:t>3 measurement points in smallest polygons, while point spacing in large polygons is hundreds of m.</a:t>
            </a:r>
          </a:p>
          <a:p>
            <a:pPr lvl="1">
              <a:lnSpc>
                <a:spcPct val="90000"/>
              </a:lnSpc>
            </a:pPr>
            <a:r>
              <a:rPr lang="en-US" sz="2400" smtClean="0">
                <a:effectLst/>
              </a:rPr>
              <a:t>Increase the density of width measurements simply by increasing the number of input points.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pPr>
              <a:defRPr/>
            </a:pPr>
            <a:fld id="{3229D6A1-EF24-4938-8053-324F4050A2BC}" type="slidenum">
              <a:rPr lang="en-US"/>
              <a:pPr>
                <a:defRPr/>
              </a:pPr>
              <a:t>7</a:t>
            </a:fld>
            <a:endParaRPr lang="en-US"/>
          </a:p>
        </p:txBody>
      </p:sp>
      <p:sp>
        <p:nvSpPr>
          <p:cNvPr id="4" name="Slide Number Placeholder 5"/>
          <p:cNvSpPr txBox="1">
            <a:spLocks noGrp="1"/>
          </p:cNvSpPr>
          <p:nvPr/>
        </p:nvSpPr>
        <p:spPr bwMode="auto">
          <a:xfrm>
            <a:off x="6553200" y="6245225"/>
            <a:ext cx="2133600" cy="476250"/>
          </a:xfrm>
          <a:prstGeom prst="rect">
            <a:avLst/>
          </a:prstGeom>
          <a:noFill/>
          <a:ln>
            <a:miter lim="800000"/>
            <a:headEnd/>
            <a:tailEnd/>
          </a:ln>
        </p:spPr>
        <p:txBody>
          <a:bodyPr anchor="b"/>
          <a:lstStyle/>
          <a:p>
            <a:pPr algn="r">
              <a:defRPr/>
            </a:pPr>
            <a:fld id="{D2536A8B-A2B5-49F1-9461-401946956CF7}" type="slidenum">
              <a:rPr lang="en-US" sz="1400">
                <a:effectLst>
                  <a:outerShdw blurRad="38100" dist="38100" dir="2700000" algn="tl">
                    <a:srgbClr val="000000"/>
                  </a:outerShdw>
                </a:effectLst>
                <a:latin typeface="Arial" charset="0"/>
              </a:rPr>
              <a:pPr algn="r">
                <a:defRPr/>
              </a:pPr>
              <a:t>7</a:t>
            </a:fld>
            <a:endParaRPr lang="en-US" sz="1400">
              <a:effectLst>
                <a:outerShdw blurRad="38100" dist="38100" dir="2700000" algn="tl">
                  <a:srgbClr val="000000"/>
                </a:outerShdw>
              </a:effectLst>
              <a:latin typeface="Arial" charset="0"/>
            </a:endParaRPr>
          </a:p>
        </p:txBody>
      </p:sp>
      <p:sp>
        <p:nvSpPr>
          <p:cNvPr id="77826" name="Rectangle 2"/>
          <p:cNvSpPr>
            <a:spLocks noGrp="1" noChangeArrowheads="1"/>
          </p:cNvSpPr>
          <p:nvPr>
            <p:ph type="title" idx="4294967295"/>
          </p:nvPr>
        </p:nvSpPr>
        <p:spPr>
          <a:xfrm>
            <a:off x="457200" y="914400"/>
            <a:ext cx="8229600" cy="533400"/>
          </a:xfrm>
        </p:spPr>
        <p:txBody>
          <a:bodyPr/>
          <a:lstStyle/>
          <a:p>
            <a:pPr eaLnBrk="1" hangingPunct="1"/>
            <a:r>
              <a:rPr lang="en-US" smtClean="0"/>
              <a:t>U.S. River Width </a:t>
            </a:r>
            <a:br>
              <a:rPr lang="en-US" smtClean="0"/>
            </a:br>
            <a:r>
              <a:rPr lang="en-US" sz="1400" smtClean="0"/>
              <a:t/>
            </a:r>
            <a:br>
              <a:rPr lang="en-US" sz="1400" smtClean="0"/>
            </a:br>
            <a:r>
              <a:rPr lang="en-US" sz="1800" smtClean="0">
                <a:solidFill>
                  <a:srgbClr val="FF0000"/>
                </a:solidFill>
              </a:rPr>
              <a:t>~30m</a:t>
            </a:r>
            <a:r>
              <a:rPr lang="en-US" sz="1800" smtClean="0"/>
              <a:t> </a:t>
            </a:r>
            <a:r>
              <a:rPr lang="en-US" sz="1800" smtClean="0">
                <a:solidFill>
                  <a:srgbClr val="00CC00"/>
                </a:solidFill>
              </a:rPr>
              <a:t>~</a:t>
            </a:r>
            <a:r>
              <a:rPr lang="en-US" sz="1800" smtClean="0">
                <a:solidFill>
                  <a:srgbClr val="00B050"/>
                </a:solidFill>
              </a:rPr>
              <a:t>300m</a:t>
            </a:r>
            <a:r>
              <a:rPr lang="en-US" sz="1800" smtClean="0"/>
              <a:t> </a:t>
            </a:r>
            <a:r>
              <a:rPr lang="en-US" sz="1800" smtClean="0">
                <a:solidFill>
                  <a:srgbClr val="3333FF"/>
                </a:solidFill>
              </a:rPr>
              <a:t>~</a:t>
            </a:r>
            <a:r>
              <a:rPr lang="en-US" sz="1800" smtClean="0">
                <a:solidFill>
                  <a:srgbClr val="0070C0"/>
                </a:solidFill>
              </a:rPr>
              <a:t>3000m</a:t>
            </a:r>
          </a:p>
        </p:txBody>
      </p:sp>
      <p:pic>
        <p:nvPicPr>
          <p:cNvPr id="69636" name="Picture 4"/>
          <p:cNvPicPr>
            <a:picLocks noChangeAspect="1" noChangeArrowheads="1"/>
          </p:cNvPicPr>
          <p:nvPr/>
        </p:nvPicPr>
        <p:blipFill>
          <a:blip r:embed="rId3"/>
          <a:srcRect/>
          <a:stretch>
            <a:fillRect/>
          </a:stretch>
        </p:blipFill>
        <p:spPr bwMode="auto">
          <a:xfrm>
            <a:off x="944563" y="2143125"/>
            <a:ext cx="7256462" cy="433387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pPr>
              <a:defRPr/>
            </a:pPr>
            <a:fld id="{1F10787D-2985-4566-AE29-21C665457FC7}" type="slidenum">
              <a:rPr lang="en-US"/>
              <a:pPr>
                <a:defRPr/>
              </a:pPr>
              <a:t>8</a:t>
            </a:fld>
            <a:endParaRPr lang="en-US"/>
          </a:p>
        </p:txBody>
      </p:sp>
      <p:sp>
        <p:nvSpPr>
          <p:cNvPr id="73730" name="Rectangle 2"/>
          <p:cNvSpPr>
            <a:spLocks noGrp="1" noChangeArrowheads="1"/>
          </p:cNvSpPr>
          <p:nvPr>
            <p:ph type="title"/>
          </p:nvPr>
        </p:nvSpPr>
        <p:spPr>
          <a:noFill/>
          <a:ln/>
        </p:spPr>
        <p:txBody>
          <a:bodyPr/>
          <a:lstStyle/>
          <a:p>
            <a:r>
              <a:rPr lang="en-US" smtClean="0">
                <a:effectLst/>
              </a:rPr>
              <a:t>Analysis</a:t>
            </a:r>
          </a:p>
        </p:txBody>
      </p:sp>
      <p:sp>
        <p:nvSpPr>
          <p:cNvPr id="73731" name="Rectangle 3"/>
          <p:cNvSpPr>
            <a:spLocks noGrp="1" noChangeArrowheads="1"/>
          </p:cNvSpPr>
          <p:nvPr>
            <p:ph type="body" idx="1"/>
          </p:nvPr>
        </p:nvSpPr>
        <p:spPr>
          <a:noFill/>
          <a:ln/>
        </p:spPr>
        <p:txBody>
          <a:bodyPr/>
          <a:lstStyle/>
          <a:p>
            <a:r>
              <a:rPr lang="en-US" smtClean="0">
                <a:effectLst/>
              </a:rPr>
              <a:t>By observation, widths more </a:t>
            </a:r>
            <a:r>
              <a:rPr lang="en-US" smtClean="0">
                <a:solidFill>
                  <a:srgbClr val="00CC00"/>
                </a:solidFill>
                <a:effectLst/>
              </a:rPr>
              <a:t>accurate</a:t>
            </a:r>
            <a:r>
              <a:rPr lang="en-US" smtClean="0">
                <a:effectLst/>
              </a:rPr>
              <a:t> than those generated by RivWidth</a:t>
            </a:r>
          </a:p>
          <a:p>
            <a:r>
              <a:rPr lang="en-US" smtClean="0">
                <a:effectLst/>
              </a:rPr>
              <a:t>Can analyze data by </a:t>
            </a:r>
            <a:r>
              <a:rPr lang="en-US" smtClean="0">
                <a:solidFill>
                  <a:schemeClr val="hlink"/>
                </a:solidFill>
                <a:effectLst/>
              </a:rPr>
              <a:t>river</a:t>
            </a:r>
            <a:r>
              <a:rPr lang="en-US" smtClean="0">
                <a:effectLst/>
              </a:rPr>
              <a:t> or </a:t>
            </a:r>
            <a:r>
              <a:rPr lang="en-US" smtClean="0">
                <a:solidFill>
                  <a:srgbClr val="FF9900"/>
                </a:solidFill>
                <a:effectLst/>
              </a:rPr>
              <a:t>region</a:t>
            </a:r>
            <a:r>
              <a:rPr lang="en-US" smtClean="0">
                <a:effectLst/>
              </a:rPr>
              <a:t> </a:t>
            </a:r>
          </a:p>
          <a:p>
            <a:pPr lvl="1"/>
            <a:r>
              <a:rPr lang="en-US" smtClean="0">
                <a:effectLst/>
              </a:rPr>
              <a:t>Ohio River: mean width 598 m, max. 8702</a:t>
            </a:r>
          </a:p>
          <a:p>
            <a:pPr lvl="1"/>
            <a:r>
              <a:rPr lang="en-US" smtClean="0">
                <a:effectLst/>
              </a:rPr>
              <a:t>San Marcos Basin: mean width 96 m, max. 1080 (reservoir)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pPr>
              <a:defRPr/>
            </a:pPr>
            <a:fld id="{6910B03F-A878-488C-8D05-2DC62BF56A77}" type="slidenum">
              <a:rPr lang="en-US"/>
              <a:pPr>
                <a:defRPr/>
              </a:pPr>
              <a:t>9</a:t>
            </a:fld>
            <a:endParaRPr lang="en-US"/>
          </a:p>
        </p:txBody>
      </p:sp>
      <p:sp>
        <p:nvSpPr>
          <p:cNvPr id="4" name="Slide Number Placeholder 5"/>
          <p:cNvSpPr txBox="1">
            <a:spLocks noGrp="1"/>
          </p:cNvSpPr>
          <p:nvPr/>
        </p:nvSpPr>
        <p:spPr bwMode="auto">
          <a:xfrm>
            <a:off x="6553200" y="6245225"/>
            <a:ext cx="2133600" cy="476250"/>
          </a:xfrm>
          <a:prstGeom prst="rect">
            <a:avLst/>
          </a:prstGeom>
          <a:noFill/>
          <a:ln>
            <a:miter lim="800000"/>
            <a:headEnd/>
            <a:tailEnd/>
          </a:ln>
        </p:spPr>
        <p:txBody>
          <a:bodyPr anchor="b"/>
          <a:lstStyle/>
          <a:p>
            <a:pPr algn="r">
              <a:defRPr/>
            </a:pPr>
            <a:fld id="{9CA78178-E7FB-4251-9AE0-8B2B59D57C9B}" type="slidenum">
              <a:rPr lang="en-US" sz="1400">
                <a:effectLst>
                  <a:outerShdw blurRad="38100" dist="38100" dir="2700000" algn="tl">
                    <a:srgbClr val="000000"/>
                  </a:outerShdw>
                </a:effectLst>
                <a:latin typeface="Arial" charset="0"/>
              </a:rPr>
              <a:pPr algn="r">
                <a:defRPr/>
              </a:pPr>
              <a:t>9</a:t>
            </a:fld>
            <a:endParaRPr lang="en-US" sz="1400">
              <a:effectLst>
                <a:outerShdw blurRad="38100" dist="38100" dir="2700000" algn="tl">
                  <a:srgbClr val="000000"/>
                </a:outerShdw>
              </a:effectLst>
              <a:latin typeface="Arial" charset="0"/>
            </a:endParaRPr>
          </a:p>
        </p:txBody>
      </p:sp>
      <p:sp>
        <p:nvSpPr>
          <p:cNvPr id="77826" name="Rectangle 2"/>
          <p:cNvSpPr>
            <a:spLocks noGrp="1" noChangeArrowheads="1"/>
          </p:cNvSpPr>
          <p:nvPr>
            <p:ph type="title" idx="4294967295"/>
          </p:nvPr>
        </p:nvSpPr>
        <p:spPr/>
        <p:txBody>
          <a:bodyPr/>
          <a:lstStyle/>
          <a:p>
            <a:pPr eaLnBrk="1" hangingPunct="1"/>
            <a:r>
              <a:rPr lang="en-US" smtClean="0"/>
              <a:t>Further Work; Publication</a:t>
            </a:r>
          </a:p>
        </p:txBody>
      </p:sp>
      <p:sp>
        <p:nvSpPr>
          <p:cNvPr id="77827" name="Rectangle 3"/>
          <p:cNvSpPr>
            <a:spLocks noGrp="1" noChangeArrowheads="1"/>
          </p:cNvSpPr>
          <p:nvPr>
            <p:ph type="body" idx="4294967295"/>
          </p:nvPr>
        </p:nvSpPr>
        <p:spPr>
          <a:xfrm>
            <a:off x="457200" y="1981200"/>
            <a:ext cx="8305800" cy="4114800"/>
          </a:xfrm>
        </p:spPr>
        <p:txBody>
          <a:bodyPr/>
          <a:lstStyle/>
          <a:p>
            <a:pPr marL="609600" indent="-609600" eaLnBrk="1" hangingPunct="1">
              <a:lnSpc>
                <a:spcPct val="90000"/>
              </a:lnSpc>
            </a:pPr>
            <a:r>
              <a:rPr lang="en-US" sz="2800" smtClean="0"/>
              <a:t>Definition of river width (Dietrich?)</a:t>
            </a:r>
          </a:p>
          <a:p>
            <a:pPr marL="609600" indent="-609600" eaLnBrk="1" hangingPunct="1">
              <a:lnSpc>
                <a:spcPct val="90000"/>
              </a:lnSpc>
            </a:pPr>
            <a:r>
              <a:rPr lang="en-US" sz="2800" smtClean="0"/>
              <a:t>Invert Whipple/Howard (?) equation or apply Manning’s Equation to solve for discharge. </a:t>
            </a:r>
          </a:p>
          <a:p>
            <a:pPr marL="609600" indent="-609600" eaLnBrk="1" hangingPunct="1">
              <a:lnSpc>
                <a:spcPct val="90000"/>
              </a:lnSpc>
            </a:pPr>
            <a:r>
              <a:rPr lang="en-US" sz="2800" smtClean="0"/>
              <a:t>Compare widths with those calculated from discharge using Whipple/Howard (?) equation.</a:t>
            </a:r>
          </a:p>
          <a:p>
            <a:pPr marL="609600" indent="-609600" eaLnBrk="1" hangingPunct="1">
              <a:lnSpc>
                <a:spcPct val="90000"/>
              </a:lnSpc>
            </a:pPr>
            <a:r>
              <a:rPr lang="en-US" sz="2800" smtClean="0"/>
              <a:t>Quantitatively analyze stream scaling laws</a:t>
            </a:r>
          </a:p>
          <a:p>
            <a:pPr marL="609600" indent="-609600" eaLnBrk="1" hangingPunct="1">
              <a:lnSpc>
                <a:spcPct val="90000"/>
              </a:lnSpc>
            </a:pPr>
            <a:r>
              <a:rPr lang="en-US" sz="2800" smtClean="0"/>
              <a:t>Apply width method to foreign countries</a:t>
            </a:r>
          </a:p>
          <a:p>
            <a:pPr marL="609600" indent="-609600">
              <a:lnSpc>
                <a:spcPct val="90000"/>
              </a:lnSpc>
            </a:pPr>
            <a:r>
              <a:rPr lang="en-US" sz="2800" smtClean="0">
                <a:effectLst/>
              </a:rPr>
              <a:t>Could interpolate points (within polygons) to raster product</a:t>
            </a:r>
          </a:p>
          <a:p>
            <a:pPr marL="609600" indent="-609600" eaLnBrk="1" hangingPunct="1">
              <a:lnSpc>
                <a:spcPct val="90000"/>
              </a:lnSpc>
            </a:pPr>
            <a:endParaRPr lang="en-US" sz="2800" smtClean="0"/>
          </a:p>
        </p:txBody>
      </p:sp>
    </p:spTree>
  </p:cSld>
  <p:clrMapOvr>
    <a:masterClrMapping/>
  </p:clrMapOvr>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99">
            <a:alpha val="39999"/>
          </a:srgbClr>
        </a:solidFill>
        <a:ln w="38100"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cs typeface="Arial" charset="0"/>
          </a:defRPr>
        </a:defPPr>
      </a:lstStyle>
    </a:spDef>
    <a:lnDef>
      <a:spPr bwMode="auto">
        <a:xfrm>
          <a:off x="0" y="0"/>
          <a:ext cx="1" cy="1"/>
        </a:xfrm>
        <a:custGeom>
          <a:avLst/>
          <a:gdLst/>
          <a:ahLst/>
          <a:cxnLst/>
          <a:rect l="0" t="0" r="0" b="0"/>
          <a:pathLst/>
        </a:custGeom>
        <a:solidFill>
          <a:srgbClr val="FFFF99">
            <a:alpha val="39999"/>
          </a:srgbClr>
        </a:solidFill>
        <a:ln w="38100"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cs typeface="Arial"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BEG2009_Template</Template>
  <TotalTime>6792</TotalTime>
  <Words>381</Words>
  <Application>Microsoft Office PowerPoint</Application>
  <PresentationFormat>On-screen Show (4:3)</PresentationFormat>
  <Paragraphs>58</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Textured</vt:lpstr>
      <vt:lpstr>U.S. River Width by Brian Kiel   ~30m ~300m ~3000m</vt:lpstr>
      <vt:lpstr>(Width, zoomed in)   ~30m ~300m ~3000m</vt:lpstr>
      <vt:lpstr>Wrong method:  Hard to use flowlines/centerlines!</vt:lpstr>
      <vt:lpstr>Best ArcMap Procedure</vt:lpstr>
      <vt:lpstr>Differences between This Method and Pavelsky's RivWidth</vt:lpstr>
      <vt:lpstr>Input Data Parameters</vt:lpstr>
      <vt:lpstr>U.S. River Width   ~30m ~300m ~3000m</vt:lpstr>
      <vt:lpstr>Analysis</vt:lpstr>
      <vt:lpstr>Further Work; Publication</vt:lpstr>
    </vt:vector>
  </TitlesOfParts>
  <Company>University of Texas at Ausitn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kielb</dc:creator>
  <cp:lastModifiedBy>maidment</cp:lastModifiedBy>
  <cp:revision>162</cp:revision>
  <dcterms:created xsi:type="dcterms:W3CDTF">2009-04-17T05:58:41Z</dcterms:created>
  <dcterms:modified xsi:type="dcterms:W3CDTF">2009-12-01T17:17:29Z</dcterms:modified>
</cp:coreProperties>
</file>