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9" r:id="rId5"/>
    <p:sldId id="260" r:id="rId6"/>
    <p:sldId id="261" r:id="rId7"/>
    <p:sldId id="274" r:id="rId8"/>
    <p:sldId id="276" r:id="rId9"/>
    <p:sldId id="275" r:id="rId10"/>
    <p:sldId id="279" r:id="rId11"/>
    <p:sldId id="282" r:id="rId12"/>
    <p:sldId id="281" r:id="rId13"/>
    <p:sldId id="283" r:id="rId14"/>
    <p:sldId id="284" r:id="rId15"/>
    <p:sldId id="285" r:id="rId16"/>
    <p:sldId id="278" r:id="rId17"/>
    <p:sldId id="273" r:id="rId18"/>
    <p:sldId id="277" r:id="rId19"/>
    <p:sldId id="262" r:id="rId20"/>
    <p:sldId id="264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00FF"/>
    <a:srgbClr val="009A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660"/>
  </p:normalViewPr>
  <p:slideViewPr>
    <p:cSldViewPr>
      <p:cViewPr>
        <p:scale>
          <a:sx n="33" d="100"/>
          <a:sy n="33" d="100"/>
        </p:scale>
        <p:origin x="-2208" y="-16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hmad%20Agha\Desktop\GIS%20projectonwrk\Process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10"/>
      <c:depthPercent val="100"/>
      <c:perspective val="0"/>
    </c:view3D>
    <c:sideWall>
      <c:spPr>
        <a:ln>
          <a:solidFill>
            <a:schemeClr val="accent1"/>
          </a:solidFill>
        </a:ln>
      </c:spPr>
    </c:sideWall>
    <c:backWall>
      <c:spPr>
        <a:ln>
          <a:solidFill>
            <a:schemeClr val="accent1"/>
          </a:solidFill>
        </a:ln>
      </c:spPr>
    </c:backWall>
    <c:plotArea>
      <c:layout>
        <c:manualLayout>
          <c:layoutTarget val="inner"/>
          <c:xMode val="edge"/>
          <c:yMode val="edge"/>
          <c:x val="0.15709945017739732"/>
          <c:y val="5.1400621751202927E-2"/>
          <c:w val="0.7613462379702538"/>
          <c:h val="0.72023867016622922"/>
        </c:manualLayout>
      </c:layout>
      <c:area3DChart>
        <c:grouping val="stacked"/>
        <c:ser>
          <c:idx val="0"/>
          <c:order val="0"/>
          <c:tx>
            <c:v>Wall-clock time(s)</c:v>
          </c:tx>
          <c:spPr>
            <a:ln w="25400">
              <a:noFill/>
            </a:ln>
          </c:spP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2443</c:v>
                </c:pt>
                <c:pt idx="1">
                  <c:v>1474</c:v>
                </c:pt>
                <c:pt idx="2">
                  <c:v>1379</c:v>
                </c:pt>
                <c:pt idx="3">
                  <c:v>1338</c:v>
                </c:pt>
                <c:pt idx="4">
                  <c:v>967</c:v>
                </c:pt>
                <c:pt idx="5">
                  <c:v>891</c:v>
                </c:pt>
                <c:pt idx="6">
                  <c:v>843</c:v>
                </c:pt>
                <c:pt idx="7">
                  <c:v>782</c:v>
                </c:pt>
                <c:pt idx="8">
                  <c:v>767</c:v>
                </c:pt>
                <c:pt idx="9">
                  <c:v>749</c:v>
                </c:pt>
              </c:numCache>
            </c:numRef>
          </c:val>
        </c:ser>
        <c:ser>
          <c:idx val="1"/>
          <c:order val="1"/>
          <c:tx>
            <c:v>Wall-clock time difference (s)</c:v>
          </c:tx>
          <c:spPr>
            <a:solidFill>
              <a:srgbClr val="3366FF"/>
            </a:solidFill>
            <a:ln w="25400">
              <a:noFill/>
            </a:ln>
          </c:spPr>
          <c:val>
            <c:numRef>
              <c:f>Sheet1!$C$2:$C$10</c:f>
              <c:numCache>
                <c:formatCode>General</c:formatCode>
                <c:ptCount val="9"/>
                <c:pt idx="0">
                  <c:v>969</c:v>
                </c:pt>
                <c:pt idx="1">
                  <c:v>95</c:v>
                </c:pt>
                <c:pt idx="2">
                  <c:v>41</c:v>
                </c:pt>
                <c:pt idx="3">
                  <c:v>371</c:v>
                </c:pt>
                <c:pt idx="4">
                  <c:v>76</c:v>
                </c:pt>
                <c:pt idx="5">
                  <c:v>48</c:v>
                </c:pt>
                <c:pt idx="6">
                  <c:v>61</c:v>
                </c:pt>
                <c:pt idx="7">
                  <c:v>15</c:v>
                </c:pt>
                <c:pt idx="8">
                  <c:v>18</c:v>
                </c:pt>
              </c:numCache>
            </c:numRef>
          </c:val>
        </c:ser>
        <c:gapDepth val="0"/>
        <c:axId val="43023744"/>
        <c:axId val="43038208"/>
        <c:axId val="0"/>
      </c:area3DChart>
      <c:catAx>
        <c:axId val="430237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Number of Processors</a:t>
                </a:r>
              </a:p>
            </c:rich>
          </c:tx>
          <c:layout>
            <c:manualLayout>
              <c:xMode val="edge"/>
              <c:yMode val="edge"/>
              <c:x val="0.39454221347331586"/>
              <c:y val="0.90004549431321246"/>
            </c:manualLayout>
          </c:layout>
        </c:title>
        <c:numFmt formatCode="General" sourceLinked="1"/>
        <c:tickLblPos val="nextTo"/>
        <c:spPr>
          <a:ln>
            <a:solidFill>
              <a:prstClr val="white">
                <a:lumMod val="50000"/>
              </a:prst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43038208"/>
        <c:crosses val="autoZero"/>
        <c:auto val="1"/>
        <c:lblAlgn val="ctr"/>
        <c:lblOffset val="100"/>
      </c:catAx>
      <c:valAx>
        <c:axId val="43038208"/>
        <c:scaling>
          <c:orientation val="minMax"/>
        </c:scaling>
        <c:axPos val="l"/>
        <c:majorGridlines>
          <c:spPr>
            <a:ln>
              <a:solidFill>
                <a:schemeClr val="tx1">
                  <a:lumMod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Time(s)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schemeClr val="tx1">
                <a:lumMod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430237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519735345581795"/>
          <c:y val="0.18943095654709918"/>
          <c:w val="0.52024868766404264"/>
          <c:h val="0.17669364246135899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</c:chart>
  <c:spPr>
    <a:solidFill>
      <a:schemeClr val="tx1"/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5B1-4E17-4B95-805F-F725C06D34BC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AA6-8F1F-40CE-9006-CBBDDA58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5B1-4E17-4B95-805F-F725C06D34BC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AA6-8F1F-40CE-9006-CBBDDA58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5B1-4E17-4B95-805F-F725C06D34BC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AA6-8F1F-40CE-9006-CBBDDA58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5B1-4E17-4B95-805F-F725C06D34BC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AA6-8F1F-40CE-9006-CBBDDA58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5B1-4E17-4B95-805F-F725C06D34BC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AA6-8F1F-40CE-9006-CBBDDA58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5B1-4E17-4B95-805F-F725C06D34BC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AA6-8F1F-40CE-9006-CBBDDA58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5B1-4E17-4B95-805F-F725C06D34BC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AA6-8F1F-40CE-9006-CBBDDA58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5B1-4E17-4B95-805F-F725C06D34BC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AA6-8F1F-40CE-9006-CBBDDA58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5B1-4E17-4B95-805F-F725C06D34BC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AA6-8F1F-40CE-9006-CBBDDA58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5B1-4E17-4B95-805F-F725C06D34BC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AA6-8F1F-40CE-9006-CBBDDA58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5B1-4E17-4B95-805F-F725C06D34BC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5186BAA6-8F1F-40CE-9006-CBBDDA58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282B5B1-4E17-4B95-805F-F725C06D34BC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186BAA6-8F1F-40CE-9006-CBBDDA58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Tavakoly.av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2438400"/>
            <a:ext cx="7239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Large Scale River Network Routing Using RAPID</a:t>
            </a:r>
          </a:p>
          <a:p>
            <a:pPr algn="ctr"/>
            <a:r>
              <a:rPr lang="en-US" i="1" dirty="0"/>
              <a:t> </a:t>
            </a:r>
            <a:endParaRPr lang="en-US" dirty="0"/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Ahmad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Tavakoly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December 01 2009 </a:t>
            </a:r>
          </a:p>
          <a:p>
            <a:pPr algn="ctr"/>
            <a:endParaRPr lang="en-US" sz="3200" dirty="0">
              <a:latin typeface="Vrinda" pitchFamily="2" charset="0"/>
              <a:cs typeface="Vrinda" pitchFamily="2" charset="0"/>
            </a:endParaRPr>
          </a:p>
          <a:p>
            <a:endParaRPr lang="en-US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048000" y="533400"/>
            <a:ext cx="320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onstantia" pitchFamily="18" charset="0"/>
              </a:rPr>
              <a:t>University of Texas at Austin</a:t>
            </a:r>
          </a:p>
          <a:p>
            <a:endParaRPr lang="en-US" dirty="0">
              <a:solidFill>
                <a:srgbClr val="FF6600"/>
              </a:solidFill>
              <a:latin typeface="Constant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4600" y="1676400"/>
            <a:ext cx="4166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Vrinda" pitchFamily="2" charset="0"/>
              </a:rPr>
              <a:t>GIS in Water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4419600" cy="762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Results</a:t>
            </a:r>
            <a:br>
              <a:rPr lang="en-US" sz="4000" dirty="0" smtClean="0"/>
            </a:br>
            <a:r>
              <a:rPr lang="en-US" sz="2800" dirty="0" smtClean="0"/>
              <a:t>Guadalupe River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625" t="27000" r="20000" b="20000"/>
          <a:stretch>
            <a:fillRect/>
          </a:stretch>
        </p:blipFill>
        <p:spPr bwMode="auto">
          <a:xfrm>
            <a:off x="1295400" y="1981200"/>
            <a:ext cx="723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375" t="25000" r="20625" b="24000"/>
          <a:stretch>
            <a:fillRect/>
          </a:stretch>
        </p:blipFill>
        <p:spPr bwMode="auto">
          <a:xfrm>
            <a:off x="1143000" y="2057400"/>
            <a:ext cx="7315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441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Results</a:t>
            </a:r>
            <a:br>
              <a:rPr lang="en-US" sz="4000" dirty="0" smtClean="0"/>
            </a:br>
            <a:r>
              <a:rPr lang="en-US" sz="2800" dirty="0" smtClean="0"/>
              <a:t>Guadalupe River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200400" cy="1600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Results</a:t>
            </a:r>
            <a:br>
              <a:rPr lang="en-US" sz="4000" dirty="0" smtClean="0"/>
            </a:br>
            <a:r>
              <a:rPr lang="en-US" sz="2800" dirty="0" smtClean="0"/>
              <a:t>San Antonio River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1250" t="30000" r="20000" b="16000"/>
          <a:stretch>
            <a:fillRect/>
          </a:stretch>
        </p:blipFill>
        <p:spPr bwMode="auto">
          <a:xfrm>
            <a:off x="1219200" y="20574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200400" cy="1600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Results</a:t>
            </a:r>
            <a:br>
              <a:rPr lang="en-US" sz="4000" dirty="0" smtClean="0"/>
            </a:br>
            <a:r>
              <a:rPr lang="en-US" sz="2800" dirty="0" smtClean="0"/>
              <a:t>San Antonio River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27000" r="20625" b="22000"/>
          <a:stretch>
            <a:fillRect/>
          </a:stretch>
        </p:blipFill>
        <p:spPr bwMode="auto">
          <a:xfrm>
            <a:off x="1219200" y="2057400"/>
            <a:ext cx="7239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4343400" cy="2209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Results</a:t>
            </a:r>
            <a:br>
              <a:rPr lang="en-US" sz="4000" dirty="0" smtClean="0"/>
            </a:br>
            <a:r>
              <a:rPr lang="en-US" sz="2400" dirty="0" smtClean="0"/>
              <a:t>San Antonio and Guadalupe Basins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2286000" y="1676400"/>
            <a:ext cx="4776826" cy="4996281"/>
            <a:chOff x="2286000" y="1676400"/>
            <a:chExt cx="4776826" cy="4996281"/>
          </a:xfrm>
        </p:grpSpPr>
        <p:pic>
          <p:nvPicPr>
            <p:cNvPr id="4" name="Picture 3" descr="Qout(SanGuad).emf"/>
            <p:cNvPicPr/>
            <p:nvPr/>
          </p:nvPicPr>
          <p:blipFill>
            <a:blip r:embed="rId2" cstate="print"/>
            <a:srcRect l="10027" t="19855" r="9624" b="15197"/>
            <a:stretch>
              <a:fillRect/>
            </a:stretch>
          </p:blipFill>
          <p:spPr>
            <a:xfrm>
              <a:off x="2286000" y="1676400"/>
              <a:ext cx="4776826" cy="4996281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5" name="Rectangle 4"/>
            <p:cNvSpPr/>
            <p:nvPr/>
          </p:nvSpPr>
          <p:spPr>
            <a:xfrm>
              <a:off x="4648200" y="5715000"/>
              <a:ext cx="14207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 April 2004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2209800" cy="1905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Results</a:t>
            </a:r>
            <a:br>
              <a:rPr lang="en-US" sz="4000" dirty="0" smtClean="0"/>
            </a:br>
            <a:r>
              <a:rPr lang="en-US" sz="2800" dirty="0" smtClean="0"/>
              <a:t>Region 12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981200" y="1524000"/>
            <a:ext cx="6008675" cy="4784140"/>
            <a:chOff x="1567662" y="1036930"/>
            <a:chExt cx="6008675" cy="4784140"/>
          </a:xfrm>
        </p:grpSpPr>
        <p:pic>
          <p:nvPicPr>
            <p:cNvPr id="4" name="Picture 3"/>
            <p:cNvPicPr/>
            <p:nvPr/>
          </p:nvPicPr>
          <p:blipFill>
            <a:blip r:embed="rId2" cstate="print"/>
            <a:srcRect l="21081" t="18415" r="20479" b="7056"/>
            <a:stretch>
              <a:fillRect/>
            </a:stretch>
          </p:blipFill>
          <p:spPr bwMode="auto">
            <a:xfrm>
              <a:off x="1567662" y="1036930"/>
              <a:ext cx="6008675" cy="4784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5715000" y="4800600"/>
              <a:ext cx="14207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 April 2004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4114800" cy="2743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Results</a:t>
            </a:r>
            <a:br>
              <a:rPr lang="en-US" sz="4000" dirty="0" smtClean="0"/>
            </a:br>
            <a:r>
              <a:rPr lang="en-US" sz="2800" dirty="0" smtClean="0"/>
              <a:t>Scalability of parallel computation</a:t>
            </a:r>
            <a:br>
              <a:rPr lang="en-US" sz="28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12" name="Picture 11" descr="Region12(a).emf"/>
          <p:cNvPicPr/>
          <p:nvPr/>
        </p:nvPicPr>
        <p:blipFill>
          <a:blip r:embed="rId2" cstate="print"/>
          <a:srcRect t="14798" b="10202"/>
          <a:stretch>
            <a:fillRect/>
          </a:stretch>
        </p:blipFill>
        <p:spPr>
          <a:xfrm>
            <a:off x="1752600" y="1600200"/>
            <a:ext cx="2286000" cy="2031797"/>
          </a:xfrm>
          <a:prstGeom prst="rect">
            <a:avLst/>
          </a:prstGeom>
          <a:solidFill>
            <a:schemeClr val="tx1"/>
          </a:solidFill>
        </p:spPr>
      </p:pic>
      <p:graphicFrame>
        <p:nvGraphicFramePr>
          <p:cNvPr id="13" name="Chart 12"/>
          <p:cNvGraphicFramePr/>
          <p:nvPr/>
        </p:nvGraphicFramePr>
        <p:xfrm>
          <a:off x="762000" y="3810000"/>
          <a:ext cx="4578731" cy="284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Arrow Connector 14"/>
          <p:cNvCxnSpPr>
            <a:stCxn id="12" idx="3"/>
            <a:endCxn id="11" idx="1"/>
          </p:cNvCxnSpPr>
          <p:nvPr/>
        </p:nvCxnSpPr>
        <p:spPr>
          <a:xfrm flipV="1">
            <a:off x="4038600" y="2160181"/>
            <a:ext cx="1828800" cy="4559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5334000" y="33528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867400" y="609600"/>
            <a:ext cx="3048000" cy="2720162"/>
            <a:chOff x="5867400" y="609600"/>
            <a:chExt cx="3048000" cy="2720162"/>
          </a:xfrm>
        </p:grpSpPr>
        <p:pic>
          <p:nvPicPr>
            <p:cNvPr id="11" name="Picture 10" descr="lonesta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7400" y="990600"/>
              <a:ext cx="3048000" cy="233916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781800" y="6096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Lone star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5" name="Picture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8988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5029200" cy="762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Conclusion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819400"/>
            <a:ext cx="8229600" cy="24384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Char char=""/>
              <a:tabLst/>
              <a:defRPr/>
            </a:pPr>
            <a:r>
              <a:rPr kumimoji="0" lang="en-US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RAPID Results are very Satisfactory.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Char char=""/>
              <a:tabLst/>
              <a:defRPr/>
            </a:pPr>
            <a:endParaRPr kumimoji="0" lang="en-US" sz="30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Char char=""/>
              <a:tabLst/>
              <a:defRPr/>
            </a:pPr>
            <a:r>
              <a:rPr kumimoji="0" lang="en-US" sz="3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RAPID shows scalability for the simulation considered</a:t>
            </a:r>
            <a:r>
              <a:rPr kumimoji="0" lang="en-US" sz="3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ll MT" pitchFamily="18" charset="0"/>
              </a:rPr>
              <a:t>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tabLst/>
              <a:defRPr/>
            </a:pPr>
            <a:endParaRPr kumimoji="0" lang="en-US" sz="30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endParaRPr kumimoji="0" lang="en-US" sz="30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endParaRPr kumimoji="0" lang="en-US" sz="3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endParaRPr kumimoji="0" lang="en-US" sz="3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Question?</a:t>
            </a:r>
            <a:endParaRPr lang="en-US" dirty="0"/>
          </a:p>
        </p:txBody>
      </p:sp>
      <p:pic>
        <p:nvPicPr>
          <p:cNvPr id="4" name="Content Placeholder 3" descr="securedown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6375" y="2189163"/>
            <a:ext cx="6191250" cy="4095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Continental Scale?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Dynamics of the Earth System</a:t>
            </a:r>
          </a:p>
          <a:p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of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Earth's Climate</a:t>
            </a:r>
          </a:p>
          <a:p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Development and Economic Activity</a:t>
            </a:r>
          </a:p>
          <a:p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and Animal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Life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well-known Muskingum flood</a:t>
            </a:r>
            <a:br>
              <a:rPr lang="en-US" sz="3600" dirty="0" smtClean="0"/>
            </a:br>
            <a:r>
              <a:rPr lang="en-US" sz="3600" dirty="0" smtClean="0"/>
              <a:t>routing equation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639" t="24807" r="32639" b="6674"/>
          <a:stretch>
            <a:fillRect/>
          </a:stretch>
        </p:blipFill>
        <p:spPr bwMode="auto">
          <a:xfrm>
            <a:off x="3124200" y="2209800"/>
            <a:ext cx="3200400" cy="394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524000"/>
          </a:xfrm>
        </p:spPr>
        <p:txBody>
          <a:bodyPr/>
          <a:lstStyle/>
          <a:p>
            <a:r>
              <a:rPr lang="en-US" dirty="0" smtClean="0"/>
              <a:t>Input Data for RAPID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off from LSMs</a:t>
            </a:r>
          </a:p>
          <a:p>
            <a:r>
              <a:rPr lang="en-US" i="1" dirty="0" err="1" smtClean="0"/>
              <a:t>V</a:t>
            </a:r>
            <a:r>
              <a:rPr lang="en-US" i="1" baseline="-25000" dirty="0" err="1" smtClean="0"/>
              <a:t>wj</a:t>
            </a:r>
            <a:r>
              <a:rPr lang="en-US" i="1" dirty="0" smtClean="0"/>
              <a:t> </a:t>
            </a:r>
            <a:r>
              <a:rPr lang="en-US" dirty="0" smtClean="0"/>
              <a:t>= wave celerity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Optimize 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1250" t="39000" r="54375" b="47000"/>
          <a:stretch>
            <a:fillRect/>
          </a:stretch>
        </p:blipFill>
        <p:spPr bwMode="auto">
          <a:xfrm>
            <a:off x="685800" y="3429000"/>
            <a:ext cx="3429000" cy="123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38400" y="4953000"/>
          <a:ext cx="914400" cy="567559"/>
        </p:xfrm>
        <a:graphic>
          <a:graphicData uri="http://schemas.openxmlformats.org/presentationml/2006/ole">
            <p:oleObj spid="_x0000_s2052" name="Equation" r:id="rId4" imgW="368280" imgH="2286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i="1" cap="all" dirty="0" smtClean="0"/>
              <a:t>The intimate relation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47244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Global Hydrology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17526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Climate Dynamics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2766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Global Ecology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32004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Geophysics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2133600" y="2057400"/>
            <a:ext cx="3886200" cy="2743200"/>
            <a:chOff x="2133600" y="2057400"/>
            <a:chExt cx="3886200" cy="27432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590800" y="3429000"/>
              <a:ext cx="26670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V="1">
              <a:off x="1905000" y="3886200"/>
              <a:ext cx="1143000" cy="68580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209800" y="2133600"/>
              <a:ext cx="990600" cy="83820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5029200" y="3810000"/>
              <a:ext cx="1066800" cy="91440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V="1">
              <a:off x="5029200" y="2209800"/>
              <a:ext cx="1066800" cy="91440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V="1">
              <a:off x="2686050" y="3409950"/>
              <a:ext cx="2590800" cy="3810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4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43434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Hydrological Cycle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36731" t="14133" r="12841" b="22056"/>
          <a:stretch>
            <a:fillRect/>
          </a:stretch>
        </p:blipFill>
        <p:spPr bwMode="auto">
          <a:xfrm>
            <a:off x="1981200" y="1981200"/>
            <a:ext cx="520289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429000" y="6172200"/>
            <a:ext cx="2266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Ref. Larson et al,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4953000" cy="685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Land Surface Models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762000" y="3733800"/>
            <a:ext cx="1981200" cy="685800"/>
          </a:xfrm>
          <a:prstGeom prst="roundRect">
            <a:avLst/>
          </a:prstGeom>
          <a:solidFill>
            <a:srgbClr val="009A46"/>
          </a:solidFill>
          <a:ln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Land</a:t>
            </a:r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5397321" y="5410200"/>
            <a:ext cx="1981200" cy="685800"/>
          </a:xfrm>
          <a:prstGeom prst="round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Rivers</a:t>
            </a:r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5397321" y="2209800"/>
            <a:ext cx="1981200" cy="6858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Atmosphere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30321" y="4419600"/>
            <a:ext cx="2654121" cy="13335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819400" y="2552700"/>
            <a:ext cx="2552163" cy="11811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20084251">
            <a:off x="2780796" y="239264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Bottom Boundary Condition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545029">
            <a:off x="2561307" y="518608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Water Inflow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5029200" cy="762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River Network Model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71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developed by Cedric David,2009</a:t>
            </a:r>
          </a:p>
          <a:p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819400"/>
            <a:ext cx="8229600" cy="24384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Char char=""/>
              <a:tabLst/>
              <a:defRPr/>
            </a:pPr>
            <a:r>
              <a:rPr kumimoji="0" lang="en-US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Links</a:t>
            </a:r>
            <a:r>
              <a:rPr kumimoji="0" lang="en-US" sz="3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with LSMs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Char char=""/>
              <a:tabLst/>
              <a:defRPr/>
            </a:pPr>
            <a:r>
              <a:rPr lang="en-US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Computes Flow and Volume Using Muskingum Method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Char char=""/>
              <a:tabLst/>
              <a:defRPr/>
            </a:pPr>
            <a:r>
              <a:rPr kumimoji="0" lang="en-US" sz="3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Using </a:t>
            </a:r>
            <a:r>
              <a:rPr kumimoji="0" lang="en-US" sz="30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NHDPlus</a:t>
            </a:r>
            <a:r>
              <a:rPr kumimoji="0" lang="en-US" sz="3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tabLst/>
              <a:defRPr/>
            </a:pPr>
            <a:endParaRPr kumimoji="0" lang="en-US" sz="30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endParaRPr kumimoji="0" lang="en-US" sz="30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endParaRPr kumimoji="0" lang="en-US" sz="3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endParaRPr kumimoji="0" lang="en-US" sz="3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5562600" cy="762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RAPID Model Application</a:t>
            </a:r>
            <a:endParaRPr lang="en-US" sz="4000" dirty="0"/>
          </a:p>
        </p:txBody>
      </p:sp>
      <p:pic>
        <p:nvPicPr>
          <p:cNvPr id="7" name="Picture 6" descr="SanGuadBasins.emf"/>
          <p:cNvPicPr/>
          <p:nvPr/>
        </p:nvPicPr>
        <p:blipFill>
          <a:blip r:embed="rId2" cstate="print"/>
          <a:srcRect l="8556" t="19752" r="8824" b="16329"/>
          <a:stretch>
            <a:fillRect/>
          </a:stretch>
        </p:blipFill>
        <p:spPr>
          <a:xfrm>
            <a:off x="2057400" y="1295400"/>
            <a:ext cx="5105400" cy="533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8" name="Picture 7" descr="NHDPlus zomein.emf"/>
          <p:cNvPicPr/>
          <p:nvPr/>
        </p:nvPicPr>
        <p:blipFill>
          <a:blip r:embed="rId3" cstate="print"/>
          <a:srcRect l="6786" t="27932" r="6587" b="6636"/>
          <a:stretch>
            <a:fillRect/>
          </a:stretch>
        </p:blipFill>
        <p:spPr>
          <a:xfrm>
            <a:off x="2057400" y="1524000"/>
            <a:ext cx="5157216" cy="503285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extBox 8"/>
          <p:cNvSpPr txBox="1"/>
          <p:nvPr/>
        </p:nvSpPr>
        <p:spPr>
          <a:xfrm>
            <a:off x="381000" y="20574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River Reaches: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5175 Reaches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19050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Length: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3.00 Km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32766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Catchment: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5.11 km</a:t>
            </a:r>
            <a:r>
              <a:rPr 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5562600" cy="762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RAPID Model Application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0574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River Reaches:</a:t>
            </a:r>
          </a:p>
          <a:p>
            <a:pPr algn="ctr"/>
            <a:r>
              <a:rPr lang="en-US" dirty="0"/>
              <a:t>74615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19050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Length: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3.00 Km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Region12(a).emf"/>
          <p:cNvPicPr/>
          <p:nvPr/>
        </p:nvPicPr>
        <p:blipFill>
          <a:blip r:embed="rId2" cstate="print"/>
          <a:srcRect t="14798" b="10202"/>
          <a:stretch>
            <a:fillRect/>
          </a:stretch>
        </p:blipFill>
        <p:spPr>
          <a:xfrm>
            <a:off x="1981200" y="1371600"/>
            <a:ext cx="5149901" cy="5003597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5029200" cy="762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Results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5562600" cy="71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01 January 2004 – 31 December 2007</a:t>
            </a:r>
          </a:p>
          <a:p>
            <a:endParaRPr lang="en-U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/>
          </a:p>
        </p:txBody>
      </p:sp>
      <p:pic>
        <p:nvPicPr>
          <p:cNvPr id="6" name="Picture 5" descr="SanGuadBasinswithselectedgages.emf"/>
          <p:cNvPicPr/>
          <p:nvPr/>
        </p:nvPicPr>
        <p:blipFill>
          <a:blip r:embed="rId2" cstate="print"/>
          <a:srcRect l="7186" t="15278" r="7186" b="30093"/>
          <a:stretch>
            <a:fillRect/>
          </a:stretch>
        </p:blipFill>
        <p:spPr>
          <a:xfrm>
            <a:off x="1676400" y="1676400"/>
            <a:ext cx="5808269" cy="4798771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442</TotalTime>
  <Words>182</Words>
  <Application>Microsoft Office PowerPoint</Application>
  <PresentationFormat>On-screen Show (4:3)</PresentationFormat>
  <Paragraphs>77</Paragraphs>
  <Slides>21</Slides>
  <Notes>0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Deluxe</vt:lpstr>
      <vt:lpstr>Equation</vt:lpstr>
      <vt:lpstr>Slide 1</vt:lpstr>
      <vt:lpstr>Why Continental Scale?</vt:lpstr>
      <vt:lpstr>The intimate relation </vt:lpstr>
      <vt:lpstr>Hydrological Cycle</vt:lpstr>
      <vt:lpstr>Land Surface Models</vt:lpstr>
      <vt:lpstr>River Network Model</vt:lpstr>
      <vt:lpstr>RAPID Model Application</vt:lpstr>
      <vt:lpstr>RAPID Model Application</vt:lpstr>
      <vt:lpstr>Results</vt:lpstr>
      <vt:lpstr>Results Guadalupe River</vt:lpstr>
      <vt:lpstr>Results Guadalupe River</vt:lpstr>
      <vt:lpstr>Results San Antonio River </vt:lpstr>
      <vt:lpstr>Results San Antonio River </vt:lpstr>
      <vt:lpstr>Results San Antonio and Guadalupe Basins </vt:lpstr>
      <vt:lpstr>Results Region 12 </vt:lpstr>
      <vt:lpstr>Results Scalability of parallel computation  </vt:lpstr>
      <vt:lpstr>Slide 17</vt:lpstr>
      <vt:lpstr>Conclusion</vt:lpstr>
      <vt:lpstr>Question?</vt:lpstr>
      <vt:lpstr>well-known Muskingum flood routing equation</vt:lpstr>
      <vt:lpstr>Input Data for RAPID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Ahmad</dc:creator>
  <cp:lastModifiedBy>maidment</cp:lastModifiedBy>
  <cp:revision>35</cp:revision>
  <dcterms:created xsi:type="dcterms:W3CDTF">2009-11-30T17:21:17Z</dcterms:created>
  <dcterms:modified xsi:type="dcterms:W3CDTF">2009-12-01T17:42:08Z</dcterms:modified>
</cp:coreProperties>
</file>