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2" r:id="rId6"/>
    <p:sldId id="258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8D3D-8A95-4CAC-A3DC-EDD1A0C5B200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C48D-A430-478C-8C77-1463524B8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C48D-A430-478C-8C77-1463524B82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C48D-A430-478C-8C77-1463524B82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 of code are obviously a bad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C48D-A430-478C-8C77-1463524B82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 cap="small" baseline="0"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3D289D2-22C0-4C52-91F6-960A4D6CCA4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3897FB6-AB1D-4FDB-9B79-16FE20E148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esri.com/arcgisserver/apis/javascript/arcgis/index.cfm?fa=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jotoolkit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crwr.utexas.edu/ThemeView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 Online Viewer for Geospatial Space-Time Themes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ThemeViewer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01125" y="4343400"/>
            <a:ext cx="1941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James Seppi</a:t>
            </a:r>
            <a:br>
              <a:rPr lang="en-US" dirty="0" smtClean="0"/>
            </a:br>
            <a:r>
              <a:rPr lang="en-US" dirty="0" smtClean="0"/>
              <a:t>GISWR2009</a:t>
            </a:r>
          </a:p>
          <a:p>
            <a:pPr algn="ctr"/>
            <a:r>
              <a:rPr lang="en-US" dirty="0" smtClean="0"/>
              <a:t>University of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3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At CRWR we use the ODM Time Series Analyst (TSA) for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viewing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downloading</a:t>
            </a:r>
            <a:r>
              <a:rPr lang="en-US" dirty="0" smtClean="0"/>
              <a:t> time series data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However, the TSA requires a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single</a:t>
            </a:r>
            <a:r>
              <a:rPr lang="en-US" dirty="0" smtClean="0"/>
              <a:t> ODM database, which are organized by provider (TCEQ, TCOON, TPWD, etc.)</a:t>
            </a:r>
          </a:p>
          <a:p>
            <a:pPr marL="640080" lvl="1" algn="l">
              <a:buFont typeface="Arial" pitchFamily="34" charset="0"/>
              <a:buChar char="•"/>
            </a:pPr>
            <a:r>
              <a:rPr lang="en-US" dirty="0" smtClean="0"/>
              <a:t>What if we want to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aggregate</a:t>
            </a:r>
            <a:r>
              <a:rPr lang="en-US" dirty="0" smtClean="0"/>
              <a:t> data for a specific variable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across</a:t>
            </a:r>
            <a:r>
              <a:rPr lang="en-US" dirty="0" smtClean="0"/>
              <a:t> a variety of providers?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905000"/>
            <a:ext cx="7353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26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We can define a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Theme </a:t>
            </a:r>
            <a:r>
              <a:rPr lang="en-US" dirty="0" smtClean="0"/>
              <a:t>for the variable of interest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pPr marL="640080" lvl="2" algn="l">
              <a:buFont typeface="Arial" pitchFamily="34" charset="0"/>
              <a:buChar char="•"/>
            </a:pPr>
            <a:r>
              <a:rPr lang="en-US" dirty="0" smtClean="0"/>
              <a:t>Idea and design from Dr. Tim </a:t>
            </a:r>
            <a:r>
              <a:rPr lang="en-US" dirty="0" err="1" smtClean="0"/>
              <a:t>Whiteaker</a:t>
            </a:r>
            <a:endParaRPr lang="en-US" dirty="0" smtClean="0"/>
          </a:p>
          <a:p>
            <a:pPr marL="640080" lvl="2" algn="l">
              <a:buFont typeface="Arial" pitchFamily="34" charset="0"/>
              <a:buChar char="•"/>
            </a:pPr>
            <a:r>
              <a:rPr lang="en-US" dirty="0" smtClean="0"/>
              <a:t>Represented by a </a:t>
            </a:r>
            <a:r>
              <a:rPr lang="en-US" dirty="0" smtClean="0"/>
              <a:t>feature class called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Thematic Dataset Catalog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A Thematic Dataset Catalog contains:</a:t>
            </a:r>
          </a:p>
          <a:p>
            <a:pPr marL="640080" lvl="3" algn="l">
              <a:buFont typeface="Arial" pitchFamily="34" charset="0"/>
              <a:buChar char="•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Geospatial information</a:t>
            </a:r>
            <a:r>
              <a:rPr lang="en-US" dirty="0" smtClean="0"/>
              <a:t> – i.e., the measurement sites for the variable of interest</a:t>
            </a:r>
          </a:p>
          <a:p>
            <a:pPr marL="640080" lvl="3" algn="l">
              <a:buFont typeface="Arial" pitchFamily="34" charset="0"/>
              <a:buChar char="•"/>
            </a:pPr>
            <a:r>
              <a:rPr lang="en-US" dirty="0" smtClean="0"/>
              <a:t>All the information required to call a </a:t>
            </a:r>
            <a:r>
              <a:rPr lang="en-US" dirty="0" err="1" smtClean="0"/>
              <a:t>WaterOneFlow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webservice</a:t>
            </a:r>
            <a:r>
              <a:rPr lang="en-US" dirty="0" smtClean="0"/>
              <a:t> to get the time series data</a:t>
            </a:r>
          </a:p>
          <a:p>
            <a:pPr marL="914400" lvl="4" algn="l">
              <a:buFont typeface="Arial" pitchFamily="34" charset="0"/>
              <a:buChar char="•"/>
            </a:pPr>
            <a:r>
              <a:rPr lang="en-US" dirty="0" smtClean="0"/>
              <a:t>WSDL URL, Location (site code), Variable</a:t>
            </a:r>
          </a:p>
          <a:p>
            <a:pPr marL="640080" lvl="4" algn="l">
              <a:buFont typeface="Arial" pitchFamily="34" charset="0"/>
              <a:buChar char="•"/>
            </a:pPr>
            <a:r>
              <a:rPr lang="en-US" dirty="0" smtClean="0"/>
              <a:t>Other relevant information</a:t>
            </a:r>
          </a:p>
          <a:p>
            <a:pPr marL="914400" lvl="4" algn="l">
              <a:buFont typeface="Arial" pitchFamily="34" charset="0"/>
              <a:buChar char="•"/>
            </a:pPr>
            <a:r>
              <a:rPr lang="en-US" dirty="0" smtClean="0"/>
              <a:t>Start and end date, value count,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" y="1828800"/>
            <a:ext cx="8990576" cy="4080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Explore the ArcGIS Server </a:t>
            </a:r>
            <a:r>
              <a:rPr lang="en-US" dirty="0" err="1" smtClean="0"/>
              <a:t>Javascript</a:t>
            </a:r>
            <a:r>
              <a:rPr lang="en-US" dirty="0" smtClean="0"/>
              <a:t> API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Learn more about using webservices, particularly </a:t>
            </a:r>
            <a:r>
              <a:rPr lang="en-US" dirty="0" err="1" smtClean="0"/>
              <a:t>WaterOneFlow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Create a rich web application to view Themes</a:t>
            </a:r>
            <a:endParaRPr lang="en-US" dirty="0"/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Useful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Reusable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Intuitive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75" y="2020888"/>
            <a:ext cx="7700250" cy="407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69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/>
              <a:t>ArcGIS</a:t>
            </a:r>
            <a:r>
              <a:rPr lang="en-US" dirty="0" smtClean="0"/>
              <a:t> Server Map Services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/>
              <a:t>ArcGIS</a:t>
            </a:r>
            <a:r>
              <a:rPr lang="en-US" dirty="0" smtClean="0"/>
              <a:t> Server API for </a:t>
            </a:r>
            <a:r>
              <a:rPr lang="en-US" dirty="0" err="1" smtClean="0"/>
              <a:t>Javascript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hlinkClick r:id="rId3"/>
              </a:rPr>
              <a:t>http://resources.esri.com/arcgisserver/apis/javascript/arcgis/index.cfm?fa=home</a:t>
            </a:r>
            <a:endParaRPr lang="en-US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Dojo </a:t>
            </a:r>
            <a:r>
              <a:rPr lang="en-US" dirty="0" err="1" smtClean="0"/>
              <a:t>Javascript</a:t>
            </a:r>
            <a:r>
              <a:rPr lang="en-US" dirty="0" smtClean="0"/>
              <a:t> Toolkit, including </a:t>
            </a:r>
            <a:r>
              <a:rPr lang="en-US" dirty="0" err="1" smtClean="0"/>
              <a:t>Dijit</a:t>
            </a:r>
            <a:r>
              <a:rPr lang="en-US" dirty="0" smtClean="0"/>
              <a:t> and </a:t>
            </a:r>
            <a:r>
              <a:rPr lang="en-US" dirty="0" err="1" smtClean="0"/>
              <a:t>DojoX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>
                <a:hlinkClick r:id="rId4"/>
              </a:rPr>
              <a:t>http://www.dojotoolkit.org/</a:t>
            </a:r>
            <a:endParaRPr lang="en-US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PHP, including </a:t>
            </a:r>
            <a:r>
              <a:rPr lang="en-US" dirty="0" err="1" smtClean="0"/>
              <a:t>PHP_Soap</a:t>
            </a:r>
            <a:r>
              <a:rPr lang="en-US" dirty="0" smtClean="0"/>
              <a:t> extension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~500 lines of </a:t>
            </a:r>
            <a:r>
              <a:rPr lang="en-US" dirty="0" err="1" smtClean="0"/>
              <a:t>Javascript</a:t>
            </a:r>
            <a:r>
              <a:rPr lang="en-US" dirty="0" smtClean="0"/>
              <a:t>, 250 lines of PHP, 200 lines of HTML and CSS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Search</a:t>
            </a:r>
            <a:r>
              <a:rPr lang="en-US" dirty="0" smtClean="0"/>
              <a:t> by site name, site code, etc.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Quickly see site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information</a:t>
            </a:r>
            <a:r>
              <a:rPr lang="en-US" dirty="0" smtClean="0"/>
              <a:t> and representative time series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statistics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View a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plot</a:t>
            </a:r>
            <a:r>
              <a:rPr lang="en-US" dirty="0" smtClean="0"/>
              <a:t> of the time series for any site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Download</a:t>
            </a:r>
            <a:r>
              <a:rPr lang="en-US" dirty="0" smtClean="0"/>
              <a:t> time series data for a specific site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Code is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easily reused</a:t>
            </a:r>
            <a:r>
              <a:rPr lang="en-US" dirty="0" smtClean="0"/>
              <a:t>, so making a page for a new Theme only requires setting a few parameters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://data.crwr.utexas.edu/ThemeViewer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u="sng" dirty="0" smtClean="0"/>
              <a:t>Takeaway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Standardized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documented</a:t>
            </a:r>
            <a:r>
              <a:rPr lang="en-US" dirty="0" smtClean="0"/>
              <a:t> services can be combined to create useful mash-up applications.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Future Enhancements: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Create a “site basket”, so multiple sites can be selected and quickly compared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Better statistical methods (</a:t>
            </a:r>
            <a:r>
              <a:rPr lang="en-US" dirty="0" err="1" smtClean="0"/>
              <a:t>ie</a:t>
            </a:r>
            <a:r>
              <a:rPr lang="en-US" dirty="0" smtClean="0"/>
              <a:t>., take </a:t>
            </a:r>
            <a:r>
              <a:rPr lang="en-US" dirty="0" err="1" smtClean="0"/>
              <a:t>nondetects</a:t>
            </a:r>
            <a:r>
              <a:rPr lang="en-US" dirty="0" smtClean="0"/>
              <a:t> into account); add a cumulative frequency plot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Transform XML values file into more easily used CSV file</a:t>
            </a:r>
          </a:p>
          <a:p>
            <a:pPr marL="640080" lvl="1" indent="-342900" algn="l">
              <a:buFont typeface="Arial" pitchFamily="34" charset="0"/>
              <a:buChar char="•"/>
            </a:pPr>
            <a:r>
              <a:rPr lang="en-US" dirty="0" smtClean="0"/>
              <a:t>Automatically build </a:t>
            </a:r>
            <a:r>
              <a:rPr lang="en-US" dirty="0" err="1" smtClean="0"/>
              <a:t>ThemeViewer</a:t>
            </a:r>
            <a:r>
              <a:rPr lang="en-US" dirty="0" smtClean="0"/>
              <a:t> pages from a listing of published themes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Flow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4617B" mc:Ignorable=""/>
      </a:dk2>
      <a:lt2>
        <a:srgbClr xmlns:mc="http://schemas.openxmlformats.org/markup-compatibility/2006" xmlns:a14="http://schemas.microsoft.com/office/drawing/2010/main" val="DBF5F9" mc:Ignorable=""/>
      </a:lt2>
      <a:accent1>
        <a:srgbClr xmlns:mc="http://schemas.openxmlformats.org/markup-compatibility/2006" xmlns:a14="http://schemas.microsoft.com/office/drawing/2010/main" val="0F6FC6" mc:Ignorable=""/>
      </a:accent1>
      <a:accent2>
        <a:srgbClr xmlns:mc="http://schemas.openxmlformats.org/markup-compatibility/2006" xmlns:a14="http://schemas.microsoft.com/office/drawing/2010/main" val="009DD9" mc:Ignorable=""/>
      </a:accent2>
      <a:accent3>
        <a:srgbClr xmlns:mc="http://schemas.openxmlformats.org/markup-compatibility/2006" xmlns:a14="http://schemas.microsoft.com/office/drawing/2010/main" val="0BD0D9" mc:Ignorable=""/>
      </a:accent3>
      <a:accent4>
        <a:srgbClr xmlns:mc="http://schemas.openxmlformats.org/markup-compatibility/2006" xmlns:a14="http://schemas.microsoft.com/office/drawing/2010/main" val="10CF9B" mc:Ignorable=""/>
      </a:accent4>
      <a:accent5>
        <a:srgbClr xmlns:mc="http://schemas.openxmlformats.org/markup-compatibility/2006" xmlns:a14="http://schemas.microsoft.com/office/drawing/2010/main" val="7CCA62" mc:Ignorable=""/>
      </a:accent5>
      <a:accent6>
        <a:srgbClr xmlns:mc="http://schemas.openxmlformats.org/markup-compatibility/2006" xmlns:a14="http://schemas.microsoft.com/office/drawing/2010/main" val="A5C249" mc:Ignorable=""/>
      </a:accent6>
      <a:hlink>
        <a:srgbClr xmlns:mc="http://schemas.openxmlformats.org/markup-compatibility/2006" xmlns:a14="http://schemas.microsoft.com/office/drawing/2010/main" val="F49100" mc:Ignorable=""/>
      </a:hlink>
      <a:folHlink>
        <a:srgbClr xmlns:mc="http://schemas.openxmlformats.org/markup-compatibility/2006" xmlns:a14="http://schemas.microsoft.com/office/drawing/2010/main" val="85DFD0" mc:Ignorable="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xmlns:mc="http://schemas.openxmlformats.org/markup-compatibility/2006" xmlns:a14="http://schemas.microsoft.com/office/drawing/2010/main" val="000000" mc:Ignorable="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324</TotalTime>
  <Words>340</Words>
  <Application>Microsoft Office PowerPoint</Application>
  <PresentationFormat>On-screen Show (4:3)</PresentationFormat>
  <Paragraphs>57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ThemeViewer</vt:lpstr>
      <vt:lpstr>Background</vt:lpstr>
      <vt:lpstr>Themes</vt:lpstr>
      <vt:lpstr>Objectives</vt:lpstr>
      <vt:lpstr>Introducing…</vt:lpstr>
      <vt:lpstr>Technologies</vt:lpstr>
      <vt:lpstr>Features</vt:lpstr>
      <vt:lpstr>Demo</vt:lpstr>
      <vt:lpstr>Conclusions &amp;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ThemeViewer</dc:title>
  <dc:creator>JamTay</dc:creator>
  <cp:lastModifiedBy>JamTay</cp:lastModifiedBy>
  <cp:revision>62</cp:revision>
  <dcterms:created xsi:type="dcterms:W3CDTF">2009-11-25T00:12:05Z</dcterms:created>
  <dcterms:modified xsi:type="dcterms:W3CDTF">2009-12-03T00:20:09Z</dcterms:modified>
</cp:coreProperties>
</file>