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202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0929"/>
  </p:normalViewPr>
  <p:slideViewPr>
    <p:cSldViewPr>
      <p:cViewPr varScale="1"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38BAB-1931-4B4F-BF2B-C88577B4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36165-3A41-4500-9FDC-47C114FAAF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69EE-65AD-44E9-B159-D03395EF163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08996-290A-4A66-B383-11FE526C18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11DCB-EA3E-4AA0-9742-71A7011070B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D5A9-5A32-470C-870B-D9CAB313B3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32FF6-58AE-4A27-B3CC-BD3EFFEE738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708F9-2F42-404D-9909-0E78E248A0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76D23-89AA-4F7C-9CE3-2CF39E9441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4263D-F0C3-4FB1-8FE2-B5C3CA90160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6B14-08A3-40C7-AB6E-40F886B87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75B48-53F9-48C6-AB66-02A78897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1CA2-44BB-45AC-855A-6E008BDB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E70B-3313-4FFB-A704-E89368F24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5083-CB27-4A81-8DB2-EF836366B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1507A-05E4-4A0F-B534-DDCA4D6B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A64D-71E8-454C-B16A-1B9D8520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A39E-2E1E-4DF1-A758-C151B8561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D5E-4337-4754-B5B1-91396883F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AC6C-2572-43DA-A8E2-A752E6A2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D270-37DE-4FC3-A2AB-4753DF845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D41019-E94C-4504-8EB5-9BCB070CB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eadrift"/>
          <p:cNvPicPr>
            <a:picLocks noChangeAspect="1" noChangeArrowheads="1"/>
          </p:cNvPicPr>
          <p:nvPr/>
        </p:nvPicPr>
        <p:blipFill>
          <a:blip r:embed="rId3" cstate="print">
            <a:lum bright="36000" contrast="-30000"/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Freshwater inflow and salinity in San Antonio Bay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By Karen A.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Salinity Gradient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/>
          <a:srcRect l="39523" t="23619" r="14761" b="16953"/>
          <a:stretch>
            <a:fillRect/>
          </a:stretch>
        </p:blipFill>
        <p:spPr bwMode="auto">
          <a:xfrm>
            <a:off x="1524000" y="1447800"/>
            <a:ext cx="60198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next…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Complete a </a:t>
            </a:r>
            <a:r>
              <a:rPr lang="en-US" sz="2800" dirty="0" smtClean="0">
                <a:solidFill>
                  <a:srgbClr val="B90202"/>
                </a:solidFill>
              </a:rPr>
              <a:t>salinity time series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Add 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C values to Oyster bed points</a:t>
            </a:r>
          </a:p>
          <a:p>
            <a:pPr eaLnBrk="1" hangingPunct="1"/>
            <a:r>
              <a:rPr lang="en-US" sz="2800" dirty="0" smtClean="0"/>
              <a:t>Show </a:t>
            </a:r>
            <a:r>
              <a:rPr lang="en-US" sz="2800" dirty="0" smtClean="0">
                <a:solidFill>
                  <a:srgbClr val="B90202"/>
                </a:solidFill>
              </a:rPr>
              <a:t>relationship of salinity to </a:t>
            </a:r>
            <a:r>
              <a:rPr lang="en-US" sz="2800" baseline="30000" dirty="0" smtClean="0">
                <a:solidFill>
                  <a:srgbClr val="B90202"/>
                </a:solidFill>
              </a:rPr>
              <a:t>13</a:t>
            </a:r>
            <a:r>
              <a:rPr lang="en-US" sz="2800" dirty="0" smtClean="0">
                <a:solidFill>
                  <a:srgbClr val="B90202"/>
                </a:solidFill>
              </a:rPr>
              <a:t>C</a:t>
            </a:r>
            <a:r>
              <a:rPr lang="en-US" sz="2800" dirty="0" smtClean="0"/>
              <a:t> values over time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i="1" dirty="0" smtClean="0"/>
              <a:t>*Model inflow and nutrient loads.</a:t>
            </a:r>
          </a:p>
          <a:p>
            <a:pPr eaLnBrk="1" hangingPunct="1">
              <a:buFontTx/>
              <a:buNone/>
            </a:pPr>
            <a:r>
              <a:rPr lang="en-US" sz="2800" i="1" dirty="0" smtClean="0"/>
              <a:t>Prediction </a:t>
            </a:r>
            <a:r>
              <a:rPr lang="en-US" sz="2800" i="1" dirty="0" smtClean="0"/>
              <a:t>model for storm events or long term changes?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 Antonio Bay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 l="33134" t="22177" r="21231" b="17323"/>
          <a:stretch>
            <a:fillRect/>
          </a:stretch>
        </p:blipFill>
        <p:spPr bwMode="auto">
          <a:xfrm>
            <a:off x="1752600" y="1524000"/>
            <a:ext cx="597217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029200" y="4495800"/>
            <a:ext cx="457200" cy="38100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 cstate="print"/>
          <a:srcRect l="32857" t="22858" r="20952" b="17715"/>
          <a:stretch>
            <a:fillRect/>
          </a:stretch>
        </p:blipFill>
        <p:spPr bwMode="auto">
          <a:xfrm>
            <a:off x="1752600" y="1600200"/>
            <a:ext cx="59705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3962400"/>
            <a:ext cx="2057400" cy="9906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Resource management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Ecosystem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Freshwater Inundation Events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320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Cause changes in:</a:t>
            </a:r>
          </a:p>
          <a:p>
            <a:pPr eaLnBrk="1" hangingPunct="1"/>
            <a:r>
              <a:rPr lang="en-US" sz="2800" smtClean="0"/>
              <a:t>Salinity</a:t>
            </a:r>
          </a:p>
          <a:p>
            <a:pPr eaLnBrk="1" hangingPunct="1"/>
            <a:r>
              <a:rPr lang="en-US" sz="2800" smtClean="0"/>
              <a:t>Nutrients</a:t>
            </a:r>
          </a:p>
          <a:p>
            <a:pPr eaLnBrk="1" hangingPunct="1"/>
            <a:r>
              <a:rPr lang="en-US" sz="2800" smtClean="0"/>
              <a:t>Organisms</a:t>
            </a:r>
          </a:p>
          <a:p>
            <a:pPr eaLnBrk="1" hangingPunct="1"/>
            <a:r>
              <a:rPr lang="en-US" sz="2800" smtClean="0">
                <a:solidFill>
                  <a:srgbClr val="B90202"/>
                </a:solidFill>
              </a:rPr>
              <a:t>Ecosystem structure</a:t>
            </a:r>
            <a:endParaRPr lang="en-US" sz="2800" smtClean="0"/>
          </a:p>
        </p:txBody>
      </p:sp>
      <p:pic>
        <p:nvPicPr>
          <p:cNvPr id="4100" name="Picture 3" descr="floodwa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419600" y="5181600"/>
            <a:ext cx="345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http://www.bigislandchronicle.com/?tag=the-kohala-center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Oysters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Stationary</a:t>
            </a:r>
          </a:p>
          <a:p>
            <a:pPr eaLnBrk="1" hangingPunct="1"/>
            <a:r>
              <a:rPr lang="en-US" sz="2800" smtClean="0"/>
              <a:t>Filter feeders</a:t>
            </a:r>
          </a:p>
          <a:p>
            <a:pPr eaLnBrk="1" hangingPunct="1"/>
            <a:r>
              <a:rPr lang="en-US" sz="2800" smtClean="0"/>
              <a:t>High </a:t>
            </a:r>
            <a:r>
              <a:rPr lang="en-US" sz="2800" smtClean="0">
                <a:solidFill>
                  <a:srgbClr val="C00000"/>
                </a:solidFill>
              </a:rPr>
              <a:t>tolerance for changes </a:t>
            </a:r>
            <a:r>
              <a:rPr lang="en-US" sz="2800" smtClean="0"/>
              <a:t>in environment</a:t>
            </a:r>
          </a:p>
        </p:txBody>
      </p:sp>
      <p:pic>
        <p:nvPicPr>
          <p:cNvPr id="5124" name="Picture 3" descr="oysterbed.jpg"/>
          <p:cNvPicPr>
            <a:picLocks noChangeAspect="1"/>
          </p:cNvPicPr>
          <p:nvPr/>
        </p:nvPicPr>
        <p:blipFill>
          <a:blip r:embed="rId3" cstate="print"/>
          <a:srcRect t="21875" b="17188"/>
          <a:stretch>
            <a:fillRect/>
          </a:stretch>
        </p:blipFill>
        <p:spPr bwMode="auto">
          <a:xfrm>
            <a:off x="1295400" y="3352800"/>
            <a:ext cx="650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181600" y="6096000"/>
            <a:ext cx="2635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28" charset="0"/>
              </a:rPr>
              <a:t>http://grandbaynerr.org/images/oysterbed.jpg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*Oysters </a:t>
            </a:r>
            <a:r>
              <a:rPr lang="en-US" dirty="0" smtClean="0"/>
              <a:t>as </a:t>
            </a:r>
            <a:r>
              <a:rPr lang="en-US" dirty="0" smtClean="0"/>
              <a:t>Indicators*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Plankton take up nutrients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Oyster tissues take up isotope ratios </a:t>
            </a:r>
            <a:r>
              <a:rPr lang="en-US" sz="2800" dirty="0" smtClean="0"/>
              <a:t>when plankton consumed</a:t>
            </a:r>
          </a:p>
          <a:p>
            <a:pPr eaLnBrk="1" hangingPunct="1"/>
            <a:r>
              <a:rPr lang="en-US" sz="2800" baseline="30000" dirty="0" smtClean="0"/>
              <a:t>13</a:t>
            </a:r>
            <a:r>
              <a:rPr lang="en-US" sz="2800" dirty="0" smtClean="0"/>
              <a:t>C isotope = salinity</a:t>
            </a:r>
          </a:p>
          <a:p>
            <a:pPr eaLnBrk="1" hangingPunct="1"/>
            <a:r>
              <a:rPr lang="en-US" sz="2800" baseline="30000" dirty="0" smtClean="0"/>
              <a:t>15</a:t>
            </a:r>
            <a:r>
              <a:rPr lang="en-US" sz="2800" dirty="0" smtClean="0"/>
              <a:t>N isotope = source of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Questions and Research…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Summer study questions:</a:t>
            </a:r>
          </a:p>
          <a:p>
            <a:pPr lvl="1"/>
            <a:r>
              <a:rPr lang="en-US" smtClean="0"/>
              <a:t>Does </a:t>
            </a:r>
            <a:r>
              <a:rPr lang="en-US" baseline="30000" smtClean="0"/>
              <a:t>13</a:t>
            </a:r>
            <a:r>
              <a:rPr lang="en-US" smtClean="0"/>
              <a:t>C represent salinity? </a:t>
            </a:r>
            <a:r>
              <a:rPr lang="en-US" b="1" i="1" smtClean="0">
                <a:solidFill>
                  <a:srgbClr val="C00000"/>
                </a:solidFill>
              </a:rPr>
              <a:t>Yes</a:t>
            </a:r>
          </a:p>
          <a:p>
            <a:pPr lvl="1"/>
            <a:r>
              <a:rPr lang="en-US" smtClean="0"/>
              <a:t>Nutrient loading high or low? </a:t>
            </a:r>
            <a:r>
              <a:rPr lang="en-US" b="1" i="1" smtClean="0">
                <a:solidFill>
                  <a:srgbClr val="C00000"/>
                </a:solidFill>
              </a:rPr>
              <a:t>High</a:t>
            </a:r>
          </a:p>
          <a:p>
            <a:pPr lvl="1"/>
            <a:r>
              <a:rPr lang="en-US" smtClean="0"/>
              <a:t>Do isotope values vary by location? </a:t>
            </a:r>
            <a:r>
              <a:rPr lang="en-US" b="1" i="1" smtClean="0">
                <a:solidFill>
                  <a:srgbClr val="C00000"/>
                </a:solidFill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Plotting the data points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 l="38095" t="28191" r="26666" b="25333"/>
          <a:stretch>
            <a:fillRect/>
          </a:stretch>
        </p:blipFill>
        <p:spPr bwMode="auto">
          <a:xfrm>
            <a:off x="1676400" y="1447800"/>
            <a:ext cx="58674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GBR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752600"/>
            <a:ext cx="130651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Traces of flow paths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 l="33333" t="23619" r="21429" b="16953"/>
          <a:stretch>
            <a:fillRect/>
          </a:stretch>
        </p:blipFill>
        <p:spPr bwMode="auto">
          <a:xfrm>
            <a:off x="609600" y="1524000"/>
            <a:ext cx="52578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32857" t="23810" r="21429" b="16762"/>
          <a:stretch>
            <a:fillRect/>
          </a:stretch>
        </p:blipFill>
        <p:spPr bwMode="auto">
          <a:xfrm>
            <a:off x="4648200" y="3200400"/>
            <a:ext cx="3938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Traces of flow paths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 l="38095" t="28191" r="26666" b="25333"/>
          <a:stretch>
            <a:fillRect/>
          </a:stretch>
        </p:blipFill>
        <p:spPr bwMode="auto">
          <a:xfrm>
            <a:off x="1905000" y="1524000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1905000"/>
            <a:ext cx="30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Plot USGS Gage Points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176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Calibri</vt:lpstr>
      <vt:lpstr>Office Theme</vt:lpstr>
      <vt:lpstr>Freshwater inflow and salinity in San Antonio Bay</vt:lpstr>
      <vt:lpstr>San Antonio Bay</vt:lpstr>
      <vt:lpstr>Freshwater Inundation Events</vt:lpstr>
      <vt:lpstr>Oysters</vt:lpstr>
      <vt:lpstr>*Oysters as Indicators*</vt:lpstr>
      <vt:lpstr>Past Questions and Research…</vt:lpstr>
      <vt:lpstr>Plotting the data points</vt:lpstr>
      <vt:lpstr>Traces of flow paths</vt:lpstr>
      <vt:lpstr>Traces of flow paths</vt:lpstr>
      <vt:lpstr>Salinity Gradient</vt:lpstr>
      <vt:lpstr>What’s next…</vt:lpstr>
    </vt:vector>
  </TitlesOfParts>
  <Company>Karen Bishop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inflow and salinity in San Antonio Bay</dc:title>
  <dc:creator>Karen Bishop</dc:creator>
  <cp:lastModifiedBy>student</cp:lastModifiedBy>
  <cp:revision>35</cp:revision>
  <dcterms:created xsi:type="dcterms:W3CDTF">2009-11-13T04:26:13Z</dcterms:created>
  <dcterms:modified xsi:type="dcterms:W3CDTF">2009-11-17T15:42:45Z</dcterms:modified>
</cp:coreProperties>
</file>