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77" r:id="rId3"/>
    <p:sldId id="279" r:id="rId4"/>
    <p:sldId id="257" r:id="rId5"/>
    <p:sldId id="262" r:id="rId6"/>
    <p:sldId id="263" r:id="rId7"/>
    <p:sldId id="267" r:id="rId8"/>
    <p:sldId id="269" r:id="rId9"/>
    <p:sldId id="270" r:id="rId10"/>
    <p:sldId id="273" r:id="rId11"/>
    <p:sldId id="280" r:id="rId12"/>
    <p:sldId id="274" r:id="rId13"/>
    <p:sldId id="281" r:id="rId14"/>
    <p:sldId id="282" r:id="rId15"/>
    <p:sldId id="278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yellowstone\watershed%20stats\watershed%20sta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watershed%20stats\watershed%20sta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watershed%20stats\watershed%20sta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watershed%20stats\watershed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yellowstone\watershed%20stats\watershed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yellowstone\watershed%20stats\watershed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yellowstone\watershed%20stats\watershed%20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flow%20data\boundary_flo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flow%20data\boundary_flo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flow%20data\firehole_flow_preci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flow%20data\firehole_flow_preci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ellowstone\watershed%20stats\watershed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59951881014874"/>
          <c:y val="6.7025809273840789E-2"/>
          <c:w val="0.60273381452318553"/>
          <c:h val="0.56698337707786528"/>
        </c:manualLayout>
      </c:layout>
      <c:lineChart>
        <c:grouping val="standard"/>
        <c:ser>
          <c:idx val="0"/>
          <c:order val="0"/>
          <c:tx>
            <c:v>Mean flow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7.4456864518038719</c:v>
                </c:pt>
                <c:pt idx="1">
                  <c:v>7.3778393131720854</c:v>
                </c:pt>
                <c:pt idx="2">
                  <c:v>7.6171860630667725</c:v>
                </c:pt>
                <c:pt idx="3">
                  <c:v>9.2330804240168405</c:v>
                </c:pt>
                <c:pt idx="4">
                  <c:v>13.795929202607809</c:v>
                </c:pt>
                <c:pt idx="5">
                  <c:v>12.140574747019651</c:v>
                </c:pt>
                <c:pt idx="6">
                  <c:v>8.2373177921857366</c:v>
                </c:pt>
                <c:pt idx="7">
                  <c:v>7.6046357866577248</c:v>
                </c:pt>
                <c:pt idx="8">
                  <c:v>7.5941311500157873</c:v>
                </c:pt>
                <c:pt idx="9">
                  <c:v>7.8449409396258067</c:v>
                </c:pt>
                <c:pt idx="10">
                  <c:v>7.7586778374409757</c:v>
                </c:pt>
                <c:pt idx="11">
                  <c:v>7.5448867595703213</c:v>
                </c:pt>
              </c:numCache>
            </c:numRef>
          </c:val>
        </c:ser>
        <c:marker val="1"/>
        <c:axId val="52094080"/>
        <c:axId val="52095616"/>
      </c:lineChart>
      <c:catAx>
        <c:axId val="52094080"/>
        <c:scaling>
          <c:orientation val="minMax"/>
        </c:scaling>
        <c:axPos val="b"/>
        <c:tickLblPos val="nextTo"/>
        <c:crossAx val="52095616"/>
        <c:crosses val="autoZero"/>
        <c:auto val="1"/>
        <c:lblAlgn val="ctr"/>
        <c:lblOffset val="100"/>
        <c:tickLblSkip val="2"/>
      </c:catAx>
      <c:valAx>
        <c:axId val="520956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(m</a:t>
                </a:r>
                <a:r>
                  <a:rPr lang="en-US" baseline="30000"/>
                  <a:t>3</a:t>
                </a:r>
                <a:r>
                  <a:rPr lang="en-US"/>
                  <a:t>/sec)</a:t>
                </a:r>
              </a:p>
            </c:rich>
          </c:tx>
          <c:layout/>
        </c:title>
        <c:numFmt formatCode="General" sourceLinked="1"/>
        <c:tickLblPos val="nextTo"/>
        <c:crossAx val="52094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8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3C6525"/>
              </a:solidFill>
            </c:spPr>
          </c:dPt>
          <c:dPt>
            <c:idx val="4"/>
            <c:spPr>
              <a:solidFill>
                <a:srgbClr val="808000"/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Pt>
            <c:idx val="7"/>
            <c:spPr>
              <a:solidFill>
                <a:srgbClr val="E3FBB7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delete val="1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Pos val="bestFit"/>
            <c:showCatName val="1"/>
            <c:showPercent val="1"/>
            <c:showLeaderLines val="1"/>
          </c:dLbls>
          <c:cat>
            <c:strRef>
              <c:f>'Firehole Creek'!$E$11:$E$19</c:f>
              <c:strCache>
                <c:ptCount val="9"/>
                <c:pt idx="0">
                  <c:v>Lodgepole Pine, climax</c:v>
                </c:pt>
                <c:pt idx="1">
                  <c:v>Lodgepole Pine, post disturbance</c:v>
                </c:pt>
                <c:pt idx="2">
                  <c:v>Nonforested</c:v>
                </c:pt>
                <c:pt idx="3">
                  <c:v>Lodgepole Pine, successional</c:v>
                </c:pt>
                <c:pt idx="4">
                  <c:v>Engelmann Spruce &amp; Subalpine Fir, climax</c:v>
                </c:pt>
                <c:pt idx="5">
                  <c:v>Whitebark Pine, climax</c:v>
                </c:pt>
                <c:pt idx="6">
                  <c:v>Douglas Fir, climax</c:v>
                </c:pt>
                <c:pt idx="7">
                  <c:v>Pygmy Lodgepole Pine</c:v>
                </c:pt>
                <c:pt idx="8">
                  <c:v>Water</c:v>
                </c:pt>
              </c:strCache>
            </c:strRef>
          </c:cat>
          <c:val>
            <c:numRef>
              <c:f>'Firehole Creek'!$F$11:$F$19</c:f>
              <c:numCache>
                <c:formatCode>0</c:formatCode>
                <c:ptCount val="9"/>
                <c:pt idx="0">
                  <c:v>71676</c:v>
                </c:pt>
                <c:pt idx="1">
                  <c:v>434</c:v>
                </c:pt>
                <c:pt idx="2">
                  <c:v>15772</c:v>
                </c:pt>
                <c:pt idx="3">
                  <c:v>191857</c:v>
                </c:pt>
                <c:pt idx="4">
                  <c:v>5942</c:v>
                </c:pt>
                <c:pt idx="5">
                  <c:v>142</c:v>
                </c:pt>
                <c:pt idx="6">
                  <c:v>94</c:v>
                </c:pt>
                <c:pt idx="7">
                  <c:v>3507</c:v>
                </c:pt>
                <c:pt idx="8">
                  <c:v>329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8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3C6525"/>
              </a:solidFill>
            </c:spPr>
          </c:dPt>
          <c:dPt>
            <c:idx val="5"/>
            <c:spPr>
              <a:solidFill>
                <a:srgbClr val="808000"/>
              </a:solidFill>
            </c:spPr>
          </c:dPt>
          <c:dPt>
            <c:idx val="7"/>
            <c:spPr>
              <a:solidFill>
                <a:srgbClr val="E3FBB7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delete val="1"/>
            </c:dLbl>
            <c:dLbl>
              <c:idx val="2"/>
              <c:layout>
                <c:manualLayout>
                  <c:x val="-1.1265748031496062E-2"/>
                  <c:y val="0.11172608632254302"/>
                </c:manualLayout>
              </c:layout>
              <c:dLblPos val="bestFit"/>
              <c:showCatName val="1"/>
              <c:showPercent val="1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delete val="1"/>
            </c:dLbl>
            <c:dLbl>
              <c:idx val="8"/>
              <c:delete val="1"/>
            </c:dLbl>
            <c:dLblPos val="bestFit"/>
            <c:showCatName val="1"/>
            <c:showPercent val="1"/>
            <c:showLeaderLines val="1"/>
          </c:dLbls>
          <c:cat>
            <c:strRef>
              <c:f>'Firehole Creek'!$E$21:$E$29</c:f>
              <c:strCache>
                <c:ptCount val="9"/>
                <c:pt idx="0">
                  <c:v>Lodgepole Pine, climax</c:v>
                </c:pt>
                <c:pt idx="1">
                  <c:v>Douglas Fir, post disturbance</c:v>
                </c:pt>
                <c:pt idx="2">
                  <c:v>Nonforested</c:v>
                </c:pt>
                <c:pt idx="3">
                  <c:v>Lodgepole Pine, post disturbance</c:v>
                </c:pt>
                <c:pt idx="4">
                  <c:v>Lodgepole Pine, successional</c:v>
                </c:pt>
                <c:pt idx="5">
                  <c:v>Engelmann Spruce &amp; Subalpine Fir, climax</c:v>
                </c:pt>
                <c:pt idx="6">
                  <c:v>Whitebark Pine, climax</c:v>
                </c:pt>
                <c:pt idx="7">
                  <c:v>Pygmy Lodgepole Pine</c:v>
                </c:pt>
                <c:pt idx="8">
                  <c:v>Water</c:v>
                </c:pt>
              </c:strCache>
            </c:strRef>
          </c:cat>
          <c:val>
            <c:numRef>
              <c:f>'Firehole Creek'!$F$21:$F$29</c:f>
              <c:numCache>
                <c:formatCode>0</c:formatCode>
                <c:ptCount val="9"/>
                <c:pt idx="0">
                  <c:v>58859</c:v>
                </c:pt>
                <c:pt idx="1">
                  <c:v>59</c:v>
                </c:pt>
                <c:pt idx="2">
                  <c:v>16134</c:v>
                </c:pt>
                <c:pt idx="3">
                  <c:v>110269</c:v>
                </c:pt>
                <c:pt idx="4">
                  <c:v>97414</c:v>
                </c:pt>
                <c:pt idx="5">
                  <c:v>3780</c:v>
                </c:pt>
                <c:pt idx="6">
                  <c:v>142</c:v>
                </c:pt>
                <c:pt idx="7">
                  <c:v>2793</c:v>
                </c:pt>
                <c:pt idx="8">
                  <c:v>303</c:v>
                </c:pt>
              </c:numCache>
            </c:numRef>
          </c:val>
        </c:ser>
        <c:firstSliceAng val="0"/>
      </c:pieChart>
    </c:plotArea>
    <c:plotVisOnly val="1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5B251F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3C6525"/>
              </a:solidFill>
            </c:spPr>
          </c:dPt>
          <c:dPt>
            <c:idx val="4"/>
            <c:spPr>
              <a:solidFill>
                <a:srgbClr val="808000"/>
              </a:solidFill>
            </c:spPr>
          </c:dPt>
          <c:dPt>
            <c:idx val="5"/>
            <c:spPr>
              <a:solidFill>
                <a:srgbClr val="AD836B"/>
              </a:solidFill>
            </c:spPr>
          </c:dPt>
          <c:dPt>
            <c:idx val="6"/>
            <c:spPr>
              <a:solidFill>
                <a:srgbClr val="E3FBB7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4.618242602401932E-2"/>
                  <c:y val="0.17417466446285437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-0.12727777601124537"/>
                  <c:y val="-3.6473148612574648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618939079983423"/>
                  <c:y val="-0.25927184101987288"/>
                </c:manualLayout>
              </c:layout>
              <c:dLblPos val="bestFit"/>
              <c:showCatName val="1"/>
              <c:showPercent val="1"/>
            </c:dLbl>
            <c:dLbl>
              <c:idx val="7"/>
              <c:delete val="1"/>
            </c:dLbl>
            <c:dLbl>
              <c:idx val="8"/>
              <c:delete val="1"/>
            </c:dLbl>
            <c:dLblPos val="bestFit"/>
            <c:showCatName val="1"/>
            <c:showPercent val="1"/>
            <c:showLeaderLines val="1"/>
          </c:dLbls>
          <c:cat>
            <c:strRef>
              <c:f>'Boundary Creek'!$E$12:$E$20</c:f>
              <c:strCache>
                <c:ptCount val="9"/>
                <c:pt idx="0">
                  <c:v>Lodgepole Pine, post disturbance</c:v>
                </c:pt>
                <c:pt idx="1">
                  <c:v>Lodgepole Pine, climax</c:v>
                </c:pt>
                <c:pt idx="2">
                  <c:v>Nonforested</c:v>
                </c:pt>
                <c:pt idx="3">
                  <c:v>Lodgepole Pine, successional</c:v>
                </c:pt>
                <c:pt idx="4">
                  <c:v>Engelmann Spruce &amp; Subalpine Fir, climax</c:v>
                </c:pt>
                <c:pt idx="5">
                  <c:v>Douglas Fir, climax</c:v>
                </c:pt>
                <c:pt idx="6">
                  <c:v>Pygmy Lodgepole Pine</c:v>
                </c:pt>
                <c:pt idx="7">
                  <c:v>Aspen</c:v>
                </c:pt>
                <c:pt idx="8">
                  <c:v>Water</c:v>
                </c:pt>
              </c:strCache>
            </c:strRef>
          </c:cat>
          <c:val>
            <c:numRef>
              <c:f>'Boundary Creek'!$F$12:$F$20</c:f>
              <c:numCache>
                <c:formatCode>0</c:formatCode>
                <c:ptCount val="9"/>
                <c:pt idx="0">
                  <c:v>977</c:v>
                </c:pt>
                <c:pt idx="1">
                  <c:v>7636</c:v>
                </c:pt>
                <c:pt idx="2">
                  <c:v>12487</c:v>
                </c:pt>
                <c:pt idx="3">
                  <c:v>32732</c:v>
                </c:pt>
                <c:pt idx="4">
                  <c:v>1800</c:v>
                </c:pt>
                <c:pt idx="5">
                  <c:v>1354</c:v>
                </c:pt>
                <c:pt idx="6">
                  <c:v>32385</c:v>
                </c:pt>
                <c:pt idx="7">
                  <c:v>50</c:v>
                </c:pt>
                <c:pt idx="8">
                  <c:v>17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59951881014874"/>
          <c:y val="3.5061728395061734E-2"/>
          <c:w val="0.6027338145231862"/>
          <c:h val="0.57702682997958599"/>
        </c:manualLayout>
      </c:layout>
      <c:lineChart>
        <c:grouping val="standard"/>
        <c:ser>
          <c:idx val="0"/>
          <c:order val="0"/>
          <c:tx>
            <c:v>Mean flow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Sheet2!$E$2:$E$13</c:f>
              <c:numCache>
                <c:formatCode>General</c:formatCode>
                <c:ptCount val="12"/>
                <c:pt idx="0">
                  <c:v>2.0363009768725804</c:v>
                </c:pt>
                <c:pt idx="1">
                  <c:v>1.9403805893196464</c:v>
                </c:pt>
                <c:pt idx="2">
                  <c:v>1.9804893856706451</c:v>
                </c:pt>
                <c:pt idx="3">
                  <c:v>3.5118081205876663</c:v>
                </c:pt>
                <c:pt idx="4">
                  <c:v>7.5865399274722582</c:v>
                </c:pt>
                <c:pt idx="5">
                  <c:v>6.4602053833239994</c:v>
                </c:pt>
                <c:pt idx="6">
                  <c:v>2.8803256948854838</c:v>
                </c:pt>
                <c:pt idx="7">
                  <c:v>2.3849226584293843</c:v>
                </c:pt>
                <c:pt idx="8">
                  <c:v>2.2920123760949758</c:v>
                </c:pt>
                <c:pt idx="9">
                  <c:v>2.2658949134415467</c:v>
                </c:pt>
                <c:pt idx="10">
                  <c:v>2.2507645520010007</c:v>
                </c:pt>
                <c:pt idx="11">
                  <c:v>2.1502077759377425</c:v>
                </c:pt>
              </c:numCache>
            </c:numRef>
          </c:val>
        </c:ser>
        <c:marker val="1"/>
        <c:axId val="52091904"/>
        <c:axId val="52171520"/>
      </c:lineChart>
      <c:catAx>
        <c:axId val="52091904"/>
        <c:scaling>
          <c:orientation val="minMax"/>
        </c:scaling>
        <c:axPos val="b"/>
        <c:tickLblPos val="nextTo"/>
        <c:crossAx val="52171520"/>
        <c:crosses val="autoZero"/>
        <c:auto val="1"/>
        <c:lblAlgn val="ctr"/>
        <c:lblOffset val="100"/>
        <c:tickLblSkip val="2"/>
      </c:catAx>
      <c:valAx>
        <c:axId val="521715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 (m</a:t>
                </a:r>
                <a:r>
                  <a:rPr lang="en-US" baseline="30000"/>
                  <a:t>3</a:t>
                </a:r>
                <a:r>
                  <a:rPr lang="en-US"/>
                  <a:t>/sec)</a:t>
                </a:r>
              </a:p>
            </c:rich>
          </c:tx>
          <c:layout/>
        </c:title>
        <c:numFmt formatCode="General" sourceLinked="1"/>
        <c:tickLblPos val="nextTo"/>
        <c:crossAx val="5209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33333333333347"/>
          <c:y val="0.11343734810926413"/>
          <c:w val="0.28274074074074079"/>
          <c:h val="0.1064586371148050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estFit"/>
            <c:showPercent val="1"/>
            <c:showLeaderLines val="1"/>
          </c:dLbls>
          <c:cat>
            <c:strRef>
              <c:f>'Boundary Creek'!$E$3:$E$8</c:f>
              <c:strCache>
                <c:ptCount val="6"/>
                <c:pt idx="0">
                  <c:v>Canopy burn</c:v>
                </c:pt>
                <c:pt idx="1">
                  <c:v>Mixed burn</c:v>
                </c:pt>
                <c:pt idx="2">
                  <c:v>Nonforested burn</c:v>
                </c:pt>
                <c:pt idx="3">
                  <c:v>Undifferentiated burn</c:v>
                </c:pt>
                <c:pt idx="4">
                  <c:v>Water</c:v>
                </c:pt>
                <c:pt idx="5">
                  <c:v>Unburned</c:v>
                </c:pt>
              </c:strCache>
            </c:strRef>
          </c:cat>
          <c:val>
            <c:numRef>
              <c:f>'Boundary Creek'!$F$3:$F$8</c:f>
              <c:numCache>
                <c:formatCode>0</c:formatCode>
                <c:ptCount val="6"/>
                <c:pt idx="0">
                  <c:v>3521</c:v>
                </c:pt>
                <c:pt idx="1">
                  <c:v>3691</c:v>
                </c:pt>
                <c:pt idx="2">
                  <c:v>1052</c:v>
                </c:pt>
                <c:pt idx="3">
                  <c:v>899</c:v>
                </c:pt>
                <c:pt idx="4">
                  <c:v>17</c:v>
                </c:pt>
                <c:pt idx="5">
                  <c:v>80258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 rtl="0"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estFit"/>
            <c:showPercent val="1"/>
            <c:showLeaderLines val="1"/>
          </c:dLbls>
          <c:cat>
            <c:strRef>
              <c:f>'Firehole Creek'!$E$3:$E$8</c:f>
              <c:strCache>
                <c:ptCount val="6"/>
                <c:pt idx="0">
                  <c:v>Canopy burn</c:v>
                </c:pt>
                <c:pt idx="1">
                  <c:v>Mixed burn</c:v>
                </c:pt>
                <c:pt idx="2">
                  <c:v>Nonforested burn</c:v>
                </c:pt>
                <c:pt idx="3">
                  <c:v>Undifferentiated burn</c:v>
                </c:pt>
                <c:pt idx="4">
                  <c:v>Water</c:v>
                </c:pt>
                <c:pt idx="5">
                  <c:v>Unburned</c:v>
                </c:pt>
              </c:strCache>
            </c:strRef>
          </c:cat>
          <c:val>
            <c:numRef>
              <c:f>'Firehole Creek'!$F$3:$F$8</c:f>
              <c:numCache>
                <c:formatCode>0</c:formatCode>
                <c:ptCount val="6"/>
                <c:pt idx="0">
                  <c:v>61659</c:v>
                </c:pt>
                <c:pt idx="1">
                  <c:v>41548</c:v>
                </c:pt>
                <c:pt idx="2">
                  <c:v>2192</c:v>
                </c:pt>
                <c:pt idx="3">
                  <c:v>2470</c:v>
                </c:pt>
                <c:pt idx="4">
                  <c:v>329</c:v>
                </c:pt>
                <c:pt idx="5">
                  <c:v>181555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4506526211250626"/>
          <c:y val="5.0925925925925923E-2"/>
          <c:w val="0.64743491523019103"/>
          <c:h val="0.8036267862350539"/>
        </c:manualLayout>
      </c:layout>
      <c:scatterChart>
        <c:scatterStyle val="smoothMarker"/>
        <c:ser>
          <c:idx val="0"/>
          <c:order val="0"/>
          <c:tx>
            <c:v>Boundary Creek Flow</c:v>
          </c:tx>
          <c:dPt>
            <c:idx val="6"/>
            <c:marker>
              <c:symbol val="diamond"/>
              <c:size val="7"/>
              <c:spPr>
                <a:solidFill>
                  <a:srgbClr val="C00000"/>
                </a:solidFill>
              </c:spPr>
            </c:marker>
          </c:dPt>
          <c:dPt>
            <c:idx val="7"/>
            <c:marker>
              <c:spPr>
                <a:solidFill>
                  <a:srgbClr val="C00000"/>
                </a:solidFill>
              </c:spPr>
            </c:marker>
          </c:dPt>
          <c:dPt>
            <c:idx val="8"/>
            <c:marker>
              <c:spPr>
                <a:solidFill>
                  <a:srgbClr val="C00000"/>
                </a:solidFill>
              </c:spPr>
            </c:marker>
          </c:dPt>
          <c:xVal>
            <c:numRef>
              <c:f>Sheet1!$C$216:$C$228</c:f>
              <c:numCache>
                <c:formatCode>m/d/yyyy</c:formatCode>
                <c:ptCount val="13"/>
                <c:pt idx="0">
                  <c:v>31962</c:v>
                </c:pt>
                <c:pt idx="1">
                  <c:v>31963</c:v>
                </c:pt>
                <c:pt idx="2">
                  <c:v>31964</c:v>
                </c:pt>
                <c:pt idx="3">
                  <c:v>31965</c:v>
                </c:pt>
                <c:pt idx="4">
                  <c:v>31966</c:v>
                </c:pt>
                <c:pt idx="5">
                  <c:v>31967</c:v>
                </c:pt>
                <c:pt idx="6">
                  <c:v>31968</c:v>
                </c:pt>
                <c:pt idx="7">
                  <c:v>31969</c:v>
                </c:pt>
                <c:pt idx="8">
                  <c:v>31970</c:v>
                </c:pt>
                <c:pt idx="9">
                  <c:v>31971</c:v>
                </c:pt>
                <c:pt idx="10">
                  <c:v>31972</c:v>
                </c:pt>
                <c:pt idx="11">
                  <c:v>31973</c:v>
                </c:pt>
                <c:pt idx="12">
                  <c:v>31974</c:v>
                </c:pt>
              </c:numCache>
            </c:numRef>
          </c:xVal>
          <c:yVal>
            <c:numRef>
              <c:f>Sheet1!$F$216:$F$228</c:f>
              <c:numCache>
                <c:formatCode>General</c:formatCode>
                <c:ptCount val="13"/>
                <c:pt idx="0">
                  <c:v>1.9821792620000001</c:v>
                </c:pt>
                <c:pt idx="1">
                  <c:v>1.9538624154000002</c:v>
                </c:pt>
                <c:pt idx="2">
                  <c:v>1.9538624154000002</c:v>
                </c:pt>
                <c:pt idx="3">
                  <c:v>1.9538624154000002</c:v>
                </c:pt>
                <c:pt idx="4">
                  <c:v>1.9821792620000001</c:v>
                </c:pt>
                <c:pt idx="5">
                  <c:v>1.9821792620000001</c:v>
                </c:pt>
                <c:pt idx="6">
                  <c:v>2.1237634949999999</c:v>
                </c:pt>
                <c:pt idx="7">
                  <c:v>2.2370308814000013</c:v>
                </c:pt>
                <c:pt idx="8">
                  <c:v>2.0671298018000015</c:v>
                </c:pt>
                <c:pt idx="9">
                  <c:v>2.0104961085999999</c:v>
                </c:pt>
                <c:pt idx="10">
                  <c:v>1.9821792620000001</c:v>
                </c:pt>
                <c:pt idx="11">
                  <c:v>1.9255455688000007</c:v>
                </c:pt>
                <c:pt idx="12">
                  <c:v>1.9255455688000007</c:v>
                </c:pt>
              </c:numCache>
            </c:numRef>
          </c:yVal>
          <c:smooth val="1"/>
        </c:ser>
        <c:axId val="52784512"/>
        <c:axId val="52794496"/>
      </c:scatterChart>
      <c:valAx>
        <c:axId val="52784512"/>
        <c:scaling>
          <c:orientation val="minMax"/>
        </c:scaling>
        <c:axPos val="b"/>
        <c:numFmt formatCode="m/d/yyyy" sourceLinked="1"/>
        <c:tickLblPos val="nextTo"/>
        <c:txPr>
          <a:bodyPr rot="1440000"/>
          <a:lstStyle/>
          <a:p>
            <a:pPr>
              <a:defRPr sz="1200"/>
            </a:pPr>
            <a:endParaRPr lang="en-US"/>
          </a:p>
        </c:txPr>
        <c:crossAx val="52794496"/>
        <c:crosses val="autoZero"/>
        <c:crossBetween val="midCat"/>
      </c:valAx>
      <c:valAx>
        <c:axId val="52794496"/>
        <c:scaling>
          <c:orientation val="minMax"/>
          <c:max val="2.4"/>
          <c:min val="1.9000000000000001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Discharge (m</a:t>
                </a:r>
                <a:r>
                  <a:rPr lang="en-US" sz="1200" baseline="30000"/>
                  <a:t>3</a:t>
                </a:r>
                <a:r>
                  <a:rPr lang="en-US" sz="1200"/>
                  <a:t>/sec)</a:t>
                </a:r>
              </a:p>
            </c:rich>
          </c:tx>
          <c:layout/>
        </c:title>
        <c:numFmt formatCode="General" sourceLinked="1"/>
        <c:tickLblPos val="nextTo"/>
        <c:crossAx val="52784512"/>
        <c:crosses val="autoZero"/>
        <c:crossBetween val="midCat"/>
        <c:majorUnit val="0.1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907938394493145"/>
          <c:y val="3.6410256410256414E-2"/>
          <c:w val="0.64733727034120758"/>
          <c:h val="0.72809862709469075"/>
        </c:manualLayout>
      </c:layout>
      <c:scatterChart>
        <c:scatterStyle val="smoothMarker"/>
        <c:ser>
          <c:idx val="0"/>
          <c:order val="0"/>
          <c:tx>
            <c:v>Boundary Creek Flow</c:v>
          </c:tx>
          <c:dPt>
            <c:idx val="5"/>
            <c:marker>
              <c:spPr>
                <a:solidFill>
                  <a:srgbClr val="C00000"/>
                </a:solidFill>
              </c:spPr>
            </c:marker>
          </c:dPt>
          <c:xVal>
            <c:numRef>
              <c:f>Sheet1!$C$1018:$C$1026</c:f>
              <c:numCache>
                <c:formatCode>m/d/yyyy</c:formatCode>
                <c:ptCount val="9"/>
                <c:pt idx="0">
                  <c:v>32764</c:v>
                </c:pt>
                <c:pt idx="1">
                  <c:v>32765</c:v>
                </c:pt>
                <c:pt idx="2">
                  <c:v>32766</c:v>
                </c:pt>
                <c:pt idx="3">
                  <c:v>32767</c:v>
                </c:pt>
                <c:pt idx="4">
                  <c:v>32768</c:v>
                </c:pt>
                <c:pt idx="5">
                  <c:v>32769</c:v>
                </c:pt>
                <c:pt idx="6">
                  <c:v>32770</c:v>
                </c:pt>
                <c:pt idx="7">
                  <c:v>32771</c:v>
                </c:pt>
                <c:pt idx="8">
                  <c:v>32772</c:v>
                </c:pt>
              </c:numCache>
            </c:numRef>
          </c:xVal>
          <c:yVal>
            <c:numRef>
              <c:f>Sheet1!$F$1018:$F$1026</c:f>
              <c:numCache>
                <c:formatCode>General</c:formatCode>
                <c:ptCount val="9"/>
                <c:pt idx="0">
                  <c:v>2.0104961085999999</c:v>
                </c:pt>
                <c:pt idx="1">
                  <c:v>2.0104961085999999</c:v>
                </c:pt>
                <c:pt idx="2">
                  <c:v>2.0104961085999999</c:v>
                </c:pt>
                <c:pt idx="3">
                  <c:v>2.0104961085999999</c:v>
                </c:pt>
                <c:pt idx="4">
                  <c:v>2.0671298018000015</c:v>
                </c:pt>
                <c:pt idx="5">
                  <c:v>2.3219814212000003</c:v>
                </c:pt>
                <c:pt idx="6">
                  <c:v>2.0954466484000003</c:v>
                </c:pt>
                <c:pt idx="7">
                  <c:v>2.0388129551999987</c:v>
                </c:pt>
                <c:pt idx="8">
                  <c:v>2.0388129551999987</c:v>
                </c:pt>
              </c:numCache>
            </c:numRef>
          </c:yVal>
          <c:smooth val="1"/>
        </c:ser>
        <c:axId val="53019392"/>
        <c:axId val="53020928"/>
      </c:scatterChart>
      <c:valAx>
        <c:axId val="53019392"/>
        <c:scaling>
          <c:orientation val="minMax"/>
        </c:scaling>
        <c:axPos val="b"/>
        <c:numFmt formatCode="m/d/yyyy" sourceLinked="1"/>
        <c:tickLblPos val="nextTo"/>
        <c:txPr>
          <a:bodyPr rot="1500000"/>
          <a:lstStyle/>
          <a:p>
            <a:pPr>
              <a:defRPr sz="1200"/>
            </a:pPr>
            <a:endParaRPr lang="en-US"/>
          </a:p>
        </c:txPr>
        <c:crossAx val="53020928"/>
        <c:crosses val="autoZero"/>
        <c:crossBetween val="midCat"/>
      </c:valAx>
      <c:valAx>
        <c:axId val="53020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Discharge (m</a:t>
                </a:r>
                <a:r>
                  <a:rPr lang="en-US" sz="1200" baseline="30000"/>
                  <a:t>3</a:t>
                </a:r>
                <a:r>
                  <a:rPr lang="en-US" sz="1200"/>
                  <a:t>/sec)</a:t>
                </a:r>
              </a:p>
            </c:rich>
          </c:tx>
          <c:layout/>
        </c:title>
        <c:numFmt formatCode="General" sourceLinked="1"/>
        <c:tickLblPos val="nextTo"/>
        <c:crossAx val="53019392"/>
        <c:crosses val="autoZero"/>
        <c:crossBetween val="midCat"/>
        <c:majorUnit val="0.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dPt>
            <c:idx val="5"/>
            <c:marker>
              <c:spPr>
                <a:solidFill>
                  <a:srgbClr val="C00000"/>
                </a:solidFill>
              </c:spPr>
            </c:marker>
          </c:dPt>
          <c:xVal>
            <c:numRef>
              <c:f>Sheet1!$C$1018:$C$1027</c:f>
              <c:numCache>
                <c:formatCode>m/d/yyyy</c:formatCode>
                <c:ptCount val="10"/>
                <c:pt idx="0">
                  <c:v>32764</c:v>
                </c:pt>
                <c:pt idx="1">
                  <c:v>32765</c:v>
                </c:pt>
                <c:pt idx="2">
                  <c:v>32766</c:v>
                </c:pt>
                <c:pt idx="3">
                  <c:v>32767</c:v>
                </c:pt>
                <c:pt idx="4">
                  <c:v>32768</c:v>
                </c:pt>
                <c:pt idx="5">
                  <c:v>32769</c:v>
                </c:pt>
                <c:pt idx="6">
                  <c:v>32770</c:v>
                </c:pt>
                <c:pt idx="7">
                  <c:v>32771</c:v>
                </c:pt>
                <c:pt idx="8">
                  <c:v>32772</c:v>
                </c:pt>
                <c:pt idx="9">
                  <c:v>32773</c:v>
                </c:pt>
              </c:numCache>
            </c:numRef>
          </c:xVal>
          <c:yVal>
            <c:numRef>
              <c:f>Sheet1!$F$1018:$F$1027</c:f>
              <c:numCache>
                <c:formatCode>General</c:formatCode>
                <c:ptCount val="10"/>
                <c:pt idx="0">
                  <c:v>7.2491127296000002</c:v>
                </c:pt>
                <c:pt idx="1">
                  <c:v>7.1924790363999946</c:v>
                </c:pt>
                <c:pt idx="2">
                  <c:v>7.1924790363999946</c:v>
                </c:pt>
                <c:pt idx="3">
                  <c:v>7.1641621897999963</c:v>
                </c:pt>
                <c:pt idx="4">
                  <c:v>7.3623801159999971</c:v>
                </c:pt>
                <c:pt idx="5">
                  <c:v>8.5800045198000117</c:v>
                </c:pt>
                <c:pt idx="6">
                  <c:v>7.3906969625999963</c:v>
                </c:pt>
                <c:pt idx="7">
                  <c:v>7.2774295761999959</c:v>
                </c:pt>
                <c:pt idx="8">
                  <c:v>7.2207958830000001</c:v>
                </c:pt>
                <c:pt idx="9">
                  <c:v>7.1924790363999946</c:v>
                </c:pt>
              </c:numCache>
            </c:numRef>
          </c:yVal>
          <c:smooth val="1"/>
        </c:ser>
        <c:axId val="53042176"/>
        <c:axId val="53080832"/>
      </c:scatterChart>
      <c:valAx>
        <c:axId val="53042176"/>
        <c:scaling>
          <c:orientation val="minMax"/>
        </c:scaling>
        <c:axPos val="b"/>
        <c:numFmt formatCode="m/d/yyyy" sourceLinked="1"/>
        <c:tickLblPos val="nextTo"/>
        <c:txPr>
          <a:bodyPr rot="1440000"/>
          <a:lstStyle/>
          <a:p>
            <a:pPr>
              <a:defRPr sz="1200"/>
            </a:pPr>
            <a:endParaRPr lang="en-US"/>
          </a:p>
        </c:txPr>
        <c:crossAx val="53080832"/>
        <c:crosses val="autoZero"/>
        <c:crossBetween val="midCat"/>
      </c:valAx>
      <c:valAx>
        <c:axId val="53080832"/>
        <c:scaling>
          <c:orientation val="minMax"/>
          <c:max val="8.8000000000000007"/>
          <c:min val="6.8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Discharge</a:t>
                </a:r>
                <a:r>
                  <a:rPr lang="en-US" dirty="0"/>
                  <a:t> (m</a:t>
                </a:r>
                <a:r>
                  <a:rPr lang="en-US" baseline="30000" dirty="0"/>
                  <a:t>3</a:t>
                </a:r>
                <a:r>
                  <a:rPr lang="en-US" dirty="0"/>
                  <a:t>/s)</a:t>
                </a:r>
              </a:p>
            </c:rich>
          </c:tx>
          <c:layout/>
        </c:title>
        <c:numFmt formatCode="General" sourceLinked="1"/>
        <c:tickLblPos val="nextTo"/>
        <c:crossAx val="53042176"/>
        <c:crosses val="autoZero"/>
        <c:crossBetween val="midCat"/>
        <c:majorUnit val="0.5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dPt>
            <c:idx val="6"/>
            <c:marker>
              <c:spPr>
                <a:solidFill>
                  <a:srgbClr val="C00000"/>
                </a:solidFill>
              </c:spPr>
            </c:marker>
          </c:dPt>
          <c:dPt>
            <c:idx val="7"/>
            <c:marker>
              <c:spPr>
                <a:solidFill>
                  <a:srgbClr val="C00000"/>
                </a:solidFill>
              </c:spPr>
            </c:marker>
          </c:dPt>
          <c:dPt>
            <c:idx val="8"/>
            <c:marker>
              <c:spPr>
                <a:solidFill>
                  <a:srgbClr val="C00000"/>
                </a:solidFill>
              </c:spPr>
            </c:marker>
          </c:dPt>
          <c:xVal>
            <c:numRef>
              <c:f>Sheet1!$C$216:$C$228</c:f>
              <c:numCache>
                <c:formatCode>m/d/yyyy</c:formatCode>
                <c:ptCount val="13"/>
                <c:pt idx="0">
                  <c:v>31962</c:v>
                </c:pt>
                <c:pt idx="1">
                  <c:v>31963</c:v>
                </c:pt>
                <c:pt idx="2">
                  <c:v>31964</c:v>
                </c:pt>
                <c:pt idx="3">
                  <c:v>31965</c:v>
                </c:pt>
                <c:pt idx="4">
                  <c:v>31966</c:v>
                </c:pt>
                <c:pt idx="5">
                  <c:v>31967</c:v>
                </c:pt>
                <c:pt idx="6">
                  <c:v>31968</c:v>
                </c:pt>
                <c:pt idx="7">
                  <c:v>31969</c:v>
                </c:pt>
                <c:pt idx="8">
                  <c:v>31970</c:v>
                </c:pt>
                <c:pt idx="9">
                  <c:v>31971</c:v>
                </c:pt>
                <c:pt idx="10">
                  <c:v>31972</c:v>
                </c:pt>
                <c:pt idx="11">
                  <c:v>31973</c:v>
                </c:pt>
                <c:pt idx="12">
                  <c:v>31974</c:v>
                </c:pt>
              </c:numCache>
            </c:numRef>
          </c:xVal>
          <c:yVal>
            <c:numRef>
              <c:f>Sheet1!$G$216:$G$228</c:f>
              <c:numCache>
                <c:formatCode>General</c:formatCode>
                <c:ptCount val="13"/>
                <c:pt idx="0">
                  <c:v>7.2207958830000001</c:v>
                </c:pt>
                <c:pt idx="1">
                  <c:v>7.0792116500000004</c:v>
                </c:pt>
                <c:pt idx="2">
                  <c:v>6.9659442635999946</c:v>
                </c:pt>
                <c:pt idx="3">
                  <c:v>6.9942611102000036</c:v>
                </c:pt>
                <c:pt idx="4">
                  <c:v>7.0792116500000004</c:v>
                </c:pt>
                <c:pt idx="5">
                  <c:v>7.2774295761999959</c:v>
                </c:pt>
                <c:pt idx="6">
                  <c:v>7.645548582</c:v>
                </c:pt>
                <c:pt idx="7">
                  <c:v>8.5800045198000117</c:v>
                </c:pt>
                <c:pt idx="8">
                  <c:v>7.6738654286000001</c:v>
                </c:pt>
                <c:pt idx="9">
                  <c:v>7.3057464228000004</c:v>
                </c:pt>
                <c:pt idx="10">
                  <c:v>7.1924790363999946</c:v>
                </c:pt>
                <c:pt idx="11">
                  <c:v>7.1075284966000005</c:v>
                </c:pt>
                <c:pt idx="12">
                  <c:v>7.0508948033999959</c:v>
                </c:pt>
              </c:numCache>
            </c:numRef>
          </c:yVal>
          <c:smooth val="1"/>
        </c:ser>
        <c:axId val="53126272"/>
        <c:axId val="53127808"/>
      </c:scatterChart>
      <c:valAx>
        <c:axId val="53126272"/>
        <c:scaling>
          <c:orientation val="minMax"/>
        </c:scaling>
        <c:axPos val="b"/>
        <c:numFmt formatCode="m/d/yyyy" sourceLinked="1"/>
        <c:tickLblPos val="nextTo"/>
        <c:txPr>
          <a:bodyPr rot="1440000"/>
          <a:lstStyle/>
          <a:p>
            <a:pPr>
              <a:defRPr sz="1200"/>
            </a:pPr>
            <a:endParaRPr lang="en-US"/>
          </a:p>
        </c:txPr>
        <c:crossAx val="53127808"/>
        <c:crosses val="autoZero"/>
        <c:crossBetween val="midCat"/>
      </c:valAx>
      <c:valAx>
        <c:axId val="53127808"/>
        <c:scaling>
          <c:orientation val="minMax"/>
          <c:max val="8.8000000000000007"/>
          <c:min val="6.8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/>
                  <a:t>Discharge (m</a:t>
                </a:r>
                <a:r>
                  <a:rPr lang="en-US" sz="1200" b="1" i="0" baseline="30000" dirty="0" smtClean="0"/>
                  <a:t>3</a:t>
                </a:r>
                <a:r>
                  <a:rPr lang="en-US" sz="1200" b="1" i="0" baseline="0" dirty="0" smtClean="0"/>
                  <a:t>/s)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53126272"/>
        <c:crosses val="autoZero"/>
        <c:crossBetween val="midCat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5B251F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3C6525"/>
              </a:solidFill>
            </c:spPr>
          </c:dPt>
          <c:dPt>
            <c:idx val="4"/>
            <c:spPr>
              <a:solidFill>
                <a:srgbClr val="808000"/>
              </a:solidFill>
            </c:spPr>
          </c:dPt>
          <c:dPt>
            <c:idx val="5"/>
            <c:spPr>
              <a:solidFill>
                <a:srgbClr val="AD836B"/>
              </a:solidFill>
            </c:spPr>
          </c:dPt>
          <c:dPt>
            <c:idx val="6"/>
            <c:spPr>
              <a:solidFill>
                <a:srgbClr val="E3FBB7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4.6182426024019334E-2"/>
                  <c:y val="0.17417466446285437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-0.12727777601124537"/>
                  <c:y val="-3.6473148612574675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618939079983423"/>
                  <c:y val="-0.25927184101987288"/>
                </c:manualLayout>
              </c:layout>
              <c:dLblPos val="bestFit"/>
              <c:showCatName val="1"/>
              <c:showPercent val="1"/>
            </c:dLbl>
            <c:dLbl>
              <c:idx val="7"/>
              <c:delete val="1"/>
            </c:dLbl>
            <c:dLbl>
              <c:idx val="8"/>
              <c:delete val="1"/>
            </c:dLbl>
            <c:dLblPos val="bestFit"/>
            <c:showCatName val="1"/>
            <c:showPercent val="1"/>
            <c:showLeaderLines val="1"/>
          </c:dLbls>
          <c:cat>
            <c:strRef>
              <c:f>'Boundary Creek'!$E$12:$E$20</c:f>
              <c:strCache>
                <c:ptCount val="9"/>
                <c:pt idx="0">
                  <c:v>Lodgepole Pine, post disturbance</c:v>
                </c:pt>
                <c:pt idx="1">
                  <c:v>Lodgepole Pine, climax</c:v>
                </c:pt>
                <c:pt idx="2">
                  <c:v>Nonforested</c:v>
                </c:pt>
                <c:pt idx="3">
                  <c:v>Lodgepole Pine, successional</c:v>
                </c:pt>
                <c:pt idx="4">
                  <c:v>Engelmann Spruce &amp; Subalpine Fir, climax</c:v>
                </c:pt>
                <c:pt idx="5">
                  <c:v>Douglas Fir, climax</c:v>
                </c:pt>
                <c:pt idx="6">
                  <c:v>Pygmy Lodgepole Pine</c:v>
                </c:pt>
                <c:pt idx="7">
                  <c:v>Aspen</c:v>
                </c:pt>
                <c:pt idx="8">
                  <c:v>Water</c:v>
                </c:pt>
              </c:strCache>
            </c:strRef>
          </c:cat>
          <c:val>
            <c:numRef>
              <c:f>'Boundary Creek'!$F$12:$F$20</c:f>
              <c:numCache>
                <c:formatCode>0</c:formatCode>
                <c:ptCount val="9"/>
                <c:pt idx="0">
                  <c:v>977</c:v>
                </c:pt>
                <c:pt idx="1">
                  <c:v>7636</c:v>
                </c:pt>
                <c:pt idx="2">
                  <c:v>12487</c:v>
                </c:pt>
                <c:pt idx="3">
                  <c:v>32732</c:v>
                </c:pt>
                <c:pt idx="4">
                  <c:v>1800</c:v>
                </c:pt>
                <c:pt idx="5">
                  <c:v>1354</c:v>
                </c:pt>
                <c:pt idx="6">
                  <c:v>32385</c:v>
                </c:pt>
                <c:pt idx="7">
                  <c:v>50</c:v>
                </c:pt>
                <c:pt idx="8">
                  <c:v>17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03629-4768-4730-8B18-DC079F4EC1CB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B5BB-D8D0-4362-97BF-C93391545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B5BB-D8D0-4362-97BF-C933915450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B5BB-D8D0-4362-97BF-C933915450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4FF914-4A00-46EC-B809-21429E0D6B1F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DB52AA4-D6E5-4098-B4BA-E1C06D4FF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chart" Target="../charts/char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 smtClean="0"/>
              <a:t>Sejkora</a:t>
            </a:r>
            <a:endParaRPr lang="en-US" dirty="0" smtClean="0"/>
          </a:p>
          <a:p>
            <a:r>
              <a:rPr lang="en-US" dirty="0" smtClean="0"/>
              <a:t>November 17, 2009</a:t>
            </a:r>
          </a:p>
          <a:p>
            <a:r>
              <a:rPr lang="en-US" dirty="0" smtClean="0"/>
              <a:t>GIS in Water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Yellowstone Fires and Their Hydrologic Effects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3810000" cy="253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800600" y="1981200"/>
          <a:ext cx="3657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76800" y="4038600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447800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Boundary Creek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104632"/>
            <a:ext cx="553998" cy="122084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/>
              <a:t>Pre-Fire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553998" cy="1905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Post-Fire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10200" y="3200400"/>
            <a:ext cx="23622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5257800"/>
            <a:ext cx="2590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Event Flow Conditions</a:t>
            </a:r>
            <a:endParaRPr lang="en-US" dirty="0"/>
          </a:p>
        </p:txBody>
      </p:sp>
      <p:graphicFrame>
        <p:nvGraphicFramePr>
          <p:cNvPr id="32" name="Chart 31"/>
          <p:cNvGraphicFramePr/>
          <p:nvPr/>
        </p:nvGraphicFramePr>
        <p:xfrm>
          <a:off x="914400" y="4114800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838200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295400" y="1371600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Firehole</a:t>
            </a:r>
            <a:r>
              <a:rPr lang="en-US" sz="2800" dirty="0" smtClean="0"/>
              <a:t> River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00" y="2743200"/>
            <a:ext cx="22098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00200" y="5029200"/>
            <a:ext cx="22098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Runoff Ratios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124200"/>
            <a:ext cx="29514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Boundary Creek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Pre-Fire RR = 1.1%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Post Fire RR = 0.9%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124200"/>
            <a:ext cx="29514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Firehole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River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Pre-Fire RR = 1.1%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Post Fire RR = 0.9%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1600200"/>
            <a:ext cx="668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Runoff Ratio Example Calculation (Boundary Creek 9/18/1989)</a:t>
            </a:r>
            <a:endParaRPr lang="en-US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057400"/>
            <a:ext cx="7143466" cy="838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85800" y="4572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Runoff Ratios aren’t very different!</a:t>
            </a:r>
            <a:endParaRPr lang="en-US" sz="2400" dirty="0"/>
          </a:p>
        </p:txBody>
      </p:sp>
      <p:pic>
        <p:nvPicPr>
          <p:cNvPr id="31749" name="Picture 5" descr="C:\Documents and Settings\Patrick\Local Settings\Temporary Internet Files\Content.IE5\IHMT9GEM\MCj024035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140354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Runoff Ratios before and after fire are indistinguishable in burned watershed</a:t>
            </a:r>
          </a:p>
          <a:p>
            <a:r>
              <a:rPr lang="en-US" dirty="0" smtClean="0"/>
              <a:t>An event’s runoff ratio same for both watershed</a:t>
            </a:r>
          </a:p>
          <a:p>
            <a:r>
              <a:rPr lang="en-US" dirty="0" smtClean="0"/>
              <a:t>Suggests other factors besides </a:t>
            </a:r>
            <a:r>
              <a:rPr lang="en-US" dirty="0" err="1" smtClean="0"/>
              <a:t>landcover</a:t>
            </a:r>
            <a:r>
              <a:rPr lang="en-US" dirty="0" smtClean="0"/>
              <a:t> may influence runoff regimes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Antecedent dry period, storm intensity, etc.?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Evaluate other storm events using same methodology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NEXRAD precipitation data for recent events</a:t>
            </a:r>
          </a:p>
          <a:p>
            <a:r>
              <a:rPr lang="en-US" dirty="0" smtClean="0"/>
              <a:t>Similar effects for snow melt?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E:\My Documents\My Pictures\family vacations\idaho_wyoming_colorado_nebraska_south_dakota_montana\20060702-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86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Firehole</a:t>
            </a:r>
            <a:r>
              <a:rPr lang="en-US" dirty="0" smtClean="0"/>
              <a:t>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860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Creek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495800" y="37338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1520" y="533400"/>
            <a:ext cx="4373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180" y="457200"/>
            <a:ext cx="41529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/>
          <p:nvPr/>
        </p:nvGraphicFramePr>
        <p:xfrm>
          <a:off x="2286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286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4295775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4800" y="2286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Firehole</a:t>
            </a:r>
            <a:r>
              <a:rPr lang="en-US" dirty="0" smtClean="0"/>
              <a:t>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860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Creek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495800" y="37338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1520" y="533400"/>
            <a:ext cx="4373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Yellowstone National Park 1988 Fires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800600"/>
          </a:xfrm>
        </p:spPr>
        <p:txBody>
          <a:bodyPr/>
          <a:lstStyle/>
          <a:p>
            <a:r>
              <a:rPr lang="en-US" dirty="0" smtClean="0"/>
              <a:t>1988 driest summer on record</a:t>
            </a:r>
          </a:p>
          <a:p>
            <a:r>
              <a:rPr lang="en-US" dirty="0" smtClean="0"/>
              <a:t>7 major fires burned June-September 1988</a:t>
            </a:r>
          </a:p>
          <a:p>
            <a:r>
              <a:rPr lang="en-US" dirty="0" smtClean="0"/>
              <a:t>3,215 km</a:t>
            </a:r>
            <a:r>
              <a:rPr lang="en-US" baseline="30000" dirty="0" smtClean="0"/>
              <a:t>2</a:t>
            </a:r>
            <a:r>
              <a:rPr lang="en-US" dirty="0" smtClean="0"/>
              <a:t> (36% of park) burned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485 km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on August 20 alone!</a:t>
            </a:r>
          </a:p>
          <a:p>
            <a:r>
              <a:rPr lang="en-US" dirty="0" smtClean="0"/>
              <a:t>Fires extinguished in September by rain/snow</a:t>
            </a:r>
          </a:p>
          <a:p>
            <a:pPr lvl="1"/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709" y="1742708"/>
            <a:ext cx="2751491" cy="43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Objectives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fires augment surface water runoff regimes in Yellowstone?</a:t>
            </a:r>
          </a:p>
          <a:p>
            <a:r>
              <a:rPr lang="en-US" dirty="0" smtClean="0"/>
              <a:t>Hypothesis: </a:t>
            </a:r>
            <a:r>
              <a:rPr lang="en-US" dirty="0" err="1" smtClean="0"/>
              <a:t>Evapotranspiration</a:t>
            </a:r>
            <a:r>
              <a:rPr lang="en-US" dirty="0" smtClean="0"/>
              <a:t> and infiltration rates decrease in burned areas</a:t>
            </a:r>
            <a:r>
              <a:rPr lang="en-US" baseline="-25000" dirty="0" smtClean="0"/>
              <a:t>1</a:t>
            </a:r>
            <a:r>
              <a:rPr lang="en-US" dirty="0" smtClean="0"/>
              <a:t>, increasing runoff</a:t>
            </a:r>
            <a:endParaRPr lang="en-US" baseline="-25000" dirty="0" smtClean="0"/>
          </a:p>
          <a:p>
            <a:r>
              <a:rPr lang="en-US" dirty="0" smtClean="0"/>
              <a:t>Evaluate using runoff ratio: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runoff ratio post-fires higher than pre-fires?</a:t>
            </a:r>
          </a:p>
          <a:p>
            <a:pPr lvl="2"/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2400"/>
            <a:ext cx="4724400" cy="76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601980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Robichaud</a:t>
            </a:r>
            <a:r>
              <a:rPr lang="en-US" sz="1200" dirty="0" smtClean="0"/>
              <a:t> 2000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Park outline  and Digital Elevation Map (DEM)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NHD </a:t>
            </a:r>
            <a:r>
              <a:rPr lang="en-US" dirty="0" err="1" smtClean="0"/>
              <a:t>Flowlines</a:t>
            </a:r>
            <a:r>
              <a:rPr lang="en-US" dirty="0" smtClean="0"/>
              <a:t> and USGS Gage Sites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Burn Type Raster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Compare runoff ratios between heavily burned and unaffected  (control) watersheds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</a:rPr>
              <a:t>Before Fire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</a:rPr>
              <a:t>After Fire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59460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59460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914400"/>
            <a:ext cx="594605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066800"/>
            <a:ext cx="381324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Firehole</a:t>
            </a:r>
            <a:r>
              <a:rPr lang="en-US" dirty="0" smtClean="0"/>
              <a:t> River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4724400" y="1600200"/>
            <a:ext cx="1981200" cy="1447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541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Creek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3429000" y="4648200"/>
            <a:ext cx="10668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2362200" cy="990600"/>
          </a:xfrm>
        </p:spPr>
        <p:txBody>
          <a:bodyPr/>
          <a:lstStyle/>
          <a:p>
            <a:r>
              <a:rPr lang="en-US" dirty="0" err="1" smtClean="0"/>
              <a:t>Firehole</a:t>
            </a:r>
            <a:r>
              <a:rPr lang="en-US" dirty="0" smtClean="0"/>
              <a:t> River</a:t>
            </a:r>
            <a:br>
              <a:rPr lang="en-US" dirty="0" smtClean="0"/>
            </a:br>
            <a:r>
              <a:rPr lang="en-US" dirty="0" smtClean="0"/>
              <a:t>(burned/</a:t>
            </a:r>
            <a:br>
              <a:rPr lang="en-US" dirty="0" smtClean="0"/>
            </a:br>
            <a:r>
              <a:rPr lang="en-US" dirty="0" smtClean="0"/>
              <a:t>experimental watershed)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2819400"/>
            <a:ext cx="2362200" cy="3306763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err="1" smtClean="0"/>
              <a:t>Baseflow</a:t>
            </a:r>
            <a:r>
              <a:rPr lang="en-US" dirty="0" smtClean="0"/>
              <a:t> 7.37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 724 km</a:t>
            </a:r>
            <a:r>
              <a:rPr lang="en-US" baseline="30000" dirty="0" smtClean="0"/>
              <a:t>2 </a:t>
            </a:r>
            <a:r>
              <a:rPr lang="en-US" dirty="0" smtClean="0"/>
              <a:t>watershed (obtained with </a:t>
            </a:r>
            <a:r>
              <a:rPr lang="en-US" dirty="0" err="1" smtClean="0"/>
              <a:t>ArcHydro</a:t>
            </a:r>
            <a:r>
              <a:rPr lang="en-US" dirty="0" smtClean="0"/>
              <a:t> Terrain Preprocessing)</a:t>
            </a:r>
            <a:endParaRPr lang="en-US" baseline="30000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288 km NHD </a:t>
            </a:r>
            <a:r>
              <a:rPr lang="en-US" dirty="0" err="1" smtClean="0"/>
              <a:t>flowline</a:t>
            </a:r>
            <a:endParaRPr lang="en-US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Drainage Density of 0.40/km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stream at gage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09600"/>
            <a:ext cx="51440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038600" y="42672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2362200" cy="990600"/>
          </a:xfrm>
        </p:spPr>
        <p:txBody>
          <a:bodyPr/>
          <a:lstStyle/>
          <a:p>
            <a:r>
              <a:rPr lang="en-US" dirty="0" smtClean="0"/>
              <a:t>Boundary Creek</a:t>
            </a:r>
            <a:br>
              <a:rPr lang="en-US" dirty="0" smtClean="0"/>
            </a:br>
            <a:r>
              <a:rPr lang="en-US" dirty="0" smtClean="0"/>
              <a:t>(unburned/</a:t>
            </a:r>
            <a:br>
              <a:rPr lang="en-US" dirty="0" smtClean="0"/>
            </a:br>
            <a:r>
              <a:rPr lang="en-US" dirty="0" smtClean="0"/>
              <a:t>control watershed)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2819400"/>
            <a:ext cx="2362200" cy="3306763"/>
          </a:xfrm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err="1" smtClean="0"/>
              <a:t>Baseflow</a:t>
            </a:r>
            <a:r>
              <a:rPr lang="en-US" dirty="0" smtClean="0"/>
              <a:t> 1.94 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224 km</a:t>
            </a:r>
            <a:r>
              <a:rPr lang="en-US" baseline="30000" dirty="0" smtClean="0"/>
              <a:t>2</a:t>
            </a:r>
            <a:r>
              <a:rPr lang="en-US" dirty="0" smtClean="0"/>
              <a:t> watershed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151 km NHD </a:t>
            </a:r>
            <a:r>
              <a:rPr lang="en-US" dirty="0" err="1" smtClean="0"/>
              <a:t>flowline</a:t>
            </a:r>
            <a:endParaRPr lang="en-US" dirty="0" smtClean="0"/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Drainage Density of 0.68/km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stream at gage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09600"/>
            <a:ext cx="49723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114800" y="4343400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09600"/>
            <a:ext cx="4419600" cy="358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18160"/>
            <a:ext cx="29718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3200400" y="40386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228600" y="4038600"/>
          <a:ext cx="4343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286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Firehole</a:t>
            </a:r>
            <a:r>
              <a:rPr lang="en-US" dirty="0" smtClean="0"/>
              <a:t> River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22860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Creek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 Find similar precipitation events before and after 1988 fires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 Obtain data from National Climactic Data Center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 Interpolate rainfall across park via </a:t>
            </a:r>
            <a:r>
              <a:rPr lang="en-US" dirty="0" err="1" smtClean="0"/>
              <a:t>Spline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823856" cy="4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Pre-1988 Precipitation Event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Spline</a:t>
            </a:r>
            <a:r>
              <a:rPr lang="en-US" dirty="0" smtClean="0"/>
              <a:t> raster can be used to estimate rainfall across watersheds</a:t>
            </a:r>
          </a:p>
          <a:p>
            <a:pPr lvl="1">
              <a:buClr>
                <a:schemeClr val="bg1"/>
              </a:buClr>
              <a:buFont typeface="Wingdings" pitchFamily="2" charset="2"/>
              <a:buChar char="v"/>
            </a:pPr>
            <a:r>
              <a:rPr lang="en-US" sz="1600" dirty="0" smtClean="0">
                <a:solidFill>
                  <a:schemeClr val="bg1"/>
                </a:solidFill>
              </a:rPr>
              <a:t>Zonal Statistics Tool in Spatial Analyst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533400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10, 1987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5052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11, 1987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81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53200" y="1600200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18, 1989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21336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 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48006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1242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7600" y="18288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4495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 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8194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1219200"/>
            <a:ext cx="677108" cy="2133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/>
              <a:t>Average Precipitation Across Watersheds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637</TotalTime>
  <Words>438</Words>
  <Application>Microsoft Office PowerPoint</Application>
  <PresentationFormat>On-screen Show (4:3)</PresentationFormat>
  <Paragraphs>101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Yellowstone Fires and Their Hydrologic Effects</vt:lpstr>
      <vt:lpstr>Yellowstone National Park 1988 Fires</vt:lpstr>
      <vt:lpstr>Objectives</vt:lpstr>
      <vt:lpstr>GIS DATA</vt:lpstr>
      <vt:lpstr>Firehole River (burned/ experimental watershed)</vt:lpstr>
      <vt:lpstr>Boundary Creek (unburned/ control watershed)</vt:lpstr>
      <vt:lpstr>Slide 7</vt:lpstr>
      <vt:lpstr>Precipitation Data</vt:lpstr>
      <vt:lpstr>Pre-1988 Precipitation Event</vt:lpstr>
      <vt:lpstr>Storm Event Flow Conditions</vt:lpstr>
      <vt:lpstr>Runoff Ratios</vt:lpstr>
      <vt:lpstr>Conclusions</vt:lpstr>
      <vt:lpstr>Future Work</vt:lpstr>
      <vt:lpstr>Questions?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pjs843</dc:creator>
  <cp:lastModifiedBy>Patrick Sejkora</cp:lastModifiedBy>
  <cp:revision>76</cp:revision>
  <dcterms:created xsi:type="dcterms:W3CDTF">2009-11-15T20:56:04Z</dcterms:created>
  <dcterms:modified xsi:type="dcterms:W3CDTF">2009-11-17T15:58:34Z</dcterms:modified>
</cp:coreProperties>
</file>