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3" r:id="rId5"/>
    <p:sldId id="267" r:id="rId6"/>
    <p:sldId id="266" r:id="rId7"/>
    <p:sldId id="262" r:id="rId8"/>
    <p:sldId id="265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2C5547D-42E5-43FA-B41C-E0125928FECF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668ADA-B8D7-4E8D-9E3E-44AFFBDA5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343EF3-220F-4D01-ADD6-3D978453EF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Monthly precipitation (grey bars) and potential evapotranspiration (lines) and difference between PPT and PET (black bars).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378B7-5516-4C3B-A5C4-284C93B470BD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0BE1-51AB-44AC-A717-2C83085D9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10FB-48FD-4979-A2EC-4AD002072E6E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9E29C-B707-4304-A32E-4D1154797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3D8E-01A0-4A02-8902-895D6CC7FF1B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101C-3F22-49ED-8E34-30A466D5D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1D168-A4EC-4BF3-9F9B-2502617DA6A1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5915-D3A9-4697-AC3B-5174D4B9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7A76-3C8D-49A1-88B6-32B3B9D7D3AF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E565-BF78-4C53-9AD2-8BD6BF664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E1E2-9DEB-40AB-8423-4A130E9E09C6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5B78-C428-48CB-8486-8F46E3FA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26F7-F86D-4138-AF0C-52F0CFF3B44E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7CB4-D257-47C3-9B62-FBFC2D554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2720D-7ECF-4E64-8494-A4884DCF9EB9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C25ED-A64E-49FA-B8AA-0B206A053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47E6-B5CD-47AA-A5C4-F199624A1A9B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21E9-0612-42A3-885D-A882C7A04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D55CE-DB78-429D-A112-F912E76C4941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3995-2EBE-4EE3-8138-079B7FE9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28735-FC8D-41D3-A81A-387083BBF5DB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42F9-B5A8-4A9B-BF05-5984C638C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BC2637-5B7B-472D-B036-A9752758EE91}" type="datetimeFigureOut">
              <a:rPr lang="en-US"/>
              <a:pPr>
                <a:defRPr/>
              </a:pPr>
              <a:t>11/17/2009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1224F9-6D44-4058-992F-04EAB8C23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hyperlink" Target="http://www.vimeo.com/765555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River Flow and Salinity in Nueces Bay,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Joseph </a:t>
            </a:r>
            <a:r>
              <a:rPr lang="en-US" dirty="0" err="1" smtClean="0"/>
              <a:t>Stachelek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r>
              <a:rPr lang="en-US" dirty="0" smtClean="0"/>
              <a:t>Extend 2007 Raster Time Series</a:t>
            </a:r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smtClean="0"/>
              <a:t>the 2003 Raster Time Series</a:t>
            </a:r>
          </a:p>
          <a:p>
            <a:endParaRPr lang="en-US" dirty="0" smtClean="0"/>
          </a:p>
          <a:p>
            <a:r>
              <a:rPr lang="en-US" dirty="0" smtClean="0"/>
              <a:t>Add more sites from offline datasets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6" name="Picture 11" descr="20m 50_11-04 (2)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16225" t="2957" r="7321" b="37944"/>
          <a:stretch>
            <a:fillRect/>
          </a:stretch>
        </p:blipFill>
        <p:spPr bwMode="auto">
          <a:xfrm>
            <a:off x="152400" y="53340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5" descr="PICT0048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 b="9375"/>
          <a:stretch>
            <a:fillRect/>
          </a:stretch>
        </p:blipFill>
        <p:spPr bwMode="auto">
          <a:xfrm>
            <a:off x="4572000" y="531813"/>
            <a:ext cx="4267200" cy="3201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057400" y="3962400"/>
            <a:ext cx="4953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6389" name="Picture 4" descr="Borrichia frutescens"/>
          <p:cNvPicPr>
            <a:picLocks noChangeAspect="1" noChangeArrowheads="1"/>
          </p:cNvPicPr>
          <p:nvPr/>
        </p:nvPicPr>
        <p:blipFill>
          <a:blip r:embed="rId4" cstate="print"/>
          <a:srcRect l="35898"/>
          <a:stretch>
            <a:fillRect/>
          </a:stretch>
        </p:blipFill>
        <p:spPr bwMode="auto">
          <a:xfrm>
            <a:off x="152400" y="3886200"/>
            <a:ext cx="2514600" cy="274478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6390" name="Picture 7" descr="Salicornia bigelovii"/>
          <p:cNvPicPr>
            <a:picLocks noChangeAspect="1" noChangeArrowheads="1"/>
          </p:cNvPicPr>
          <p:nvPr/>
        </p:nvPicPr>
        <p:blipFill>
          <a:blip r:embed="rId5" cstate="print"/>
          <a:srcRect b="5556"/>
          <a:stretch>
            <a:fillRect/>
          </a:stretch>
        </p:blipFill>
        <p:spPr bwMode="auto">
          <a:xfrm>
            <a:off x="6629400" y="3886200"/>
            <a:ext cx="2200275" cy="280193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2895600" y="3962400"/>
            <a:ext cx="3657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What determines the failure of vegetation recovery in these hypersaline soils?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Stressors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>
          <a:xfrm>
            <a:off x="533400" y="1722438"/>
            <a:ext cx="8229600" cy="4525962"/>
          </a:xfrm>
        </p:spPr>
        <p:txBody>
          <a:bodyPr/>
          <a:lstStyle/>
          <a:p>
            <a:r>
              <a:rPr lang="en-US" smtClean="0"/>
              <a:t>Drought</a:t>
            </a:r>
          </a:p>
          <a:p>
            <a:r>
              <a:rPr lang="en-US" smtClean="0">
                <a:solidFill>
                  <a:schemeClr val="accent2"/>
                </a:solidFill>
              </a:rPr>
              <a:t>Salinity</a:t>
            </a:r>
          </a:p>
          <a:p>
            <a:r>
              <a:rPr lang="en-US" smtClean="0"/>
              <a:t>Nutrient</a:t>
            </a:r>
          </a:p>
          <a:p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038600"/>
            <a:ext cx="88646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514" name="Picture 10" descr="TXoverview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r="15384" b="9085"/>
          <a:stretch>
            <a:fillRect/>
          </a:stretch>
        </p:blipFill>
        <p:spPr>
          <a:xfrm>
            <a:off x="2362200" y="196850"/>
            <a:ext cx="6629400" cy="6508750"/>
          </a:xfrm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705600" y="5334000"/>
            <a:ext cx="228600" cy="2286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3048000"/>
            <a:ext cx="2590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Nueces Bay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Basemaps</a:t>
            </a:r>
            <a:endParaRPr lang="en-US" dirty="0" smtClean="0"/>
          </a:p>
          <a:p>
            <a:r>
              <a:rPr lang="en-US" dirty="0" err="1" smtClean="0"/>
              <a:t>MonitoringPoints</a:t>
            </a:r>
            <a:endParaRPr lang="en-US" dirty="0" smtClean="0"/>
          </a:p>
          <a:p>
            <a:pPr lvl="1"/>
            <a:r>
              <a:rPr lang="en-US" dirty="0" smtClean="0"/>
              <a:t>Daily Salinity Values (5 Sites)</a:t>
            </a:r>
            <a:endParaRPr lang="en-US" dirty="0" smtClean="0"/>
          </a:p>
          <a:p>
            <a:r>
              <a:rPr lang="en-US" dirty="0" smtClean="0"/>
              <a:t>Raster Catalog</a:t>
            </a:r>
          </a:p>
          <a:p>
            <a:endParaRPr lang="en-US" dirty="0" smtClean="0"/>
          </a:p>
        </p:txBody>
      </p:sp>
      <p:pic>
        <p:nvPicPr>
          <p:cNvPr id="4" name="Picture 5" descr="t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798" y="4191000"/>
            <a:ext cx="3417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487517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 cstate="print"/>
          <a:srcRect l="1338" t="1547" r="1003" b="967"/>
          <a:stretch>
            <a:fillRect/>
          </a:stretch>
        </p:blipFill>
        <p:spPr bwMode="auto">
          <a:xfrm>
            <a:off x="1371600" y="533400"/>
            <a:ext cx="6629400" cy="57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1404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931863" y="5565766"/>
            <a:ext cx="758031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What is more desirable,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frequent moderate</a:t>
            </a:r>
            <a:r>
              <a:rPr lang="en-US" sz="2800" dirty="0" smtClean="0">
                <a:latin typeface="Calibri" pitchFamily="34" charset="0"/>
              </a:rPr>
              <a:t> inflow events or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</a:rPr>
              <a:t>rare flood</a:t>
            </a:r>
            <a:r>
              <a:rPr lang="en-US" sz="2800" dirty="0" smtClean="0">
                <a:latin typeface="Calibri" pitchFamily="34" charset="0"/>
              </a:rPr>
              <a:t> stage events?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812800" y="211138"/>
            <a:ext cx="7772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Nueces River Discharge</a:t>
            </a:r>
          </a:p>
        </p:txBody>
      </p:sp>
      <p:graphicFrame>
        <p:nvGraphicFramePr>
          <p:cNvPr id="3074" name="Object 19"/>
          <p:cNvGraphicFramePr>
            <a:graphicFrameLocks noChangeAspect="1"/>
          </p:cNvGraphicFramePr>
          <p:nvPr/>
        </p:nvGraphicFramePr>
        <p:xfrm>
          <a:off x="631825" y="995363"/>
          <a:ext cx="7831138" cy="4494212"/>
        </p:xfrm>
        <a:graphic>
          <a:graphicData uri="http://schemas.openxmlformats.org/presentationml/2006/ole">
            <p:oleObj spid="_x0000_s3074" name="SPW 10.0 Notebook" r:id="rId4" imgW="5574960" imgH="4227840" progId="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508250" y="2179638"/>
            <a:ext cx="1406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Fall 2002 Flooding</a:t>
            </a:r>
          </a:p>
        </p:txBody>
      </p:sp>
      <p:sp>
        <p:nvSpPr>
          <p:cNvPr id="3079" name="Line 3"/>
          <p:cNvSpPr>
            <a:spLocks noChangeShapeType="1"/>
          </p:cNvSpPr>
          <p:nvPr/>
        </p:nvSpPr>
        <p:spPr bwMode="auto">
          <a:xfrm flipH="1">
            <a:off x="2484438" y="2459038"/>
            <a:ext cx="409575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604000" y="2674938"/>
            <a:ext cx="1406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200">
                <a:solidFill>
                  <a:srgbClr val="FF0000"/>
                </a:solidFill>
                <a:latin typeface="Calibri" pitchFamily="34" charset="0"/>
              </a:rPr>
              <a:t>Fall 2007 Flooding</a:t>
            </a:r>
          </a:p>
        </p:txBody>
      </p:sp>
      <p:sp>
        <p:nvSpPr>
          <p:cNvPr id="3081" name="Line 3"/>
          <p:cNvSpPr>
            <a:spLocks noChangeShapeType="1"/>
          </p:cNvSpPr>
          <p:nvPr/>
        </p:nvSpPr>
        <p:spPr bwMode="auto">
          <a:xfrm flipH="1">
            <a:off x="6827838" y="2973388"/>
            <a:ext cx="409575" cy="192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4580" name="Picture 4" descr="hydrosynthesi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66713"/>
            <a:ext cx="7239000" cy="6186487"/>
          </a:xfrm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5867400" y="4572000"/>
            <a:ext cx="381000" cy="228600"/>
          </a:xfrm>
          <a:prstGeom prst="curvedUpArrow">
            <a:avLst>
              <a:gd name="adj1" fmla="val 33333"/>
              <a:gd name="adj2" fmla="val 6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7391400" y="4572000"/>
            <a:ext cx="381000" cy="228600"/>
          </a:xfrm>
          <a:prstGeom prst="curvedUpArrow">
            <a:avLst>
              <a:gd name="adj1" fmla="val 33333"/>
              <a:gd name="adj2" fmla="val 66667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May – September 2007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http://vimeo.com/moogaloop.swf?clip_id=7655559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4778" y="5943600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Raster Animation</a:t>
            </a:r>
            <a:endParaRPr lang="en-US" dirty="0"/>
          </a:p>
        </p:txBody>
      </p:sp>
    </p:spTree>
    <p:controls>
      <p:control spid="23557" r:id="rId2" imgW="6553080" imgH="5715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117</Words>
  <Application>Microsoft Office PowerPoint</Application>
  <PresentationFormat>On-screen Show (4:3)</PresentationFormat>
  <Paragraphs>28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Office Theme</vt:lpstr>
      <vt:lpstr>SPW 10.0 Notebook</vt:lpstr>
      <vt:lpstr>River Flow and Salinity in Nueces Bay, Texas</vt:lpstr>
      <vt:lpstr>Slide 2</vt:lpstr>
      <vt:lpstr>Multiple Stressors</vt:lpstr>
      <vt:lpstr>Slide 4</vt:lpstr>
      <vt:lpstr>Methods</vt:lpstr>
      <vt:lpstr>Slide 6</vt:lpstr>
      <vt:lpstr>Slide 7</vt:lpstr>
      <vt:lpstr>Slide 8</vt:lpstr>
      <vt:lpstr>May – September 2007</vt:lpstr>
      <vt:lpstr>Future Work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Flow and Salinity in Nueces Bay, Texas</dc:title>
  <dc:creator>jjs2799</dc:creator>
  <cp:lastModifiedBy>jjs2799</cp:lastModifiedBy>
  <cp:revision>27</cp:revision>
  <dcterms:created xsi:type="dcterms:W3CDTF">2009-11-16T23:13:34Z</dcterms:created>
  <dcterms:modified xsi:type="dcterms:W3CDTF">2009-11-17T15:03:17Z</dcterms:modified>
</cp:coreProperties>
</file>