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1" r:id="rId4"/>
    <p:sldId id="257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780BE-AB64-444A-86D9-9472CC3FBA8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1455-C34B-4A3C-B8D1-16AC4B6764F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E96CF-F248-4A95-89EF-44E494363C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1455-C34B-4A3C-B8D1-16AC4B6764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D577A9-8FFF-4E6B-B23D-B5AB6D390A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75619B-CD68-4F3E-A2DE-8789FD1CE1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Hydrologic Balance in the Mexico Valley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Fernando </a:t>
            </a:r>
            <a:r>
              <a:rPr lang="en-US" dirty="0" err="1" smtClean="0"/>
              <a:t>Almada</a:t>
            </a:r>
            <a:r>
              <a:rPr lang="en-US" dirty="0" smtClean="0"/>
              <a:t> </a:t>
            </a:r>
            <a:r>
              <a:rPr lang="en-US" dirty="0" err="1" smtClean="0"/>
              <a:t>Calvo</a:t>
            </a:r>
            <a:endParaRPr lang="en-US" dirty="0"/>
          </a:p>
        </p:txBody>
      </p:sp>
      <p:pic>
        <p:nvPicPr>
          <p:cNvPr id="4" name="Picture 3" descr="fig4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3048000" cy="303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diagram</a:t>
            </a:r>
            <a:endParaRPr lang="en-US" dirty="0"/>
          </a:p>
        </p:txBody>
      </p:sp>
      <p:sp>
        <p:nvSpPr>
          <p:cNvPr id="4" name="3 Rectángulo redondeado"/>
          <p:cNvSpPr/>
          <p:nvPr/>
        </p:nvSpPr>
        <p:spPr>
          <a:xfrm>
            <a:off x="5551716" y="5704114"/>
            <a:ext cx="1404256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Imports</a:t>
            </a:r>
          </a:p>
          <a:p>
            <a:pPr algn="ctr"/>
            <a:r>
              <a:rPr lang="en-US" sz="1200" dirty="0" smtClean="0"/>
              <a:t>600 Mm3/year</a:t>
            </a:r>
          </a:p>
          <a:p>
            <a:pPr algn="ctr"/>
            <a:r>
              <a:rPr lang="en-US" sz="900" dirty="0" smtClean="0"/>
              <a:t>(CNA)</a:t>
            </a:r>
            <a:endParaRPr lang="en-US" sz="1200" dirty="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152400" y="3767118"/>
            <a:ext cx="1752600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Precipitation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6,347 Mm</a:t>
            </a:r>
            <a:r>
              <a:rPr lang="en-US" sz="1200" baseline="30000" dirty="0" smtClean="0">
                <a:solidFill>
                  <a:srgbClr val="92D050"/>
                </a:solidFill>
              </a:rPr>
              <a:t>3</a:t>
            </a:r>
            <a:r>
              <a:rPr lang="en-US" sz="1200" dirty="0" smtClean="0">
                <a:solidFill>
                  <a:srgbClr val="92D050"/>
                </a:solidFill>
              </a:rPr>
              <a:t>/year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04800" y="1295400"/>
            <a:ext cx="2362200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Evapotranspiration</a:t>
            </a:r>
            <a:endParaRPr lang="en-US" dirty="0" smtClean="0"/>
          </a:p>
          <a:p>
            <a:pPr algn="ctr"/>
            <a:r>
              <a:rPr lang="en-US" sz="1200" dirty="0" smtClean="0"/>
              <a:t>5,002 Mm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/year</a:t>
            </a:r>
            <a:endParaRPr lang="en-US" sz="12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7336970" y="2754086"/>
            <a:ext cx="17526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Outflow from the valley</a:t>
            </a:r>
          </a:p>
          <a:p>
            <a:pPr algn="ctr"/>
            <a:r>
              <a:rPr lang="en-US" sz="1200" dirty="0" smtClean="0"/>
              <a:t>1,861 Mm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/year</a:t>
            </a:r>
          </a:p>
          <a:p>
            <a:pPr algn="ctr"/>
            <a:r>
              <a:rPr lang="en-US" sz="1000" dirty="0" smtClean="0"/>
              <a:t>(CNA)</a:t>
            </a:r>
            <a:endParaRPr lang="en-US" sz="10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5562600" y="3962400"/>
            <a:ext cx="1371600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</a:t>
            </a:r>
          </a:p>
          <a:p>
            <a:pPr algn="ctr"/>
            <a:r>
              <a:rPr lang="en-US" sz="1050" dirty="0" smtClean="0"/>
              <a:t>2,449 Mm3/yea</a:t>
            </a:r>
            <a:r>
              <a:rPr lang="en-US" sz="1100" dirty="0" smtClean="0"/>
              <a:t>r</a:t>
            </a:r>
          </a:p>
          <a:p>
            <a:pPr algn="ctr"/>
            <a:r>
              <a:rPr lang="en-US" sz="800" dirty="0" smtClean="0"/>
              <a:t>(IMTA)</a:t>
            </a:r>
            <a:endParaRPr lang="en-US" sz="11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3048000" y="4800600"/>
            <a:ext cx="1690718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Groundwater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GreekS" pitchFamily="2" charset="0"/>
                <a:cs typeface="GreekS" pitchFamily="2" charset="0"/>
              </a:rPr>
              <a:t>D</a:t>
            </a:r>
            <a:r>
              <a:rPr lang="en-US" sz="1100" dirty="0" smtClean="0">
                <a:solidFill>
                  <a:srgbClr val="FF0000"/>
                </a:solidFill>
              </a:rPr>
              <a:t>V=-992 Mm</a:t>
            </a:r>
            <a:r>
              <a:rPr lang="en-US" sz="1100" baseline="30000" dirty="0" smtClean="0">
                <a:solidFill>
                  <a:srgbClr val="FF0000"/>
                </a:solidFill>
              </a:rPr>
              <a:t>3</a:t>
            </a:r>
            <a:r>
              <a:rPr lang="en-US" sz="1100" dirty="0" smtClean="0">
                <a:solidFill>
                  <a:srgbClr val="FF0000"/>
                </a:solidFill>
              </a:rPr>
              <a:t>/year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24200" y="2971800"/>
            <a:ext cx="1828800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Superficial Water bodies</a:t>
            </a:r>
            <a:endParaRPr lang="en-US" dirty="0"/>
          </a:p>
        </p:txBody>
      </p:sp>
      <p:cxnSp>
        <p:nvCxnSpPr>
          <p:cNvPr id="11" name="11 Conector angular"/>
          <p:cNvCxnSpPr>
            <a:stCxn id="5" idx="0"/>
            <a:endCxn id="6" idx="2"/>
          </p:cNvCxnSpPr>
          <p:nvPr/>
        </p:nvCxnSpPr>
        <p:spPr>
          <a:xfrm rot="5400000" flipH="1" flipV="1">
            <a:off x="378631" y="2659849"/>
            <a:ext cx="1757338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5 Conector angular"/>
          <p:cNvCxnSpPr>
            <a:stCxn id="5" idx="3"/>
            <a:endCxn id="9" idx="1"/>
          </p:cNvCxnSpPr>
          <p:nvPr/>
        </p:nvCxnSpPr>
        <p:spPr>
          <a:xfrm>
            <a:off x="1905000" y="4124308"/>
            <a:ext cx="1143000" cy="1033482"/>
          </a:xfrm>
          <a:prstGeom prst="bentConnector3">
            <a:avLst>
              <a:gd name="adj1" fmla="val 532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7 Conector angular"/>
          <p:cNvCxnSpPr>
            <a:stCxn id="5" idx="3"/>
            <a:endCxn id="10" idx="1"/>
          </p:cNvCxnSpPr>
          <p:nvPr/>
        </p:nvCxnSpPr>
        <p:spPr>
          <a:xfrm flipV="1">
            <a:off x="1905000" y="3328990"/>
            <a:ext cx="1219200" cy="7953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angular"/>
          <p:cNvCxnSpPr>
            <a:stCxn id="10" idx="3"/>
            <a:endCxn id="8" idx="1"/>
          </p:cNvCxnSpPr>
          <p:nvPr/>
        </p:nvCxnSpPr>
        <p:spPr>
          <a:xfrm>
            <a:off x="4953000" y="3328990"/>
            <a:ext cx="609600" cy="990600"/>
          </a:xfrm>
          <a:prstGeom prst="bentConnector3">
            <a:avLst>
              <a:gd name="adj1" fmla="val 75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23 Conector angular"/>
          <p:cNvCxnSpPr>
            <a:stCxn id="9" idx="3"/>
            <a:endCxn id="8" idx="1"/>
          </p:cNvCxnSpPr>
          <p:nvPr/>
        </p:nvCxnSpPr>
        <p:spPr>
          <a:xfrm flipV="1">
            <a:off x="4738718" y="4319590"/>
            <a:ext cx="823882" cy="838200"/>
          </a:xfrm>
          <a:prstGeom prst="bentConnector3">
            <a:avLst>
              <a:gd name="adj1" fmla="val 8055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5 Conector angular"/>
          <p:cNvCxnSpPr>
            <a:stCxn id="4" idx="0"/>
            <a:endCxn id="8" idx="2"/>
          </p:cNvCxnSpPr>
          <p:nvPr/>
        </p:nvCxnSpPr>
        <p:spPr>
          <a:xfrm rot="16200000" flipV="1">
            <a:off x="5737455" y="5187725"/>
            <a:ext cx="1027334" cy="54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7 Conector angular"/>
          <p:cNvCxnSpPr>
            <a:stCxn id="8" idx="3"/>
            <a:endCxn id="7" idx="1"/>
          </p:cNvCxnSpPr>
          <p:nvPr/>
        </p:nvCxnSpPr>
        <p:spPr>
          <a:xfrm flipV="1">
            <a:off x="6934200" y="3325586"/>
            <a:ext cx="402770" cy="994004"/>
          </a:xfrm>
          <a:prstGeom prst="bentConnector3">
            <a:avLst>
              <a:gd name="adj1" fmla="val 386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9 Forma"/>
          <p:cNvCxnSpPr>
            <a:stCxn id="10" idx="3"/>
            <a:endCxn id="7" idx="1"/>
          </p:cNvCxnSpPr>
          <p:nvPr/>
        </p:nvCxnSpPr>
        <p:spPr>
          <a:xfrm flipV="1">
            <a:off x="4953000" y="3325586"/>
            <a:ext cx="2383970" cy="34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 Rectángulo redondeado"/>
          <p:cNvSpPr/>
          <p:nvPr/>
        </p:nvSpPr>
        <p:spPr>
          <a:xfrm>
            <a:off x="2857500" y="1266820"/>
            <a:ext cx="2362200" cy="7905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Evaporation from water bodies</a:t>
            </a:r>
          </a:p>
          <a:p>
            <a:pPr algn="ctr"/>
            <a:r>
              <a:rPr lang="en-US" sz="1100" dirty="0" smtClean="0">
                <a:solidFill>
                  <a:srgbClr val="92D050"/>
                </a:solidFill>
              </a:rPr>
              <a:t>~100Mm</a:t>
            </a:r>
            <a:r>
              <a:rPr lang="en-US" sz="1100" baseline="30000" dirty="0" smtClean="0">
                <a:solidFill>
                  <a:srgbClr val="92D050"/>
                </a:solidFill>
              </a:rPr>
              <a:t>3</a:t>
            </a:r>
            <a:r>
              <a:rPr lang="en-US" sz="1100" dirty="0" smtClean="0">
                <a:solidFill>
                  <a:srgbClr val="92D050"/>
                </a:solidFill>
              </a:rPr>
              <a:t>/year</a:t>
            </a:r>
            <a:endParaRPr lang="en-US" sz="1100" dirty="0">
              <a:solidFill>
                <a:srgbClr val="92D050"/>
              </a:solidFill>
            </a:endParaRPr>
          </a:p>
        </p:txBody>
      </p:sp>
      <p:cxnSp>
        <p:nvCxnSpPr>
          <p:cNvPr id="25" name="Elbow Connector 24"/>
          <p:cNvCxnSpPr>
            <a:stCxn id="10" idx="0"/>
            <a:endCxn id="20" idx="2"/>
          </p:cNvCxnSpPr>
          <p:nvPr/>
        </p:nvCxnSpPr>
        <p:spPr>
          <a:xfrm rot="5400000" flipH="1" flipV="1">
            <a:off x="3581400" y="2514600"/>
            <a:ext cx="914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05375" y="4733925"/>
            <a:ext cx="60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1639</a:t>
            </a:r>
          </a:p>
          <a:p>
            <a:r>
              <a:rPr lang="en-US" sz="900" dirty="0" smtClean="0"/>
              <a:t>(IMTA)</a:t>
            </a:r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4953000" y="3761601"/>
            <a:ext cx="60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210</a:t>
            </a:r>
          </a:p>
          <a:p>
            <a:r>
              <a:rPr lang="en-US" sz="800" dirty="0" smtClean="0"/>
              <a:t>(IMTA)</a:t>
            </a:r>
            <a:endParaRPr lang="en-US" sz="12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1828800" y="2971800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698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Runoff ratio 0.11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24075" y="4724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647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28800" y="39243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1692</a:t>
            </a:r>
          </a:p>
        </p:txBody>
      </p:sp>
      <p:sp>
        <p:nvSpPr>
          <p:cNvPr id="60" name="5 Rectángulo redondeado"/>
          <p:cNvSpPr/>
          <p:nvPr/>
        </p:nvSpPr>
        <p:spPr>
          <a:xfrm>
            <a:off x="5410200" y="1295400"/>
            <a:ext cx="2362200" cy="7905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Unknown Losses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~67Mm</a:t>
            </a:r>
            <a:r>
              <a:rPr lang="en-US" sz="1100" baseline="30000" dirty="0" smtClean="0">
                <a:solidFill>
                  <a:srgbClr val="FF0000"/>
                </a:solidFill>
              </a:rPr>
              <a:t>3</a:t>
            </a:r>
            <a:r>
              <a:rPr lang="en-US" sz="1100" dirty="0" smtClean="0">
                <a:solidFill>
                  <a:srgbClr val="FF0000"/>
                </a:solidFill>
              </a:rPr>
              <a:t>/year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57800" y="9906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(Unknown or illegal use?)</a:t>
            </a:r>
            <a:endParaRPr lang="en-US" sz="1200" dirty="0"/>
          </a:p>
        </p:txBody>
      </p:sp>
      <p:sp>
        <p:nvSpPr>
          <p:cNvPr id="83" name="5 Rectángulo redondeado"/>
          <p:cNvSpPr/>
          <p:nvPr/>
        </p:nvSpPr>
        <p:spPr>
          <a:xfrm>
            <a:off x="7010400" y="4800600"/>
            <a:ext cx="15240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Losses during use</a:t>
            </a:r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917 Mm3/year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(IMTA)</a:t>
            </a:r>
          </a:p>
        </p:txBody>
      </p:sp>
      <p:cxnSp>
        <p:nvCxnSpPr>
          <p:cNvPr id="85" name="Shape 84"/>
          <p:cNvCxnSpPr>
            <a:stCxn id="8" idx="3"/>
            <a:endCxn id="83" idx="0"/>
          </p:cNvCxnSpPr>
          <p:nvPr/>
        </p:nvCxnSpPr>
        <p:spPr>
          <a:xfrm>
            <a:off x="6934200" y="4319590"/>
            <a:ext cx="838200" cy="48101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591300" y="3524250"/>
            <a:ext cx="60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1532</a:t>
            </a:r>
          </a:p>
          <a:p>
            <a:r>
              <a:rPr lang="en-US" sz="900" dirty="0" smtClean="0"/>
              <a:t>(IMTA)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5867400" y="2971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329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53000" y="3075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539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91" name="Elbow Connector 90"/>
          <p:cNvCxnSpPr>
            <a:stCxn id="10" idx="0"/>
            <a:endCxn id="60" idx="2"/>
          </p:cNvCxnSpPr>
          <p:nvPr/>
        </p:nvCxnSpPr>
        <p:spPr>
          <a:xfrm rot="5400000" flipH="1" flipV="1">
            <a:off x="4872040" y="1252540"/>
            <a:ext cx="885820" cy="255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4981575" y="2476500"/>
            <a:ext cx="4143375" cy="4305300"/>
          </a:xfrm>
          <a:custGeom>
            <a:avLst/>
            <a:gdLst>
              <a:gd name="connsiteX0" fmla="*/ 19050 w 4143375"/>
              <a:gd name="connsiteY0" fmla="*/ 933450 h 4305300"/>
              <a:gd name="connsiteX1" fmla="*/ 0 w 4143375"/>
              <a:gd name="connsiteY1" fmla="*/ 4305300 h 4305300"/>
              <a:gd name="connsiteX2" fmla="*/ 4143375 w 4143375"/>
              <a:gd name="connsiteY2" fmla="*/ 4305300 h 4305300"/>
              <a:gd name="connsiteX3" fmla="*/ 4133850 w 4143375"/>
              <a:gd name="connsiteY3" fmla="*/ 38100 h 4305300"/>
              <a:gd name="connsiteX4" fmla="*/ 1638300 w 4143375"/>
              <a:gd name="connsiteY4" fmla="*/ 0 h 4305300"/>
              <a:gd name="connsiteX5" fmla="*/ 1638300 w 4143375"/>
              <a:gd name="connsiteY5" fmla="*/ 990600 h 4305300"/>
              <a:gd name="connsiteX6" fmla="*/ 19050 w 4143375"/>
              <a:gd name="connsiteY6" fmla="*/ 93345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3375" h="4305300">
                <a:moveTo>
                  <a:pt x="19050" y="933450"/>
                </a:moveTo>
                <a:lnTo>
                  <a:pt x="0" y="4305300"/>
                </a:lnTo>
                <a:lnTo>
                  <a:pt x="4143375" y="4305300"/>
                </a:lnTo>
                <a:lnTo>
                  <a:pt x="4133850" y="38100"/>
                </a:lnTo>
                <a:lnTo>
                  <a:pt x="1638300" y="0"/>
                </a:lnTo>
                <a:lnTo>
                  <a:pt x="1638300" y="990600"/>
                </a:lnTo>
                <a:lnTo>
                  <a:pt x="19050" y="933450"/>
                </a:lnTo>
                <a:close/>
              </a:path>
            </a:pathLst>
          </a:custGeom>
          <a:noFill/>
          <a:ln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000" t="27344" r="24375" b="14062"/>
          <a:stretch>
            <a:fillRect/>
          </a:stretch>
        </p:blipFill>
        <p:spPr bwMode="auto">
          <a:xfrm>
            <a:off x="1143000" y="304800"/>
            <a:ext cx="611022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tedral.gif"/>
          <p:cNvPicPr>
            <a:picLocks noChangeAspect="1"/>
          </p:cNvPicPr>
          <p:nvPr/>
        </p:nvPicPr>
        <p:blipFill>
          <a:blip r:embed="rId4" cstate="print"/>
          <a:srcRect b="56522"/>
          <a:stretch>
            <a:fillRect/>
          </a:stretch>
        </p:blipFill>
        <p:spPr>
          <a:xfrm>
            <a:off x="4724399" y="4648200"/>
            <a:ext cx="3879723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estra_del_hundimiento_de_la_Ciudad_de_M%C3%A9x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47516" cy="6999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in map reservoirs and canals of </a:t>
            </a:r>
            <a:r>
              <a:rPr lang="en-US" dirty="0" err="1" smtClean="0"/>
              <a:t>Cutzamala</a:t>
            </a:r>
            <a:r>
              <a:rPr lang="en-US" dirty="0" smtClean="0"/>
              <a:t> system.</a:t>
            </a:r>
          </a:p>
          <a:p>
            <a:r>
              <a:rPr lang="en-US" dirty="0" smtClean="0"/>
              <a:t>Calculate the energy required for pumping 19m</a:t>
            </a:r>
            <a:r>
              <a:rPr lang="en-US" sz="2800" baseline="30000" dirty="0" smtClean="0"/>
              <a:t>3</a:t>
            </a:r>
            <a:r>
              <a:rPr lang="en-US" dirty="0" smtClean="0"/>
              <a:t>/sec of water to the Mexico Valley.</a:t>
            </a:r>
          </a:p>
          <a:p>
            <a:r>
              <a:rPr lang="en-US" dirty="0" smtClean="0"/>
              <a:t>Write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 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3 Imagen" descr="Iz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3716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380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Closed hydrologic system, situated in Central Mexico.</a:t>
            </a:r>
          </a:p>
          <a:p>
            <a:r>
              <a:rPr lang="en-US" dirty="0" smtClean="0"/>
              <a:t>Mexico City and Pachuca</a:t>
            </a:r>
          </a:p>
          <a:p>
            <a:r>
              <a:rPr lang="en-US" dirty="0" smtClean="0"/>
              <a:t>Area: 9,611km</a:t>
            </a:r>
            <a:r>
              <a:rPr lang="en-US" baseline="30000" dirty="0" smtClean="0"/>
              <a:t>2</a:t>
            </a:r>
            <a:r>
              <a:rPr lang="en-US" dirty="0" smtClean="0"/>
              <a:t> (1.5 times the area of Delaware)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and where is the Mexico Valley? </a:t>
            </a:r>
            <a:r>
              <a:rPr lang="en-US" sz="1600" dirty="0" smtClean="0"/>
              <a:t>(Also called Anahuac: </a:t>
            </a:r>
            <a:r>
              <a:rPr lang="en-US" sz="1600" dirty="0" err="1" smtClean="0"/>
              <a:t>Nahuatl</a:t>
            </a:r>
            <a:r>
              <a:rPr lang="en-US" sz="1600" dirty="0" smtClean="0"/>
              <a:t> for Close to water 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500" t="18750" r="15625" b="20313"/>
          <a:stretch>
            <a:fillRect/>
          </a:stretch>
        </p:blipFill>
        <p:spPr bwMode="auto">
          <a:xfrm>
            <a:off x="4648200" y="2743200"/>
            <a:ext cx="397314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5625" t="44531" r="8750" b="7031"/>
          <a:stretch>
            <a:fillRect/>
          </a:stretch>
        </p:blipFill>
        <p:spPr bwMode="auto">
          <a:xfrm>
            <a:off x="304800" y="3048000"/>
            <a:ext cx="317213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2133600" y="2743200"/>
            <a:ext cx="2514600" cy="1828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4724400"/>
            <a:ext cx="2514600" cy="1752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553200" y="2819400"/>
            <a:ext cx="685800" cy="609600"/>
          </a:xfrm>
          <a:prstGeom prst="ellipse">
            <a:avLst/>
          </a:prstGeom>
          <a:noFill/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7800" y="4419600"/>
            <a:ext cx="1295400" cy="1600200"/>
          </a:xfrm>
          <a:prstGeom prst="ellipse">
            <a:avLst/>
          </a:prstGeom>
          <a:noFill/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19400" y="608328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Mexico City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of Pachuca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3"/>
            <a:endCxn id="14" idx="2"/>
          </p:cNvCxnSpPr>
          <p:nvPr/>
        </p:nvCxnSpPr>
        <p:spPr>
          <a:xfrm flipV="1">
            <a:off x="4343400" y="5219700"/>
            <a:ext cx="914400" cy="1048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1"/>
            <a:endCxn id="13" idx="0"/>
          </p:cNvCxnSpPr>
          <p:nvPr/>
        </p:nvCxnSpPr>
        <p:spPr>
          <a:xfrm rot="10800000" flipV="1">
            <a:off x="6896100" y="2623066"/>
            <a:ext cx="266700" cy="1963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57400" y="4572000"/>
            <a:ext cx="152400" cy="1524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239000" y="5257800"/>
            <a:ext cx="1905000" cy="990594"/>
            <a:chOff x="7239000" y="5257800"/>
            <a:chExt cx="1905000" cy="990594"/>
          </a:xfrm>
        </p:grpSpPr>
        <p:sp>
          <p:nvSpPr>
            <p:cNvPr id="17" name="TextBox 16"/>
            <p:cNvSpPr txBox="1"/>
            <p:nvPr/>
          </p:nvSpPr>
          <p:spPr>
            <a:xfrm>
              <a:off x="7467600" y="5257800"/>
              <a:ext cx="1676400" cy="5309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Popocatepetl</a:t>
              </a:r>
            </a:p>
            <a:p>
              <a:r>
                <a:rPr lang="en-US" sz="1000" dirty="0" smtClean="0"/>
                <a:t>(5384 m/17664 ft)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7" idx="1"/>
            </p:cNvCxnSpPr>
            <p:nvPr/>
          </p:nvCxnSpPr>
          <p:spPr>
            <a:xfrm rot="10800000" flipV="1">
              <a:off x="7239000" y="5523257"/>
              <a:ext cx="228600" cy="7251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>
            <a:off x="5867400" y="2743200"/>
            <a:ext cx="9144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38600" y="3962400"/>
            <a:ext cx="3200400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Desierto_de_los_leones_conven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400" y="4114800"/>
            <a:ext cx="3149600" cy="23622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3810000" y="5562600"/>
            <a:ext cx="13716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MG_02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762000"/>
            <a:ext cx="2743200" cy="2057400"/>
          </a:xfrm>
          <a:prstGeom prst="rect">
            <a:avLst/>
          </a:prstGeom>
        </p:spPr>
      </p:pic>
      <p:pic>
        <p:nvPicPr>
          <p:cNvPr id="24" name="Picture 23" descr="Iztaccihuatl 0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8400" y="1828800"/>
            <a:ext cx="28702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that 1% of territory.</a:t>
            </a:r>
          </a:p>
          <a:p>
            <a:r>
              <a:rPr lang="en-US" dirty="0" smtClean="0"/>
              <a:t>19 million people live in the Valley (20%)</a:t>
            </a:r>
          </a:p>
          <a:p>
            <a:r>
              <a:rPr lang="en-US" dirty="0" smtClean="0"/>
              <a:t>1/3 of Mexico’s GNP is concentrated there</a:t>
            </a:r>
          </a:p>
          <a:p>
            <a:r>
              <a:rPr lang="en-US" dirty="0" smtClean="0"/>
              <a:t>Density: Averaged in valley:~2,000 </a:t>
            </a:r>
            <a:r>
              <a:rPr lang="en-US" dirty="0" err="1" smtClean="0"/>
              <a:t>hab</a:t>
            </a:r>
            <a:r>
              <a:rPr lang="en-US" dirty="0" smtClean="0"/>
              <a:t>/km</a:t>
            </a:r>
            <a:r>
              <a:rPr lang="en-US" baseline="30000" dirty="0" smtClean="0"/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pic>
        <p:nvPicPr>
          <p:cNvPr id="4" name="Picture 3" descr="MexicoC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581400"/>
            <a:ext cx="2895600" cy="2171700"/>
          </a:xfrm>
          <a:prstGeom prst="rect">
            <a:avLst/>
          </a:prstGeom>
        </p:spPr>
      </p:pic>
      <p:pic>
        <p:nvPicPr>
          <p:cNvPr id="5" name="Picture 4" descr="zoca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200400" cy="2125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6096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NYC :~9,000 </a:t>
            </a:r>
            <a:r>
              <a:rPr lang="en-US" dirty="0" err="1" smtClean="0"/>
              <a:t>hab</a:t>
            </a:r>
            <a:r>
              <a:rPr lang="en-US" dirty="0" smtClean="0"/>
              <a:t>/km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Mexico City:~5,000 </a:t>
            </a:r>
            <a:r>
              <a:rPr lang="en-US" dirty="0" err="1" smtClean="0"/>
              <a:t>hab</a:t>
            </a:r>
            <a:r>
              <a:rPr lang="en-US" dirty="0" smtClean="0"/>
              <a:t>/km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2176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Perform a hydrologic mass balance on the Mexico Valley</a:t>
            </a:r>
          </a:p>
          <a:p>
            <a:r>
              <a:rPr lang="en-US" dirty="0" smtClean="0"/>
              <a:t>Estimate the power needed to pump water from the </a:t>
            </a:r>
            <a:r>
              <a:rPr lang="en-US" dirty="0" err="1" smtClean="0"/>
              <a:t>Cutzamala</a:t>
            </a:r>
            <a:r>
              <a:rPr lang="en-US" dirty="0" smtClean="0"/>
              <a:t> System to the Mexico Valley.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3352800"/>
            <a:ext cx="2743200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Mexico Valley</a:t>
            </a: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>
            <a:off x="0" y="4267200"/>
            <a:ext cx="2362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5105400" y="4305300"/>
            <a:ext cx="1981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Inflows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733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Outflows</a:t>
            </a:r>
            <a:endParaRPr lang="en-US" dirty="0"/>
          </a:p>
        </p:txBody>
      </p:sp>
      <p:pic>
        <p:nvPicPr>
          <p:cNvPr id="11" name="Picture 10" descr="Canal Cutzamal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2286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0/01/Tenoch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3962400" cy="2353666"/>
          </a:xfrm>
          <a:prstGeom prst="rect">
            <a:avLst/>
          </a:prstGeom>
          <a:noFill/>
        </p:spPr>
      </p:pic>
      <p:pic>
        <p:nvPicPr>
          <p:cNvPr id="7" name="Picture 6" descr="Lago_de_Texcoc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04" y="609600"/>
            <a:ext cx="4057696" cy="4724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52049" t="29662" r="31151" b="36021"/>
          <a:stretch>
            <a:fillRect/>
          </a:stretch>
        </p:blipFill>
        <p:spPr bwMode="auto">
          <a:xfrm>
            <a:off x="533400" y="304800"/>
            <a:ext cx="3124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pload.wikimedia.org/wikipedia/commons/7/7c/Valle_de_M%C3%A9xico_Jos%C3%A9_Maria_Velazco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163824"/>
            <a:ext cx="3962400" cy="29718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12500" t="46094" r="41875" b="21094"/>
          <a:stretch>
            <a:fillRect/>
          </a:stretch>
        </p:blipFill>
        <p:spPr bwMode="auto">
          <a:xfrm>
            <a:off x="4343400" y="3124200"/>
            <a:ext cx="4584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4038600" y="228600"/>
            <a:ext cx="4800600" cy="2286000"/>
            <a:chOff x="4038600" y="228600"/>
            <a:chExt cx="4800600" cy="2286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33214" t="38068" r="38796" b="25000"/>
            <a:stretch>
              <a:fillRect/>
            </a:stretch>
          </p:blipFill>
          <p:spPr bwMode="auto">
            <a:xfrm>
              <a:off x="4600074" y="533400"/>
              <a:ext cx="1876926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l="33750" t="37500" r="38750" b="25000"/>
            <a:stretch>
              <a:fillRect/>
            </a:stretch>
          </p:blipFill>
          <p:spPr bwMode="auto">
            <a:xfrm>
              <a:off x="7023100" y="533400"/>
              <a:ext cx="18161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181600" y="228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Filled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3800" y="228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Raw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58712" y="11430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-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8600" y="10668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=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000" t="17188" r="8125" b="14062"/>
          <a:stretch>
            <a:fillRect/>
          </a:stretch>
        </p:blipFill>
        <p:spPr bwMode="auto">
          <a:xfrm>
            <a:off x="1066799" y="1295400"/>
            <a:ext cx="7187045" cy="455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diagram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54224" y="1694688"/>
            <a:ext cx="4419600" cy="406908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057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Surface water or in engineered systems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523951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95600" y="1143000"/>
            <a:ext cx="1524000" cy="838200"/>
          </a:xfrm>
          <a:prstGeom prst="ellipse">
            <a:avLst/>
          </a:pr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52600" y="2057400"/>
            <a:ext cx="1524000" cy="838200"/>
          </a:xfrm>
          <a:prstGeom prst="ellipse">
            <a:avLst/>
          </a:pr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95800" y="3733800"/>
            <a:ext cx="1524000" cy="8382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1143000"/>
            <a:ext cx="1524000" cy="8382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91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National Institute of Geography and Statistics (INEGI)</a:t>
            </a:r>
          </a:p>
          <a:p>
            <a:pPr lvl="1"/>
            <a:r>
              <a:rPr lang="en-US" dirty="0" smtClean="0"/>
              <a:t>River </a:t>
            </a:r>
            <a:r>
              <a:rPr lang="en-US" dirty="0" err="1" smtClean="0"/>
              <a:t>shapefiles</a:t>
            </a:r>
            <a:endParaRPr lang="en-US" dirty="0" smtClean="0"/>
          </a:p>
          <a:p>
            <a:pPr lvl="1"/>
            <a:r>
              <a:rPr lang="en-US" dirty="0" smtClean="0"/>
              <a:t>Water bodies</a:t>
            </a:r>
          </a:p>
          <a:p>
            <a:r>
              <a:rPr lang="en-US" dirty="0" smtClean="0"/>
              <a:t>National Water Commission (CNA)</a:t>
            </a:r>
          </a:p>
          <a:p>
            <a:pPr lvl="1"/>
            <a:r>
              <a:rPr lang="en-US" dirty="0" smtClean="0"/>
              <a:t>Water use and consumption</a:t>
            </a:r>
          </a:p>
          <a:p>
            <a:pPr lvl="1"/>
            <a:r>
              <a:rPr lang="en-US" dirty="0" smtClean="0"/>
              <a:t>Water flow in drainage system</a:t>
            </a:r>
          </a:p>
          <a:p>
            <a:r>
              <a:rPr lang="en-US" dirty="0" smtClean="0"/>
              <a:t>Water technology Institute (IMTA)</a:t>
            </a:r>
          </a:p>
          <a:p>
            <a:pPr lvl="1"/>
            <a:r>
              <a:rPr lang="en-US" dirty="0" smtClean="0"/>
              <a:t>Daily precipitation data (1978-1998)</a:t>
            </a:r>
          </a:p>
          <a:p>
            <a:pPr lvl="1"/>
            <a:r>
              <a:rPr lang="en-US" dirty="0" err="1" smtClean="0"/>
              <a:t>Evapotranspiration</a:t>
            </a:r>
            <a:endParaRPr lang="en-US" dirty="0" smtClean="0"/>
          </a:p>
          <a:p>
            <a:r>
              <a:rPr lang="en-US" dirty="0" smtClean="0"/>
              <a:t>Shuttle Radar Topography Mission</a:t>
            </a:r>
          </a:p>
          <a:p>
            <a:pPr lvl="1"/>
            <a:r>
              <a:rPr lang="en-US" dirty="0" smtClean="0"/>
              <a:t>DEM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pic>
        <p:nvPicPr>
          <p:cNvPr id="4" name="Picture 3" descr="shut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276600"/>
            <a:ext cx="1828800" cy="3195145"/>
          </a:xfrm>
          <a:prstGeom prst="rect">
            <a:avLst/>
          </a:prstGeom>
        </p:spPr>
      </p:pic>
      <p:pic>
        <p:nvPicPr>
          <p:cNvPr id="5" name="Picture 4" descr="logo_conag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057400"/>
            <a:ext cx="2222500" cy="698500"/>
          </a:xfrm>
          <a:prstGeom prst="rect">
            <a:avLst/>
          </a:prstGeom>
        </p:spPr>
      </p:pic>
      <p:pic>
        <p:nvPicPr>
          <p:cNvPr id="6" name="Picture 5" descr="logo-imt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352800"/>
            <a:ext cx="1857375" cy="619125"/>
          </a:xfrm>
          <a:prstGeom prst="rect">
            <a:avLst/>
          </a:prstGeom>
        </p:spPr>
      </p:pic>
      <p:pic>
        <p:nvPicPr>
          <p:cNvPr id="7" name="Picture 6" descr="logoineg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1295400"/>
            <a:ext cx="2381250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52400"/>
            <a:ext cx="6324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Precipitation</a:t>
            </a:r>
          </a:p>
          <a:p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(mm/year)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26875" t="17969" r="10625" b="10156"/>
          <a:stretch>
            <a:fillRect/>
          </a:stretch>
        </p:blipFill>
        <p:spPr bwMode="auto">
          <a:xfrm>
            <a:off x="3276600" y="1143000"/>
            <a:ext cx="530087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57200" y="1676400"/>
            <a:ext cx="2057400" cy="1371600"/>
            <a:chOff x="304800" y="2590800"/>
            <a:chExt cx="2057400" cy="1371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201" t="46517" r="81147" b="37399"/>
            <a:stretch>
              <a:fillRect/>
            </a:stretch>
          </p:blipFill>
          <p:spPr bwMode="auto">
            <a:xfrm>
              <a:off x="685800" y="2590800"/>
              <a:ext cx="1676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04800" y="3842654"/>
              <a:ext cx="1828800" cy="11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2400" y="3276600"/>
            <a:ext cx="2020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Precipitation:</a:t>
            </a:r>
          </a:p>
          <a:p>
            <a:r>
              <a:rPr lang="en-US" dirty="0" smtClean="0"/>
              <a:t>6,347 Mm</a:t>
            </a:r>
            <a:r>
              <a:rPr lang="en-US" baseline="30000" dirty="0" smtClean="0"/>
              <a:t>3</a:t>
            </a:r>
            <a:r>
              <a:rPr lang="en-US" dirty="0" smtClean="0"/>
              <a:t>/year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304800"/>
            <a:ext cx="53992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Pan Evaporation and</a:t>
            </a:r>
          </a:p>
          <a:p>
            <a:r>
              <a:rPr lang="en-US" sz="2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Evapotranspiration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(mm/year)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057396"/>
          <a:ext cx="2133600" cy="1333500"/>
        </p:xfrm>
        <a:graphic>
          <a:graphicData uri="http://schemas.openxmlformats.org/drawingml/2006/table">
            <a:tbl>
              <a:tblPr/>
              <a:tblGrid>
                <a:gridCol w="1524000"/>
                <a:gridCol w="6096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 of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waterbody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Area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Tecocomulco Lagoon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26.19048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Zumpango Lagoon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18.15263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Texcoco Lake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9.104374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Guadalupe Reservoir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4.532924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Marin reservoir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0.881915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200400" y="1424730"/>
            <a:ext cx="5715000" cy="5052270"/>
            <a:chOff x="2819400" y="1119930"/>
            <a:chExt cx="5715000" cy="505227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125" t="12500" r="8750" b="10156"/>
            <a:stretch>
              <a:fillRect/>
            </a:stretch>
          </p:blipFill>
          <p:spPr bwMode="auto">
            <a:xfrm>
              <a:off x="2971800" y="1119930"/>
              <a:ext cx="5562600" cy="5052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4343400" y="2721428"/>
              <a:ext cx="457200" cy="457200"/>
            </a:xfrm>
            <a:prstGeom prst="ellipse">
              <a:avLst/>
            </a:prstGeom>
            <a:noFill/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816354" y="3372309"/>
              <a:ext cx="457200" cy="457200"/>
            </a:xfrm>
            <a:prstGeom prst="ellipse">
              <a:avLst/>
            </a:prstGeom>
            <a:noFill/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66458" y="3820884"/>
              <a:ext cx="457200" cy="457200"/>
            </a:xfrm>
            <a:prstGeom prst="ellipse">
              <a:avLst/>
            </a:prstGeom>
            <a:noFill/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953000" y="4114800"/>
              <a:ext cx="457200" cy="457200"/>
            </a:xfrm>
            <a:prstGeom prst="ellipse">
              <a:avLst/>
            </a:prstGeom>
            <a:noFill/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9989611">
              <a:off x="7057258" y="2223016"/>
              <a:ext cx="1011230" cy="786392"/>
            </a:xfrm>
            <a:prstGeom prst="ellipse">
              <a:avLst/>
            </a:prstGeom>
            <a:noFill/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endCxn id="10" idx="1"/>
            </p:cNvCxnSpPr>
            <p:nvPr/>
          </p:nvCxnSpPr>
          <p:spPr>
            <a:xfrm>
              <a:off x="2819400" y="2209800"/>
              <a:ext cx="4298933" cy="3197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819400" y="2438400"/>
              <a:ext cx="160020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9" idx="0"/>
            </p:cNvCxnSpPr>
            <p:nvPr/>
          </p:nvCxnSpPr>
          <p:spPr>
            <a:xfrm>
              <a:off x="2819400" y="2590800"/>
              <a:ext cx="2362200" cy="1524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6" idx="1"/>
            </p:cNvCxnSpPr>
            <p:nvPr/>
          </p:nvCxnSpPr>
          <p:spPr>
            <a:xfrm>
              <a:off x="2819400" y="2819400"/>
              <a:ext cx="1063909" cy="619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" idx="2"/>
            </p:cNvCxnSpPr>
            <p:nvPr/>
          </p:nvCxnSpPr>
          <p:spPr>
            <a:xfrm rot="16200000" flipH="1">
              <a:off x="2792187" y="3075213"/>
              <a:ext cx="1001484" cy="9470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52400" y="3962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Evapotranspiration</a:t>
            </a:r>
            <a:r>
              <a:rPr lang="en-US" dirty="0" smtClean="0"/>
              <a:t>: 5,001 Mm</a:t>
            </a:r>
            <a:r>
              <a:rPr lang="en-US" baseline="30000" dirty="0" smtClean="0"/>
              <a:t>3</a:t>
            </a:r>
            <a:r>
              <a:rPr lang="en-US" dirty="0" smtClean="0"/>
              <a:t>/year</a:t>
            </a:r>
          </a:p>
          <a:p>
            <a:r>
              <a:rPr lang="en-US" dirty="0" smtClean="0"/>
              <a:t>(Contreras et 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851</TotalTime>
  <Words>370</Words>
  <Application>Microsoft Office PowerPoint</Application>
  <PresentationFormat>Presentación en pantalla (4:3)</PresentationFormat>
  <Paragraphs>118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Concourse</vt:lpstr>
      <vt:lpstr>Hydrologic Balance in the Mexico Valley</vt:lpstr>
      <vt:lpstr>What and where is the Mexico Valley? (Also called Anahuac: Nahuatl for Close to water )</vt:lpstr>
      <vt:lpstr>Why is this important?</vt:lpstr>
      <vt:lpstr>Objectives</vt:lpstr>
      <vt:lpstr>Diapositiva 5</vt:lpstr>
      <vt:lpstr>Balance diagram</vt:lpstr>
      <vt:lpstr>Data acquisition</vt:lpstr>
      <vt:lpstr>Diapositiva 8</vt:lpstr>
      <vt:lpstr>Diapositiva 9</vt:lpstr>
      <vt:lpstr>Balance diagram</vt:lpstr>
      <vt:lpstr>Diapositiva 11</vt:lpstr>
      <vt:lpstr>Diapositiva 12</vt:lpstr>
      <vt:lpstr>Work to do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Balance in the Mexico Valley</dc:title>
  <dc:creator>fa3825</dc:creator>
  <cp:lastModifiedBy>Fernando</cp:lastModifiedBy>
  <cp:revision>76</cp:revision>
  <dcterms:created xsi:type="dcterms:W3CDTF">2009-11-17T21:23:12Z</dcterms:created>
  <dcterms:modified xsi:type="dcterms:W3CDTF">2009-11-19T16:02:00Z</dcterms:modified>
</cp:coreProperties>
</file>