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61" r:id="rId5"/>
    <p:sldId id="262" r:id="rId6"/>
    <p:sldId id="266" r:id="rId7"/>
    <p:sldId id="267" r:id="rId8"/>
    <p:sldId id="263" r:id="rId9"/>
    <p:sldId id="276" r:id="rId10"/>
    <p:sldId id="265" r:id="rId11"/>
    <p:sldId id="268" r:id="rId12"/>
    <p:sldId id="269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in\Documents\Fall%202009\CE%20394K%20GIS\Project\Rainfall_Tlam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obin\Documents\Fall%202009\CE%20394K%20GIS\Project\Rainfall_Tlam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Raingraphs!$I$6</c:f>
              <c:strCache>
                <c:ptCount val="1"/>
                <c:pt idx="0">
                  <c:v>Average</c:v>
                </c:pt>
              </c:strCache>
            </c:strRef>
          </c:tx>
          <c:cat>
            <c:strRef>
              <c:f>Raingraphs!$C$7:$C$18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Raingraphs!$I$7:$I$18</c:f>
              <c:numCache>
                <c:formatCode>General</c:formatCode>
                <c:ptCount val="12"/>
                <c:pt idx="0">
                  <c:v>0.51999999999999991</c:v>
                </c:pt>
                <c:pt idx="1">
                  <c:v>8.2000000000000011</c:v>
                </c:pt>
                <c:pt idx="2">
                  <c:v>8.532</c:v>
                </c:pt>
                <c:pt idx="3">
                  <c:v>7.984</c:v>
                </c:pt>
                <c:pt idx="4">
                  <c:v>83.775999999999982</c:v>
                </c:pt>
                <c:pt idx="5">
                  <c:v>222.38800000000023</c:v>
                </c:pt>
                <c:pt idx="6">
                  <c:v>183.49600000000001</c:v>
                </c:pt>
                <c:pt idx="7">
                  <c:v>211.80800000000016</c:v>
                </c:pt>
                <c:pt idx="8">
                  <c:v>188.65600000000001</c:v>
                </c:pt>
                <c:pt idx="9">
                  <c:v>87.875999999999948</c:v>
                </c:pt>
                <c:pt idx="10">
                  <c:v>19.52</c:v>
                </c:pt>
                <c:pt idx="11">
                  <c:v>0</c:v>
                </c:pt>
              </c:numCache>
            </c:numRef>
          </c:val>
        </c:ser>
        <c:axId val="54538624"/>
        <c:axId val="54540160"/>
      </c:barChart>
      <c:catAx>
        <c:axId val="54538624"/>
        <c:scaling>
          <c:orientation val="minMax"/>
        </c:scaling>
        <c:axPos val="b"/>
        <c:tickLblPos val="nextTo"/>
        <c:crossAx val="54540160"/>
        <c:crosses val="autoZero"/>
        <c:auto val="1"/>
        <c:lblAlgn val="ctr"/>
        <c:lblOffset val="100"/>
      </c:catAx>
      <c:valAx>
        <c:axId val="545401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Rainfall (mm/month)</a:t>
                </a:r>
              </a:p>
            </c:rich>
          </c:tx>
          <c:layout/>
        </c:title>
        <c:numFmt formatCode="General" sourceLinked="1"/>
        <c:tickLblPos val="nextTo"/>
        <c:crossAx val="5453862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033100029163022"/>
          <c:y val="2.7682760069461174E-2"/>
          <c:w val="0.84508052234211462"/>
          <c:h val="0.83845807250228022"/>
        </c:manualLayout>
      </c:layout>
      <c:scatterChart>
        <c:scatterStyle val="smoothMarker"/>
        <c:ser>
          <c:idx val="0"/>
          <c:order val="0"/>
          <c:xVal>
            <c:numRef>
              <c:f>Sheet2!$C$3:$C$8</c:f>
              <c:numCache>
                <c:formatCode>General</c:formatCode>
                <c:ptCount val="6"/>
                <c:pt idx="0">
                  <c:v>623.79124999999999</c:v>
                </c:pt>
                <c:pt idx="1">
                  <c:v>6012.4917500000001</c:v>
                </c:pt>
                <c:pt idx="2">
                  <c:v>17106.098875</c:v>
                </c:pt>
                <c:pt idx="3">
                  <c:v>36121.421124999993</c:v>
                </c:pt>
                <c:pt idx="4">
                  <c:v>63444.12862499999</c:v>
                </c:pt>
              </c:numCache>
            </c:numRef>
          </c:xVal>
          <c:yVal>
            <c:numRef>
              <c:f>Sheet2!$A$3:$A$8</c:f>
              <c:numCache>
                <c:formatCode>General</c:formatCode>
                <c:ptCount val="6"/>
                <c:pt idx="0">
                  <c:v>1</c:v>
                </c:pt>
                <c:pt idx="1">
                  <c:v>3.5</c:v>
                </c:pt>
                <c:pt idx="2">
                  <c:v>6</c:v>
                </c:pt>
                <c:pt idx="3">
                  <c:v>8.5</c:v>
                </c:pt>
                <c:pt idx="4">
                  <c:v>11</c:v>
                </c:pt>
              </c:numCache>
            </c:numRef>
          </c:yVal>
          <c:smooth val="1"/>
        </c:ser>
        <c:axId val="53118464"/>
        <c:axId val="53589504"/>
      </c:scatterChart>
      <c:valAx>
        <c:axId val="53118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Volume (m</a:t>
                </a:r>
                <a:r>
                  <a:rPr lang="en-US" baseline="30000"/>
                  <a:t>3</a:t>
                </a:r>
                <a:r>
                  <a:rPr lang="en-US"/>
                  <a:t>)</a:t>
                </a:r>
              </a:p>
            </c:rich>
          </c:tx>
          <c:layout/>
        </c:title>
        <c:numFmt formatCode="General" sourceLinked="1"/>
        <c:minorTickMark val="out"/>
        <c:tickLblPos val="nextTo"/>
        <c:crossAx val="53589504"/>
        <c:crosses val="autoZero"/>
        <c:crossBetween val="midCat"/>
      </c:valAx>
      <c:valAx>
        <c:axId val="53589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Dam height (m)</a:t>
                </a:r>
              </a:p>
            </c:rich>
          </c:tx>
          <c:layout/>
        </c:title>
        <c:numFmt formatCode="General" sourceLinked="1"/>
        <c:tickLblPos val="nextTo"/>
        <c:crossAx val="53118464"/>
        <c:crosses val="autoZero"/>
        <c:crossBetween val="midCat"/>
        <c:majorUnit val="1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0.76813</cdr:x>
      <cdr:y>0.02618</cdr:y>
    </cdr:from>
    <cdr:to>
      <cdr:x>0.76967</cdr:x>
      <cdr:y>0.8677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 flipH="1">
          <a:off x="2602684" y="2271734"/>
          <a:ext cx="4286278" cy="950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0.28356</cdr:x>
      <cdr:y>0.3871</cdr:y>
    </cdr:from>
    <cdr:to>
      <cdr:x>0.28357</cdr:x>
      <cdr:y>0.8677</cdr:y>
    </cdr:to>
    <cdr:sp macro="" textlink="">
      <cdr:nvSpPr>
        <cdr:cNvPr id="8" name="Straight Connector 7"/>
        <cdr:cNvSpPr/>
      </cdr:nvSpPr>
      <cdr:spPr>
        <a:xfrm xmlns:a="http://schemas.openxmlformats.org/drawingml/2006/main" rot="5400000" flipH="1" flipV="1">
          <a:off x="526277" y="3195633"/>
          <a:ext cx="2447910" cy="2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0.17129</cdr:x>
      <cdr:y>0.53296</cdr:y>
    </cdr:from>
    <cdr:to>
      <cdr:x>0.17245</cdr:x>
      <cdr:y>0.86769</cdr:y>
    </cdr:to>
    <cdr:sp macro="" textlink="">
      <cdr:nvSpPr>
        <cdr:cNvPr id="7" name="Straight Connector 6"/>
        <cdr:cNvSpPr/>
      </cdr:nvSpPr>
      <cdr:spPr>
        <a:xfrm xmlns:a="http://schemas.openxmlformats.org/drawingml/2006/main" rot="5400000" flipH="1" flipV="1">
          <a:off x="208369" y="3563522"/>
          <a:ext cx="1704949" cy="715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D2F43-CF76-4C3F-A9A1-64D61448B6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1F972-3279-452A-BF75-39B9119A6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D2F43-CF76-4C3F-A9A1-64D61448B6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1F972-3279-452A-BF75-39B9119A6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D2F43-CF76-4C3F-A9A1-64D61448B6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1F972-3279-452A-BF75-39B9119A6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D2F43-CF76-4C3F-A9A1-64D61448B6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1F972-3279-452A-BF75-39B9119A6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D2F43-CF76-4C3F-A9A1-64D61448B6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1F972-3279-452A-BF75-39B9119A6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D2F43-CF76-4C3F-A9A1-64D61448B6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1F972-3279-452A-BF75-39B9119A6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D2F43-CF76-4C3F-A9A1-64D61448B6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1F972-3279-452A-BF75-39B9119A6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D2F43-CF76-4C3F-A9A1-64D61448B6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1F972-3279-452A-BF75-39B9119A6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D2F43-CF76-4C3F-A9A1-64D61448B6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1F972-3279-452A-BF75-39B9119A6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D2F43-CF76-4C3F-A9A1-64D61448B6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1F972-3279-452A-BF75-39B9119A6F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D2F43-CF76-4C3F-A9A1-64D61448B6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91F972-3279-452A-BF75-39B9119A6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6ED2F43-CF76-4C3F-A9A1-64D61448B629}" type="datetimeFigureOut">
              <a:rPr lang="en-US" smtClean="0"/>
              <a:pPr/>
              <a:t>11/19/2009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791F972-3279-452A-BF75-39B9119A6F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981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 CE 394K: GIS in Water Resources</a:t>
            </a:r>
            <a:br>
              <a:rPr lang="en-US" sz="2400" dirty="0" smtClean="0"/>
            </a:br>
            <a:r>
              <a:rPr lang="en-US" sz="2400" dirty="0" smtClean="0"/>
              <a:t>Small Dam in Village of </a:t>
            </a:r>
            <a:r>
              <a:rPr lang="en-US" sz="2400" dirty="0" err="1" smtClean="0"/>
              <a:t>Tlamacazapa</a:t>
            </a:r>
            <a:r>
              <a:rPr lang="en-US" sz="2400" dirty="0" smtClean="0"/>
              <a:t>, Mexico</a:t>
            </a:r>
            <a:br>
              <a:rPr lang="en-US" sz="2400" dirty="0" smtClean="0"/>
            </a:br>
            <a:r>
              <a:rPr lang="en-US" sz="2400" dirty="0" smtClean="0"/>
              <a:t>Robin Lynch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0993" t="16433" r="4607" b="12425"/>
          <a:stretch>
            <a:fillRect/>
          </a:stretch>
        </p:blipFill>
        <p:spPr bwMode="auto">
          <a:xfrm>
            <a:off x="1371600" y="1905000"/>
            <a:ext cx="6705600" cy="4648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524000"/>
          </a:xfrm>
        </p:spPr>
        <p:txBody>
          <a:bodyPr/>
          <a:lstStyle/>
          <a:p>
            <a:r>
              <a:rPr lang="en-US" dirty="0" smtClean="0"/>
              <a:t>Calculate volume for 3 scenarios</a:t>
            </a:r>
          </a:p>
          <a:p>
            <a:r>
              <a:rPr lang="en-US" dirty="0" smtClean="0"/>
              <a:t>Assume population of 6000 people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2590800" y="2971800"/>
          <a:ext cx="3962400" cy="3200398"/>
        </p:xfrm>
        <a:graphic>
          <a:graphicData uri="http://schemas.openxmlformats.org/drawingml/2006/table">
            <a:tbl>
              <a:tblPr/>
              <a:tblGrid>
                <a:gridCol w="1595479"/>
                <a:gridCol w="1122096"/>
                <a:gridCol w="1244825"/>
              </a:tblGrid>
              <a:tr h="38848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Water Use Per Day: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L/c/day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9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Minimum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L/c/day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84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Optimum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L/c/day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8848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Monthly Volume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4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254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Minimum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439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Optimum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05600" y="3352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~2.5 flushes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733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~7 flushes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41148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~17 flushes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1484" t="16433" r="5729" b="12991"/>
          <a:stretch>
            <a:fillRect/>
          </a:stretch>
        </p:blipFill>
        <p:spPr bwMode="auto">
          <a:xfrm>
            <a:off x="1447800" y="1371600"/>
            <a:ext cx="6629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 Sizing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0831" t="9418" r="6527" b="23046"/>
          <a:stretch>
            <a:fillRect/>
          </a:stretch>
        </p:blipFill>
        <p:spPr bwMode="auto">
          <a:xfrm>
            <a:off x="1371600" y="1388026"/>
            <a:ext cx="6477000" cy="49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 Peak Method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2286000"/>
          <a:ext cx="7086599" cy="4038597"/>
        </p:xfrm>
        <a:graphic>
          <a:graphicData uri="http://schemas.openxmlformats.org/drawingml/2006/table">
            <a:tbl>
              <a:tblPr/>
              <a:tblGrid>
                <a:gridCol w="1141869"/>
                <a:gridCol w="1036696"/>
                <a:gridCol w="1061738"/>
                <a:gridCol w="961574"/>
                <a:gridCol w="961574"/>
                <a:gridCol w="961574"/>
                <a:gridCol w="961574"/>
              </a:tblGrid>
              <a:tr h="317791"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(m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/month)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64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Kt-1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78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mm/mo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71.63157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128840.8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71.63157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71.63157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282202.2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August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71.63157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325743.8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September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71.63157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290137.8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October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71.63157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135146.3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111.0289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30020.2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December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111.0289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18111.03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January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556.4386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799.7184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18111.03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35867.75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February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879.081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12610.94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35867.75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42135.89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March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966.0064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13121.53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42135.89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47980.36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2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1034.379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12278.75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47980.36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54735.99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667000" y="2514600"/>
            <a:ext cx="762000" cy="533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1676400"/>
            <a:ext cx="164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Water Demand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rot="16200000" flipH="1">
            <a:off x="2614960" y="2233960"/>
            <a:ext cx="468868" cy="924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733800" y="2590800"/>
            <a:ext cx="1752600" cy="685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38600" y="1676400"/>
            <a:ext cx="197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Evaporation Losses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076700" y="21717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715000" y="2514600"/>
            <a:ext cx="685800" cy="533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24600" y="1752600"/>
            <a:ext cx="75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Inflow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endCxn id="17" idx="7"/>
          </p:cNvCxnSpPr>
          <p:nvPr/>
        </p:nvCxnSpPr>
        <p:spPr>
          <a:xfrm rot="5400000">
            <a:off x="6159127" y="2198641"/>
            <a:ext cx="535315" cy="252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315200" y="5943600"/>
            <a:ext cx="1371600" cy="5334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95800" y="6324600"/>
            <a:ext cx="242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Minimum Capacity (m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23" idx="3"/>
            <a:endCxn id="22" idx="3"/>
          </p:cNvCxnSpPr>
          <p:nvPr/>
        </p:nvCxnSpPr>
        <p:spPr>
          <a:xfrm flipV="1">
            <a:off x="6921785" y="6398885"/>
            <a:ext cx="594281" cy="110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 Sizing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4999" y="4800600"/>
          <a:ext cx="4191001" cy="1219200"/>
        </p:xfrm>
        <a:graphic>
          <a:graphicData uri="http://schemas.openxmlformats.org/drawingml/2006/table">
            <a:tbl>
              <a:tblPr/>
              <a:tblGrid>
                <a:gridCol w="1380095"/>
                <a:gridCol w="1057712"/>
                <a:gridCol w="956288"/>
                <a:gridCol w="796906"/>
              </a:tblGrid>
              <a:tr h="3338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/month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Kt (m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Height (m)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Minimum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Optimum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54736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1371600" y="1143000"/>
          <a:ext cx="6019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Steps/Pitfalls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298399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Geological survey</a:t>
            </a:r>
          </a:p>
          <a:p>
            <a:r>
              <a:rPr lang="en-US" dirty="0" smtClean="0"/>
              <a:t>Community Participation</a:t>
            </a:r>
          </a:p>
          <a:p>
            <a:r>
              <a:rPr lang="en-US" dirty="0" smtClean="0"/>
              <a:t>Clear organizational structure</a:t>
            </a:r>
          </a:p>
          <a:p>
            <a:r>
              <a:rPr lang="en-US" dirty="0" smtClean="0"/>
              <a:t>Affordable pricing</a:t>
            </a:r>
          </a:p>
        </p:txBody>
      </p:sp>
      <p:pic>
        <p:nvPicPr>
          <p:cNvPr id="1026" name="Picture 2" descr="C:\Users\robin\AppData\Local\Temp\UT Week Aki 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99" y="1447800"/>
            <a:ext cx="4379007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8674" name="Picture 2" descr="C:\Users\robin\AppData\Local\Temp\UT Week Brian 2 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19200"/>
            <a:ext cx="38100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Tlamacazapa</a:t>
            </a:r>
            <a:r>
              <a:rPr lang="en-US" dirty="0" smtClean="0"/>
              <a:t>, Guerrero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505200"/>
            <a:ext cx="7498080" cy="4800600"/>
          </a:xfrm>
        </p:spPr>
        <p:txBody>
          <a:bodyPr/>
          <a:lstStyle/>
          <a:p>
            <a:r>
              <a:rPr lang="en-US" dirty="0" smtClean="0"/>
              <a:t>Remote mountain village</a:t>
            </a:r>
          </a:p>
          <a:p>
            <a:r>
              <a:rPr lang="en-US" dirty="0" smtClean="0"/>
              <a:t>Wells contaminated with:  Arsenic, Lead, and Fecal Runoff</a:t>
            </a:r>
          </a:p>
          <a:p>
            <a:r>
              <a:rPr lang="en-US" dirty="0" smtClean="0"/>
              <a:t>Severe 6 month dry season</a:t>
            </a:r>
          </a:p>
          <a:p>
            <a:r>
              <a:rPr lang="en-US" dirty="0" smtClean="0"/>
              <a:t>Limited piped water (~2 hours/week)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4817" t="37500" r="23646" b="8333"/>
          <a:stretch>
            <a:fillRect/>
          </a:stretch>
        </p:blipFill>
        <p:spPr bwMode="auto">
          <a:xfrm>
            <a:off x="3048000" y="1219200"/>
            <a:ext cx="3505200" cy="207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 Season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robin\Downloads\IMG_2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400800" cy="480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1816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1828800" y="4495800"/>
            <a:ext cx="1600200" cy="6096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“Agua de Shrek”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Season (Same well)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robin\AppData\Local\Temp\UT Week Aki 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1"/>
            <a:ext cx="6553200" cy="4903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Create a dam to meet water needs</a:t>
            </a:r>
          </a:p>
          <a:p>
            <a:r>
              <a:rPr lang="en-US" dirty="0" smtClean="0"/>
              <a:t>Delineate stream network</a:t>
            </a:r>
          </a:p>
          <a:p>
            <a:r>
              <a:rPr lang="en-US" dirty="0" smtClean="0"/>
              <a:t>Determine best location for dam</a:t>
            </a:r>
          </a:p>
          <a:p>
            <a:r>
              <a:rPr lang="en-US" dirty="0" smtClean="0"/>
              <a:t>Delineate watershed</a:t>
            </a:r>
          </a:p>
          <a:p>
            <a:r>
              <a:rPr lang="en-US" dirty="0" smtClean="0"/>
              <a:t>Size the dam using Sequent Peak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Delineation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1474" t="13226" r="6210" b="11423"/>
          <a:stretch>
            <a:fillRect/>
          </a:stretch>
        </p:blipFill>
        <p:spPr bwMode="auto">
          <a:xfrm>
            <a:off x="1295400" y="1330647"/>
            <a:ext cx="7010400" cy="514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800600" y="2590800"/>
            <a:ext cx="3124200" cy="1981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&quot;No&quot; Symbol 7"/>
          <p:cNvSpPr/>
          <p:nvPr/>
        </p:nvSpPr>
        <p:spPr>
          <a:xfrm>
            <a:off x="2133600" y="4267200"/>
            <a:ext cx="1676400" cy="1371600"/>
          </a:xfrm>
          <a:prstGeom prst="noSmoking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2438400" y="2438400"/>
            <a:ext cx="1524000" cy="1143000"/>
          </a:xfrm>
          <a:prstGeom prst="noSmoking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715000"/>
            <a:ext cx="2895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Drains from village runoff, too polluted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1676400"/>
            <a:ext cx="2895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Too far from road, difficult to maintain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1981200"/>
            <a:ext cx="1143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Perfect!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09800" y="2347213"/>
            <a:ext cx="375585" cy="3197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733802" y="5181602"/>
            <a:ext cx="914398" cy="53339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2"/>
          </p:cNvCxnSpPr>
          <p:nvPr/>
        </p:nvCxnSpPr>
        <p:spPr>
          <a:xfrm rot="5400000">
            <a:off x="7214116" y="2451616"/>
            <a:ext cx="468868" cy="2667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delineation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1634" t="22645" r="2684" b="19840"/>
          <a:stretch>
            <a:fillRect/>
          </a:stretch>
        </p:blipFill>
        <p:spPr bwMode="auto">
          <a:xfrm>
            <a:off x="1219200" y="1371600"/>
            <a:ext cx="7010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1752600"/>
            <a:ext cx="3581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Drainage Area = 7689600 m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2362200"/>
            <a:ext cx="685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7124700" y="2781300"/>
            <a:ext cx="381000" cy="3048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Rainfall (2003-2007)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Runoff ratio, w = 0.2</a:t>
            </a:r>
          </a:p>
          <a:p>
            <a:r>
              <a:rPr lang="en-US" dirty="0" smtClean="0"/>
              <a:t>Drainage Area, DA = 7689600 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Q = P*DA*w</a:t>
            </a:r>
          </a:p>
          <a:p>
            <a:r>
              <a:rPr lang="en-US" dirty="0" smtClean="0"/>
              <a:t>Calculated per month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366</TotalTime>
  <Words>338</Words>
  <Application>Microsoft Office PowerPoint</Application>
  <PresentationFormat>On-screen Show (4:3)</PresentationFormat>
  <Paragraphs>189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 CE 394K: GIS in Water Resources Small Dam in Village of Tlamacazapa, Mexico Robin Lynch </vt:lpstr>
      <vt:lpstr>Tlamacazapa, Guerrero</vt:lpstr>
      <vt:lpstr>Wet Season</vt:lpstr>
      <vt:lpstr>Dry Season (Same well)</vt:lpstr>
      <vt:lpstr>Goal of Project</vt:lpstr>
      <vt:lpstr>Stream Delineation</vt:lpstr>
      <vt:lpstr>Watershed delineation</vt:lpstr>
      <vt:lpstr>Average Rainfall (2003-2007)</vt:lpstr>
      <vt:lpstr>Flow Calculation</vt:lpstr>
      <vt:lpstr>Water Demand</vt:lpstr>
      <vt:lpstr>Dam Location</vt:lpstr>
      <vt:lpstr>Dam Sizing</vt:lpstr>
      <vt:lpstr>Sequent Peak Method</vt:lpstr>
      <vt:lpstr>Dam Sizing</vt:lpstr>
      <vt:lpstr>Next Steps/Pitfalls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Project: CE 394K: GIS in Water Resources Small Dam in Village of Tlamacazapa, Mexico Robin Lynch</dc:title>
  <dc:creator>robin</dc:creator>
  <cp:lastModifiedBy>robin</cp:lastModifiedBy>
  <cp:revision>36</cp:revision>
  <dcterms:created xsi:type="dcterms:W3CDTF">2009-11-11T03:25:13Z</dcterms:created>
  <dcterms:modified xsi:type="dcterms:W3CDTF">2009-11-19T15:50:40Z</dcterms:modified>
</cp:coreProperties>
</file>