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7" r:id="rId6"/>
    <p:sldId id="264" r:id="rId7"/>
    <p:sldId id="261" r:id="rId8"/>
    <p:sldId id="265" r:id="rId9"/>
    <p:sldId id="266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72" autoAdjust="0"/>
    <p:restoredTop sz="76696" autoAdjust="0"/>
  </p:normalViewPr>
  <p:slideViewPr>
    <p:cSldViewPr>
      <p:cViewPr>
        <p:scale>
          <a:sx n="33" d="100"/>
          <a:sy n="33" d="100"/>
        </p:scale>
        <p:origin x="-251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B36D9-5BEA-F444-A3F9-DB4FC6512508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54BE3-7267-BC44-B626-660337FDA9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USGS compiles data every 5 years since</a:t>
            </a:r>
            <a:r>
              <a:rPr lang="en-US" baseline="0" dirty="0" smtClean="0"/>
              <a:t> 1950</a:t>
            </a:r>
          </a:p>
          <a:p>
            <a:r>
              <a:rPr lang="en-US" baseline="0" dirty="0" smtClean="0"/>
              <a:t>Levels: National, state, county available; HUC 8 available for 1985, 1990 and 1995</a:t>
            </a:r>
          </a:p>
          <a:p>
            <a:r>
              <a:rPr lang="en-US" baseline="0" dirty="0" smtClean="0"/>
              <a:t>2005 just released: only to county level, no longer collected for water resource region, cataloging unit or aquifer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USE: Public Supply; Commercial (not 2000); Domestic; Industrial; Thermoelectric Power; Mining; Livestock; Irrigation</a:t>
            </a:r>
          </a:p>
          <a:p>
            <a:r>
              <a:rPr lang="en-US" baseline="0" dirty="0" smtClean="0"/>
              <a:t>Aquaculture: since 2000</a:t>
            </a:r>
          </a:p>
          <a:p>
            <a:r>
              <a:rPr lang="en-US" baseline="0" dirty="0" smtClean="0"/>
              <a:t>Wastewater/Sewage Treatment (before 2000)</a:t>
            </a:r>
          </a:p>
          <a:p>
            <a:r>
              <a:rPr lang="en-US" baseline="0" dirty="0" smtClean="0"/>
              <a:t>These uses broken into ground and surface water, fresh and saline; irrigation by type, thermoelectric power by type</a:t>
            </a:r>
          </a:p>
          <a:p>
            <a:r>
              <a:rPr lang="en-US" baseline="0" dirty="0" smtClean="0"/>
              <a:t>And then totals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County level for whole</a:t>
            </a:r>
            <a:r>
              <a:rPr lang="en-US" baseline="0" dirty="0" smtClean="0"/>
              <a:t> US; </a:t>
            </a:r>
          </a:p>
          <a:p>
            <a:r>
              <a:rPr lang="en-US" baseline="0" dirty="0" smtClean="0"/>
              <a:t>Due to </a:t>
            </a:r>
            <a:r>
              <a:rPr lang="en-US" baseline="0" dirty="0" err="1" smtClean="0"/>
              <a:t>symbology</a:t>
            </a:r>
            <a:r>
              <a:rPr lang="en-US" baseline="0" dirty="0" smtClean="0"/>
              <a:t> can’t tell much change but the trend I noticed for most counties was a small increase which can be seen better at state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Clark County;</a:t>
            </a:r>
            <a:r>
              <a:rPr lang="en-US" baseline="0" dirty="0" smtClean="0"/>
              <a:t> aka Las Vegas in bottom right corner</a:t>
            </a:r>
          </a:p>
          <a:p>
            <a:r>
              <a:rPr lang="en-US" baseline="0" dirty="0" smtClean="0"/>
              <a:t>Grew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Clark County; aka Las Vega in bottom right corner</a:t>
            </a:r>
          </a:p>
          <a:p>
            <a:r>
              <a:rPr lang="en-US" dirty="0" smtClean="0"/>
              <a:t>1985:</a:t>
            </a:r>
            <a:r>
              <a:rPr lang="en-US" baseline="0" dirty="0" smtClean="0"/>
              <a:t> 186 </a:t>
            </a:r>
            <a:r>
              <a:rPr lang="en-US" baseline="0" dirty="0" err="1" smtClean="0"/>
              <a:t>mgal/d</a:t>
            </a:r>
            <a:endParaRPr lang="en-US" baseline="0" dirty="0" smtClean="0"/>
          </a:p>
          <a:p>
            <a:r>
              <a:rPr lang="en-US" baseline="0" dirty="0" smtClean="0"/>
              <a:t>1990: 268 </a:t>
            </a:r>
            <a:r>
              <a:rPr lang="en-US" baseline="0" dirty="0" err="1" smtClean="0"/>
              <a:t>mgal/d</a:t>
            </a:r>
            <a:endParaRPr lang="en-US" baseline="0" dirty="0" smtClean="0"/>
          </a:p>
          <a:p>
            <a:r>
              <a:rPr lang="en-US" baseline="0" dirty="0" smtClean="0"/>
              <a:t>1995: 340 </a:t>
            </a:r>
            <a:r>
              <a:rPr lang="en-US" baseline="0" dirty="0" err="1" smtClean="0"/>
              <a:t>mgal/d</a:t>
            </a:r>
            <a:endParaRPr lang="en-US" dirty="0" smtClean="0"/>
          </a:p>
          <a:p>
            <a:r>
              <a:rPr lang="en-US" dirty="0" smtClean="0"/>
              <a:t>2000: 464 </a:t>
            </a:r>
            <a:r>
              <a:rPr lang="en-US" dirty="0" err="1" smtClean="0"/>
              <a:t>mgal/d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Detroit: Wayne County</a:t>
            </a:r>
          </a:p>
          <a:p>
            <a:pPr>
              <a:spcBef>
                <a:spcPct val="0"/>
              </a:spcBef>
            </a:pPr>
            <a:r>
              <a:rPr lang="en-US" dirty="0"/>
              <a:t>Automobile Manufacturing and trade (General Motors, Ford, Chrysler)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Population:</a:t>
            </a:r>
          </a:p>
          <a:p>
            <a:pPr>
              <a:spcBef>
                <a:spcPct val="0"/>
              </a:spcBef>
            </a:pPr>
            <a:r>
              <a:rPr lang="en-US" dirty="0"/>
              <a:t>Each dot represents  30,000 people</a:t>
            </a:r>
          </a:p>
          <a:p>
            <a:pPr>
              <a:spcBef>
                <a:spcPct val="0"/>
              </a:spcBef>
            </a:pPr>
            <a:r>
              <a:rPr lang="en-US" dirty="0"/>
              <a:t>1990: 2.11 million people</a:t>
            </a:r>
          </a:p>
          <a:p>
            <a:pPr>
              <a:spcBef>
                <a:spcPct val="0"/>
              </a:spcBef>
            </a:pPr>
            <a:r>
              <a:rPr lang="en-US" dirty="0"/>
              <a:t>2000: 2.06 million people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3269D-9F2F-7C4B-8B7D-1E6461CB1A6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 change: new-old/old</a:t>
            </a:r>
          </a:p>
          <a:p>
            <a:r>
              <a:rPr lang="en-US" dirty="0" smtClean="0"/>
              <a:t>Negative: 1985 use was greater so decrease in public supply</a:t>
            </a:r>
          </a:p>
          <a:p>
            <a:r>
              <a:rPr lang="en-US" dirty="0" smtClean="0"/>
              <a:t>Positive: 2000</a:t>
            </a:r>
            <a:r>
              <a:rPr lang="en-US" baseline="0" dirty="0" smtClean="0"/>
              <a:t> use was greater so increase in public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other interesting charts at the state level: 2000</a:t>
            </a:r>
          </a:p>
          <a:p>
            <a:r>
              <a:rPr lang="en-US" dirty="0" smtClean="0"/>
              <a:t>Top left: domestic (household purposes:</a:t>
            </a:r>
            <a:r>
              <a:rPr lang="en-US" baseline="0" dirty="0" smtClean="0"/>
              <a:t> drinking, washing, watering lawns; etc)</a:t>
            </a:r>
          </a:p>
          <a:p>
            <a:r>
              <a:rPr lang="en-US" dirty="0" smtClean="0"/>
              <a:t>Top right: industrial (fabrication, processing, cooling i.e.</a:t>
            </a:r>
            <a:r>
              <a:rPr lang="en-US" baseline="0" dirty="0" smtClean="0"/>
              <a:t> steel production, chemical products)</a:t>
            </a:r>
          </a:p>
          <a:p>
            <a:r>
              <a:rPr lang="en-US" baseline="0" dirty="0" smtClean="0"/>
              <a:t>Bottom left: Irrigation (crops, also golf courses and parks)</a:t>
            </a:r>
          </a:p>
          <a:p>
            <a:r>
              <a:rPr lang="en-US" baseline="0" dirty="0" smtClean="0"/>
              <a:t>Bottom right: Livestock (livestock watering, dairy operations, animal specialties)</a:t>
            </a:r>
          </a:p>
          <a:p>
            <a:r>
              <a:rPr lang="en-US" baseline="0" dirty="0" smtClean="0"/>
              <a:t>*Livestock only collected for 22 states therefore my </a:t>
            </a:r>
            <a:r>
              <a:rPr lang="en-US" baseline="0" dirty="0" err="1" smtClean="0"/>
              <a:t>symbology</a:t>
            </a:r>
            <a:r>
              <a:rPr lang="en-US" baseline="0" dirty="0" smtClean="0"/>
              <a:t> is misleading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Alaska missing a lot</a:t>
            </a:r>
            <a:r>
              <a:rPr lang="en-US" baseline="0" dirty="0" smtClean="0"/>
              <a:t> of data in 1985 and 1990</a:t>
            </a:r>
          </a:p>
          <a:p>
            <a:r>
              <a:rPr lang="en-US" baseline="0" dirty="0" smtClean="0"/>
              <a:t>Look more into animation now that I have figured it out</a:t>
            </a:r>
          </a:p>
          <a:p>
            <a:r>
              <a:rPr lang="en-US" baseline="0" dirty="0" smtClean="0"/>
              <a:t>Look into history of certain areas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Combine with population trends, water conservation measures, even precipitation and climate trends to “See future”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4BE3-7267-BC44-B626-660337FDA9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365324C-D1FE-3748-83DB-B70167A9611F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E04F9FB-B438-3345-A49C-28308EE6A4A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7CCA2-B4C5-E44E-8400-DC33FF08322C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B014C-B057-F549-BDE3-059CBE0ED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B7028-382D-F143-86FE-123A36439115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8FEA-CA7E-EE46-A064-377B1EBE9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C1DA3-AE9F-3845-987B-00CA5F1D80F7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F8464-27F0-2C43-BEAB-5E93CD5A4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58A41CA-0292-3440-BFAE-4CFA0D2ED75D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ACE0D53-4323-1C4B-BD08-B2156B782B9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6BEAA-C38B-3C4F-9CFC-C0F7EA40FDD0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E304-0621-AC4D-BAB7-1C783EFF6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FF0F8-C263-9347-B3DE-5F83F7E56FF8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A440C-E08F-3244-99B3-AB6D104C9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CB209-1B6E-FF4E-93BF-91A92E661319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C4AD9-7283-B54B-BE31-8B7C6ED88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C1C93-2107-2248-827E-8048EAF0D46E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B457A-5D4B-8648-B644-B2340A80E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7274-6AFF-BA4F-952B-5A2609F51316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0CF5F-3085-DD49-97C5-EC2C1BBE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A1E2F-1C9D-A441-845B-8BC9C43B7383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ADF7346-B532-3548-83AC-DFFBFE83C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BCC45D46-2498-E54E-A658-E160AE66284D}" type="datetimeFigureOut">
              <a:rPr lang="en-US"/>
              <a:pPr/>
              <a:t>11/19/2009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35E9233B-BE11-6046-8A48-9C70E316178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-111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111" charset="2"/>
        <a:buChar char="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-111" charset="2"/>
        <a:buChar char=""/>
        <a:defRPr sz="21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-111" charset="2"/>
        <a:buChar char="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-111" charset="2"/>
        <a:buChar char="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tlas.gov" TargetMode="External"/><Relationship Id="rId2" Type="http://schemas.openxmlformats.org/officeDocument/2006/relationships/hyperlink" Target="http://water.usgs.gov/watu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ri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STORE%20N%20GO\GIS\Nevada\Population_animation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46.6.89.139\prof\maidment\public_html\giswr2009\Nov19\Nevada_Animation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Estimating Water Use in the United States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-111" charset="0"/>
              <a:buNone/>
            </a:pPr>
            <a:endParaRPr lang="en-US"/>
          </a:p>
          <a:p>
            <a:pPr marR="0" eaLnBrk="1" hangingPunct="1">
              <a:buFont typeface="Arial" pitchFamily="-111" charset="0"/>
              <a:buNone/>
            </a:pPr>
            <a:r>
              <a:rPr lang="en-US"/>
              <a:t>Katie 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Future </a:t>
            </a:r>
            <a:r>
              <a:rPr lang="en-US" dirty="0" smtClean="0"/>
              <a:t>Work &amp; Conclusions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Missing Data</a:t>
            </a:r>
          </a:p>
          <a:p>
            <a:pPr eaLnBrk="1" hangingPunct="1"/>
            <a:r>
              <a:rPr lang="en-US" dirty="0"/>
              <a:t>Data through time</a:t>
            </a:r>
          </a:p>
          <a:p>
            <a:pPr eaLnBrk="1" hangingPunct="1"/>
            <a:r>
              <a:rPr lang="en-US" dirty="0"/>
              <a:t>Connections for various categories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Important resource to see </a:t>
            </a:r>
            <a:r>
              <a:rPr lang="en-US" dirty="0" smtClean="0">
                <a:solidFill>
                  <a:schemeClr val="accent1"/>
                </a:solidFill>
              </a:rPr>
              <a:t>water use trends </a:t>
            </a:r>
            <a:r>
              <a:rPr lang="en-US" dirty="0" smtClean="0"/>
              <a:t>though past years</a:t>
            </a:r>
          </a:p>
          <a:p>
            <a:pPr eaLnBrk="1" hangingPunct="1"/>
            <a:r>
              <a:rPr lang="en-US" dirty="0" smtClean="0"/>
              <a:t>Potential to predict </a:t>
            </a:r>
            <a:r>
              <a:rPr lang="en-US" dirty="0" smtClean="0">
                <a:solidFill>
                  <a:srgbClr val="0F6FC6"/>
                </a:solidFill>
              </a:rPr>
              <a:t>future</a:t>
            </a:r>
            <a:r>
              <a:rPr lang="en-US" dirty="0" smtClean="0"/>
              <a:t> trends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References: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http://water.usgs.gov/watuse/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www.nationalatlas.gov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www.esri.com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USGS collects data</a:t>
            </a:r>
          </a:p>
          <a:p>
            <a:pPr eaLnBrk="1" hangingPunct="1"/>
            <a:r>
              <a:rPr lang="en-US" dirty="0"/>
              <a:t>Categorized by use</a:t>
            </a:r>
            <a:r>
              <a:rPr lang="en-US" dirty="0" smtClean="0"/>
              <a:t> &amp; </a:t>
            </a:r>
            <a:r>
              <a:rPr lang="en-US" dirty="0"/>
              <a:t>level</a:t>
            </a:r>
          </a:p>
          <a:p>
            <a:pPr eaLnBrk="1" hangingPunct="1"/>
            <a:r>
              <a:rPr lang="en-US" dirty="0"/>
              <a:t>Publish Circular</a:t>
            </a:r>
            <a:endParaRPr lang="en-US" dirty="0" smtClean="0"/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35096" t="18410" r="34207" b="6944"/>
          <a:stretch>
            <a:fillRect/>
          </a:stretch>
        </p:blipFill>
        <p:spPr bwMode="auto">
          <a:xfrm>
            <a:off x="152400" y="3733800"/>
            <a:ext cx="19050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857" t="15714" r="31429" b="11143"/>
          <a:stretch>
            <a:fillRect/>
          </a:stretch>
        </p:blipFill>
        <p:spPr bwMode="auto">
          <a:xfrm>
            <a:off x="4343400" y="3733800"/>
            <a:ext cx="22621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2857" t="8381" r="31429" b="20000"/>
          <a:stretch>
            <a:fillRect/>
          </a:stretch>
        </p:blipFill>
        <p:spPr bwMode="auto">
          <a:xfrm>
            <a:off x="2057400" y="3733800"/>
            <a:ext cx="2315994" cy="290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32857" t="15238" r="31429" b="10857"/>
          <a:stretch>
            <a:fillRect/>
          </a:stretch>
        </p:blipFill>
        <p:spPr bwMode="auto">
          <a:xfrm>
            <a:off x="6553200" y="3733800"/>
            <a:ext cx="2240437" cy="28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Data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Collected </a:t>
            </a:r>
            <a:r>
              <a:rPr lang="en-US" dirty="0"/>
              <a:t>from USGS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County</a:t>
            </a:r>
          </a:p>
          <a:p>
            <a:pPr lvl="1" eaLnBrk="1" hangingPunct="1"/>
            <a:r>
              <a:rPr lang="en-US" dirty="0" smtClean="0"/>
              <a:t>State</a:t>
            </a:r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4" name="Picture 3" descr="screen-capture.png"/>
          <p:cNvPicPr>
            <a:picLocks noChangeAspect="1"/>
          </p:cNvPicPr>
          <p:nvPr/>
        </p:nvPicPr>
        <p:blipFill>
          <a:blip r:embed="rId3" cstate="print"/>
          <a:srcRect l="31667" t="12603" r="31667" b="3800"/>
          <a:stretch>
            <a:fillRect/>
          </a:stretch>
        </p:blipFill>
        <p:spPr>
          <a:xfrm>
            <a:off x="4724400" y="838200"/>
            <a:ext cx="4264459" cy="5416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304002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Estimated Use of Water in the United States in </a:t>
            </a:r>
            <a:r>
              <a:rPr lang="en-US" sz="1000" b="1" dirty="0" smtClean="0"/>
              <a:t>2000</a:t>
            </a:r>
          </a:p>
          <a:p>
            <a:r>
              <a:rPr lang="en-US" sz="1000" b="1" i="1" dirty="0" smtClean="0"/>
              <a:t>By </a:t>
            </a:r>
            <a:r>
              <a:rPr lang="en-US" sz="1000" b="1" i="1" dirty="0"/>
              <a:t>Susan S. </a:t>
            </a:r>
            <a:r>
              <a:rPr lang="en-US" sz="1000" b="1" i="1" dirty="0" err="1"/>
              <a:t>Hutson</a:t>
            </a:r>
            <a:r>
              <a:rPr lang="en-US" sz="1000" b="1" i="1" dirty="0"/>
              <a:t>, Nancy L. Barber, Joan F. Kenny, Kristin S. </a:t>
            </a:r>
            <a:r>
              <a:rPr lang="en-US" sz="1000" b="1" i="1" dirty="0" err="1"/>
              <a:t>Linsey</a:t>
            </a:r>
            <a:r>
              <a:rPr lang="en-US" sz="1000" b="1" i="1" dirty="0"/>
              <a:t>, Deborah S. </a:t>
            </a:r>
            <a:r>
              <a:rPr lang="en-US" sz="1000" b="1" i="1" dirty="0" err="1"/>
              <a:t>Lumia</a:t>
            </a:r>
            <a:r>
              <a:rPr lang="en-US" sz="1000" b="1" i="1" dirty="0"/>
              <a:t>, and Molly A. Maupin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1905" t="13715" r="3810" b="91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31429" t="13429" r="4286" b="11143"/>
          <a:stretch>
            <a:fillRect/>
          </a:stretch>
        </p:blipFill>
        <p:spPr bwMode="auto">
          <a:xfrm>
            <a:off x="0" y="0"/>
            <a:ext cx="906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31429" t="13429" r="3810" b="11143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 l="31429" t="13429" r="4286" b="11143"/>
          <a:stretch>
            <a:fillRect/>
          </a:stretch>
        </p:blipFill>
        <p:spPr bwMode="auto">
          <a:xfrm>
            <a:off x="0" y="0"/>
            <a:ext cx="906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pulation_animation.avi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209800"/>
            <a:ext cx="6392863" cy="3810000"/>
          </a:xfrm>
          <a:noFill/>
          <a:ln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Nevada Population Animation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 cstate="print"/>
          <a:srcRect l="694" t="20853" r="91676" b="32538"/>
          <a:stretch>
            <a:fillRect/>
          </a:stretch>
        </p:blipFill>
        <p:spPr bwMode="auto">
          <a:xfrm>
            <a:off x="7391400" y="2362200"/>
            <a:ext cx="83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Nevada Water Use Animation</a:t>
            </a:r>
            <a:br>
              <a:rPr lang="en-US"/>
            </a:br>
            <a:r>
              <a:rPr lang="en-US" sz="2800"/>
              <a:t>(Public Supply, Total Mgal/d)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47144" t="23619" r="37143" b="15430"/>
          <a:stretch>
            <a:fillRect/>
          </a:stretch>
        </p:blipFill>
        <p:spPr bwMode="auto">
          <a:xfrm>
            <a:off x="7010400" y="1828800"/>
            <a:ext cx="1792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evada_Anim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2133600"/>
            <a:ext cx="6288859" cy="374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/>
              <a:t>Michigan</a:t>
            </a:r>
            <a:br>
              <a:rPr lang="en-US"/>
            </a:br>
            <a:r>
              <a:rPr lang="en-US" sz="2400"/>
              <a:t>Industrial, Total Self- Supplied Withdrawals, Mgal/d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0" y="5334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 cstate="print"/>
          <a:srcRect l="26666" t="17525" r="19524" b="13905"/>
          <a:stretch>
            <a:fillRect/>
          </a:stretch>
        </p:blipFill>
        <p:spPr bwMode="auto">
          <a:xfrm>
            <a:off x="1371600" y="1676400"/>
            <a:ext cx="6315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5" cstate="print"/>
          <a:srcRect l="26666" t="17238" r="19524" b="13429"/>
          <a:stretch>
            <a:fillRect/>
          </a:stretch>
        </p:blipFill>
        <p:spPr bwMode="auto">
          <a:xfrm>
            <a:off x="1371600" y="1676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6" cstate="print"/>
          <a:srcRect l="26666" t="17238" r="19524" b="13429"/>
          <a:stretch>
            <a:fillRect/>
          </a:stretch>
        </p:blipFill>
        <p:spPr bwMode="auto">
          <a:xfrm>
            <a:off x="1371600" y="1676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7" cstate="print"/>
          <a:srcRect l="26666" t="17238" r="19524" b="13429"/>
          <a:stretch>
            <a:fillRect/>
          </a:stretch>
        </p:blipFill>
        <p:spPr bwMode="auto">
          <a:xfrm>
            <a:off x="1371600" y="1676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3"/>
          <p:cNvPicPr>
            <a:picLocks noChangeAspect="1" noChangeArrowheads="1"/>
          </p:cNvPicPr>
          <p:nvPr/>
        </p:nvPicPr>
        <p:blipFill>
          <a:blip r:embed="rId8" cstate="print"/>
          <a:srcRect l="28094" t="44667" r="57143" b="11142"/>
          <a:stretch>
            <a:fillRect/>
          </a:stretch>
        </p:blipFill>
        <p:spPr bwMode="auto">
          <a:xfrm>
            <a:off x="7315200" y="152400"/>
            <a:ext cx="1628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8382000" y="10668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403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1985: ~530 </a:t>
            </a:r>
            <a:r>
              <a:rPr lang="en-US" dirty="0" err="1" smtClean="0"/>
              <a:t>Mgal/d</a:t>
            </a:r>
            <a:endParaRPr lang="en-US" dirty="0" smtClean="0"/>
          </a:p>
          <a:p>
            <a:r>
              <a:rPr lang="en-US" dirty="0" smtClean="0"/>
              <a:t>1990: ~680 </a:t>
            </a:r>
            <a:r>
              <a:rPr lang="en-US" dirty="0" err="1" smtClean="0"/>
              <a:t>Mgal/d</a:t>
            </a:r>
            <a:endParaRPr lang="en-US" dirty="0" smtClean="0"/>
          </a:p>
          <a:p>
            <a:r>
              <a:rPr lang="en-US" dirty="0" smtClean="0"/>
              <a:t>1995: ~680 </a:t>
            </a:r>
            <a:r>
              <a:rPr lang="en-US" dirty="0" err="1" smtClean="0"/>
              <a:t>Mgal/d</a:t>
            </a:r>
            <a:endParaRPr lang="en-US" dirty="0" smtClean="0"/>
          </a:p>
          <a:p>
            <a:r>
              <a:rPr lang="en-US" dirty="0" smtClean="0"/>
              <a:t>2000: ~500 </a:t>
            </a:r>
            <a:r>
              <a:rPr lang="en-US" dirty="0" err="1" smtClean="0"/>
              <a:t>Mgal/d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California- Percent Change in Public Supply from 1985 to 2000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1" t="20221" r="18535" b="15623"/>
          <a:stretch>
            <a:fillRect/>
          </a:stretch>
        </p:blipFill>
        <p:spPr>
          <a:xfrm>
            <a:off x="1600200" y="1905000"/>
            <a:ext cx="620395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175" t="14194" r="3345" b="10416"/>
          <a:stretch>
            <a:fillRect/>
          </a:stretch>
        </p:blipFill>
        <p:spPr>
          <a:xfrm>
            <a:off x="228600" y="3657600"/>
            <a:ext cx="4124325" cy="3013075"/>
          </a:xfrm>
          <a:noFill/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 cstate="print"/>
          <a:srcRect l="32381" t="14476" r="3810" b="10095"/>
          <a:stretch>
            <a:fillRect/>
          </a:stretch>
        </p:blipFill>
        <p:spPr bwMode="auto">
          <a:xfrm>
            <a:off x="4572000" y="457200"/>
            <a:ext cx="41243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 cstate="print"/>
          <a:srcRect l="32381" t="14191" r="3810" b="10381"/>
          <a:stretch>
            <a:fillRect/>
          </a:stretch>
        </p:blipFill>
        <p:spPr bwMode="auto">
          <a:xfrm>
            <a:off x="228600" y="457200"/>
            <a:ext cx="41211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6" cstate="print"/>
          <a:srcRect l="32381" t="14476" r="3810" b="10095"/>
          <a:stretch>
            <a:fillRect/>
          </a:stretch>
        </p:blipFill>
        <p:spPr bwMode="auto">
          <a:xfrm>
            <a:off x="4572000" y="3621088"/>
            <a:ext cx="42783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516</Words>
  <Application>Microsoft Office PowerPoint</Application>
  <PresentationFormat>On-screen Show (4:3)</PresentationFormat>
  <Paragraphs>85</Paragraphs>
  <Slides>11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Estimating Water Use in the United States</vt:lpstr>
      <vt:lpstr>Background</vt:lpstr>
      <vt:lpstr>Data</vt:lpstr>
      <vt:lpstr>Slide 4</vt:lpstr>
      <vt:lpstr>Nevada Population Animation</vt:lpstr>
      <vt:lpstr>Nevada Water Use Animation (Public Supply, Total Mgal/d)</vt:lpstr>
      <vt:lpstr>Michigan Industrial, Total Self- Supplied Withdrawals, Mgal/d</vt:lpstr>
      <vt:lpstr>California- Percent Change in Public Supply from 1985 to 2000</vt:lpstr>
      <vt:lpstr>Slide 9</vt:lpstr>
      <vt:lpstr>Future Work &amp; Conclusions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kmr2324</dc:creator>
  <cp:lastModifiedBy>maidment</cp:lastModifiedBy>
  <cp:revision>46</cp:revision>
  <dcterms:created xsi:type="dcterms:W3CDTF">2009-11-19T00:48:19Z</dcterms:created>
  <dcterms:modified xsi:type="dcterms:W3CDTF">2009-11-19T17:12:06Z</dcterms:modified>
</cp:coreProperties>
</file>