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7" r:id="rId17"/>
    <p:sldId id="286"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4"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A0B12-3AED-4EB8-BEFF-CD8CD8419316}" type="datetimeFigureOut">
              <a:rPr lang="en-US" smtClean="0"/>
              <a:pPr/>
              <a:t>12/3/2009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4314C-DBC3-4714-B5A2-4E40D0DA6E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94314C-DBC3-4714-B5A2-4E40D0DA6E1F}"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76C41A5-2EB5-4C3D-9DBB-B41E883FDF6A}" type="datetimeFigureOut">
              <a:rPr lang="en-US" smtClean="0"/>
              <a:pPr/>
              <a:t>12/3/2009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A54B9-8344-44E7-8415-ED66B8DD79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C41A5-2EB5-4C3D-9DBB-B41E883FDF6A}"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A54B9-8344-44E7-8415-ED66B8DD7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76C41A5-2EB5-4C3D-9DBB-B41E883FDF6A}" type="datetimeFigureOut">
              <a:rPr lang="en-US" smtClean="0"/>
              <a:pPr/>
              <a:t>12/3/2009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B7A54B9-8344-44E7-8415-ED66B8DD7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6C41A5-2EB5-4C3D-9DBB-B41E883FDF6A}" type="datetimeFigureOut">
              <a:rPr lang="en-US" smtClean="0"/>
              <a:pPr/>
              <a:t>12/3/2009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B7A54B9-8344-44E7-8415-ED66B8DD797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6C41A5-2EB5-4C3D-9DBB-B41E883FDF6A}" type="datetimeFigureOut">
              <a:rPr lang="en-US" smtClean="0"/>
              <a:pPr/>
              <a:t>12/3/2009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B7A54B9-8344-44E7-8415-ED66B8DD797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76C41A5-2EB5-4C3D-9DBB-B41E883FDF6A}" type="datetimeFigureOut">
              <a:rPr lang="en-US" smtClean="0"/>
              <a:pPr/>
              <a:t>12/3/2009</a:t>
            </a:fld>
            <a:endParaRPr lang="en-US"/>
          </a:p>
        </p:txBody>
      </p:sp>
      <p:sp>
        <p:nvSpPr>
          <p:cNvPr id="10" name="Slide Number Placeholder 9"/>
          <p:cNvSpPr>
            <a:spLocks noGrp="1"/>
          </p:cNvSpPr>
          <p:nvPr>
            <p:ph type="sldNum" sz="quarter" idx="16"/>
          </p:nvPr>
        </p:nvSpPr>
        <p:spPr/>
        <p:txBody>
          <a:bodyPr rtlCol="0"/>
          <a:lstStyle/>
          <a:p>
            <a:fld id="{CB7A54B9-8344-44E7-8415-ED66B8DD797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6C41A5-2EB5-4C3D-9DBB-B41E883FDF6A}" type="datetimeFigureOut">
              <a:rPr lang="en-US" smtClean="0"/>
              <a:pPr/>
              <a:t>12/3/2009</a:t>
            </a:fld>
            <a:endParaRPr lang="en-US"/>
          </a:p>
        </p:txBody>
      </p:sp>
      <p:sp>
        <p:nvSpPr>
          <p:cNvPr id="12" name="Slide Number Placeholder 11"/>
          <p:cNvSpPr>
            <a:spLocks noGrp="1"/>
          </p:cNvSpPr>
          <p:nvPr>
            <p:ph type="sldNum" sz="quarter" idx="16"/>
          </p:nvPr>
        </p:nvSpPr>
        <p:spPr/>
        <p:txBody>
          <a:bodyPr rtlCol="0"/>
          <a:lstStyle/>
          <a:p>
            <a:fld id="{CB7A54B9-8344-44E7-8415-ED66B8DD797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6C41A5-2EB5-4C3D-9DBB-B41E883FDF6A}" type="datetimeFigureOut">
              <a:rPr lang="en-US" smtClean="0"/>
              <a:pPr/>
              <a:t>12/3/2009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B7A54B9-8344-44E7-8415-ED66B8DD7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C41A5-2EB5-4C3D-9DBB-B41E883FDF6A}" type="datetimeFigureOut">
              <a:rPr lang="en-US" smtClean="0"/>
              <a:pPr/>
              <a:t>12/3/2009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B7A54B9-8344-44E7-8415-ED66B8DD7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6C41A5-2EB5-4C3D-9DBB-B41E883FDF6A}" type="datetimeFigureOut">
              <a:rPr lang="en-US" smtClean="0"/>
              <a:pPr/>
              <a:t>12/3/2009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B7A54B9-8344-44E7-8415-ED66B8DD797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76C41A5-2EB5-4C3D-9DBB-B41E883FDF6A}" type="datetimeFigureOut">
              <a:rPr lang="en-US" smtClean="0"/>
              <a:pPr/>
              <a:t>12/3/2009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B7A54B9-8344-44E7-8415-ED66B8DD797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76C41A5-2EB5-4C3D-9DBB-B41E883FDF6A}" type="datetimeFigureOut">
              <a:rPr lang="en-US" smtClean="0"/>
              <a:pPr/>
              <a:t>12/3/2009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B7A54B9-8344-44E7-8415-ED66B8DD7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3">
                    <a:lumMod val="50000"/>
                  </a:schemeClr>
                </a:solidFill>
                <a:latin typeface="Comic Sans MS" pitchFamily="66" charset="0"/>
              </a:rPr>
              <a:t>Applied GIS On Kuwait’s water</a:t>
            </a:r>
            <a:endParaRPr lang="en-US" dirty="0">
              <a:solidFill>
                <a:schemeClr val="accent3">
                  <a:lumMod val="50000"/>
                </a:schemeClr>
              </a:solidFill>
              <a:latin typeface="Comic Sans MS" pitchFamily="66" charset="0"/>
            </a:endParaRPr>
          </a:p>
        </p:txBody>
      </p:sp>
      <p:sp>
        <p:nvSpPr>
          <p:cNvPr id="3" name="Subtitle 2"/>
          <p:cNvSpPr>
            <a:spLocks noGrp="1"/>
          </p:cNvSpPr>
          <p:nvPr>
            <p:ph type="subTitle" idx="1"/>
          </p:nvPr>
        </p:nvSpPr>
        <p:spPr/>
        <p:txBody>
          <a:bodyPr/>
          <a:lstStyle/>
          <a:p>
            <a:r>
              <a:rPr lang="en-US" dirty="0" smtClean="0">
                <a:latin typeface="Comic Sans MS" pitchFamily="66" charset="0"/>
              </a:rPr>
              <a:t>                  Duaij AlRukaibi</a:t>
            </a:r>
            <a:endParaRPr lang="en-US" dirty="0">
              <a:latin typeface="Comic Sans MS" pitchFamily="66" charset="0"/>
            </a:endParaRPr>
          </a:p>
        </p:txBody>
      </p:sp>
      <p:pic>
        <p:nvPicPr>
          <p:cNvPr id="1026"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027" name="Picture 3" descr="E:\kuwait_1\kuwait.bmp"/>
          <p:cNvPicPr>
            <a:picLocks noChangeAspect="1" noChangeArrowheads="1"/>
          </p:cNvPicPr>
          <p:nvPr/>
        </p:nvPicPr>
        <p:blipFill>
          <a:blip r:embed="rId3" cstate="print"/>
          <a:srcRect/>
          <a:stretch>
            <a:fillRect/>
          </a:stretch>
        </p:blipFill>
        <p:spPr bwMode="auto">
          <a:xfrm>
            <a:off x="0" y="1600200"/>
            <a:ext cx="3352800" cy="2895600"/>
          </a:xfrm>
          <a:prstGeom prst="rect">
            <a:avLst/>
          </a:prstGeom>
          <a:noFill/>
        </p:spPr>
      </p:pic>
      <p:sp>
        <p:nvSpPr>
          <p:cNvPr id="7" name="TextBox 6"/>
          <p:cNvSpPr txBox="1"/>
          <p:nvPr/>
        </p:nvSpPr>
        <p:spPr>
          <a:xfrm>
            <a:off x="0" y="6096000"/>
            <a:ext cx="2209800" cy="646331"/>
          </a:xfrm>
          <a:prstGeom prst="rect">
            <a:avLst/>
          </a:prstGeom>
          <a:noFill/>
        </p:spPr>
        <p:txBody>
          <a:bodyPr wrap="square" rtlCol="0">
            <a:spAutoFit/>
          </a:bodyPr>
          <a:lstStyle/>
          <a:p>
            <a:r>
              <a:rPr lang="en-US" sz="1200" dirty="0" smtClean="0">
                <a:latin typeface="Comic Sans MS" pitchFamily="66" charset="0"/>
              </a:rPr>
              <a:t>GIS in Water Resources</a:t>
            </a:r>
          </a:p>
          <a:p>
            <a:r>
              <a:rPr lang="en-US" sz="1200" dirty="0" smtClean="0">
                <a:latin typeface="Comic Sans MS" pitchFamily="66" charset="0"/>
              </a:rPr>
              <a:t>Fall 09</a:t>
            </a:r>
          </a:p>
          <a:p>
            <a:r>
              <a:rPr lang="en-US" sz="1200" dirty="0" smtClean="0">
                <a:latin typeface="Comic Sans MS" pitchFamily="66" charset="0"/>
              </a:rPr>
              <a:t>University of Texas Austin</a:t>
            </a:r>
            <a:endParaRPr lang="en-US" sz="12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 LAYER</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0243" name="Picture 3"/>
          <p:cNvPicPr>
            <a:picLocks noGrp="1" noChangeAspect="1" noChangeArrowheads="1"/>
          </p:cNvPicPr>
          <p:nvPr>
            <p:ph sz="quarter" idx="1"/>
          </p:nvPr>
        </p:nvPicPr>
        <p:blipFill>
          <a:blip r:embed="rId3" cstate="print"/>
          <a:srcRect/>
          <a:stretch>
            <a:fillRect/>
          </a:stretch>
        </p:blipFill>
        <p:spPr bwMode="auto">
          <a:xfrm>
            <a:off x="533400" y="1524000"/>
            <a:ext cx="4095750" cy="433387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3962400" y="1524000"/>
            <a:ext cx="5029200" cy="239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Wadis</a:t>
            </a:r>
            <a:r>
              <a:rPr lang="en-US" dirty="0" smtClean="0"/>
              <a:t> layer</a:t>
            </a:r>
            <a:endParaRPr lang="en-US" dirty="0"/>
          </a:p>
        </p:txBody>
      </p:sp>
      <p:sp>
        <p:nvSpPr>
          <p:cNvPr id="3" name="Content Placeholder 2"/>
          <p:cNvSpPr>
            <a:spLocks noGrp="1"/>
          </p:cNvSpPr>
          <p:nvPr>
            <p:ph sz="quarter" idx="1"/>
          </p:nvPr>
        </p:nvSpPr>
        <p:spPr/>
        <p:txBody>
          <a:bodyPr>
            <a:normAutofit/>
          </a:bodyPr>
          <a:lstStyle/>
          <a:p>
            <a:r>
              <a:rPr lang="en-US" sz="2000" dirty="0" err="1" smtClean="0"/>
              <a:t>Wadi</a:t>
            </a:r>
            <a:r>
              <a:rPr lang="en-US" sz="2000" dirty="0" smtClean="0"/>
              <a:t> : is the Arabic term traditionally referring to a valley; in some cases it may refer to a dry riverbed that contains water only during times of heavy rain</a:t>
            </a:r>
          </a:p>
          <a:p>
            <a:endParaRPr lang="en-US" sz="2000" b="1"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1981200" y="2362200"/>
            <a:ext cx="4724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using Arc Hydro Tools</a:t>
            </a:r>
            <a:endParaRPr lang="en-US" dirty="0"/>
          </a:p>
        </p:txBody>
      </p:sp>
      <p:pic>
        <p:nvPicPr>
          <p:cNvPr id="4" name="Picture 2" descr="E:\kuwait_1\kuwait.bmp"/>
          <p:cNvPicPr>
            <a:picLocks noChangeAspect="1" noChangeArrowheads="1"/>
          </p:cNvPicPr>
          <p:nvPr/>
        </p:nvPicPr>
        <p:blipFill>
          <a:blip r:embed="rId3" cstate="print"/>
          <a:srcRect/>
          <a:stretch>
            <a:fillRect/>
          </a:stretch>
        </p:blipFill>
        <p:spPr bwMode="auto">
          <a:xfrm>
            <a:off x="0" y="1219200"/>
            <a:ext cx="533400" cy="304800"/>
          </a:xfrm>
          <a:prstGeom prst="rect">
            <a:avLst/>
          </a:prstGeom>
          <a:noFill/>
        </p:spPr>
      </p:pic>
      <p:sp>
        <p:nvSpPr>
          <p:cNvPr id="6" name="Content Placeholder 5"/>
          <p:cNvSpPr>
            <a:spLocks noGrp="1"/>
          </p:cNvSpPr>
          <p:nvPr>
            <p:ph sz="quarter" idx="1"/>
          </p:nvPr>
        </p:nvSpPr>
        <p:spPr/>
        <p:txBody>
          <a:bodyPr>
            <a:normAutofit fontScale="92500" lnSpcReduction="20000"/>
          </a:bodyPr>
          <a:lstStyle/>
          <a:p>
            <a:r>
              <a:rPr lang="en-US" dirty="0" smtClean="0"/>
              <a:t>Fill sinks</a:t>
            </a:r>
          </a:p>
          <a:p>
            <a:r>
              <a:rPr lang="en-US" dirty="0" smtClean="0"/>
              <a:t>Flow Direction</a:t>
            </a:r>
          </a:p>
          <a:p>
            <a:r>
              <a:rPr lang="en-US" dirty="0" smtClean="0"/>
              <a:t>Flow accumulation</a:t>
            </a:r>
          </a:p>
          <a:p>
            <a:r>
              <a:rPr lang="en-US" dirty="0" smtClean="0"/>
              <a:t>Stream Definition</a:t>
            </a:r>
          </a:p>
          <a:p>
            <a:r>
              <a:rPr lang="en-US" dirty="0" smtClean="0"/>
              <a:t>Stream Segmentation</a:t>
            </a:r>
          </a:p>
          <a:p>
            <a:r>
              <a:rPr lang="en-US" dirty="0" smtClean="0"/>
              <a:t>Catchment Grid Delineation</a:t>
            </a:r>
          </a:p>
          <a:p>
            <a:r>
              <a:rPr lang="en-US" dirty="0" smtClean="0"/>
              <a:t>Catchment polygon processing</a:t>
            </a:r>
          </a:p>
          <a:p>
            <a:r>
              <a:rPr lang="en-US" dirty="0" smtClean="0"/>
              <a:t>Drainage line processing</a:t>
            </a:r>
          </a:p>
          <a:p>
            <a:r>
              <a:rPr lang="en-US" dirty="0" smtClean="0"/>
              <a:t>Adjoint catchment processing</a:t>
            </a:r>
          </a:p>
          <a:p>
            <a:r>
              <a:rPr lang="en-US" dirty="0" smtClean="0"/>
              <a:t>Drainage point processing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lide(fromBottom)">
                                      <p:cBhvr>
                                        <p:cTn id="13" dur="500"/>
                                        <p:tgtEl>
                                          <p:spTgt spid="6">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lide(fromBottom)">
                                      <p:cBhvr>
                                        <p:cTn id="16" dur="500"/>
                                        <p:tgtEl>
                                          <p:spTgt spid="6">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lide(fromBottom)">
                                      <p:cBhvr>
                                        <p:cTn id="19" dur="500"/>
                                        <p:tgtEl>
                                          <p:spTgt spid="6">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lide(fromBottom)">
                                      <p:cBhvr>
                                        <p:cTn id="22" dur="500"/>
                                        <p:tgtEl>
                                          <p:spTgt spid="6">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slide(fromBottom)">
                                      <p:cBhvr>
                                        <p:cTn id="25" dur="500"/>
                                        <p:tgtEl>
                                          <p:spTgt spid="6">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slide(fromBottom)">
                                      <p:cBhvr>
                                        <p:cTn id="28" dur="500"/>
                                        <p:tgtEl>
                                          <p:spTgt spid="6">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slide(fromBottom)">
                                      <p:cBhvr>
                                        <p:cTn id="31" dur="500"/>
                                        <p:tgtEl>
                                          <p:spTgt spid="6">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slide(fromBottom)">
                                      <p:cBhvr>
                                        <p:cTn id="3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Flow Direction and accumulation</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3314" name="Picture 2"/>
          <p:cNvPicPr>
            <a:picLocks noGrp="1" noChangeAspect="1" noChangeArrowheads="1"/>
          </p:cNvPicPr>
          <p:nvPr>
            <p:ph sz="quarter" idx="1"/>
          </p:nvPr>
        </p:nvPicPr>
        <p:blipFill>
          <a:blip r:embed="rId3" cstate="print"/>
          <a:srcRect/>
          <a:stretch>
            <a:fillRect/>
          </a:stretch>
        </p:blipFill>
        <p:spPr bwMode="auto">
          <a:xfrm>
            <a:off x="685800" y="1676400"/>
            <a:ext cx="3829050" cy="4295775"/>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4724400" y="1600200"/>
            <a:ext cx="4029075" cy="4343400"/>
          </a:xfrm>
          <a:prstGeom prst="rect">
            <a:avLst/>
          </a:prstGeom>
          <a:noFill/>
          <a:ln w="9525">
            <a:noFill/>
            <a:miter lim="800000"/>
            <a:headEnd/>
            <a:tailEnd/>
          </a:ln>
        </p:spPr>
      </p:pic>
      <p:cxnSp>
        <p:nvCxnSpPr>
          <p:cNvPr id="12" name="Straight Arrow Connector 11"/>
          <p:cNvCxnSpPr/>
          <p:nvPr/>
        </p:nvCxnSpPr>
        <p:spPr>
          <a:xfrm>
            <a:off x="6172200" y="1600200"/>
            <a:ext cx="609600" cy="1524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7086600" y="2895600"/>
            <a:ext cx="838200" cy="4572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7162800" y="3276600"/>
            <a:ext cx="1295400" cy="304800"/>
          </a:xfrm>
          <a:prstGeom prst="straightConnector1">
            <a:avLst/>
          </a:prstGeom>
          <a:ln w="254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316" name="Picture 4"/>
          <p:cNvPicPr>
            <a:picLocks noChangeAspect="1" noChangeArrowheads="1"/>
          </p:cNvPicPr>
          <p:nvPr/>
        </p:nvPicPr>
        <p:blipFill>
          <a:blip r:embed="rId5" cstate="print"/>
          <a:srcRect/>
          <a:stretch>
            <a:fillRect/>
          </a:stretch>
        </p:blipFill>
        <p:spPr bwMode="auto">
          <a:xfrm>
            <a:off x="1905000" y="533400"/>
            <a:ext cx="4286250" cy="200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500"/>
                                        <p:tgtEl>
                                          <p:spTgt spid="12"/>
                                        </p:tgtEl>
                                      </p:cBhvr>
                                    </p:animEffect>
                                  </p:childTnLst>
                                </p:cTn>
                              </p:par>
                              <p:par>
                                <p:cTn id="18" presetID="16" presetClass="entr" presetSubtype="26" fill="hold" nodeType="withEffect">
                                  <p:stCondLst>
                                    <p:cond delay="0"/>
                                  </p:stCondLst>
                                  <p:childTnLst>
                                    <p:set>
                                      <p:cBhvr>
                                        <p:cTn id="19" dur="1" fill="hold">
                                          <p:stCondLst>
                                            <p:cond delay="0"/>
                                          </p:stCondLst>
                                        </p:cTn>
                                        <p:tgtEl>
                                          <p:spTgt spid="13316"/>
                                        </p:tgtEl>
                                        <p:attrNameLst>
                                          <p:attrName>style.visibility</p:attrName>
                                        </p:attrNameLst>
                                      </p:cBhvr>
                                      <p:to>
                                        <p:strVal val="visible"/>
                                      </p:to>
                                    </p:set>
                                    <p:animEffect transition="in" filter="barn(inHorizontal)">
                                      <p:cBhvr>
                                        <p:cTn id="2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Drainage lines passing through cat.</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4338" name="Picture 2"/>
          <p:cNvPicPr>
            <a:picLocks noGrp="1" noChangeAspect="1" noChangeArrowheads="1"/>
          </p:cNvPicPr>
          <p:nvPr>
            <p:ph sz="quarter" idx="1"/>
          </p:nvPr>
        </p:nvPicPr>
        <p:blipFill>
          <a:blip r:embed="rId3" cstate="print"/>
          <a:srcRect/>
          <a:stretch>
            <a:fillRect/>
          </a:stretch>
        </p:blipFill>
        <p:spPr bwMode="auto">
          <a:xfrm>
            <a:off x="457200" y="1600200"/>
            <a:ext cx="3905250" cy="40957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28600" y="1524000"/>
            <a:ext cx="4114800" cy="4210050"/>
          </a:xfrm>
          <a:prstGeom prst="rect">
            <a:avLst/>
          </a:prstGeom>
          <a:noFill/>
          <a:ln w="9525">
            <a:noFill/>
            <a:miter lim="800000"/>
            <a:headEnd/>
            <a:tailEnd/>
          </a:ln>
        </p:spPr>
      </p:pic>
      <p:pic>
        <p:nvPicPr>
          <p:cNvPr id="17409" name="Picture 1"/>
          <p:cNvPicPr>
            <a:picLocks noChangeAspect="1" noChangeArrowheads="1"/>
          </p:cNvPicPr>
          <p:nvPr/>
        </p:nvPicPr>
        <p:blipFill>
          <a:blip r:embed="rId5" cstate="print"/>
          <a:srcRect/>
          <a:stretch>
            <a:fillRect/>
          </a:stretch>
        </p:blipFill>
        <p:spPr bwMode="auto">
          <a:xfrm>
            <a:off x="5029200" y="3581400"/>
            <a:ext cx="3795713" cy="2957513"/>
          </a:xfrm>
          <a:prstGeom prst="rect">
            <a:avLst/>
          </a:prstGeom>
          <a:noFill/>
          <a:ln w="9525">
            <a:noFill/>
            <a:miter lim="800000"/>
            <a:headEnd/>
            <a:tailEnd/>
          </a:ln>
        </p:spPr>
      </p:pic>
      <p:sp>
        <p:nvSpPr>
          <p:cNvPr id="7" name="Rectangle 6"/>
          <p:cNvSpPr/>
          <p:nvPr/>
        </p:nvSpPr>
        <p:spPr>
          <a:xfrm>
            <a:off x="2667000" y="2743200"/>
            <a:ext cx="1066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6200000" flipH="1">
            <a:off x="2324100" y="3848100"/>
            <a:ext cx="3048000" cy="2362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7600" y="2743200"/>
            <a:ext cx="502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338"/>
                                        </p:tgtEl>
                                        <p:attrNameLst>
                                          <p:attrName>ppt_x</p:attrName>
                                        </p:attrNameLst>
                                      </p:cBhvr>
                                      <p:tavLst>
                                        <p:tav tm="0">
                                          <p:val>
                                            <p:strVal val="ppt_x"/>
                                          </p:val>
                                        </p:tav>
                                        <p:tav tm="100000">
                                          <p:val>
                                            <p:strVal val="ppt_x"/>
                                          </p:val>
                                        </p:tav>
                                      </p:tavLst>
                                    </p:anim>
                                    <p:anim calcmode="lin" valueType="num">
                                      <p:cBhvr additive="base">
                                        <p:cTn id="7" dur="500"/>
                                        <p:tgtEl>
                                          <p:spTgt spid="14338"/>
                                        </p:tgtEl>
                                        <p:attrNameLst>
                                          <p:attrName>ppt_y</p:attrName>
                                        </p:attrNameLst>
                                      </p:cBhvr>
                                      <p:tavLst>
                                        <p:tav tm="0">
                                          <p:val>
                                            <p:strVal val="ppt_y"/>
                                          </p:val>
                                        </p:tav>
                                        <p:tav tm="100000">
                                          <p:val>
                                            <p:strVal val="1+ppt_h/2"/>
                                          </p:val>
                                        </p:tav>
                                      </p:tavLst>
                                    </p:anim>
                                    <p:set>
                                      <p:cBhvr>
                                        <p:cTn id="8" dur="1" fill="hold">
                                          <p:stCondLst>
                                            <p:cond delay="499"/>
                                          </p:stCondLst>
                                        </p:cTn>
                                        <p:tgtEl>
                                          <p:spTgt spid="14338"/>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network</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6385" name="Picture 1"/>
          <p:cNvPicPr>
            <a:picLocks noChangeAspect="1" noChangeArrowheads="1"/>
          </p:cNvPicPr>
          <p:nvPr/>
        </p:nvPicPr>
        <p:blipFill>
          <a:blip r:embed="rId3" cstate="print"/>
          <a:srcRect/>
          <a:stretch>
            <a:fillRect/>
          </a:stretch>
        </p:blipFill>
        <p:spPr bwMode="auto">
          <a:xfrm>
            <a:off x="609600" y="1676400"/>
            <a:ext cx="5791200" cy="470535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85800" y="1676400"/>
            <a:ext cx="5029200" cy="4895850"/>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228600" y="1905000"/>
            <a:ext cx="563880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class:</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47106" name="Picture 2"/>
          <p:cNvPicPr>
            <a:picLocks noChangeAspect="1" noChangeArrowheads="1"/>
          </p:cNvPicPr>
          <p:nvPr/>
        </p:nvPicPr>
        <p:blipFill>
          <a:blip r:embed="rId3" cstate="print"/>
          <a:srcRect/>
          <a:stretch>
            <a:fillRect/>
          </a:stretch>
        </p:blipFill>
        <p:spPr bwMode="auto">
          <a:xfrm>
            <a:off x="533400" y="1600200"/>
            <a:ext cx="2743200" cy="2215661"/>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6172200" y="1600200"/>
            <a:ext cx="2971800" cy="2286000"/>
          </a:xfrm>
          <a:prstGeom prst="rect">
            <a:avLst/>
          </a:prstGeom>
          <a:noFill/>
          <a:ln w="9525">
            <a:noFill/>
            <a:miter lim="800000"/>
            <a:headEnd/>
            <a:tailEnd/>
          </a:ln>
        </p:spPr>
      </p:pic>
      <p:pic>
        <p:nvPicPr>
          <p:cNvPr id="47108" name="Picture 4"/>
          <p:cNvPicPr>
            <a:picLocks noChangeAspect="1" noChangeArrowheads="1"/>
          </p:cNvPicPr>
          <p:nvPr/>
        </p:nvPicPr>
        <p:blipFill>
          <a:blip r:embed="rId5" cstate="print"/>
          <a:srcRect/>
          <a:stretch>
            <a:fillRect/>
          </a:stretch>
        </p:blipFill>
        <p:spPr bwMode="auto">
          <a:xfrm>
            <a:off x="1600200" y="3962400"/>
            <a:ext cx="6248400" cy="2567281"/>
          </a:xfrm>
          <a:prstGeom prst="rect">
            <a:avLst/>
          </a:prstGeom>
          <a:noFill/>
          <a:ln w="9525">
            <a:noFill/>
            <a:miter lim="800000"/>
            <a:headEnd/>
            <a:tailEnd/>
          </a:ln>
        </p:spPr>
      </p:pic>
      <p:pic>
        <p:nvPicPr>
          <p:cNvPr id="47110" name="Picture 6" descr="http://dusk.geo.orst.edu/djl/arcgis/ArcMarine_Tutorial/new_rel_class1.gif"/>
          <p:cNvPicPr>
            <a:picLocks noChangeAspect="1" noChangeArrowheads="1"/>
          </p:cNvPicPr>
          <p:nvPr/>
        </p:nvPicPr>
        <p:blipFill>
          <a:blip r:embed="rId6" cstate="print"/>
          <a:srcRect/>
          <a:stretch>
            <a:fillRect/>
          </a:stretch>
        </p:blipFill>
        <p:spPr bwMode="auto">
          <a:xfrm>
            <a:off x="1676400" y="1752600"/>
            <a:ext cx="57912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7110"/>
                                        </p:tgtEl>
                                      </p:cBhvr>
                                    </p:animEffect>
                                    <p:set>
                                      <p:cBhvr>
                                        <p:cTn id="7" dur="1" fill="hold">
                                          <p:stCondLst>
                                            <p:cond delay="499"/>
                                          </p:stCondLst>
                                        </p:cTn>
                                        <p:tgtEl>
                                          <p:spTgt spid="47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Hydro Of Kuwait</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smtClean="0"/>
          </a:p>
          <a:p>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8" name="Picture 3"/>
          <p:cNvPicPr>
            <a:picLocks noChangeAspect="1" noChangeArrowheads="1"/>
          </p:cNvPicPr>
          <p:nvPr/>
        </p:nvPicPr>
        <p:blipFill>
          <a:blip r:embed="rId3" cstate="print"/>
          <a:srcRect/>
          <a:stretch>
            <a:fillRect/>
          </a:stretch>
        </p:blipFill>
        <p:spPr bwMode="auto">
          <a:xfrm>
            <a:off x="457200" y="990600"/>
            <a:ext cx="8686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quarter" idx="1"/>
          </p:nvPr>
        </p:nvSpPr>
        <p:spPr>
          <a:xfrm>
            <a:off x="609600" y="1371600"/>
            <a:ext cx="8153400" cy="4495800"/>
          </a:xfrm>
        </p:spPr>
        <p:txBody>
          <a:bodyPr/>
          <a:lstStyle/>
          <a:p>
            <a:r>
              <a:rPr lang="en-US" dirty="0" smtClean="0"/>
              <a:t>Add more boreholes log Tables with Time series tables and add data for precipitation in Kuwait</a:t>
            </a:r>
          </a:p>
          <a:p>
            <a:pPr>
              <a:buNone/>
            </a:pPr>
            <a:r>
              <a:rPr lang="en-US" dirty="0" smtClean="0"/>
              <a:t>   </a:t>
            </a:r>
            <a:r>
              <a:rPr lang="en-US" dirty="0" smtClean="0">
                <a:sym typeface="Wingdings" pitchFamily="2" charset="2"/>
              </a:rPr>
              <a:t> then using ARC Hydro groundwater tool to see the layer by 2D and 3D</a:t>
            </a:r>
          </a:p>
          <a:p>
            <a:pPr>
              <a:buNone/>
            </a:pP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6387" name="Picture 3"/>
          <p:cNvPicPr>
            <a:picLocks noChangeAspect="1" noChangeArrowheads="1"/>
          </p:cNvPicPr>
          <p:nvPr/>
        </p:nvPicPr>
        <p:blipFill>
          <a:blip r:embed="rId3" cstate="print"/>
          <a:srcRect/>
          <a:stretch>
            <a:fillRect/>
          </a:stretch>
        </p:blipFill>
        <p:spPr bwMode="auto">
          <a:xfrm>
            <a:off x="533400" y="2819400"/>
            <a:ext cx="83820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sz="quarter" idx="1"/>
          </p:nvPr>
        </p:nvSpPr>
        <p:spPr/>
        <p:txBody>
          <a:bodyPr/>
          <a:lstStyle/>
          <a:p>
            <a:r>
              <a:rPr lang="en-US" dirty="0" smtClean="0"/>
              <a:t>Hopefully after end GIS in Water Resources class</a:t>
            </a:r>
          </a:p>
          <a:p>
            <a:pPr>
              <a:buFont typeface="Wingdings"/>
              <a:buChar char="à"/>
            </a:pPr>
            <a:r>
              <a:rPr lang="en-US" dirty="0" smtClean="0">
                <a:sym typeface="Wingdings" pitchFamily="2" charset="2"/>
              </a:rPr>
              <a:t> Making Arc Hydro Of Kuwait “with helping from  Prof. </a:t>
            </a:r>
            <a:r>
              <a:rPr lang="en-US" dirty="0" err="1" smtClean="0">
                <a:sym typeface="Wingdings" pitchFamily="2" charset="2"/>
              </a:rPr>
              <a:t>Maidment</a:t>
            </a:r>
            <a:r>
              <a:rPr lang="en-US" dirty="0" smtClean="0">
                <a:sym typeface="Wingdings" pitchFamily="2" charset="2"/>
              </a:rPr>
              <a:t> </a:t>
            </a:r>
          </a:p>
          <a:p>
            <a:pPr>
              <a:buNone/>
            </a:pPr>
            <a:endParaRPr lang="en-US" dirty="0" smtClean="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sp>
        <p:nvSpPr>
          <p:cNvPr id="5" name="Smiley Face 4"/>
          <p:cNvSpPr/>
          <p:nvPr/>
        </p:nvSpPr>
        <p:spPr>
          <a:xfrm>
            <a:off x="4191000" y="3352800"/>
            <a:ext cx="4572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pPr>
              <a:buFontTx/>
              <a:buChar char="-"/>
            </a:pPr>
            <a:r>
              <a:rPr lang="en-US" sz="2000" dirty="0" smtClean="0">
                <a:solidFill>
                  <a:schemeClr val="accent2">
                    <a:lumMod val="50000"/>
                  </a:schemeClr>
                </a:solidFill>
              </a:rPr>
              <a:t>Kuwait is located in Asia in </a:t>
            </a:r>
            <a:r>
              <a:rPr lang="en-US" sz="2000" i="1" dirty="0" smtClean="0">
                <a:solidFill>
                  <a:schemeClr val="accent2">
                    <a:lumMod val="50000"/>
                  </a:schemeClr>
                </a:solidFill>
              </a:rPr>
              <a:t>middle east</a:t>
            </a:r>
            <a:r>
              <a:rPr lang="en-US" sz="2000" dirty="0" smtClean="0">
                <a:solidFill>
                  <a:schemeClr val="accent2">
                    <a:lumMod val="50000"/>
                  </a:schemeClr>
                </a:solidFill>
              </a:rPr>
              <a:t> </a:t>
            </a:r>
            <a:r>
              <a:rPr lang="en-US" sz="2000" dirty="0" smtClean="0"/>
              <a:t> </a:t>
            </a:r>
            <a:r>
              <a:rPr lang="en-US" sz="2000" dirty="0" smtClean="0">
                <a:solidFill>
                  <a:schemeClr val="accent2">
                    <a:lumMod val="50000"/>
                  </a:schemeClr>
                </a:solidFill>
              </a:rPr>
              <a:t>, between latitudes 28°30' and 30°05' north and longitudes 46°30' and 48°30' east, with total area of 17820 Km</a:t>
            </a:r>
            <a:r>
              <a:rPr lang="en-US" sz="2000" baseline="30000" dirty="0" smtClean="0">
                <a:solidFill>
                  <a:schemeClr val="accent2">
                    <a:lumMod val="50000"/>
                  </a:schemeClr>
                </a:solidFill>
              </a:rPr>
              <a:t>2</a:t>
            </a:r>
            <a:r>
              <a:rPr lang="en-US" sz="2000" dirty="0" smtClean="0">
                <a:solidFill>
                  <a:schemeClr val="accent2">
                    <a:lumMod val="50000"/>
                  </a:schemeClr>
                </a:solidFill>
              </a:rPr>
              <a:t>.It is slightly smaller than New Jersey.</a:t>
            </a:r>
          </a:p>
          <a:p>
            <a:pPr>
              <a:buNone/>
            </a:pPr>
            <a:endParaRPr lang="en-US" sz="2000" dirty="0" smtClean="0">
              <a:solidFill>
                <a:schemeClr val="accent2">
                  <a:lumMod val="50000"/>
                </a:schemeClr>
              </a:solidFill>
            </a:endParaRPr>
          </a:p>
          <a:p>
            <a:pPr>
              <a:buNone/>
            </a:pPr>
            <a:endParaRPr lang="en-US" sz="2000" dirty="0" smtClean="0">
              <a:solidFill>
                <a:schemeClr val="accent2">
                  <a:lumMod val="50000"/>
                </a:schemeClr>
              </a:solidFill>
            </a:endParaRPr>
          </a:p>
          <a:p>
            <a:pPr>
              <a:buNone/>
            </a:pPr>
            <a:endParaRPr lang="en-US" sz="2000" dirty="0" smtClean="0">
              <a:solidFill>
                <a:schemeClr val="accent2">
                  <a:lumMod val="50000"/>
                </a:schemeClr>
              </a:solidFill>
            </a:endParaRPr>
          </a:p>
          <a:p>
            <a:pPr>
              <a:buNone/>
            </a:pPr>
            <a:endParaRPr lang="en-US" sz="2000" dirty="0" smtClean="0">
              <a:solidFill>
                <a:schemeClr val="accent2">
                  <a:lumMod val="50000"/>
                </a:schemeClr>
              </a:solidFill>
            </a:endParaRPr>
          </a:p>
          <a:p>
            <a:pPr>
              <a:buFontTx/>
              <a:buChar char="-"/>
            </a:pPr>
            <a:r>
              <a:rPr lang="en-US" sz="2000" dirty="0" smtClean="0">
                <a:solidFill>
                  <a:schemeClr val="accent2">
                    <a:lumMod val="50000"/>
                  </a:schemeClr>
                </a:solidFill>
              </a:rPr>
              <a:t>In Kuwait, one of the GCC countries, natural resources of fresh water are very limited. Kuwait is situated in an arid coastal region characterized by high temperatures, low humidity, sparse precipitation rates, and high evaporation and evapotranspiration rates with no rivers or lakes</a:t>
            </a:r>
          </a:p>
          <a:p>
            <a:pPr>
              <a:buFontTx/>
              <a:buChar char="-"/>
            </a:pPr>
            <a:r>
              <a:rPr lang="en-US" sz="2400" b="1" dirty="0" smtClean="0">
                <a:solidFill>
                  <a:schemeClr val="accent2">
                    <a:lumMod val="50000"/>
                  </a:schemeClr>
                </a:solidFill>
              </a:rPr>
              <a:t>                          Let’s go to KUWAIT now </a:t>
            </a:r>
          </a:p>
          <a:p>
            <a:pPr>
              <a:buFontTx/>
              <a:buChar char="-"/>
            </a:pPr>
            <a:endParaRPr lang="en-US" sz="2000" dirty="0" smtClean="0">
              <a:solidFill>
                <a:schemeClr val="accent2">
                  <a:lumMod val="50000"/>
                </a:schemeClr>
              </a:solidFill>
            </a:endParaRPr>
          </a:p>
          <a:p>
            <a:pPr>
              <a:buFontTx/>
              <a:buChar char="-"/>
            </a:pPr>
            <a:endParaRPr lang="en-US" sz="2000" dirty="0" smtClean="0">
              <a:solidFill>
                <a:schemeClr val="accent2">
                  <a:lumMod val="50000"/>
                </a:schemeClr>
              </a:solidFill>
            </a:endParaRPr>
          </a:p>
          <a:p>
            <a:pPr>
              <a:buFontTx/>
              <a:buChar char="-"/>
            </a:pPr>
            <a:endParaRPr lang="en-US" sz="2000" dirty="0" smtClean="0">
              <a:solidFill>
                <a:schemeClr val="accent2">
                  <a:lumMod val="50000"/>
                </a:schemeClr>
              </a:solidFill>
            </a:endParaRPr>
          </a:p>
          <a:p>
            <a:pPr>
              <a:buFontTx/>
              <a:buChar char="-"/>
            </a:pPr>
            <a:endParaRPr lang="en-US" sz="2000" dirty="0" smtClean="0">
              <a:solidFill>
                <a:schemeClr val="accent2">
                  <a:lumMod val="50000"/>
                </a:schemeClr>
              </a:solidFill>
            </a:endParaRPr>
          </a:p>
          <a:p>
            <a:pPr>
              <a:buFontTx/>
              <a:buChar char="-"/>
            </a:pPr>
            <a:endParaRPr lang="en-US" sz="2000" dirty="0" smtClean="0">
              <a:solidFill>
                <a:schemeClr val="accent2">
                  <a:lumMod val="50000"/>
                </a:schemeClr>
              </a:solidFill>
            </a:endParaRPr>
          </a:p>
          <a:p>
            <a:pPr>
              <a:buFontTx/>
              <a:buChar char="-"/>
            </a:pPr>
            <a:endParaRPr lang="en-US" sz="2000" dirty="0" smtClean="0">
              <a:solidFill>
                <a:schemeClr val="accent2">
                  <a:lumMod val="50000"/>
                </a:schemeClr>
              </a:solidFill>
            </a:endParaRPr>
          </a:p>
          <a:p>
            <a:pPr>
              <a:buNone/>
            </a:pPr>
            <a:endParaRPr lang="en-US" sz="2000" dirty="0" smtClean="0"/>
          </a:p>
          <a:p>
            <a:pPr>
              <a:buNone/>
            </a:pP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31746" name="Picture 2" descr="http://www.citytowninfo.com/images/state-maps/new-jersey-reference.gif"/>
          <p:cNvPicPr>
            <a:picLocks noChangeAspect="1" noChangeArrowheads="1"/>
          </p:cNvPicPr>
          <p:nvPr/>
        </p:nvPicPr>
        <p:blipFill>
          <a:blip r:embed="rId3" cstate="print"/>
          <a:srcRect/>
          <a:stretch>
            <a:fillRect/>
          </a:stretch>
        </p:blipFill>
        <p:spPr bwMode="auto">
          <a:xfrm>
            <a:off x="6096000" y="2286000"/>
            <a:ext cx="2057400" cy="2025252"/>
          </a:xfrm>
          <a:prstGeom prst="rect">
            <a:avLst/>
          </a:prstGeom>
          <a:noFill/>
        </p:spPr>
      </p:pic>
      <p:pic>
        <p:nvPicPr>
          <p:cNvPr id="6" name="Picture 3" descr="E:\kuwait_1\kuwait.bmp"/>
          <p:cNvPicPr>
            <a:picLocks noChangeAspect="1" noChangeArrowheads="1"/>
          </p:cNvPicPr>
          <p:nvPr/>
        </p:nvPicPr>
        <p:blipFill>
          <a:blip r:embed="rId4" cstate="print"/>
          <a:srcRect/>
          <a:stretch>
            <a:fillRect/>
          </a:stretch>
        </p:blipFill>
        <p:spPr bwMode="auto">
          <a:xfrm>
            <a:off x="3581400" y="2667000"/>
            <a:ext cx="2362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 </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7410" name="Picture 2" descr="E:\duaij\pictures\q8\Q8Towercolor5.jpg"/>
          <p:cNvPicPr>
            <a:picLocks noGrp="1" noChangeAspect="1" noChangeArrowheads="1"/>
          </p:cNvPicPr>
          <p:nvPr>
            <p:ph sz="quarter" idx="1"/>
          </p:nvPr>
        </p:nvPicPr>
        <p:blipFill>
          <a:blip r:embed="rId3" cstate="print"/>
          <a:srcRect/>
          <a:stretch>
            <a:fillRect/>
          </a:stretch>
        </p:blipFill>
        <p:spPr bwMode="auto">
          <a:xfrm>
            <a:off x="152400" y="1524000"/>
            <a:ext cx="3433667" cy="5334000"/>
          </a:xfrm>
          <a:prstGeom prst="rect">
            <a:avLst/>
          </a:prstGeom>
          <a:noFill/>
        </p:spPr>
      </p:pic>
      <p:pic>
        <p:nvPicPr>
          <p:cNvPr id="17415" name="Picture 7" descr="E:\duaij\pictures\q8\q889.bmp"/>
          <p:cNvPicPr>
            <a:picLocks noChangeAspect="1" noChangeArrowheads="1"/>
          </p:cNvPicPr>
          <p:nvPr/>
        </p:nvPicPr>
        <p:blipFill>
          <a:blip r:embed="rId4" cstate="print"/>
          <a:srcRect/>
          <a:stretch>
            <a:fillRect/>
          </a:stretch>
        </p:blipFill>
        <p:spPr bwMode="auto">
          <a:xfrm>
            <a:off x="5257800" y="3657600"/>
            <a:ext cx="3733800" cy="2981325"/>
          </a:xfrm>
          <a:prstGeom prst="rect">
            <a:avLst/>
          </a:prstGeom>
          <a:noFill/>
        </p:spPr>
      </p:pic>
      <p:pic>
        <p:nvPicPr>
          <p:cNvPr id="13" name="Picture 4" descr="E:\duaij\pictures\2096597688_33667f1b16.jpg"/>
          <p:cNvPicPr>
            <a:picLocks noChangeAspect="1" noChangeArrowheads="1"/>
          </p:cNvPicPr>
          <p:nvPr/>
        </p:nvPicPr>
        <p:blipFill>
          <a:blip r:embed="rId5" cstate="print"/>
          <a:srcRect/>
          <a:stretch>
            <a:fillRect/>
          </a:stretch>
        </p:blipFill>
        <p:spPr bwMode="auto">
          <a:xfrm>
            <a:off x="3581400" y="1524000"/>
            <a:ext cx="2667000" cy="3733801"/>
          </a:xfrm>
          <a:prstGeom prst="rect">
            <a:avLst/>
          </a:prstGeom>
          <a:noFill/>
        </p:spPr>
      </p:pic>
      <p:pic>
        <p:nvPicPr>
          <p:cNvPr id="14" name="Picture 3" descr="E:\duaij\pictures\592841683_fe0ec9b3de.jpg"/>
          <p:cNvPicPr>
            <a:picLocks noChangeAspect="1" noChangeArrowheads="1"/>
          </p:cNvPicPr>
          <p:nvPr/>
        </p:nvPicPr>
        <p:blipFill>
          <a:blip r:embed="rId6" cstate="print"/>
          <a:srcRect/>
          <a:stretch>
            <a:fillRect/>
          </a:stretch>
        </p:blipFill>
        <p:spPr bwMode="auto">
          <a:xfrm>
            <a:off x="4876800" y="381000"/>
            <a:ext cx="2286000" cy="2209800"/>
          </a:xfrm>
          <a:prstGeom prst="rect">
            <a:avLst/>
          </a:prstGeom>
          <a:noFill/>
        </p:spPr>
      </p:pic>
      <p:pic>
        <p:nvPicPr>
          <p:cNvPr id="17416" name="Picture 8" descr="E:\duaij\pictures\q8\1222321252_fc402617b3.jpg"/>
          <p:cNvPicPr>
            <a:picLocks noChangeAspect="1" noChangeArrowheads="1"/>
          </p:cNvPicPr>
          <p:nvPr/>
        </p:nvPicPr>
        <p:blipFill>
          <a:blip r:embed="rId7" cstate="print"/>
          <a:srcRect/>
          <a:stretch>
            <a:fillRect/>
          </a:stretch>
        </p:blipFill>
        <p:spPr bwMode="auto">
          <a:xfrm>
            <a:off x="6553200" y="1676400"/>
            <a:ext cx="2438400" cy="1981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Resources</a:t>
            </a:r>
            <a:endParaRPr lang="en-US" dirty="0"/>
          </a:p>
        </p:txBody>
      </p:sp>
      <p:sp>
        <p:nvSpPr>
          <p:cNvPr id="3" name="Content Placeholder 2"/>
          <p:cNvSpPr>
            <a:spLocks noGrp="1"/>
          </p:cNvSpPr>
          <p:nvPr>
            <p:ph sz="quarter" idx="1"/>
          </p:nvPr>
        </p:nvSpPr>
        <p:spPr/>
        <p:txBody>
          <a:bodyPr/>
          <a:lstStyle/>
          <a:p>
            <a:r>
              <a:rPr lang="en-US" dirty="0" smtClean="0"/>
              <a:t>Fresh water</a:t>
            </a:r>
          </a:p>
          <a:p>
            <a:r>
              <a:rPr lang="en-US" dirty="0" smtClean="0"/>
              <a:t>Brackish ‘saline’</a:t>
            </a:r>
          </a:p>
          <a:p>
            <a:pPr>
              <a:buNone/>
            </a:pPr>
            <a:endParaRPr lang="en-US" dirty="0" smtClean="0"/>
          </a:p>
          <a:p>
            <a:pPr>
              <a:buNone/>
            </a:pPr>
            <a:endParaRPr lang="en-US" dirty="0" smtClean="0"/>
          </a:p>
          <a:p>
            <a:pPr>
              <a:buNone/>
            </a:pPr>
            <a:endParaRPr lang="en-US" dirty="0" smtClean="0"/>
          </a:p>
          <a:p>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533400" y="2667000"/>
            <a:ext cx="6781799" cy="3810000"/>
          </a:xfrm>
          <a:prstGeom prst="rect">
            <a:avLst/>
          </a:prstGeom>
          <a:noFill/>
          <a:ln w="9525">
            <a:noFill/>
            <a:miter lim="800000"/>
            <a:headEnd/>
            <a:tailEnd/>
          </a:ln>
        </p:spPr>
      </p:pic>
      <p:cxnSp>
        <p:nvCxnSpPr>
          <p:cNvPr id="9" name="Straight Arrow Connector 8"/>
          <p:cNvCxnSpPr/>
          <p:nvPr/>
        </p:nvCxnSpPr>
        <p:spPr>
          <a:xfrm rot="10800000" flipV="1">
            <a:off x="4343400" y="2057400"/>
            <a:ext cx="2286000" cy="198120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cstate="print"/>
          <a:srcRect/>
          <a:stretch>
            <a:fillRect/>
          </a:stretch>
        </p:blipFill>
        <p:spPr bwMode="auto">
          <a:xfrm>
            <a:off x="7315200" y="3886200"/>
            <a:ext cx="18288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GIS on KUWAIT map</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4101" name="Picture 5"/>
          <p:cNvPicPr>
            <a:picLocks noChangeAspect="1" noChangeArrowheads="1"/>
          </p:cNvPicPr>
          <p:nvPr/>
        </p:nvPicPr>
        <p:blipFill>
          <a:blip r:embed="rId3" cstate="print"/>
          <a:srcRect/>
          <a:stretch>
            <a:fillRect/>
          </a:stretch>
        </p:blipFill>
        <p:spPr bwMode="auto">
          <a:xfrm>
            <a:off x="1447800" y="2133600"/>
            <a:ext cx="6262687" cy="4138613"/>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838200" y="1295400"/>
            <a:ext cx="3657600" cy="5305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Of Kuwait</a:t>
            </a:r>
            <a:endParaRPr lang="en-US" dirty="0"/>
          </a:p>
        </p:txBody>
      </p:sp>
      <p:sp>
        <p:nvSpPr>
          <p:cNvPr id="3" name="Content Placeholder 2"/>
          <p:cNvSpPr>
            <a:spLocks noGrp="1"/>
          </p:cNvSpPr>
          <p:nvPr>
            <p:ph sz="quarter" idx="1"/>
          </p:nvPr>
        </p:nvSpPr>
        <p:spPr/>
        <p:txBody>
          <a:bodyPr/>
          <a:lstStyle/>
          <a:p>
            <a:r>
              <a:rPr lang="en-US" dirty="0" smtClean="0"/>
              <a:t>map of Kuwait </a:t>
            </a:r>
          </a:p>
          <a:p>
            <a:pPr>
              <a:buNone/>
            </a:pPr>
            <a:endParaRPr lang="en-US" dirty="0" smtClean="0"/>
          </a:p>
          <a:p>
            <a:pPr>
              <a:buNone/>
            </a:pP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2" name="Picture 2"/>
          <p:cNvPicPr>
            <a:picLocks noChangeAspect="1" noChangeArrowheads="1"/>
          </p:cNvPicPr>
          <p:nvPr/>
        </p:nvPicPr>
        <p:blipFill>
          <a:blip r:embed="rId3" cstate="print"/>
          <a:srcRect/>
          <a:stretch>
            <a:fillRect/>
          </a:stretch>
        </p:blipFill>
        <p:spPr bwMode="auto">
          <a:xfrm>
            <a:off x="838200" y="2286000"/>
            <a:ext cx="1560375" cy="2073375"/>
          </a:xfrm>
          <a:prstGeom prst="rect">
            <a:avLst/>
          </a:prstGeom>
          <a:noFill/>
          <a:ln w="9525">
            <a:noFill/>
            <a:miter lim="800000"/>
            <a:headEnd/>
            <a:tailEnd/>
          </a:ln>
          <a:effectLst/>
        </p:spPr>
      </p:pic>
      <p:pic>
        <p:nvPicPr>
          <p:cNvPr id="9" name="Picture 8"/>
          <p:cNvPicPr/>
          <p:nvPr/>
        </p:nvPicPr>
        <p:blipFill>
          <a:blip r:embed="rId4" cstate="print"/>
          <a:srcRect/>
          <a:stretch>
            <a:fillRect/>
          </a:stretch>
        </p:blipFill>
        <p:spPr bwMode="auto">
          <a:xfrm>
            <a:off x="2362200" y="2209800"/>
            <a:ext cx="4572000" cy="4171950"/>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2209800" y="2057400"/>
            <a:ext cx="5463561"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Of Kuwait</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sp>
        <p:nvSpPr>
          <p:cNvPr id="9" name="Content Placeholder 8"/>
          <p:cNvSpPr>
            <a:spLocks noGrp="1"/>
          </p:cNvSpPr>
          <p:nvPr>
            <p:ph sz="quarter" idx="1"/>
          </p:nvPr>
        </p:nvSpPr>
        <p:spPr/>
        <p:txBody>
          <a:bodyPr/>
          <a:lstStyle/>
          <a:p>
            <a:r>
              <a:rPr lang="en-US" dirty="0" smtClean="0"/>
              <a:t>geologic layer            </a:t>
            </a:r>
          </a:p>
          <a:p>
            <a:pPr>
              <a:buNone/>
            </a:pPr>
            <a:endParaRPr lang="en-US" dirty="0"/>
          </a:p>
        </p:txBody>
      </p:sp>
      <p:pic>
        <p:nvPicPr>
          <p:cNvPr id="12" name="Picture 11" descr="topographic of kuwait.bmp"/>
          <p:cNvPicPr>
            <a:picLocks noChangeAspect="1"/>
          </p:cNvPicPr>
          <p:nvPr/>
        </p:nvPicPr>
        <p:blipFill>
          <a:blip r:embed="rId3" cstate="print"/>
          <a:stretch>
            <a:fillRect/>
          </a:stretch>
        </p:blipFill>
        <p:spPr>
          <a:xfrm>
            <a:off x="533400" y="2133600"/>
            <a:ext cx="4114800" cy="4224337"/>
          </a:xfrm>
          <a:prstGeom prst="rect">
            <a:avLst/>
          </a:prstGeom>
        </p:spPr>
      </p:pic>
      <p:pic>
        <p:nvPicPr>
          <p:cNvPr id="13" name="Picture 3"/>
          <p:cNvPicPr>
            <a:picLocks noChangeAspect="1" noChangeArrowheads="1"/>
          </p:cNvPicPr>
          <p:nvPr/>
        </p:nvPicPr>
        <p:blipFill>
          <a:blip r:embed="rId4" cstate="print"/>
          <a:srcRect/>
          <a:stretch>
            <a:fillRect/>
          </a:stretch>
        </p:blipFill>
        <p:spPr bwMode="auto">
          <a:xfrm>
            <a:off x="4648200" y="1981200"/>
            <a:ext cx="383857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Of Kuwait</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7172" name="Picture 4"/>
          <p:cNvPicPr>
            <a:picLocks noGrp="1" noChangeAspect="1" noChangeArrowheads="1"/>
          </p:cNvPicPr>
          <p:nvPr>
            <p:ph sz="quarter" idx="1"/>
          </p:nvPr>
        </p:nvPicPr>
        <p:blipFill>
          <a:blip r:embed="rId3" cstate="print"/>
          <a:srcRect/>
          <a:stretch>
            <a:fillRect/>
          </a:stretch>
        </p:blipFill>
        <p:spPr bwMode="auto">
          <a:xfrm>
            <a:off x="1447800" y="1600200"/>
            <a:ext cx="6324600" cy="472440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143000" y="1524000"/>
            <a:ext cx="695325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172"/>
                                        </p:tgtEl>
                                        <p:attrNameLst>
                                          <p:attrName>ppt_x</p:attrName>
                                        </p:attrNameLst>
                                      </p:cBhvr>
                                      <p:tavLst>
                                        <p:tav tm="0">
                                          <p:val>
                                            <p:strVal val="ppt_x"/>
                                          </p:val>
                                        </p:tav>
                                        <p:tav tm="100000">
                                          <p:val>
                                            <p:strVal val="ppt_x"/>
                                          </p:val>
                                        </p:tav>
                                      </p:tavLst>
                                    </p:anim>
                                    <p:anim calcmode="lin" valueType="num">
                                      <p:cBhvr additive="base">
                                        <p:cTn id="7" dur="500"/>
                                        <p:tgtEl>
                                          <p:spTgt spid="7172"/>
                                        </p:tgtEl>
                                        <p:attrNameLst>
                                          <p:attrName>ppt_y</p:attrName>
                                        </p:attrNameLst>
                                      </p:cBhvr>
                                      <p:tavLst>
                                        <p:tav tm="0">
                                          <p:val>
                                            <p:strVal val="ppt_y"/>
                                          </p:val>
                                        </p:tav>
                                        <p:tav tm="100000">
                                          <p:val>
                                            <p:strVal val="1+ppt_h/2"/>
                                          </p:val>
                                        </p:tav>
                                      </p:tavLst>
                                    </p:anim>
                                    <p:set>
                                      <p:cBhvr>
                                        <p:cTn id="8" dur="1" fill="hold">
                                          <p:stCondLst>
                                            <p:cond delay="499"/>
                                          </p:stCondLst>
                                        </p:cTn>
                                        <p:tgtEl>
                                          <p:spTgt spid="7172"/>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additive="base">
                                        <p:cTn id="11" dur="500" fill="hold"/>
                                        <p:tgtEl>
                                          <p:spTgt spid="7173"/>
                                        </p:tgtEl>
                                        <p:attrNameLst>
                                          <p:attrName>ppt_x</p:attrName>
                                        </p:attrNameLst>
                                      </p:cBhvr>
                                      <p:tavLst>
                                        <p:tav tm="0">
                                          <p:val>
                                            <p:strVal val="#ppt_x"/>
                                          </p:val>
                                        </p:tav>
                                        <p:tav tm="100000">
                                          <p:val>
                                            <p:strVal val="#ppt_x"/>
                                          </p:val>
                                        </p:tav>
                                      </p:tavLst>
                                    </p:anim>
                                    <p:anim calcmode="lin" valueType="num">
                                      <p:cBhvr additive="base">
                                        <p:cTn id="1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Of Kuwait</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pic>
        <p:nvPicPr>
          <p:cNvPr id="11" name="Picture 3"/>
          <p:cNvPicPr>
            <a:picLocks noChangeAspect="1" noChangeArrowheads="1"/>
          </p:cNvPicPr>
          <p:nvPr/>
        </p:nvPicPr>
        <p:blipFill>
          <a:blip r:embed="rId3" cstate="print"/>
          <a:srcRect/>
          <a:stretch>
            <a:fillRect/>
          </a:stretch>
        </p:blipFill>
        <p:spPr bwMode="auto">
          <a:xfrm>
            <a:off x="228600" y="1600199"/>
            <a:ext cx="4572000" cy="4182893"/>
          </a:xfrm>
          <a:prstGeom prst="rect">
            <a:avLst/>
          </a:prstGeom>
          <a:noFill/>
          <a:ln w="9525">
            <a:noFill/>
            <a:miter lim="800000"/>
            <a:headEnd/>
            <a:tailEnd/>
          </a:ln>
        </p:spPr>
      </p:pic>
      <p:sp>
        <p:nvSpPr>
          <p:cNvPr id="12" name="TextBox 11"/>
          <p:cNvSpPr txBox="1"/>
          <p:nvPr/>
        </p:nvSpPr>
        <p:spPr>
          <a:xfrm>
            <a:off x="5791200" y="838200"/>
            <a:ext cx="2667000" cy="369332"/>
          </a:xfrm>
          <a:prstGeom prst="rect">
            <a:avLst/>
          </a:prstGeom>
          <a:noFill/>
        </p:spPr>
        <p:txBody>
          <a:bodyPr wrap="square" rtlCol="0">
            <a:spAutoFit/>
          </a:bodyPr>
          <a:lstStyle/>
          <a:p>
            <a:r>
              <a:rPr lang="en-US" dirty="0" smtClean="0"/>
              <a:t>Civilization areas</a:t>
            </a:r>
            <a:endParaRPr lang="en-US" dirty="0"/>
          </a:p>
        </p:txBody>
      </p:sp>
      <p:sp>
        <p:nvSpPr>
          <p:cNvPr id="13" name="TextBox 12"/>
          <p:cNvSpPr txBox="1"/>
          <p:nvPr/>
        </p:nvSpPr>
        <p:spPr>
          <a:xfrm>
            <a:off x="914400" y="5105400"/>
            <a:ext cx="2209800" cy="369332"/>
          </a:xfrm>
          <a:prstGeom prst="rect">
            <a:avLst/>
          </a:prstGeom>
          <a:noFill/>
        </p:spPr>
        <p:txBody>
          <a:bodyPr wrap="square" rtlCol="0">
            <a:spAutoFit/>
          </a:bodyPr>
          <a:lstStyle/>
          <a:p>
            <a:r>
              <a:rPr lang="en-US" dirty="0" smtClean="0"/>
              <a:t>Major roads</a:t>
            </a:r>
            <a:endParaRPr lang="en-US" dirty="0"/>
          </a:p>
        </p:txBody>
      </p:sp>
      <p:pic>
        <p:nvPicPr>
          <p:cNvPr id="24578" name="Picture 2"/>
          <p:cNvPicPr>
            <a:picLocks noGrp="1" noChangeAspect="1" noChangeArrowheads="1"/>
          </p:cNvPicPr>
          <p:nvPr>
            <p:ph sz="quarter" idx="1"/>
          </p:nvPr>
        </p:nvPicPr>
        <p:blipFill>
          <a:blip r:embed="rId4" cstate="print"/>
          <a:srcRect/>
          <a:stretch>
            <a:fillRect/>
          </a:stretch>
        </p:blipFill>
        <p:spPr bwMode="auto">
          <a:xfrm>
            <a:off x="4191000" y="1676400"/>
            <a:ext cx="54102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map:</a:t>
            </a:r>
            <a:endParaRPr lang="en-US" dirty="0"/>
          </a:p>
        </p:txBody>
      </p:sp>
      <p:pic>
        <p:nvPicPr>
          <p:cNvPr id="4" name="Picture 2" descr="E:\kuwait_1\kuwait.bmp"/>
          <p:cNvPicPr>
            <a:picLocks noChangeAspect="1" noChangeArrowheads="1"/>
          </p:cNvPicPr>
          <p:nvPr/>
        </p:nvPicPr>
        <p:blipFill>
          <a:blip r:embed="rId2" cstate="print"/>
          <a:srcRect/>
          <a:stretch>
            <a:fillRect/>
          </a:stretch>
        </p:blipFill>
        <p:spPr bwMode="auto">
          <a:xfrm>
            <a:off x="0" y="1219200"/>
            <a:ext cx="533400" cy="304800"/>
          </a:xfrm>
          <a:prstGeom prst="rect">
            <a:avLst/>
          </a:prstGeom>
          <a:noFill/>
        </p:spPr>
      </p:pic>
      <p:sp>
        <p:nvSpPr>
          <p:cNvPr id="8" name="Content Placeholder 7"/>
          <p:cNvSpPr>
            <a:spLocks noGrp="1"/>
          </p:cNvSpPr>
          <p:nvPr>
            <p:ph sz="quarter" idx="1"/>
          </p:nvPr>
        </p:nvSpPr>
        <p:spPr/>
        <p:txBody>
          <a:bodyPr>
            <a:normAutofit fontScale="62500" lnSpcReduction="20000"/>
          </a:bodyPr>
          <a:lstStyle/>
          <a:p>
            <a:endParaRPr lang="en-US" dirty="0" smtClean="0"/>
          </a:p>
          <a:p>
            <a:r>
              <a:rPr lang="en-US" dirty="0" smtClean="0"/>
              <a:t>Projected Coordinate System:	KUDAMS_KTM</a:t>
            </a:r>
          </a:p>
          <a:p>
            <a:r>
              <a:rPr lang="en-US" dirty="0" smtClean="0"/>
              <a:t>Projection:	Transverse_Mercator</a:t>
            </a:r>
          </a:p>
          <a:p>
            <a:r>
              <a:rPr lang="en-US" dirty="0" smtClean="0"/>
              <a:t>False Easting:	500000.00000000</a:t>
            </a:r>
          </a:p>
          <a:p>
            <a:r>
              <a:rPr lang="en-US" dirty="0" smtClean="0"/>
              <a:t>False Northing:	0.00000000</a:t>
            </a:r>
          </a:p>
          <a:p>
            <a:r>
              <a:rPr lang="en-US" dirty="0" smtClean="0"/>
              <a:t>Central Meridian:	48.00000000</a:t>
            </a:r>
          </a:p>
          <a:p>
            <a:r>
              <a:rPr lang="en-US" dirty="0" smtClean="0"/>
              <a:t>Scale Factor:	0.99960000</a:t>
            </a:r>
          </a:p>
          <a:p>
            <a:r>
              <a:rPr lang="en-US" dirty="0" smtClean="0"/>
              <a:t>Latitude_Of_Origin:	0.00000000</a:t>
            </a:r>
          </a:p>
          <a:p>
            <a:r>
              <a:rPr lang="en-US" dirty="0" smtClean="0"/>
              <a:t>Linear Unit: 	Meter</a:t>
            </a:r>
          </a:p>
          <a:p>
            <a:endParaRPr lang="en-US" dirty="0" smtClean="0"/>
          </a:p>
          <a:p>
            <a:r>
              <a:rPr lang="en-US" dirty="0" smtClean="0"/>
              <a:t>Geographic Coordinate System:	GCS_KUDAMS</a:t>
            </a:r>
          </a:p>
          <a:p>
            <a:r>
              <a:rPr lang="en-US" dirty="0" smtClean="0"/>
              <a:t>Datum: 	D_Kuwait_Utility</a:t>
            </a:r>
          </a:p>
          <a:p>
            <a:r>
              <a:rPr lang="en-US" dirty="0" smtClean="0"/>
              <a:t>Prime Meridian: 	Greenwich</a:t>
            </a:r>
          </a:p>
          <a:p>
            <a:r>
              <a:rPr lang="en-US" dirty="0" smtClean="0"/>
              <a:t>Angular Unit: 	Degree</a:t>
            </a:r>
          </a:p>
          <a:p>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4191000" y="381000"/>
            <a:ext cx="4752975" cy="828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214</Words>
  <Application>Microsoft Office PowerPoint</Application>
  <PresentationFormat>On-screen Show (4:3)</PresentationFormat>
  <Paragraphs>78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Applied GIS On Kuwait’s water</vt:lpstr>
      <vt:lpstr>Background:</vt:lpstr>
      <vt:lpstr>Groundwater Resources</vt:lpstr>
      <vt:lpstr>Applied GIS on KUWAIT map</vt:lpstr>
      <vt:lpstr>GIS Of Kuwait</vt:lpstr>
      <vt:lpstr>GIS Of Kuwait</vt:lpstr>
      <vt:lpstr>GIS Of Kuwait</vt:lpstr>
      <vt:lpstr>GIS Of Kuwait</vt:lpstr>
      <vt:lpstr>Source of map:</vt:lpstr>
      <vt:lpstr>DEM LAYER</vt:lpstr>
      <vt:lpstr>Wadis layer</vt:lpstr>
      <vt:lpstr>By using Arc Hydro Tools</vt:lpstr>
      <vt:lpstr>Flow Direction and accumulation</vt:lpstr>
      <vt:lpstr>Drainage lines passing through cat.</vt:lpstr>
      <vt:lpstr>Geometric network</vt:lpstr>
      <vt:lpstr>relationship class:</vt:lpstr>
      <vt:lpstr>Arc Hydro Of Kuwait</vt:lpstr>
      <vt:lpstr>Future work</vt:lpstr>
      <vt:lpstr>Future work</vt:lpstr>
      <vt:lpstr>Questions ??????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GIS On Groundwater of Kuwait</dc:title>
  <dc:creator>da8776</dc:creator>
  <cp:lastModifiedBy>maidment</cp:lastModifiedBy>
  <cp:revision>47</cp:revision>
  <dcterms:created xsi:type="dcterms:W3CDTF">2009-11-24T06:53:48Z</dcterms:created>
  <dcterms:modified xsi:type="dcterms:W3CDTF">2009-12-03T15:52:43Z</dcterms:modified>
</cp:coreProperties>
</file>