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8" r:id="rId4"/>
    <p:sldId id="258" r:id="rId5"/>
    <p:sldId id="264" r:id="rId6"/>
    <p:sldId id="265" r:id="rId7"/>
    <p:sldId id="259" r:id="rId8"/>
    <p:sldId id="294" r:id="rId9"/>
    <p:sldId id="295" r:id="rId10"/>
    <p:sldId id="270" r:id="rId11"/>
    <p:sldId id="289" r:id="rId12"/>
    <p:sldId id="291" r:id="rId13"/>
    <p:sldId id="293" r:id="rId14"/>
    <p:sldId id="276" r:id="rId15"/>
    <p:sldId id="269" r:id="rId16"/>
    <p:sldId id="272" r:id="rId17"/>
    <p:sldId id="273" r:id="rId18"/>
    <p:sldId id="292" r:id="rId19"/>
    <p:sldId id="286"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cc874"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FCD0"/>
    <a:srgbClr val="FAFD6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1837" autoAdjust="0"/>
  </p:normalViewPr>
  <p:slideViewPr>
    <p:cSldViewPr>
      <p:cViewPr varScale="1">
        <p:scale>
          <a:sx n="101" d="100"/>
          <a:sy n="101" d="100"/>
        </p:scale>
        <p:origin x="-264" y="-84"/>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49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oleObject" Target="file:///F:\inferred%20climate%20change%20graph.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F:\inferred%20climate%20change%20graph.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H:\lats%20and%20longs%20tx%20climate%20project%20GIS.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5936207126651702E-2"/>
          <c:y val="0.12467424905220252"/>
          <c:w val="0.78338436508995313"/>
          <c:h val="0.75130839895013124"/>
        </c:manualLayout>
      </c:layout>
      <c:scatterChart>
        <c:scatterStyle val="lineMarker"/>
        <c:ser>
          <c:idx val="0"/>
          <c:order val="0"/>
          <c:tx>
            <c:v>Inferred climate difference from present</c:v>
          </c:tx>
          <c:spPr>
            <a:ln w="28575">
              <a:solidFill>
                <a:schemeClr val="accent1"/>
              </a:solidFill>
            </a:ln>
          </c:spPr>
          <c:marker>
            <c:symbol val="none"/>
          </c:marker>
          <c:xVal>
            <c:numRef>
              <c:f>Sheet1!$A$2:$A$68</c:f>
              <c:numCache>
                <c:formatCode>0.00</c:formatCode>
                <c:ptCount val="67"/>
                <c:pt idx="0">
                  <c:v>24</c:v>
                </c:pt>
                <c:pt idx="1">
                  <c:v>20</c:v>
                </c:pt>
                <c:pt idx="2">
                  <c:v>19</c:v>
                </c:pt>
                <c:pt idx="3">
                  <c:v>17.5</c:v>
                </c:pt>
                <c:pt idx="4">
                  <c:v>17.2</c:v>
                </c:pt>
                <c:pt idx="5">
                  <c:v>17</c:v>
                </c:pt>
                <c:pt idx="6">
                  <c:v>16</c:v>
                </c:pt>
                <c:pt idx="7">
                  <c:v>15.5</c:v>
                </c:pt>
                <c:pt idx="8">
                  <c:v>15</c:v>
                </c:pt>
                <c:pt idx="9">
                  <c:v>14.8</c:v>
                </c:pt>
                <c:pt idx="10">
                  <c:v>14.5</c:v>
                </c:pt>
                <c:pt idx="11">
                  <c:v>14</c:v>
                </c:pt>
                <c:pt idx="12">
                  <c:v>13.5</c:v>
                </c:pt>
                <c:pt idx="13">
                  <c:v>13</c:v>
                </c:pt>
                <c:pt idx="14">
                  <c:v>12</c:v>
                </c:pt>
                <c:pt idx="15">
                  <c:v>11.5</c:v>
                </c:pt>
                <c:pt idx="16">
                  <c:v>10.5</c:v>
                </c:pt>
                <c:pt idx="17">
                  <c:v>10</c:v>
                </c:pt>
                <c:pt idx="18">
                  <c:v>9.75</c:v>
                </c:pt>
                <c:pt idx="19">
                  <c:v>9</c:v>
                </c:pt>
                <c:pt idx="20">
                  <c:v>8.5</c:v>
                </c:pt>
                <c:pt idx="21">
                  <c:v>8.2000000000000011</c:v>
                </c:pt>
                <c:pt idx="22">
                  <c:v>8</c:v>
                </c:pt>
                <c:pt idx="23">
                  <c:v>7</c:v>
                </c:pt>
                <c:pt idx="24">
                  <c:v>6</c:v>
                </c:pt>
                <c:pt idx="25">
                  <c:v>5.5</c:v>
                </c:pt>
                <c:pt idx="26">
                  <c:v>4.5999999999999996</c:v>
                </c:pt>
                <c:pt idx="27">
                  <c:v>4.4000000000000004</c:v>
                </c:pt>
                <c:pt idx="28">
                  <c:v>4</c:v>
                </c:pt>
                <c:pt idx="29">
                  <c:v>3.5</c:v>
                </c:pt>
                <c:pt idx="30">
                  <c:v>3.25</c:v>
                </c:pt>
                <c:pt idx="31">
                  <c:v>3</c:v>
                </c:pt>
                <c:pt idx="32">
                  <c:v>2.5</c:v>
                </c:pt>
                <c:pt idx="33">
                  <c:v>2</c:v>
                </c:pt>
                <c:pt idx="34">
                  <c:v>1.5</c:v>
                </c:pt>
                <c:pt idx="35">
                  <c:v>1</c:v>
                </c:pt>
                <c:pt idx="36">
                  <c:v>0.5</c:v>
                </c:pt>
                <c:pt idx="37">
                  <c:v>0.25</c:v>
                </c:pt>
                <c:pt idx="38">
                  <c:v>0</c:v>
                </c:pt>
              </c:numCache>
            </c:numRef>
          </c:xVal>
          <c:yVal>
            <c:numRef>
              <c:f>Sheet1!$C$2:$C$68</c:f>
              <c:numCache>
                <c:formatCode>General</c:formatCode>
                <c:ptCount val="67"/>
                <c:pt idx="0">
                  <c:v>-5</c:v>
                </c:pt>
                <c:pt idx="1">
                  <c:v>-4.9000000000000004</c:v>
                </c:pt>
                <c:pt idx="2">
                  <c:v>-4.8</c:v>
                </c:pt>
                <c:pt idx="3">
                  <c:v>-4</c:v>
                </c:pt>
                <c:pt idx="4">
                  <c:v>-3.5</c:v>
                </c:pt>
                <c:pt idx="5">
                  <c:v>-4.5999999999999996</c:v>
                </c:pt>
                <c:pt idx="6">
                  <c:v>-4.5999999999999996</c:v>
                </c:pt>
                <c:pt idx="7">
                  <c:v>-4.3</c:v>
                </c:pt>
                <c:pt idx="8">
                  <c:v>-4.5999999999999996</c:v>
                </c:pt>
                <c:pt idx="9">
                  <c:v>-4</c:v>
                </c:pt>
                <c:pt idx="10">
                  <c:v>-4</c:v>
                </c:pt>
                <c:pt idx="11">
                  <c:v>-2.75</c:v>
                </c:pt>
                <c:pt idx="12">
                  <c:v>-2.5</c:v>
                </c:pt>
                <c:pt idx="13">
                  <c:v>-3</c:v>
                </c:pt>
                <c:pt idx="14">
                  <c:v>-3</c:v>
                </c:pt>
                <c:pt idx="15">
                  <c:v>-3.25</c:v>
                </c:pt>
                <c:pt idx="16">
                  <c:v>-3.5</c:v>
                </c:pt>
                <c:pt idx="17">
                  <c:v>-3</c:v>
                </c:pt>
                <c:pt idx="18">
                  <c:v>-2.75</c:v>
                </c:pt>
                <c:pt idx="19">
                  <c:v>-2.65</c:v>
                </c:pt>
                <c:pt idx="20">
                  <c:v>-2.6</c:v>
                </c:pt>
                <c:pt idx="21">
                  <c:v>1</c:v>
                </c:pt>
                <c:pt idx="22">
                  <c:v>-2.75</c:v>
                </c:pt>
                <c:pt idx="23">
                  <c:v>-0.5</c:v>
                </c:pt>
                <c:pt idx="24">
                  <c:v>0.25</c:v>
                </c:pt>
                <c:pt idx="25">
                  <c:v>0</c:v>
                </c:pt>
                <c:pt idx="26">
                  <c:v>1.5</c:v>
                </c:pt>
                <c:pt idx="27">
                  <c:v>0.75000000000000189</c:v>
                </c:pt>
                <c:pt idx="28">
                  <c:v>0.75000000000000189</c:v>
                </c:pt>
                <c:pt idx="29">
                  <c:v>1.5</c:v>
                </c:pt>
                <c:pt idx="30">
                  <c:v>1.5</c:v>
                </c:pt>
                <c:pt idx="31">
                  <c:v>1</c:v>
                </c:pt>
                <c:pt idx="32">
                  <c:v>1.5</c:v>
                </c:pt>
                <c:pt idx="33">
                  <c:v>0.25</c:v>
                </c:pt>
                <c:pt idx="34">
                  <c:v>0.15000000000000024</c:v>
                </c:pt>
                <c:pt idx="35">
                  <c:v>0</c:v>
                </c:pt>
                <c:pt idx="36">
                  <c:v>0</c:v>
                </c:pt>
                <c:pt idx="37">
                  <c:v>0</c:v>
                </c:pt>
                <c:pt idx="38">
                  <c:v>0</c:v>
                </c:pt>
              </c:numCache>
            </c:numRef>
          </c:yVal>
        </c:ser>
        <c:axId val="92488448"/>
        <c:axId val="92490368"/>
      </c:scatterChart>
      <c:valAx>
        <c:axId val="92488448"/>
        <c:scaling>
          <c:orientation val="maxMin"/>
          <c:max val="24.5"/>
          <c:min val="0"/>
        </c:scaling>
        <c:axPos val="b"/>
        <c:title>
          <c:tx>
            <c:rich>
              <a:bodyPr/>
              <a:lstStyle/>
              <a:p>
                <a:pPr>
                  <a:defRPr/>
                </a:pPr>
                <a:r>
                  <a:rPr lang="en-US"/>
                  <a:t>Time before present (ka)</a:t>
                </a:r>
              </a:p>
            </c:rich>
          </c:tx>
          <c:layout/>
        </c:title>
        <c:numFmt formatCode="#,##0" sourceLinked="0"/>
        <c:tickLblPos val="low"/>
        <c:txPr>
          <a:bodyPr rot="0" vert="horz"/>
          <a:lstStyle/>
          <a:p>
            <a:pPr>
              <a:defRPr sz="1000" b="0" i="0" u="none" strike="noStrike" baseline="0">
                <a:solidFill>
                  <a:srgbClr val="000000"/>
                </a:solidFill>
                <a:latin typeface="Calibri"/>
                <a:ea typeface="Calibri"/>
                <a:cs typeface="Calibri"/>
              </a:defRPr>
            </a:pPr>
            <a:endParaRPr lang="en-US"/>
          </a:p>
        </c:txPr>
        <c:crossAx val="92490368"/>
        <c:crosses val="autoZero"/>
        <c:crossBetween val="midCat"/>
        <c:majorUnit val="1"/>
      </c:valAx>
      <c:valAx>
        <c:axId val="92490368"/>
        <c:scaling>
          <c:orientation val="minMax"/>
        </c:scaling>
        <c:axPos val="r"/>
        <c:title>
          <c:tx>
            <c:rich>
              <a:bodyPr rot="-5400000" vert="horz"/>
              <a:lstStyle/>
              <a:p>
                <a:pPr>
                  <a:defRPr/>
                </a:pPr>
                <a:r>
                  <a:rPr lang="en-US" sz="2000"/>
                  <a:t>&lt;----cooler-----warmer----&gt;</a:t>
                </a:r>
              </a:p>
            </c:rich>
          </c:tx>
          <c:layout/>
        </c:title>
        <c:numFmt formatCode="@" sourceLinked="0"/>
        <c:majorTickMark val="none"/>
        <c:tickLblPos val="nextTo"/>
        <c:spPr>
          <a:noFill/>
          <a:ln>
            <a:noFill/>
          </a:ln>
        </c:spPr>
        <c:crossAx val="92488448"/>
        <c:crosses val="autoZero"/>
        <c:crossBetween val="midCat"/>
        <c:majorUnit val="1"/>
      </c:valAx>
      <c:spPr>
        <a:ln>
          <a:solidFill>
            <a:schemeClr val="tx1"/>
          </a:solidFill>
        </a:ln>
      </c:spPr>
    </c:plotArea>
    <c:plotVisOnly val="1"/>
    <c:dispBlanksAs val="gap"/>
  </c:chart>
  <c:spPr>
    <a:solidFill>
      <a:schemeClr val="bg1"/>
    </a:solidFill>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a:t>INFERRED</a:t>
            </a:r>
            <a:r>
              <a:rPr lang="en-US" baseline="0"/>
              <a:t> TRENDS IN PALEOCLIMATE</a:t>
            </a:r>
            <a:endParaRPr lang="en-US"/>
          </a:p>
        </c:rich>
      </c:tx>
      <c:layout/>
    </c:title>
    <c:plotArea>
      <c:layout>
        <c:manualLayout>
          <c:layoutTarget val="inner"/>
          <c:xMode val="edge"/>
          <c:yMode val="edge"/>
          <c:x val="2.5936207126651671E-2"/>
          <c:y val="0.12467424905220245"/>
          <c:w val="0.78338436508995346"/>
          <c:h val="0.75130839895013124"/>
        </c:manualLayout>
      </c:layout>
      <c:scatterChart>
        <c:scatterStyle val="lineMarker"/>
        <c:ser>
          <c:idx val="0"/>
          <c:order val="0"/>
          <c:tx>
            <c:v>Inferred climate difference from present</c:v>
          </c:tx>
          <c:spPr>
            <a:ln w="28575">
              <a:solidFill>
                <a:schemeClr val="accent1"/>
              </a:solidFill>
            </a:ln>
          </c:spPr>
          <c:marker>
            <c:symbol val="none"/>
          </c:marker>
          <c:xVal>
            <c:numRef>
              <c:f>Sheet1!$A$2:$A$68</c:f>
              <c:numCache>
                <c:formatCode>0.00</c:formatCode>
                <c:ptCount val="67"/>
                <c:pt idx="0">
                  <c:v>24</c:v>
                </c:pt>
                <c:pt idx="1">
                  <c:v>20</c:v>
                </c:pt>
                <c:pt idx="2">
                  <c:v>19</c:v>
                </c:pt>
                <c:pt idx="3">
                  <c:v>17.5</c:v>
                </c:pt>
                <c:pt idx="4">
                  <c:v>17.2</c:v>
                </c:pt>
                <c:pt idx="5">
                  <c:v>17</c:v>
                </c:pt>
                <c:pt idx="6">
                  <c:v>16</c:v>
                </c:pt>
                <c:pt idx="7">
                  <c:v>15.5</c:v>
                </c:pt>
                <c:pt idx="8">
                  <c:v>15</c:v>
                </c:pt>
                <c:pt idx="9">
                  <c:v>14.8</c:v>
                </c:pt>
                <c:pt idx="10">
                  <c:v>14.5</c:v>
                </c:pt>
                <c:pt idx="11">
                  <c:v>14</c:v>
                </c:pt>
                <c:pt idx="12">
                  <c:v>13.5</c:v>
                </c:pt>
                <c:pt idx="13">
                  <c:v>13</c:v>
                </c:pt>
                <c:pt idx="14">
                  <c:v>12</c:v>
                </c:pt>
                <c:pt idx="15">
                  <c:v>11.5</c:v>
                </c:pt>
                <c:pt idx="16">
                  <c:v>10.5</c:v>
                </c:pt>
                <c:pt idx="17">
                  <c:v>10</c:v>
                </c:pt>
                <c:pt idx="18">
                  <c:v>9.75</c:v>
                </c:pt>
                <c:pt idx="19">
                  <c:v>9</c:v>
                </c:pt>
                <c:pt idx="20">
                  <c:v>8.5</c:v>
                </c:pt>
                <c:pt idx="21">
                  <c:v>8.2000000000000011</c:v>
                </c:pt>
                <c:pt idx="22">
                  <c:v>8</c:v>
                </c:pt>
                <c:pt idx="23">
                  <c:v>7</c:v>
                </c:pt>
                <c:pt idx="24">
                  <c:v>6</c:v>
                </c:pt>
                <c:pt idx="25">
                  <c:v>5.5</c:v>
                </c:pt>
                <c:pt idx="26">
                  <c:v>4.5999999999999996</c:v>
                </c:pt>
                <c:pt idx="27">
                  <c:v>4.4000000000000004</c:v>
                </c:pt>
                <c:pt idx="28">
                  <c:v>4</c:v>
                </c:pt>
                <c:pt idx="29">
                  <c:v>3.5</c:v>
                </c:pt>
                <c:pt idx="30">
                  <c:v>3.25</c:v>
                </c:pt>
                <c:pt idx="31">
                  <c:v>3</c:v>
                </c:pt>
                <c:pt idx="32">
                  <c:v>2.5</c:v>
                </c:pt>
                <c:pt idx="33">
                  <c:v>2</c:v>
                </c:pt>
                <c:pt idx="34">
                  <c:v>1.5</c:v>
                </c:pt>
                <c:pt idx="35">
                  <c:v>1</c:v>
                </c:pt>
                <c:pt idx="36">
                  <c:v>0.5</c:v>
                </c:pt>
                <c:pt idx="37">
                  <c:v>0.25</c:v>
                </c:pt>
                <c:pt idx="38">
                  <c:v>0</c:v>
                </c:pt>
              </c:numCache>
            </c:numRef>
          </c:xVal>
          <c:yVal>
            <c:numRef>
              <c:f>Sheet1!$C$2:$C$68</c:f>
              <c:numCache>
                <c:formatCode>General</c:formatCode>
                <c:ptCount val="67"/>
                <c:pt idx="0">
                  <c:v>-5</c:v>
                </c:pt>
                <c:pt idx="1">
                  <c:v>-4.9000000000000004</c:v>
                </c:pt>
                <c:pt idx="2">
                  <c:v>-4.8</c:v>
                </c:pt>
                <c:pt idx="3">
                  <c:v>-4</c:v>
                </c:pt>
                <c:pt idx="4">
                  <c:v>-3.5</c:v>
                </c:pt>
                <c:pt idx="5">
                  <c:v>-4.5999999999999996</c:v>
                </c:pt>
                <c:pt idx="6">
                  <c:v>-4.5999999999999996</c:v>
                </c:pt>
                <c:pt idx="7">
                  <c:v>-4.3</c:v>
                </c:pt>
                <c:pt idx="8">
                  <c:v>-4.5999999999999996</c:v>
                </c:pt>
                <c:pt idx="9">
                  <c:v>-4</c:v>
                </c:pt>
                <c:pt idx="10">
                  <c:v>-4</c:v>
                </c:pt>
                <c:pt idx="11">
                  <c:v>-2.75</c:v>
                </c:pt>
                <c:pt idx="12">
                  <c:v>-2.5</c:v>
                </c:pt>
                <c:pt idx="13">
                  <c:v>-3</c:v>
                </c:pt>
                <c:pt idx="14">
                  <c:v>-3</c:v>
                </c:pt>
                <c:pt idx="15">
                  <c:v>-3.25</c:v>
                </c:pt>
                <c:pt idx="16">
                  <c:v>-3.5</c:v>
                </c:pt>
                <c:pt idx="17">
                  <c:v>-3</c:v>
                </c:pt>
                <c:pt idx="18">
                  <c:v>-2.75</c:v>
                </c:pt>
                <c:pt idx="19">
                  <c:v>-2.65</c:v>
                </c:pt>
                <c:pt idx="20">
                  <c:v>-2.6</c:v>
                </c:pt>
                <c:pt idx="21">
                  <c:v>1</c:v>
                </c:pt>
                <c:pt idx="22">
                  <c:v>-2.75</c:v>
                </c:pt>
                <c:pt idx="23">
                  <c:v>-0.5</c:v>
                </c:pt>
                <c:pt idx="24">
                  <c:v>0.25</c:v>
                </c:pt>
                <c:pt idx="25">
                  <c:v>0</c:v>
                </c:pt>
                <c:pt idx="26">
                  <c:v>1.5</c:v>
                </c:pt>
                <c:pt idx="27">
                  <c:v>0.75000000000000189</c:v>
                </c:pt>
                <c:pt idx="28">
                  <c:v>0.75000000000000189</c:v>
                </c:pt>
                <c:pt idx="29">
                  <c:v>1.5</c:v>
                </c:pt>
                <c:pt idx="30">
                  <c:v>1.5</c:v>
                </c:pt>
                <c:pt idx="31">
                  <c:v>1</c:v>
                </c:pt>
                <c:pt idx="32">
                  <c:v>1.5</c:v>
                </c:pt>
                <c:pt idx="33">
                  <c:v>0.25</c:v>
                </c:pt>
                <c:pt idx="34">
                  <c:v>0.15000000000000024</c:v>
                </c:pt>
                <c:pt idx="35">
                  <c:v>0</c:v>
                </c:pt>
                <c:pt idx="36">
                  <c:v>0</c:v>
                </c:pt>
                <c:pt idx="37">
                  <c:v>0</c:v>
                </c:pt>
                <c:pt idx="38">
                  <c:v>0</c:v>
                </c:pt>
              </c:numCache>
            </c:numRef>
          </c:yVal>
        </c:ser>
        <c:axId val="92510848"/>
        <c:axId val="92533504"/>
      </c:scatterChart>
      <c:valAx>
        <c:axId val="92510848"/>
        <c:scaling>
          <c:orientation val="maxMin"/>
          <c:max val="24.5"/>
          <c:min val="0"/>
        </c:scaling>
        <c:axPos val="b"/>
        <c:title>
          <c:tx>
            <c:rich>
              <a:bodyPr/>
              <a:lstStyle/>
              <a:p>
                <a:pPr>
                  <a:defRPr/>
                </a:pPr>
                <a:r>
                  <a:rPr lang="en-US"/>
                  <a:t>Time before present (ka)</a:t>
                </a:r>
              </a:p>
            </c:rich>
          </c:tx>
          <c:layout/>
        </c:title>
        <c:numFmt formatCode="#,##0" sourceLinked="0"/>
        <c:tickLblPos val="low"/>
        <c:txPr>
          <a:bodyPr rot="0" vert="horz"/>
          <a:lstStyle/>
          <a:p>
            <a:pPr>
              <a:defRPr sz="1000" b="0" i="0" u="none" strike="noStrike" baseline="0">
                <a:solidFill>
                  <a:srgbClr val="000000"/>
                </a:solidFill>
                <a:latin typeface="Calibri"/>
                <a:ea typeface="Calibri"/>
                <a:cs typeface="Calibri"/>
              </a:defRPr>
            </a:pPr>
            <a:endParaRPr lang="en-US"/>
          </a:p>
        </c:txPr>
        <c:crossAx val="92533504"/>
        <c:crosses val="autoZero"/>
        <c:crossBetween val="midCat"/>
        <c:majorUnit val="1"/>
      </c:valAx>
      <c:valAx>
        <c:axId val="92533504"/>
        <c:scaling>
          <c:orientation val="minMax"/>
        </c:scaling>
        <c:axPos val="r"/>
        <c:title>
          <c:tx>
            <c:rich>
              <a:bodyPr rot="-5400000" vert="horz"/>
              <a:lstStyle/>
              <a:p>
                <a:pPr>
                  <a:defRPr/>
                </a:pPr>
                <a:r>
                  <a:rPr lang="en-US" sz="2000"/>
                  <a:t>&lt;----cooler-----warmer----&gt;</a:t>
                </a:r>
              </a:p>
            </c:rich>
          </c:tx>
          <c:layout/>
        </c:title>
        <c:numFmt formatCode="@" sourceLinked="0"/>
        <c:majorTickMark val="none"/>
        <c:tickLblPos val="nextTo"/>
        <c:spPr>
          <a:noFill/>
          <a:ln>
            <a:noFill/>
          </a:ln>
        </c:spPr>
        <c:crossAx val="92510848"/>
        <c:crosses val="autoZero"/>
        <c:crossBetween val="midCat"/>
        <c:majorUnit val="1"/>
      </c:valAx>
      <c:spPr>
        <a:ln>
          <a:solidFill>
            <a:schemeClr val="tx1"/>
          </a:solidFill>
        </a:ln>
      </c:spPr>
    </c:plotArea>
    <c:plotVisOnly val="1"/>
    <c:dispBlanksAs val="gap"/>
  </c:chart>
  <c:spPr>
    <a:solidFill>
      <a:schemeClr val="bg1"/>
    </a:solidFill>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dirty="0" smtClean="0"/>
              <a:t>Central Texas</a:t>
            </a:r>
            <a:endParaRPr lang="en-US" dirty="0"/>
          </a:p>
        </c:rich>
      </c:tx>
    </c:title>
    <c:plotArea>
      <c:layout/>
      <c:scatterChart>
        <c:scatterStyle val="lineMarker"/>
        <c:ser>
          <c:idx val="0"/>
          <c:order val="0"/>
          <c:tx>
            <c:v>June PDSI</c:v>
          </c:tx>
          <c:marker>
            <c:symbol val="none"/>
          </c:marker>
          <c:xVal>
            <c:numRef>
              <c:f>Sheet2!$A$2:$A$284</c:f>
              <c:numCache>
                <c:formatCode>General</c:formatCode>
                <c:ptCount val="283"/>
                <c:pt idx="0">
                  <c:v>1698</c:v>
                </c:pt>
                <c:pt idx="1">
                  <c:v>1699</c:v>
                </c:pt>
                <c:pt idx="2">
                  <c:v>1700</c:v>
                </c:pt>
                <c:pt idx="3">
                  <c:v>1701</c:v>
                </c:pt>
                <c:pt idx="4">
                  <c:v>1702</c:v>
                </c:pt>
                <c:pt idx="5">
                  <c:v>1703</c:v>
                </c:pt>
                <c:pt idx="6">
                  <c:v>1704</c:v>
                </c:pt>
                <c:pt idx="7">
                  <c:v>1705</c:v>
                </c:pt>
                <c:pt idx="8">
                  <c:v>1706</c:v>
                </c:pt>
                <c:pt idx="9">
                  <c:v>1707</c:v>
                </c:pt>
                <c:pt idx="10">
                  <c:v>1708</c:v>
                </c:pt>
                <c:pt idx="11">
                  <c:v>1709</c:v>
                </c:pt>
                <c:pt idx="12">
                  <c:v>1710</c:v>
                </c:pt>
                <c:pt idx="13">
                  <c:v>1711</c:v>
                </c:pt>
                <c:pt idx="14">
                  <c:v>1712</c:v>
                </c:pt>
                <c:pt idx="15">
                  <c:v>1713</c:v>
                </c:pt>
                <c:pt idx="16">
                  <c:v>1714</c:v>
                </c:pt>
                <c:pt idx="17">
                  <c:v>1715</c:v>
                </c:pt>
                <c:pt idx="18">
                  <c:v>1716</c:v>
                </c:pt>
                <c:pt idx="19">
                  <c:v>1717</c:v>
                </c:pt>
                <c:pt idx="20">
                  <c:v>1718</c:v>
                </c:pt>
                <c:pt idx="21">
                  <c:v>1719</c:v>
                </c:pt>
                <c:pt idx="22">
                  <c:v>1720</c:v>
                </c:pt>
                <c:pt idx="23">
                  <c:v>1721</c:v>
                </c:pt>
                <c:pt idx="24">
                  <c:v>1722</c:v>
                </c:pt>
                <c:pt idx="25">
                  <c:v>1723</c:v>
                </c:pt>
                <c:pt idx="26">
                  <c:v>1724</c:v>
                </c:pt>
                <c:pt idx="27">
                  <c:v>1725</c:v>
                </c:pt>
                <c:pt idx="28">
                  <c:v>1726</c:v>
                </c:pt>
                <c:pt idx="29">
                  <c:v>1727</c:v>
                </c:pt>
                <c:pt idx="30">
                  <c:v>1728</c:v>
                </c:pt>
                <c:pt idx="31">
                  <c:v>1729</c:v>
                </c:pt>
                <c:pt idx="32">
                  <c:v>1730</c:v>
                </c:pt>
                <c:pt idx="33">
                  <c:v>1731</c:v>
                </c:pt>
                <c:pt idx="34">
                  <c:v>1732</c:v>
                </c:pt>
                <c:pt idx="35">
                  <c:v>1733</c:v>
                </c:pt>
                <c:pt idx="36">
                  <c:v>1734</c:v>
                </c:pt>
                <c:pt idx="37">
                  <c:v>1735</c:v>
                </c:pt>
                <c:pt idx="38">
                  <c:v>1736</c:v>
                </c:pt>
                <c:pt idx="39">
                  <c:v>1737</c:v>
                </c:pt>
                <c:pt idx="40">
                  <c:v>1738</c:v>
                </c:pt>
                <c:pt idx="41">
                  <c:v>1739</c:v>
                </c:pt>
                <c:pt idx="42">
                  <c:v>1740</c:v>
                </c:pt>
                <c:pt idx="43">
                  <c:v>1741</c:v>
                </c:pt>
                <c:pt idx="44">
                  <c:v>1742</c:v>
                </c:pt>
                <c:pt idx="45">
                  <c:v>1743</c:v>
                </c:pt>
                <c:pt idx="46">
                  <c:v>1744</c:v>
                </c:pt>
                <c:pt idx="47">
                  <c:v>1745</c:v>
                </c:pt>
                <c:pt idx="48">
                  <c:v>1746</c:v>
                </c:pt>
                <c:pt idx="49">
                  <c:v>1747</c:v>
                </c:pt>
                <c:pt idx="50">
                  <c:v>1748</c:v>
                </c:pt>
                <c:pt idx="51">
                  <c:v>1749</c:v>
                </c:pt>
                <c:pt idx="52">
                  <c:v>1750</c:v>
                </c:pt>
                <c:pt idx="53">
                  <c:v>1751</c:v>
                </c:pt>
                <c:pt idx="54">
                  <c:v>1752</c:v>
                </c:pt>
                <c:pt idx="55">
                  <c:v>1753</c:v>
                </c:pt>
                <c:pt idx="56">
                  <c:v>1754</c:v>
                </c:pt>
                <c:pt idx="57">
                  <c:v>1755</c:v>
                </c:pt>
                <c:pt idx="58">
                  <c:v>1756</c:v>
                </c:pt>
                <c:pt idx="59">
                  <c:v>1757</c:v>
                </c:pt>
                <c:pt idx="60">
                  <c:v>1758</c:v>
                </c:pt>
                <c:pt idx="61">
                  <c:v>1759</c:v>
                </c:pt>
                <c:pt idx="62">
                  <c:v>1760</c:v>
                </c:pt>
                <c:pt idx="63">
                  <c:v>1761</c:v>
                </c:pt>
                <c:pt idx="64">
                  <c:v>1762</c:v>
                </c:pt>
                <c:pt idx="65">
                  <c:v>1763</c:v>
                </c:pt>
                <c:pt idx="66">
                  <c:v>1764</c:v>
                </c:pt>
                <c:pt idx="67">
                  <c:v>1765</c:v>
                </c:pt>
                <c:pt idx="68">
                  <c:v>1766</c:v>
                </c:pt>
                <c:pt idx="69">
                  <c:v>1767</c:v>
                </c:pt>
                <c:pt idx="70">
                  <c:v>1768</c:v>
                </c:pt>
                <c:pt idx="71">
                  <c:v>1769</c:v>
                </c:pt>
                <c:pt idx="72">
                  <c:v>1770</c:v>
                </c:pt>
                <c:pt idx="73">
                  <c:v>1771</c:v>
                </c:pt>
                <c:pt idx="74">
                  <c:v>1772</c:v>
                </c:pt>
                <c:pt idx="75">
                  <c:v>1773</c:v>
                </c:pt>
                <c:pt idx="76">
                  <c:v>1774</c:v>
                </c:pt>
                <c:pt idx="77">
                  <c:v>1775</c:v>
                </c:pt>
                <c:pt idx="78">
                  <c:v>1776</c:v>
                </c:pt>
                <c:pt idx="79">
                  <c:v>1777</c:v>
                </c:pt>
                <c:pt idx="80">
                  <c:v>1778</c:v>
                </c:pt>
                <c:pt idx="81">
                  <c:v>1779</c:v>
                </c:pt>
                <c:pt idx="82">
                  <c:v>1780</c:v>
                </c:pt>
                <c:pt idx="83">
                  <c:v>1781</c:v>
                </c:pt>
                <c:pt idx="84">
                  <c:v>1782</c:v>
                </c:pt>
                <c:pt idx="85">
                  <c:v>1783</c:v>
                </c:pt>
                <c:pt idx="86">
                  <c:v>1784</c:v>
                </c:pt>
                <c:pt idx="87">
                  <c:v>1785</c:v>
                </c:pt>
                <c:pt idx="88">
                  <c:v>1786</c:v>
                </c:pt>
                <c:pt idx="89">
                  <c:v>1787</c:v>
                </c:pt>
                <c:pt idx="90">
                  <c:v>1788</c:v>
                </c:pt>
                <c:pt idx="91">
                  <c:v>1789</c:v>
                </c:pt>
                <c:pt idx="92">
                  <c:v>1790</c:v>
                </c:pt>
                <c:pt idx="93">
                  <c:v>1791</c:v>
                </c:pt>
                <c:pt idx="94">
                  <c:v>1792</c:v>
                </c:pt>
                <c:pt idx="95">
                  <c:v>1793</c:v>
                </c:pt>
                <c:pt idx="96">
                  <c:v>1794</c:v>
                </c:pt>
                <c:pt idx="97">
                  <c:v>1795</c:v>
                </c:pt>
                <c:pt idx="98">
                  <c:v>1796</c:v>
                </c:pt>
                <c:pt idx="99">
                  <c:v>1797</c:v>
                </c:pt>
                <c:pt idx="100">
                  <c:v>1798</c:v>
                </c:pt>
                <c:pt idx="101">
                  <c:v>1799</c:v>
                </c:pt>
                <c:pt idx="102">
                  <c:v>1800</c:v>
                </c:pt>
                <c:pt idx="103">
                  <c:v>1801</c:v>
                </c:pt>
                <c:pt idx="104">
                  <c:v>1802</c:v>
                </c:pt>
                <c:pt idx="105">
                  <c:v>1803</c:v>
                </c:pt>
                <c:pt idx="106">
                  <c:v>1804</c:v>
                </c:pt>
                <c:pt idx="107">
                  <c:v>1805</c:v>
                </c:pt>
                <c:pt idx="108">
                  <c:v>1806</c:v>
                </c:pt>
                <c:pt idx="109">
                  <c:v>1807</c:v>
                </c:pt>
                <c:pt idx="110">
                  <c:v>1808</c:v>
                </c:pt>
                <c:pt idx="111">
                  <c:v>1809</c:v>
                </c:pt>
                <c:pt idx="112">
                  <c:v>1810</c:v>
                </c:pt>
                <c:pt idx="113">
                  <c:v>1811</c:v>
                </c:pt>
                <c:pt idx="114">
                  <c:v>1812</c:v>
                </c:pt>
                <c:pt idx="115">
                  <c:v>1813</c:v>
                </c:pt>
                <c:pt idx="116">
                  <c:v>1814</c:v>
                </c:pt>
                <c:pt idx="117">
                  <c:v>1815</c:v>
                </c:pt>
                <c:pt idx="118">
                  <c:v>1816</c:v>
                </c:pt>
                <c:pt idx="119">
                  <c:v>1817</c:v>
                </c:pt>
                <c:pt idx="120">
                  <c:v>1818</c:v>
                </c:pt>
                <c:pt idx="121">
                  <c:v>1819</c:v>
                </c:pt>
                <c:pt idx="122">
                  <c:v>1820</c:v>
                </c:pt>
                <c:pt idx="123">
                  <c:v>1821</c:v>
                </c:pt>
                <c:pt idx="124">
                  <c:v>1822</c:v>
                </c:pt>
                <c:pt idx="125">
                  <c:v>1823</c:v>
                </c:pt>
                <c:pt idx="126">
                  <c:v>1824</c:v>
                </c:pt>
                <c:pt idx="127">
                  <c:v>1825</c:v>
                </c:pt>
                <c:pt idx="128">
                  <c:v>1826</c:v>
                </c:pt>
                <c:pt idx="129">
                  <c:v>1827</c:v>
                </c:pt>
                <c:pt idx="130">
                  <c:v>1828</c:v>
                </c:pt>
                <c:pt idx="131">
                  <c:v>1829</c:v>
                </c:pt>
                <c:pt idx="132">
                  <c:v>1830</c:v>
                </c:pt>
                <c:pt idx="133">
                  <c:v>1831</c:v>
                </c:pt>
                <c:pt idx="134">
                  <c:v>1832</c:v>
                </c:pt>
                <c:pt idx="135">
                  <c:v>1833</c:v>
                </c:pt>
                <c:pt idx="136">
                  <c:v>1834</c:v>
                </c:pt>
                <c:pt idx="137">
                  <c:v>1835</c:v>
                </c:pt>
                <c:pt idx="138">
                  <c:v>1836</c:v>
                </c:pt>
                <c:pt idx="139">
                  <c:v>1837</c:v>
                </c:pt>
                <c:pt idx="140">
                  <c:v>1838</c:v>
                </c:pt>
                <c:pt idx="141">
                  <c:v>1839</c:v>
                </c:pt>
                <c:pt idx="142">
                  <c:v>1840</c:v>
                </c:pt>
                <c:pt idx="143">
                  <c:v>1841</c:v>
                </c:pt>
                <c:pt idx="144">
                  <c:v>1842</c:v>
                </c:pt>
                <c:pt idx="145">
                  <c:v>1843</c:v>
                </c:pt>
                <c:pt idx="146">
                  <c:v>1844</c:v>
                </c:pt>
                <c:pt idx="147">
                  <c:v>1845</c:v>
                </c:pt>
                <c:pt idx="148">
                  <c:v>1846</c:v>
                </c:pt>
                <c:pt idx="149">
                  <c:v>1847</c:v>
                </c:pt>
                <c:pt idx="150">
                  <c:v>1848</c:v>
                </c:pt>
                <c:pt idx="151">
                  <c:v>1849</c:v>
                </c:pt>
                <c:pt idx="152">
                  <c:v>1850</c:v>
                </c:pt>
                <c:pt idx="153">
                  <c:v>1851</c:v>
                </c:pt>
                <c:pt idx="154">
                  <c:v>1852</c:v>
                </c:pt>
                <c:pt idx="155">
                  <c:v>1853</c:v>
                </c:pt>
                <c:pt idx="156">
                  <c:v>1854</c:v>
                </c:pt>
                <c:pt idx="157">
                  <c:v>1855</c:v>
                </c:pt>
                <c:pt idx="158">
                  <c:v>1856</c:v>
                </c:pt>
                <c:pt idx="159">
                  <c:v>1857</c:v>
                </c:pt>
                <c:pt idx="160">
                  <c:v>1858</c:v>
                </c:pt>
                <c:pt idx="161">
                  <c:v>1859</c:v>
                </c:pt>
                <c:pt idx="162">
                  <c:v>1860</c:v>
                </c:pt>
                <c:pt idx="163">
                  <c:v>1861</c:v>
                </c:pt>
                <c:pt idx="164">
                  <c:v>1862</c:v>
                </c:pt>
                <c:pt idx="165">
                  <c:v>1863</c:v>
                </c:pt>
                <c:pt idx="166">
                  <c:v>1864</c:v>
                </c:pt>
                <c:pt idx="167">
                  <c:v>1865</c:v>
                </c:pt>
                <c:pt idx="168">
                  <c:v>1866</c:v>
                </c:pt>
                <c:pt idx="169">
                  <c:v>1867</c:v>
                </c:pt>
                <c:pt idx="170">
                  <c:v>1868</c:v>
                </c:pt>
                <c:pt idx="171">
                  <c:v>1869</c:v>
                </c:pt>
                <c:pt idx="172">
                  <c:v>1870</c:v>
                </c:pt>
                <c:pt idx="173">
                  <c:v>1871</c:v>
                </c:pt>
                <c:pt idx="174">
                  <c:v>1872</c:v>
                </c:pt>
                <c:pt idx="175">
                  <c:v>1873</c:v>
                </c:pt>
                <c:pt idx="176">
                  <c:v>1874</c:v>
                </c:pt>
                <c:pt idx="177">
                  <c:v>1875</c:v>
                </c:pt>
                <c:pt idx="178">
                  <c:v>1876</c:v>
                </c:pt>
                <c:pt idx="179">
                  <c:v>1877</c:v>
                </c:pt>
                <c:pt idx="180">
                  <c:v>1878</c:v>
                </c:pt>
                <c:pt idx="181">
                  <c:v>1879</c:v>
                </c:pt>
                <c:pt idx="182">
                  <c:v>1880</c:v>
                </c:pt>
                <c:pt idx="183">
                  <c:v>1881</c:v>
                </c:pt>
                <c:pt idx="184">
                  <c:v>1882</c:v>
                </c:pt>
                <c:pt idx="185">
                  <c:v>1883</c:v>
                </c:pt>
                <c:pt idx="186">
                  <c:v>1884</c:v>
                </c:pt>
                <c:pt idx="187">
                  <c:v>1885</c:v>
                </c:pt>
                <c:pt idx="188">
                  <c:v>1886</c:v>
                </c:pt>
                <c:pt idx="189">
                  <c:v>1887</c:v>
                </c:pt>
                <c:pt idx="190">
                  <c:v>1888</c:v>
                </c:pt>
                <c:pt idx="191">
                  <c:v>1889</c:v>
                </c:pt>
                <c:pt idx="192">
                  <c:v>1890</c:v>
                </c:pt>
                <c:pt idx="193">
                  <c:v>1891</c:v>
                </c:pt>
                <c:pt idx="194">
                  <c:v>1892</c:v>
                </c:pt>
                <c:pt idx="195">
                  <c:v>1893</c:v>
                </c:pt>
                <c:pt idx="196">
                  <c:v>1894</c:v>
                </c:pt>
                <c:pt idx="197">
                  <c:v>1895</c:v>
                </c:pt>
                <c:pt idx="198">
                  <c:v>1896</c:v>
                </c:pt>
                <c:pt idx="199">
                  <c:v>1897</c:v>
                </c:pt>
                <c:pt idx="200">
                  <c:v>1898</c:v>
                </c:pt>
                <c:pt idx="201">
                  <c:v>1899</c:v>
                </c:pt>
                <c:pt idx="202">
                  <c:v>1900</c:v>
                </c:pt>
                <c:pt idx="203">
                  <c:v>1901</c:v>
                </c:pt>
                <c:pt idx="204">
                  <c:v>1902</c:v>
                </c:pt>
                <c:pt idx="205">
                  <c:v>1903</c:v>
                </c:pt>
                <c:pt idx="206">
                  <c:v>1904</c:v>
                </c:pt>
                <c:pt idx="207">
                  <c:v>1905</c:v>
                </c:pt>
                <c:pt idx="208">
                  <c:v>1906</c:v>
                </c:pt>
                <c:pt idx="209">
                  <c:v>1907</c:v>
                </c:pt>
                <c:pt idx="210">
                  <c:v>1908</c:v>
                </c:pt>
                <c:pt idx="211">
                  <c:v>1909</c:v>
                </c:pt>
                <c:pt idx="212">
                  <c:v>1910</c:v>
                </c:pt>
                <c:pt idx="213">
                  <c:v>1911</c:v>
                </c:pt>
                <c:pt idx="214">
                  <c:v>1912</c:v>
                </c:pt>
                <c:pt idx="215">
                  <c:v>1913</c:v>
                </c:pt>
                <c:pt idx="216">
                  <c:v>1914</c:v>
                </c:pt>
                <c:pt idx="217">
                  <c:v>1915</c:v>
                </c:pt>
                <c:pt idx="218">
                  <c:v>1916</c:v>
                </c:pt>
                <c:pt idx="219">
                  <c:v>1917</c:v>
                </c:pt>
                <c:pt idx="220">
                  <c:v>1918</c:v>
                </c:pt>
                <c:pt idx="221">
                  <c:v>1919</c:v>
                </c:pt>
                <c:pt idx="222">
                  <c:v>1920</c:v>
                </c:pt>
                <c:pt idx="223">
                  <c:v>1921</c:v>
                </c:pt>
                <c:pt idx="224">
                  <c:v>1922</c:v>
                </c:pt>
                <c:pt idx="225">
                  <c:v>1923</c:v>
                </c:pt>
                <c:pt idx="226">
                  <c:v>1924</c:v>
                </c:pt>
                <c:pt idx="227">
                  <c:v>1925</c:v>
                </c:pt>
                <c:pt idx="228">
                  <c:v>1926</c:v>
                </c:pt>
                <c:pt idx="229">
                  <c:v>1927</c:v>
                </c:pt>
                <c:pt idx="230">
                  <c:v>1928</c:v>
                </c:pt>
                <c:pt idx="231">
                  <c:v>1929</c:v>
                </c:pt>
                <c:pt idx="232">
                  <c:v>1930</c:v>
                </c:pt>
                <c:pt idx="233">
                  <c:v>1931</c:v>
                </c:pt>
                <c:pt idx="234">
                  <c:v>1932</c:v>
                </c:pt>
                <c:pt idx="235">
                  <c:v>1933</c:v>
                </c:pt>
                <c:pt idx="236">
                  <c:v>1934</c:v>
                </c:pt>
                <c:pt idx="237">
                  <c:v>1935</c:v>
                </c:pt>
                <c:pt idx="238">
                  <c:v>1936</c:v>
                </c:pt>
                <c:pt idx="239">
                  <c:v>1937</c:v>
                </c:pt>
                <c:pt idx="240">
                  <c:v>1938</c:v>
                </c:pt>
                <c:pt idx="241">
                  <c:v>1939</c:v>
                </c:pt>
                <c:pt idx="242">
                  <c:v>1940</c:v>
                </c:pt>
                <c:pt idx="243">
                  <c:v>1941</c:v>
                </c:pt>
                <c:pt idx="244">
                  <c:v>1942</c:v>
                </c:pt>
                <c:pt idx="245">
                  <c:v>1943</c:v>
                </c:pt>
                <c:pt idx="246">
                  <c:v>1944</c:v>
                </c:pt>
                <c:pt idx="247">
                  <c:v>1945</c:v>
                </c:pt>
                <c:pt idx="248">
                  <c:v>1946</c:v>
                </c:pt>
                <c:pt idx="249">
                  <c:v>1947</c:v>
                </c:pt>
                <c:pt idx="250">
                  <c:v>1948</c:v>
                </c:pt>
                <c:pt idx="251">
                  <c:v>1949</c:v>
                </c:pt>
                <c:pt idx="252">
                  <c:v>1950</c:v>
                </c:pt>
                <c:pt idx="253">
                  <c:v>1951</c:v>
                </c:pt>
                <c:pt idx="254">
                  <c:v>1952</c:v>
                </c:pt>
                <c:pt idx="255">
                  <c:v>1953</c:v>
                </c:pt>
                <c:pt idx="256">
                  <c:v>1954</c:v>
                </c:pt>
                <c:pt idx="257">
                  <c:v>1955</c:v>
                </c:pt>
                <c:pt idx="258">
                  <c:v>1956</c:v>
                </c:pt>
                <c:pt idx="259">
                  <c:v>1957</c:v>
                </c:pt>
                <c:pt idx="260">
                  <c:v>1958</c:v>
                </c:pt>
                <c:pt idx="261">
                  <c:v>1959</c:v>
                </c:pt>
                <c:pt idx="262">
                  <c:v>1960</c:v>
                </c:pt>
                <c:pt idx="263">
                  <c:v>1961</c:v>
                </c:pt>
                <c:pt idx="264">
                  <c:v>1962</c:v>
                </c:pt>
                <c:pt idx="265">
                  <c:v>1963</c:v>
                </c:pt>
                <c:pt idx="266">
                  <c:v>1964</c:v>
                </c:pt>
                <c:pt idx="267">
                  <c:v>1965</c:v>
                </c:pt>
                <c:pt idx="268">
                  <c:v>1966</c:v>
                </c:pt>
                <c:pt idx="269">
                  <c:v>1967</c:v>
                </c:pt>
                <c:pt idx="270">
                  <c:v>1968</c:v>
                </c:pt>
                <c:pt idx="271">
                  <c:v>1969</c:v>
                </c:pt>
                <c:pt idx="272">
                  <c:v>1970</c:v>
                </c:pt>
                <c:pt idx="273">
                  <c:v>1971</c:v>
                </c:pt>
                <c:pt idx="274">
                  <c:v>1972</c:v>
                </c:pt>
                <c:pt idx="275">
                  <c:v>1973</c:v>
                </c:pt>
                <c:pt idx="276">
                  <c:v>1974</c:v>
                </c:pt>
                <c:pt idx="277">
                  <c:v>1975</c:v>
                </c:pt>
                <c:pt idx="278">
                  <c:v>1976</c:v>
                </c:pt>
                <c:pt idx="279">
                  <c:v>1977</c:v>
                </c:pt>
                <c:pt idx="280">
                  <c:v>1978</c:v>
                </c:pt>
                <c:pt idx="281">
                  <c:v>1979</c:v>
                </c:pt>
                <c:pt idx="282">
                  <c:v>1980</c:v>
                </c:pt>
              </c:numCache>
            </c:numRef>
          </c:xVal>
          <c:yVal>
            <c:numRef>
              <c:f>Sheet2!$C$2:$C$284</c:f>
              <c:numCache>
                <c:formatCode>General</c:formatCode>
                <c:ptCount val="283"/>
                <c:pt idx="0">
                  <c:v>-1.0589999999999933</c:v>
                </c:pt>
                <c:pt idx="1">
                  <c:v>-2.2090000000000001</c:v>
                </c:pt>
                <c:pt idx="2">
                  <c:v>-1.256</c:v>
                </c:pt>
                <c:pt idx="3">
                  <c:v>0.17300000000000001</c:v>
                </c:pt>
                <c:pt idx="4">
                  <c:v>1.7009999999999916</c:v>
                </c:pt>
                <c:pt idx="5">
                  <c:v>-1.5329999999999926</c:v>
                </c:pt>
                <c:pt idx="6">
                  <c:v>-2.3289999999999997</c:v>
                </c:pt>
                <c:pt idx="7">
                  <c:v>-1.7289999999999917</c:v>
                </c:pt>
                <c:pt idx="8">
                  <c:v>1.4239999999999866</c:v>
                </c:pt>
                <c:pt idx="9">
                  <c:v>0.58000000000000007</c:v>
                </c:pt>
                <c:pt idx="10">
                  <c:v>-0.15900000000000089</c:v>
                </c:pt>
                <c:pt idx="11">
                  <c:v>-0.51700000000000002</c:v>
                </c:pt>
                <c:pt idx="12">
                  <c:v>0.14100000000000001</c:v>
                </c:pt>
                <c:pt idx="13">
                  <c:v>-0.82700000000000062</c:v>
                </c:pt>
                <c:pt idx="14">
                  <c:v>-1.131</c:v>
                </c:pt>
                <c:pt idx="15">
                  <c:v>-0.3270000000000019</c:v>
                </c:pt>
                <c:pt idx="16">
                  <c:v>-3.0470000000000002</c:v>
                </c:pt>
                <c:pt idx="17">
                  <c:v>-2.3109999999999977</c:v>
                </c:pt>
                <c:pt idx="18">
                  <c:v>-1.661</c:v>
                </c:pt>
                <c:pt idx="19">
                  <c:v>-2.3929999999999967</c:v>
                </c:pt>
                <c:pt idx="20">
                  <c:v>4.806</c:v>
                </c:pt>
                <c:pt idx="21">
                  <c:v>4.9390000000000134</c:v>
                </c:pt>
                <c:pt idx="22">
                  <c:v>3.4</c:v>
                </c:pt>
                <c:pt idx="23">
                  <c:v>3.149</c:v>
                </c:pt>
                <c:pt idx="24">
                  <c:v>-0.35100000000000031</c:v>
                </c:pt>
                <c:pt idx="25">
                  <c:v>2.524</c:v>
                </c:pt>
                <c:pt idx="26">
                  <c:v>-1.06</c:v>
                </c:pt>
                <c:pt idx="27">
                  <c:v>-0.73400000000000065</c:v>
                </c:pt>
                <c:pt idx="28">
                  <c:v>0.81799999999999995</c:v>
                </c:pt>
                <c:pt idx="29">
                  <c:v>-0.56699999999999995</c:v>
                </c:pt>
                <c:pt idx="30">
                  <c:v>-1.6519999999999926</c:v>
                </c:pt>
                <c:pt idx="31">
                  <c:v>-1.8480000000000001</c:v>
                </c:pt>
                <c:pt idx="32">
                  <c:v>-3.3989999999999987</c:v>
                </c:pt>
                <c:pt idx="33">
                  <c:v>-2.2050000000000001</c:v>
                </c:pt>
                <c:pt idx="34">
                  <c:v>1.32</c:v>
                </c:pt>
                <c:pt idx="35">
                  <c:v>1.6970000000000001</c:v>
                </c:pt>
                <c:pt idx="36">
                  <c:v>-0.10900000000000012</c:v>
                </c:pt>
                <c:pt idx="37">
                  <c:v>3.383</c:v>
                </c:pt>
                <c:pt idx="38">
                  <c:v>-1.9390000000000001</c:v>
                </c:pt>
                <c:pt idx="39">
                  <c:v>2.1000000000000012E-2</c:v>
                </c:pt>
                <c:pt idx="40">
                  <c:v>-2.0349999999999997</c:v>
                </c:pt>
                <c:pt idx="41">
                  <c:v>1.796</c:v>
                </c:pt>
                <c:pt idx="42">
                  <c:v>5.4119999999999999</c:v>
                </c:pt>
                <c:pt idx="43">
                  <c:v>-0.67500000000000426</c:v>
                </c:pt>
                <c:pt idx="44">
                  <c:v>-1.2169999999999916</c:v>
                </c:pt>
                <c:pt idx="45">
                  <c:v>-1.7849999999999926</c:v>
                </c:pt>
                <c:pt idx="46">
                  <c:v>-0.45200000000000001</c:v>
                </c:pt>
                <c:pt idx="47">
                  <c:v>-0.17200000000000001</c:v>
                </c:pt>
                <c:pt idx="48">
                  <c:v>2.3749999999999987</c:v>
                </c:pt>
                <c:pt idx="49">
                  <c:v>2.085</c:v>
                </c:pt>
                <c:pt idx="50">
                  <c:v>0.98699999999999999</c:v>
                </c:pt>
                <c:pt idx="51">
                  <c:v>0.51800000000000002</c:v>
                </c:pt>
                <c:pt idx="52">
                  <c:v>-2.09</c:v>
                </c:pt>
                <c:pt idx="53">
                  <c:v>-2.153</c:v>
                </c:pt>
                <c:pt idx="54">
                  <c:v>-2.7970000000000002</c:v>
                </c:pt>
                <c:pt idx="55">
                  <c:v>0.3240000000000019</c:v>
                </c:pt>
                <c:pt idx="56">
                  <c:v>-1.5389999999999928</c:v>
                </c:pt>
                <c:pt idx="57">
                  <c:v>-3.0549999999999997</c:v>
                </c:pt>
                <c:pt idx="58">
                  <c:v>0.36300000000000032</c:v>
                </c:pt>
                <c:pt idx="59">
                  <c:v>0.26700000000000002</c:v>
                </c:pt>
                <c:pt idx="60">
                  <c:v>3.03</c:v>
                </c:pt>
                <c:pt idx="61">
                  <c:v>2.0489999999999999</c:v>
                </c:pt>
                <c:pt idx="62">
                  <c:v>2.1139999999999999</c:v>
                </c:pt>
                <c:pt idx="63">
                  <c:v>0.82800000000000062</c:v>
                </c:pt>
                <c:pt idx="64">
                  <c:v>1.601</c:v>
                </c:pt>
                <c:pt idx="65">
                  <c:v>-0.52100000000000002</c:v>
                </c:pt>
                <c:pt idx="66">
                  <c:v>-1.5289999999999926</c:v>
                </c:pt>
                <c:pt idx="67">
                  <c:v>-0.42800000000000032</c:v>
                </c:pt>
                <c:pt idx="68">
                  <c:v>-3.5999999999999997E-2</c:v>
                </c:pt>
                <c:pt idx="69">
                  <c:v>-0.23800000000000004</c:v>
                </c:pt>
                <c:pt idx="70">
                  <c:v>-0.65200000000000413</c:v>
                </c:pt>
                <c:pt idx="71">
                  <c:v>0.14100000000000001</c:v>
                </c:pt>
                <c:pt idx="72">
                  <c:v>0.13800000000000001</c:v>
                </c:pt>
                <c:pt idx="73">
                  <c:v>-0.20400000000000001</c:v>
                </c:pt>
                <c:pt idx="74">
                  <c:v>-2.8449999999999998</c:v>
                </c:pt>
                <c:pt idx="75">
                  <c:v>-0.79400000000000004</c:v>
                </c:pt>
                <c:pt idx="76">
                  <c:v>-0.84800000000000064</c:v>
                </c:pt>
                <c:pt idx="77">
                  <c:v>-2.2549999999999999</c:v>
                </c:pt>
                <c:pt idx="78">
                  <c:v>-1.6960000000000066</c:v>
                </c:pt>
                <c:pt idx="79">
                  <c:v>-2.121</c:v>
                </c:pt>
                <c:pt idx="80">
                  <c:v>-1.857</c:v>
                </c:pt>
                <c:pt idx="81">
                  <c:v>3.9000000000000014E-2</c:v>
                </c:pt>
                <c:pt idx="82">
                  <c:v>-1.0249999999999926</c:v>
                </c:pt>
                <c:pt idx="83">
                  <c:v>-2.133</c:v>
                </c:pt>
                <c:pt idx="84">
                  <c:v>3.1189999999999998</c:v>
                </c:pt>
                <c:pt idx="85">
                  <c:v>1.343</c:v>
                </c:pt>
                <c:pt idx="86">
                  <c:v>1.296</c:v>
                </c:pt>
                <c:pt idx="87">
                  <c:v>-2.3309999999999977</c:v>
                </c:pt>
                <c:pt idx="88">
                  <c:v>-2.7450000000000001</c:v>
                </c:pt>
                <c:pt idx="89">
                  <c:v>-0.48800000000000032</c:v>
                </c:pt>
                <c:pt idx="90">
                  <c:v>1.8480000000000001</c:v>
                </c:pt>
                <c:pt idx="91">
                  <c:v>-3.5619999999999998</c:v>
                </c:pt>
                <c:pt idx="92">
                  <c:v>-4.1099999999999985</c:v>
                </c:pt>
                <c:pt idx="93">
                  <c:v>-0.85100000000000064</c:v>
                </c:pt>
                <c:pt idx="94">
                  <c:v>3.145</c:v>
                </c:pt>
                <c:pt idx="95">
                  <c:v>4.2439999999999998</c:v>
                </c:pt>
                <c:pt idx="96">
                  <c:v>3.4519999999999977</c:v>
                </c:pt>
                <c:pt idx="97">
                  <c:v>2.5359999999999987</c:v>
                </c:pt>
                <c:pt idx="98">
                  <c:v>1.8919999999999926</c:v>
                </c:pt>
                <c:pt idx="99">
                  <c:v>1.859</c:v>
                </c:pt>
                <c:pt idx="100">
                  <c:v>-0.77900000000000424</c:v>
                </c:pt>
                <c:pt idx="101">
                  <c:v>3.3179999999999987</c:v>
                </c:pt>
                <c:pt idx="102">
                  <c:v>0.47900000000000031</c:v>
                </c:pt>
                <c:pt idx="103">
                  <c:v>-1.6700000000000021</c:v>
                </c:pt>
                <c:pt idx="104">
                  <c:v>0.48200000000000032</c:v>
                </c:pt>
                <c:pt idx="105">
                  <c:v>1.1759999999999933</c:v>
                </c:pt>
                <c:pt idx="106">
                  <c:v>-0.42500000000000032</c:v>
                </c:pt>
                <c:pt idx="107">
                  <c:v>-3.6539999999999999</c:v>
                </c:pt>
                <c:pt idx="108">
                  <c:v>-2.5870000000000002</c:v>
                </c:pt>
                <c:pt idx="109">
                  <c:v>0.25900000000000001</c:v>
                </c:pt>
                <c:pt idx="110">
                  <c:v>-1.395</c:v>
                </c:pt>
                <c:pt idx="111">
                  <c:v>1.093</c:v>
                </c:pt>
                <c:pt idx="112">
                  <c:v>2.048</c:v>
                </c:pt>
                <c:pt idx="113">
                  <c:v>0.83400000000000063</c:v>
                </c:pt>
                <c:pt idx="114">
                  <c:v>0.83300000000000063</c:v>
                </c:pt>
                <c:pt idx="115">
                  <c:v>0.31400000000000167</c:v>
                </c:pt>
                <c:pt idx="116">
                  <c:v>1.502</c:v>
                </c:pt>
                <c:pt idx="117">
                  <c:v>0.60500000000000065</c:v>
                </c:pt>
                <c:pt idx="118">
                  <c:v>1.2E-2</c:v>
                </c:pt>
                <c:pt idx="119">
                  <c:v>0.254</c:v>
                </c:pt>
                <c:pt idx="120">
                  <c:v>1.6990000000000001</c:v>
                </c:pt>
                <c:pt idx="121">
                  <c:v>-1.2509999999999926</c:v>
                </c:pt>
                <c:pt idx="122">
                  <c:v>-2.4339999999999997</c:v>
                </c:pt>
                <c:pt idx="123">
                  <c:v>0.73400000000000065</c:v>
                </c:pt>
                <c:pt idx="124">
                  <c:v>-2.5369999999999977</c:v>
                </c:pt>
                <c:pt idx="125">
                  <c:v>-6.9000000000000034E-2</c:v>
                </c:pt>
                <c:pt idx="126">
                  <c:v>-2.8159999999999967</c:v>
                </c:pt>
                <c:pt idx="127">
                  <c:v>0.57600000000000062</c:v>
                </c:pt>
                <c:pt idx="128">
                  <c:v>-1.3939999999999926</c:v>
                </c:pt>
                <c:pt idx="129">
                  <c:v>-3.6999999999999998E-2</c:v>
                </c:pt>
                <c:pt idx="130">
                  <c:v>0.13900000000000001</c:v>
                </c:pt>
                <c:pt idx="131">
                  <c:v>-2.7000000000000159E-2</c:v>
                </c:pt>
                <c:pt idx="132">
                  <c:v>-1.3839999999999926</c:v>
                </c:pt>
                <c:pt idx="133">
                  <c:v>-1.746</c:v>
                </c:pt>
                <c:pt idx="134">
                  <c:v>-0.67800000000000427</c:v>
                </c:pt>
                <c:pt idx="135">
                  <c:v>4.0049999999999955</c:v>
                </c:pt>
                <c:pt idx="136">
                  <c:v>3.6149999999999998</c:v>
                </c:pt>
                <c:pt idx="137">
                  <c:v>-1.4949999999999928</c:v>
                </c:pt>
                <c:pt idx="138">
                  <c:v>1.778</c:v>
                </c:pt>
                <c:pt idx="139">
                  <c:v>-0.82500000000000062</c:v>
                </c:pt>
                <c:pt idx="140">
                  <c:v>0.79800000000000004</c:v>
                </c:pt>
                <c:pt idx="141">
                  <c:v>-0.43400000000000138</c:v>
                </c:pt>
                <c:pt idx="142">
                  <c:v>2.5999999999999999E-2</c:v>
                </c:pt>
                <c:pt idx="143">
                  <c:v>-1.7669999999999926</c:v>
                </c:pt>
                <c:pt idx="144">
                  <c:v>-2.88</c:v>
                </c:pt>
                <c:pt idx="145">
                  <c:v>1.3120000000000001</c:v>
                </c:pt>
                <c:pt idx="146">
                  <c:v>0.23100000000000001</c:v>
                </c:pt>
                <c:pt idx="147">
                  <c:v>-0.33200000000000213</c:v>
                </c:pt>
                <c:pt idx="148">
                  <c:v>-0.36100000000000032</c:v>
                </c:pt>
                <c:pt idx="149">
                  <c:v>-1.6279999999999926</c:v>
                </c:pt>
                <c:pt idx="150">
                  <c:v>-1.9400000000000066</c:v>
                </c:pt>
                <c:pt idx="151">
                  <c:v>0.93300000000000005</c:v>
                </c:pt>
                <c:pt idx="152">
                  <c:v>2.4949999999999997</c:v>
                </c:pt>
                <c:pt idx="153">
                  <c:v>1.9720000000000069</c:v>
                </c:pt>
                <c:pt idx="154">
                  <c:v>-0.49900000000000166</c:v>
                </c:pt>
                <c:pt idx="155">
                  <c:v>1.9000000000000111E-2</c:v>
                </c:pt>
                <c:pt idx="156">
                  <c:v>9.3000000000000208E-2</c:v>
                </c:pt>
                <c:pt idx="157">
                  <c:v>-3.5709999999999997</c:v>
                </c:pt>
                <c:pt idx="158">
                  <c:v>-7.8000000000000014E-2</c:v>
                </c:pt>
                <c:pt idx="159">
                  <c:v>-4.2290000000000001</c:v>
                </c:pt>
                <c:pt idx="160">
                  <c:v>-0.24800000000000041</c:v>
                </c:pt>
                <c:pt idx="161">
                  <c:v>-2.5309999999999997</c:v>
                </c:pt>
                <c:pt idx="162">
                  <c:v>-2.7680000000000002</c:v>
                </c:pt>
                <c:pt idx="163">
                  <c:v>-0.39500000000000213</c:v>
                </c:pt>
                <c:pt idx="164">
                  <c:v>-3.484</c:v>
                </c:pt>
                <c:pt idx="165">
                  <c:v>-1.603</c:v>
                </c:pt>
                <c:pt idx="166">
                  <c:v>-2.403</c:v>
                </c:pt>
                <c:pt idx="167">
                  <c:v>0.59899999999999998</c:v>
                </c:pt>
                <c:pt idx="168">
                  <c:v>-0.33500000000000213</c:v>
                </c:pt>
                <c:pt idx="169">
                  <c:v>4.2619999999999996</c:v>
                </c:pt>
                <c:pt idx="170">
                  <c:v>2.4379999999999997</c:v>
                </c:pt>
                <c:pt idx="171">
                  <c:v>4.6429999999999945</c:v>
                </c:pt>
                <c:pt idx="172">
                  <c:v>0.33300000000000213</c:v>
                </c:pt>
                <c:pt idx="173">
                  <c:v>1.7829999999999926</c:v>
                </c:pt>
                <c:pt idx="174">
                  <c:v>0.34900000000000031</c:v>
                </c:pt>
                <c:pt idx="175">
                  <c:v>2.0419999999999998</c:v>
                </c:pt>
                <c:pt idx="176">
                  <c:v>-0.54300000000000004</c:v>
                </c:pt>
                <c:pt idx="177">
                  <c:v>1.5</c:v>
                </c:pt>
                <c:pt idx="178">
                  <c:v>-0.93300000000000005</c:v>
                </c:pt>
                <c:pt idx="179">
                  <c:v>2.1379999999999999</c:v>
                </c:pt>
                <c:pt idx="180">
                  <c:v>0.31400000000000167</c:v>
                </c:pt>
                <c:pt idx="181">
                  <c:v>-0.93799999999999994</c:v>
                </c:pt>
                <c:pt idx="182">
                  <c:v>1.49</c:v>
                </c:pt>
                <c:pt idx="183">
                  <c:v>1.9680000000000066</c:v>
                </c:pt>
                <c:pt idx="184">
                  <c:v>-7.3000000000000009E-2</c:v>
                </c:pt>
                <c:pt idx="185">
                  <c:v>-0.23100000000000001</c:v>
                </c:pt>
                <c:pt idx="186">
                  <c:v>2.573</c:v>
                </c:pt>
                <c:pt idx="187">
                  <c:v>2.0349999999999997</c:v>
                </c:pt>
                <c:pt idx="188">
                  <c:v>-2.0349999999999997</c:v>
                </c:pt>
                <c:pt idx="189">
                  <c:v>-3.5649999999999999</c:v>
                </c:pt>
                <c:pt idx="190">
                  <c:v>1.4329999999999905</c:v>
                </c:pt>
                <c:pt idx="191">
                  <c:v>-1.262</c:v>
                </c:pt>
                <c:pt idx="192">
                  <c:v>2.2109999999999999</c:v>
                </c:pt>
                <c:pt idx="193">
                  <c:v>1.8180000000000001</c:v>
                </c:pt>
                <c:pt idx="194">
                  <c:v>-0.98299999999999998</c:v>
                </c:pt>
                <c:pt idx="195">
                  <c:v>-0.59399999999999997</c:v>
                </c:pt>
                <c:pt idx="196">
                  <c:v>-2.9589999999999987</c:v>
                </c:pt>
                <c:pt idx="197">
                  <c:v>0.503</c:v>
                </c:pt>
                <c:pt idx="198">
                  <c:v>-1.849</c:v>
                </c:pt>
                <c:pt idx="199">
                  <c:v>-0.75200000000000367</c:v>
                </c:pt>
                <c:pt idx="200">
                  <c:v>0.53900000000000003</c:v>
                </c:pt>
                <c:pt idx="201">
                  <c:v>0.41900000000000032</c:v>
                </c:pt>
                <c:pt idx="202">
                  <c:v>3.65</c:v>
                </c:pt>
                <c:pt idx="203">
                  <c:v>-1.5720000000000001</c:v>
                </c:pt>
                <c:pt idx="204">
                  <c:v>-2.9299999999999997</c:v>
                </c:pt>
                <c:pt idx="205">
                  <c:v>2.387</c:v>
                </c:pt>
                <c:pt idx="206">
                  <c:v>-2.3439999999999999</c:v>
                </c:pt>
                <c:pt idx="207">
                  <c:v>2.7989999999999999</c:v>
                </c:pt>
                <c:pt idx="208">
                  <c:v>-1.8340000000000001</c:v>
                </c:pt>
                <c:pt idx="209">
                  <c:v>-0.60100000000000064</c:v>
                </c:pt>
                <c:pt idx="210">
                  <c:v>1.7449999999999928</c:v>
                </c:pt>
                <c:pt idx="211">
                  <c:v>-1.403999999999985</c:v>
                </c:pt>
                <c:pt idx="212">
                  <c:v>-0.43900000000000167</c:v>
                </c:pt>
                <c:pt idx="213">
                  <c:v>-0.16200000000000001</c:v>
                </c:pt>
                <c:pt idx="214">
                  <c:v>5.5000000000000014E-2</c:v>
                </c:pt>
                <c:pt idx="215">
                  <c:v>-1.4309999999999905</c:v>
                </c:pt>
                <c:pt idx="216">
                  <c:v>1.5189999999999926</c:v>
                </c:pt>
                <c:pt idx="217">
                  <c:v>-0.69499999999999995</c:v>
                </c:pt>
                <c:pt idx="218">
                  <c:v>-2.3249999999999997</c:v>
                </c:pt>
                <c:pt idx="219">
                  <c:v>-4.508</c:v>
                </c:pt>
                <c:pt idx="220">
                  <c:v>-1.351</c:v>
                </c:pt>
                <c:pt idx="221">
                  <c:v>4.5739999999999998</c:v>
                </c:pt>
                <c:pt idx="222">
                  <c:v>1.609</c:v>
                </c:pt>
                <c:pt idx="223">
                  <c:v>1.9339999999999933</c:v>
                </c:pt>
                <c:pt idx="224">
                  <c:v>1.8069999999999933</c:v>
                </c:pt>
                <c:pt idx="225">
                  <c:v>0.76400000000000379</c:v>
                </c:pt>
                <c:pt idx="226">
                  <c:v>4.5460000000000003</c:v>
                </c:pt>
                <c:pt idx="227">
                  <c:v>-5.9560000000000004</c:v>
                </c:pt>
                <c:pt idx="228">
                  <c:v>1.5</c:v>
                </c:pt>
                <c:pt idx="229">
                  <c:v>-0.10400000000000002</c:v>
                </c:pt>
                <c:pt idx="230">
                  <c:v>-0.97000000000000064</c:v>
                </c:pt>
                <c:pt idx="231">
                  <c:v>1.3560000000000001</c:v>
                </c:pt>
                <c:pt idx="232">
                  <c:v>1.6339999999999926</c:v>
                </c:pt>
                <c:pt idx="233">
                  <c:v>0.19500000000000001</c:v>
                </c:pt>
                <c:pt idx="234">
                  <c:v>1.0089999999999926</c:v>
                </c:pt>
                <c:pt idx="235">
                  <c:v>1.276</c:v>
                </c:pt>
                <c:pt idx="236">
                  <c:v>-1.4449999999999916</c:v>
                </c:pt>
                <c:pt idx="237">
                  <c:v>3.0169999999999977</c:v>
                </c:pt>
                <c:pt idx="238">
                  <c:v>0.88400000000000001</c:v>
                </c:pt>
                <c:pt idx="239">
                  <c:v>-1.232</c:v>
                </c:pt>
                <c:pt idx="240">
                  <c:v>-1.4E-2</c:v>
                </c:pt>
                <c:pt idx="241">
                  <c:v>-3.4779999999999998</c:v>
                </c:pt>
                <c:pt idx="242">
                  <c:v>-0.97600000000000064</c:v>
                </c:pt>
                <c:pt idx="243">
                  <c:v>2.149</c:v>
                </c:pt>
                <c:pt idx="244">
                  <c:v>0.50700000000000001</c:v>
                </c:pt>
                <c:pt idx="245">
                  <c:v>-0.30500000000000038</c:v>
                </c:pt>
                <c:pt idx="246">
                  <c:v>1.9960000000000073</c:v>
                </c:pt>
                <c:pt idx="247">
                  <c:v>0.78</c:v>
                </c:pt>
                <c:pt idx="248">
                  <c:v>1.9039999999999926</c:v>
                </c:pt>
                <c:pt idx="249">
                  <c:v>1.9550000000000001</c:v>
                </c:pt>
                <c:pt idx="250">
                  <c:v>0.16800000000000001</c:v>
                </c:pt>
                <c:pt idx="251">
                  <c:v>0.94299999999999995</c:v>
                </c:pt>
                <c:pt idx="252">
                  <c:v>-7.5999999999999998E-2</c:v>
                </c:pt>
                <c:pt idx="253">
                  <c:v>-1.4069999999999903</c:v>
                </c:pt>
                <c:pt idx="254">
                  <c:v>-2.274</c:v>
                </c:pt>
                <c:pt idx="255">
                  <c:v>-2.9539999999999997</c:v>
                </c:pt>
                <c:pt idx="256">
                  <c:v>-2.6669999999999998</c:v>
                </c:pt>
                <c:pt idx="257">
                  <c:v>-2.9870000000000001</c:v>
                </c:pt>
                <c:pt idx="258">
                  <c:v>-3.9189999999999987</c:v>
                </c:pt>
                <c:pt idx="259">
                  <c:v>-0.10700000000000012</c:v>
                </c:pt>
                <c:pt idx="260">
                  <c:v>-0.23500000000000001</c:v>
                </c:pt>
                <c:pt idx="261">
                  <c:v>-0.38300000000000189</c:v>
                </c:pt>
                <c:pt idx="262">
                  <c:v>-0.222</c:v>
                </c:pt>
                <c:pt idx="263">
                  <c:v>-0.94699999999999995</c:v>
                </c:pt>
                <c:pt idx="264">
                  <c:v>4.3999999999999997E-2</c:v>
                </c:pt>
                <c:pt idx="265">
                  <c:v>-2.11</c:v>
                </c:pt>
                <c:pt idx="266">
                  <c:v>-0.87500000000000344</c:v>
                </c:pt>
                <c:pt idx="267">
                  <c:v>2.0299999999999998</c:v>
                </c:pt>
                <c:pt idx="268">
                  <c:v>1.1240000000000001</c:v>
                </c:pt>
                <c:pt idx="269">
                  <c:v>-3.9499999999999997</c:v>
                </c:pt>
                <c:pt idx="270">
                  <c:v>2.6749999999999998</c:v>
                </c:pt>
                <c:pt idx="271">
                  <c:v>0.22700000000000001</c:v>
                </c:pt>
                <c:pt idx="272">
                  <c:v>1.837</c:v>
                </c:pt>
                <c:pt idx="273">
                  <c:v>-5.3969999999999985</c:v>
                </c:pt>
                <c:pt idx="274">
                  <c:v>0.25700000000000001</c:v>
                </c:pt>
                <c:pt idx="275">
                  <c:v>2.2440000000000002</c:v>
                </c:pt>
                <c:pt idx="276">
                  <c:v>-0.59699999999999998</c:v>
                </c:pt>
                <c:pt idx="277">
                  <c:v>2.3699999999999997</c:v>
                </c:pt>
                <c:pt idx="278">
                  <c:v>1.294</c:v>
                </c:pt>
                <c:pt idx="279">
                  <c:v>1.448</c:v>
                </c:pt>
                <c:pt idx="280">
                  <c:v>-2.484</c:v>
                </c:pt>
                <c:pt idx="281">
                  <c:v>2.3939999999999997</c:v>
                </c:pt>
                <c:pt idx="282">
                  <c:v>-6.1000000000000013E-2</c:v>
                </c:pt>
              </c:numCache>
            </c:numRef>
          </c:yVal>
        </c:ser>
        <c:axId val="94288512"/>
        <c:axId val="94020352"/>
      </c:scatterChart>
      <c:valAx>
        <c:axId val="94288512"/>
        <c:scaling>
          <c:orientation val="minMax"/>
          <c:max val="1980"/>
          <c:min val="1690"/>
        </c:scaling>
        <c:axPos val="b"/>
        <c:title>
          <c:tx>
            <c:rich>
              <a:bodyPr/>
              <a:lstStyle/>
              <a:p>
                <a:pPr>
                  <a:defRPr/>
                </a:pPr>
                <a:r>
                  <a:rPr lang="en-US"/>
                  <a:t>Date</a:t>
                </a:r>
              </a:p>
            </c:rich>
          </c:tx>
        </c:title>
        <c:numFmt formatCode="General" sourceLinked="1"/>
        <c:tickLblPos val="low"/>
        <c:spPr>
          <a:ln w="34925">
            <a:solidFill>
              <a:sysClr val="windowText" lastClr="000000"/>
            </a:solidFill>
          </a:ln>
        </c:spPr>
        <c:crossAx val="94020352"/>
        <c:crosses val="autoZero"/>
        <c:crossBetween val="midCat"/>
        <c:majorUnit val="20"/>
      </c:valAx>
      <c:valAx>
        <c:axId val="94020352"/>
        <c:scaling>
          <c:orientation val="minMax"/>
        </c:scaling>
        <c:axPos val="l"/>
        <c:title>
          <c:tx>
            <c:rich>
              <a:bodyPr rot="-5400000" vert="horz"/>
              <a:lstStyle/>
              <a:p>
                <a:pPr>
                  <a:defRPr/>
                </a:pPr>
                <a:r>
                  <a:rPr lang="en-US"/>
                  <a:t>June PDSI</a:t>
                </a:r>
              </a:p>
            </c:rich>
          </c:tx>
        </c:title>
        <c:numFmt formatCode="General" sourceLinked="1"/>
        <c:tickLblPos val="nextTo"/>
        <c:crossAx val="94288512"/>
        <c:crosses val="autoZero"/>
        <c:crossBetween val="midCat"/>
      </c:valAx>
      <c:spPr>
        <a:ln>
          <a:solidFill>
            <a:sysClr val="windowText" lastClr="000000"/>
          </a:solidFill>
        </a:ln>
      </c:spPr>
    </c:plotArea>
    <c:legend>
      <c:legendPos val="r"/>
    </c:legend>
    <c:plotVisOnly val="1"/>
  </c:chart>
  <c:spPr>
    <a:solidFill>
      <a:sysClr val="window" lastClr="FFFFFF"/>
    </a:solidFill>
    <a:ln>
      <a:solidFill>
        <a:sysClr val="windowText" lastClr="000000"/>
      </a:solidFill>
    </a:ln>
  </c:spPr>
  <c:externalData r:id="rId2"/>
  <c:userShapes r:id="rId3"/>
</c:chartSpace>
</file>

<file path=ppt/comments/comment1.xml><?xml version="1.0" encoding="utf-8"?>
<p:cmLst xmlns:a="http://schemas.openxmlformats.org/drawingml/2006/main" xmlns:r="http://schemas.openxmlformats.org/officeDocument/2006/relationships" xmlns:p="http://schemas.openxmlformats.org/presentationml/2006/main">
  <p:cm authorId="0" dt="2009-11-20T10:15:35.127" idx="1">
    <p:pos x="10" y="10"/>
    <p:text>insert a more detailed graph of this time</p:text>
  </p:cm>
</p:cmLst>
</file>

<file path=ppt/drawings/drawing1.xml><?xml version="1.0" encoding="utf-8"?>
<c:userShapes xmlns:c="http://schemas.openxmlformats.org/drawingml/2006/chart">
  <cdr:relSizeAnchor xmlns:cdr="http://schemas.openxmlformats.org/drawingml/2006/chartDrawing">
    <cdr:from>
      <cdr:x>0.71552</cdr:x>
      <cdr:y>0.92063</cdr:y>
    </cdr:from>
    <cdr:to>
      <cdr:x>0.93966</cdr:x>
      <cdr:y>0.98413</cdr:y>
    </cdr:to>
    <cdr:sp macro="" textlink="">
      <cdr:nvSpPr>
        <cdr:cNvPr id="2" name="TextBox 1"/>
        <cdr:cNvSpPr txBox="1"/>
      </cdr:nvSpPr>
      <cdr:spPr>
        <a:xfrm xmlns:a="http://schemas.openxmlformats.org/drawingml/2006/main">
          <a:off x="6324600" y="4419600"/>
          <a:ext cx="1981200" cy="3048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t>(Data from Stahle and Cleaveland , 1988)</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70EDD63-B0A0-4F94-A951-E6B5F7F4D890}" type="datetimeFigureOut">
              <a:rPr lang="en-US"/>
              <a:pPr>
                <a:defRPr/>
              </a:pPr>
              <a:t>11/24/2009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8ED4A18-308F-4593-9CD0-56E061BC4CF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Why is there a need to discuss this?  </a:t>
            </a:r>
            <a:r>
              <a:rPr lang="en-US" smtClean="0">
                <a:sym typeface="Wingdings" pitchFamily="2" charset="2"/>
              </a:rPr>
              <a:t> the data is scattered and there needs to be a summation of it in order for people to gain a clear and concise understanding of past climate.  So what I am about to show you is part of a grant I have been working on for the past two semesters.  Part of it is coring trees to get a high resolution drought history and part of it is combining all of the known data sources into a single paper to more succinctly describe central Texas climate. </a:t>
            </a:r>
            <a:endParaRPr lang="en-US" smtClean="0"/>
          </a:p>
        </p:txBody>
      </p:sp>
      <p:sp>
        <p:nvSpPr>
          <p:cNvPr id="4" name="Slide Number Placeholder 3"/>
          <p:cNvSpPr>
            <a:spLocks noGrp="1"/>
          </p:cNvSpPr>
          <p:nvPr>
            <p:ph type="sldNum" sz="quarter" idx="5"/>
          </p:nvPr>
        </p:nvSpPr>
        <p:spPr/>
        <p:txBody>
          <a:bodyPr/>
          <a:lstStyle/>
          <a:p>
            <a:pPr>
              <a:defRPr/>
            </a:pPr>
            <a:fld id="{1754FF34-D5AC-40E7-AC26-EC126074E175}"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a time period when we see the disappearance of the pipistrelle bat and the woodland vole; absence or minimum of wet weather shrew and the abundance of a dry weather shrew; Systematic variations in species across Texas suggest that the west to east precipitation gradient similar to modern conditions was present at this time; </a:t>
            </a:r>
          </a:p>
          <a:p>
            <a:pPr eaLnBrk="1" hangingPunct="1">
              <a:spcBef>
                <a:spcPct val="0"/>
              </a:spcBef>
            </a:pPr>
            <a:endParaRPr lang="en-US" smtClean="0"/>
          </a:p>
          <a:p>
            <a:pPr eaLnBrk="1" hangingPunct="1">
              <a:spcBef>
                <a:spcPct val="0"/>
              </a:spcBef>
            </a:pPr>
            <a:r>
              <a:rPr lang="en-US" smtClean="0"/>
              <a:t>This is the warmest and driest of the Holocene which is the last 10,000 years before present</a:t>
            </a:r>
          </a:p>
          <a:p>
            <a:pPr eaLnBrk="1" hangingPunct="1">
              <a:spcBef>
                <a:spcPct val="0"/>
              </a:spcBef>
            </a:pPr>
            <a:endParaRPr lang="en-US" smtClean="0"/>
          </a:p>
          <a:p>
            <a:pPr eaLnBrk="1" hangingPunct="1">
              <a:spcBef>
                <a:spcPct val="0"/>
              </a:spcBef>
            </a:pPr>
            <a:r>
              <a:rPr lang="en-US" smtClean="0"/>
              <a:t>Not many people live to be 1000 years anymore so we need proxies that can help us predict climate on a human lifetime scale as this can be important for water planning and resources needed to sustain human life and keep a reasonable standard of living for populations in water stressed areas.  So therefore we turn to a very high resolution proxy </a:t>
            </a:r>
            <a:r>
              <a:rPr lang="en-US" smtClean="0">
                <a:sym typeface="Wingdings" pitchFamily="2" charset="2"/>
              </a:rPr>
              <a:t> tree rings</a:t>
            </a: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9968F4-3C96-40D2-BD75-537B1091A659}"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Know details.</a:t>
            </a:r>
          </a:p>
          <a:p>
            <a:pPr eaLnBrk="1" hangingPunct="1"/>
            <a:r>
              <a:rPr lang="en-US" smtClean="0"/>
              <a:t>Note that the layers are dated using carbon 14 methods.</a:t>
            </a:r>
          </a:p>
          <a:p>
            <a:pPr eaLnBrk="1" hangingPunct="1"/>
            <a:endParaRPr lang="en-US" smtClean="0"/>
          </a:p>
          <a:p>
            <a:pPr eaLnBrk="1" hangingPunct="1"/>
            <a:r>
              <a:rPr lang="en-US" smtClean="0"/>
              <a:t>It is real informative to have climate proxies that vary on thousand to hundred year scales but higher resolution data would be preferable.  Thus we turn to tree rings.</a:t>
            </a:r>
          </a:p>
        </p:txBody>
      </p:sp>
      <p:sp>
        <p:nvSpPr>
          <p:cNvPr id="4" name="Slide Number Placeholder 3"/>
          <p:cNvSpPr>
            <a:spLocks noGrp="1"/>
          </p:cNvSpPr>
          <p:nvPr>
            <p:ph type="sldNum" sz="quarter" idx="5"/>
          </p:nvPr>
        </p:nvSpPr>
        <p:spPr/>
        <p:txBody>
          <a:bodyPr/>
          <a:lstStyle/>
          <a:p>
            <a:pPr>
              <a:defRPr/>
            </a:pPr>
            <a:fld id="{26F8B01E-F73E-4B30-8B87-54A291074180}"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B500A10-031B-4643-A138-8E1A2ED95B59}"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One thing to notice are the oscillations between wet periods and dry periods.  Of most concern are the dry periods and there is a trend for prolonged periods of drought to occur on a 90 to 100 cycle; at least within the past 300+ years.  </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2B10D324-166D-4FC4-97CC-4736180DCE64}"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Well, are there longer cycles, are there more severe droughts that we should be concerned with?</a:t>
            </a:r>
          </a:p>
        </p:txBody>
      </p:sp>
      <p:sp>
        <p:nvSpPr>
          <p:cNvPr id="4" name="Slide Number Placeholder 3"/>
          <p:cNvSpPr>
            <a:spLocks noGrp="1"/>
          </p:cNvSpPr>
          <p:nvPr>
            <p:ph type="sldNum" sz="quarter" idx="5"/>
          </p:nvPr>
        </p:nvSpPr>
        <p:spPr/>
        <p:txBody>
          <a:bodyPr/>
          <a:lstStyle/>
          <a:p>
            <a:pPr>
              <a:defRPr/>
            </a:pPr>
            <a:fld id="{5F19F1A0-6532-42EC-B16E-B95F45D80E47}" type="slidenum">
              <a:rPr lang="en-US" smtClean="0"/>
              <a:pPr>
                <a:defRPr/>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Bullet points for climate details?</a:t>
            </a:r>
          </a:p>
          <a:p>
            <a:pPr eaLnBrk="1" hangingPunct="1">
              <a:spcBef>
                <a:spcPct val="0"/>
              </a:spcBef>
            </a:pPr>
            <a:r>
              <a:rPr lang="en-US" smtClean="0"/>
              <a:t>One thing you probably have already noticed is that Texas is hot in the summer.  These maximum temps usually occur in July and August</a:t>
            </a:r>
          </a:p>
          <a:p>
            <a:pPr eaLnBrk="1" hangingPunct="1">
              <a:spcBef>
                <a:spcPct val="0"/>
              </a:spcBef>
            </a:pPr>
            <a:endParaRPr lang="en-US" smtClean="0"/>
          </a:p>
          <a:p>
            <a:pPr eaLnBrk="1" hangingPunct="1">
              <a:spcBef>
                <a:spcPct val="0"/>
              </a:spcBef>
            </a:pPr>
            <a:r>
              <a:rPr lang="en-US" smtClean="0"/>
              <a:t>But there are also nice, mild winters where we live and it gets colder as you move north.  This is most likely due to the polar jet stream in the north and the warm gulf of mexico air in the coastal regions</a:t>
            </a:r>
          </a:p>
          <a:p>
            <a:pPr eaLnBrk="1" hangingPunct="1">
              <a:spcBef>
                <a:spcPct val="0"/>
              </a:spcBef>
            </a:pPr>
            <a:endParaRPr lang="en-US" smtClean="0"/>
          </a:p>
          <a:p>
            <a:pPr eaLnBrk="1" hangingPunct="1">
              <a:spcBef>
                <a:spcPct val="0"/>
              </a:spcBef>
            </a:pPr>
            <a:r>
              <a:rPr lang="en-US" smtClean="0"/>
              <a:t>Another aspect of Texas climate is the precipitation gradient as you move from west to east.</a:t>
            </a:r>
          </a:p>
          <a:p>
            <a:pPr eaLnBrk="1" hangingPunct="1">
              <a:spcBef>
                <a:spcPct val="0"/>
              </a:spcBef>
            </a:pPr>
            <a:endParaRPr lang="en-US" smtClean="0"/>
          </a:p>
          <a:p>
            <a:pPr eaLnBrk="1" hangingPunct="1">
              <a:spcBef>
                <a:spcPct val="0"/>
              </a:spcBef>
            </a:pPr>
            <a:r>
              <a:rPr lang="en-US" smtClean="0"/>
              <a:t>This is also evident in a shift in vegetation and animal life which is important to paleoclimate as fossils can give an indication of what was living in an area at a certain time.</a:t>
            </a:r>
          </a:p>
          <a:p>
            <a:pPr eaLnBrk="1" hangingPunct="1">
              <a:spcBef>
                <a:spcPct val="0"/>
              </a:spcBef>
            </a:pPr>
            <a:endParaRPr lang="en-US" smtClean="0"/>
          </a:p>
          <a:p>
            <a:pPr eaLnBrk="1" hangingPunct="1">
              <a:spcBef>
                <a:spcPct val="0"/>
              </a:spcBef>
            </a:pPr>
            <a:r>
              <a:rPr lang="en-US" smtClean="0"/>
              <a:t>But what we also see are periods of drier times and wetter times.</a:t>
            </a:r>
          </a:p>
          <a:p>
            <a:pPr eaLnBrk="1" hangingPunct="1">
              <a:spcBef>
                <a:spcPct val="0"/>
              </a:spcBef>
            </a:pPr>
            <a:endParaRPr lang="en-US" smtClean="0"/>
          </a:p>
          <a:p>
            <a:pPr eaLnBrk="1" hangingPunct="1">
              <a:spcBef>
                <a:spcPct val="0"/>
              </a:spcBef>
            </a:pPr>
            <a:endParaRPr 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6EEADE-31E6-4201-8B35-A2349979B072}"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Explain the drought index very simply </a:t>
            </a:r>
            <a:r>
              <a:rPr lang="en-US" smtClean="0">
                <a:sym typeface="Wingdings" pitchFamily="2" charset="2"/>
              </a:rPr>
              <a:t> it is a determination of soil moisture and thus drought conditions based on temperature and precipitation.  It takes into consideration the previous months when configuring the June drought severity.  </a:t>
            </a: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22D6F8-88B7-43EE-BE24-0E462AA83114}"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 there appears to be some variability</a:t>
            </a:r>
          </a:p>
          <a:p>
            <a:pPr eaLnBrk="1" hangingPunct="1">
              <a:spcBef>
                <a:spcPct val="0"/>
              </a:spcBef>
            </a:pPr>
            <a:r>
              <a:rPr lang="en-US" smtClean="0"/>
              <a:t>One of the goals of paleoclimate work is to use the modern day variability as an analogue to understand the past.  Answer questions such as are there cycles?  It can also help determine the mechanisms for climate change.  It can also help to improve climate models.</a:t>
            </a:r>
          </a:p>
          <a:p>
            <a:pPr eaLnBrk="1" hangingPunct="1">
              <a:spcBef>
                <a:spcPct val="0"/>
              </a:spcBef>
            </a:pPr>
            <a:endParaRPr lang="en-US" smtClean="0"/>
          </a:p>
          <a:p>
            <a:pPr eaLnBrk="1" hangingPunct="1">
              <a:spcBef>
                <a:spcPct val="0"/>
              </a:spcBef>
            </a:pPr>
            <a:r>
              <a:rPr lang="en-US" smtClean="0"/>
              <a:t>So lets look at some different sources of paleoclimate data and how varying resolutions can answer different questions.</a:t>
            </a:r>
          </a:p>
          <a:p>
            <a:pPr eaLnBrk="1" hangingPunct="1">
              <a:spcBef>
                <a:spcPct val="0"/>
              </a:spcBef>
            </a:pPr>
            <a:endParaRPr lang="en-US" smtClean="0"/>
          </a:p>
          <a:p>
            <a:pPr eaLnBrk="1" hangingPunct="1">
              <a:spcBef>
                <a:spcPct val="0"/>
              </a:spcBef>
            </a:pPr>
            <a:r>
              <a:rPr lang="en-US" smtClean="0"/>
              <a:t>We are going to work towards detecting this high resolution variability but first let’s look at low resolution data.</a:t>
            </a: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A8BFA0-DE80-4766-A529-BA881FC6166C}"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limestone was deposited between 144 to 65 million years ago during the last great marine transgression </a:t>
            </a:r>
            <a:r>
              <a:rPr lang="en-US" smtClean="0">
                <a:sym typeface="Wingdings" pitchFamily="2" charset="2"/>
              </a:rPr>
              <a:t> which basically translates to a rise in sea level but this does little to tell us about the climate at the time of deposition.</a:t>
            </a:r>
            <a:endParaRPr lang="en-US" smtClean="0"/>
          </a:p>
        </p:txBody>
      </p:sp>
      <p:sp>
        <p:nvSpPr>
          <p:cNvPr id="4" name="Slide Number Placeholder 3"/>
          <p:cNvSpPr>
            <a:spLocks noGrp="1"/>
          </p:cNvSpPr>
          <p:nvPr>
            <p:ph type="sldNum" sz="quarter" idx="5"/>
          </p:nvPr>
        </p:nvSpPr>
        <p:spPr/>
        <p:txBody>
          <a:bodyPr/>
          <a:lstStyle/>
          <a:p>
            <a:pPr>
              <a:defRPr/>
            </a:pPr>
            <a:fld id="{839F8B12-9768-4A39-BAA3-6872D137370F}"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If we look at a modern day soil map of texas you can seethat there are varying soil types from around the state, yet the predominate soil structure is one of discontinuous, thin soils on the Edwards Plateau.  So some good questions are why are the soils thin, were they thicker in the past, can we find any paleoclimate proxies to help with these questions?</a:t>
            </a:r>
          </a:p>
          <a:p>
            <a:pPr eaLnBrk="1" hangingPunct="1">
              <a:spcBef>
                <a:spcPct val="0"/>
              </a:spcBef>
            </a:pPr>
            <a:endParaRPr lang="en-US" smtClean="0"/>
          </a:p>
          <a:p>
            <a:pPr eaLnBrk="1" hangingPunct="1">
              <a:spcBef>
                <a:spcPct val="0"/>
              </a:spcBef>
            </a:pPr>
            <a:r>
              <a:rPr lang="en-US" smtClean="0"/>
              <a:t>It is inferred that the soils were thicker in the past as there was a glacial maximum about 20,000 years ago.  But increased aridity, seasonality, and intensity of precipitation drove the loss of soil.</a:t>
            </a:r>
          </a:p>
          <a:p>
            <a:pPr eaLnBrk="1" hangingPunct="1">
              <a:spcBef>
                <a:spcPct val="0"/>
              </a:spcBef>
            </a:pPr>
            <a:endParaRPr lang="en-US" smtClean="0"/>
          </a:p>
          <a:p>
            <a:pPr eaLnBrk="1" hangingPunct="1">
              <a:spcBef>
                <a:spcPct val="0"/>
              </a:spcBef>
            </a:pPr>
            <a:r>
              <a:rPr lang="en-US" smtClean="0"/>
              <a:t>If this is the case then…</a:t>
            </a: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8C6B58-B6FA-4551-A3E2-FFC1E3CC1B86}"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study was conducted on the Edwards Plateau at Hall’s Cave.  The loss of thicker soils coincides with the ending of the LGM.  This makes sense as warmer weather can change the abundance of plant life and an increase in extreme weather events can aid in erosion of soils.  As you can see the loss of soil appears to be fairly linear.  Yet, this data is fairly low resolution and does not indicate any oscillations in climate.</a:t>
            </a:r>
          </a:p>
          <a:p>
            <a:endParaRPr lang="en-US" smtClean="0"/>
          </a:p>
          <a:p>
            <a:r>
              <a:rPr lang="en-US" smtClean="0"/>
              <a:t>This is still fairly low resolution data and does not indicate very specific climate data.  It is good, however, in that it highlights the change from cooler, wetter conditions to dry, warmer conditions.  Now I am going to show you higher resolution data taken from isotopes, fossils, and magnetic susceptibility</a:t>
            </a:r>
          </a:p>
          <a:p>
            <a:endParaRPr lang="en-US" smtClean="0"/>
          </a:p>
          <a:p>
            <a:r>
              <a:rPr lang="en-US" smtClean="0"/>
              <a:t>It looks like climate is changing but can we get higher resolution than this?</a:t>
            </a:r>
          </a:p>
        </p:txBody>
      </p:sp>
      <p:sp>
        <p:nvSpPr>
          <p:cNvPr id="4" name="Slide Number Placeholder 3"/>
          <p:cNvSpPr>
            <a:spLocks noGrp="1"/>
          </p:cNvSpPr>
          <p:nvPr>
            <p:ph type="sldNum" sz="quarter" idx="5"/>
          </p:nvPr>
        </p:nvSpPr>
        <p:spPr/>
        <p:txBody>
          <a:bodyPr/>
          <a:lstStyle/>
          <a:p>
            <a:pPr>
              <a:defRPr/>
            </a:pPr>
            <a:fld id="{D0A854DD-EB4A-4D30-A344-737E7CF356A4}"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So what I did was compile many papers into a more useable format and this is a depiction of the climate changes throughout central Texas.</a:t>
            </a:r>
          </a:p>
          <a:p>
            <a:r>
              <a:rPr lang="en-US" smtClean="0"/>
              <a:t>	-what is the number of sites?</a:t>
            </a:r>
          </a:p>
          <a:p>
            <a:r>
              <a:rPr lang="en-US" smtClean="0"/>
              <a:t>	-what is the number of papers?</a:t>
            </a:r>
          </a:p>
          <a:p>
            <a:endParaRPr lang="en-US" smtClean="0"/>
          </a:p>
          <a:p>
            <a:r>
              <a:rPr lang="en-US" smtClean="0"/>
              <a:t>I am still working on this data and would like a more quantifiable way to combine the many sources of data into an easily readable format.  </a:t>
            </a:r>
          </a:p>
          <a:p>
            <a:endParaRPr lang="en-US" smtClean="0"/>
          </a:p>
          <a:p>
            <a:r>
              <a:rPr lang="en-US" smtClean="0"/>
              <a:t>The ages are constrained by carbon 14 dating. </a:t>
            </a:r>
          </a:p>
          <a:p>
            <a:endParaRPr lang="en-US" smtClean="0"/>
          </a:p>
          <a:p>
            <a:r>
              <a:rPr lang="en-US" smtClean="0"/>
              <a:t>The general trend of the data is an increase in temperatures and a decrease in precipitation.  There are also some higher resolution oscillations in temperature as the data becomes more resolute.  Due to brevity I will focus on three distinct times.  The first is…</a:t>
            </a:r>
          </a:p>
        </p:txBody>
      </p:sp>
      <p:sp>
        <p:nvSpPr>
          <p:cNvPr id="4" name="Slide Number Placeholder 3"/>
          <p:cNvSpPr>
            <a:spLocks noGrp="1"/>
          </p:cNvSpPr>
          <p:nvPr>
            <p:ph type="sldNum" sz="quarter" idx="5"/>
          </p:nvPr>
        </p:nvSpPr>
        <p:spPr/>
        <p:txBody>
          <a:bodyPr/>
          <a:lstStyle/>
          <a:p>
            <a:pPr>
              <a:defRPr/>
            </a:pPr>
            <a:fld id="{ED902ECA-15F0-49DD-BB9E-DF25DBDAF31E}"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a:p>
            <a:pPr eaLnBrk="1" hangingPunct="1"/>
            <a:r>
              <a:rPr lang="en-US" smtClean="0"/>
              <a:t>During this time 24-14 thousand years ago it was cooler by an average of up to 5 degrees in the summer as depicted in this GIS map.  The faunal evidence includes….</a:t>
            </a:r>
          </a:p>
          <a:p>
            <a:pPr eaLnBrk="1" hangingPunct="1"/>
            <a:r>
              <a:rPr lang="en-US" smtClean="0"/>
              <a:t>Pollen data indicates…</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206DC888-ADCE-43F1-ABD2-4F26F71224F7}"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1603CE5-8FA5-44AF-A981-C0D17E265FBB}" type="datetimeFigureOut">
              <a:rPr lang="en-US"/>
              <a:pPr>
                <a:defRPr/>
              </a:pPr>
              <a:t>11/24/2009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E89134-B794-4C94-9BF2-944CB614B71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7B282D-155D-48DB-8425-B7E0FAAEB3E9}" type="datetimeFigureOut">
              <a:rPr lang="en-US"/>
              <a:pPr>
                <a:defRPr/>
              </a:pPr>
              <a:t>11/24/2009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118B07-6A3D-4842-893A-9CFED890DA1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F058B5-CBA8-4DC2-AF43-BE83AA6DC3B2}" type="datetimeFigureOut">
              <a:rPr lang="en-US"/>
              <a:pPr>
                <a:defRPr/>
              </a:pPr>
              <a:t>11/24/2009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0E122F-DEEC-4308-9EA3-0A71195A065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8EC40B-DD66-4A9B-AFBB-2274D72D0EF0}" type="datetimeFigureOut">
              <a:rPr lang="en-US"/>
              <a:pPr>
                <a:defRPr/>
              </a:pPr>
              <a:t>11/24/2009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E2773-C9FE-46E4-94B9-DD4CB02C0E8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6E4345-A90E-4075-9E81-43947E521A5F}" type="datetimeFigureOut">
              <a:rPr lang="en-US"/>
              <a:pPr>
                <a:defRPr/>
              </a:pPr>
              <a:t>11/24/2009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86D421-E9F2-42EF-B8E2-EBE3FA08104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62AD35B-7F55-44FE-9209-F23C7D038E98}" type="datetimeFigureOut">
              <a:rPr lang="en-US"/>
              <a:pPr>
                <a:defRPr/>
              </a:pPr>
              <a:t>11/24/2009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BCF64F-9033-46B0-B124-28BEBD4E1C7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B69867A-F299-49EE-8EC3-46BEFB6F3951}" type="datetimeFigureOut">
              <a:rPr lang="en-US"/>
              <a:pPr>
                <a:defRPr/>
              </a:pPr>
              <a:t>11/24/2009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F4B0160-1FFC-4361-8D38-43F1DC8968A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AD5200-39E7-4705-B1BE-FF68123D3F8D}" type="datetimeFigureOut">
              <a:rPr lang="en-US"/>
              <a:pPr>
                <a:defRPr/>
              </a:pPr>
              <a:t>11/24/2009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3557D90-7D02-420F-8B70-E7951BED083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B13EED-79F2-443C-977B-990C0DF15FFB}" type="datetimeFigureOut">
              <a:rPr lang="en-US"/>
              <a:pPr>
                <a:defRPr/>
              </a:pPr>
              <a:t>11/24/2009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46D8CA4-F9FA-4FA3-B899-7B326E9A446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F73C1C-0BEE-4503-A277-42BE7BF9B843}" type="datetimeFigureOut">
              <a:rPr lang="en-US"/>
              <a:pPr>
                <a:defRPr/>
              </a:pPr>
              <a:t>11/24/2009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AE1BE5-6D4B-4926-A827-A0F29B1BE36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500D22-114E-4309-A855-63166DC7711C}" type="datetimeFigureOut">
              <a:rPr lang="en-US"/>
              <a:pPr>
                <a:defRPr/>
              </a:pPr>
              <a:t>11/24/2009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96CF28-9E06-4443-94FE-B4EBC2AA21B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0277B2A-AD5E-4C03-A8D2-E84482FAF87C}" type="datetimeFigureOut">
              <a:rPr lang="en-US"/>
              <a:pPr>
                <a:defRPr/>
              </a:pPr>
              <a:t>11/24/2009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9A296A5-0857-450B-A938-4C5212D8F8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news8austin.com/content/your_news/default.asp?ArID=25515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smtClean="0"/>
              <a:t>Evolution of Texas climate</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sz="2000" dirty="0" smtClean="0"/>
              <a:t>Richard Casteel</a:t>
            </a:r>
          </a:p>
          <a:p>
            <a:pPr eaLnBrk="1" fontAlgn="auto" hangingPunct="1">
              <a:spcAft>
                <a:spcPts val="0"/>
              </a:spcAft>
              <a:buFont typeface="Arial" pitchFamily="34" charset="0"/>
              <a:buNone/>
              <a:defRPr/>
            </a:pPr>
            <a:r>
              <a:rPr lang="en-US" sz="2000" dirty="0" smtClean="0"/>
              <a:t>Jackson School of Geosciences</a:t>
            </a:r>
          </a:p>
          <a:p>
            <a:pPr eaLnBrk="1" fontAlgn="auto" hangingPunct="1">
              <a:spcAft>
                <a:spcPts val="0"/>
              </a:spcAft>
              <a:buFont typeface="Arial" pitchFamily="34" charset="0"/>
              <a:buNone/>
              <a:defRPr/>
            </a:pPr>
            <a:r>
              <a:rPr lang="en-US" sz="2000" dirty="0" smtClean="0"/>
              <a:t>11-24-09</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l" eaLnBrk="1" hangingPunct="1"/>
            <a:r>
              <a:rPr lang="en-US" sz="6600" u="sng" smtClean="0"/>
              <a:t>24-14 ka.</a:t>
            </a:r>
          </a:p>
        </p:txBody>
      </p:sp>
      <p:sp>
        <p:nvSpPr>
          <p:cNvPr id="11267" name="Content Placeholder 2"/>
          <p:cNvSpPr>
            <a:spLocks noGrp="1"/>
          </p:cNvSpPr>
          <p:nvPr>
            <p:ph idx="1"/>
          </p:nvPr>
        </p:nvSpPr>
        <p:spPr/>
        <p:txBody>
          <a:bodyPr/>
          <a:lstStyle/>
          <a:p>
            <a:pPr eaLnBrk="1" hangingPunct="1"/>
            <a:r>
              <a:rPr lang="en-US" smtClean="0"/>
              <a:t>Cooler and wetter</a:t>
            </a:r>
          </a:p>
          <a:p>
            <a:pPr lvl="1" eaLnBrk="1" hangingPunct="1"/>
            <a:r>
              <a:rPr lang="en-US" sz="2600" smtClean="0"/>
              <a:t>Faunal evidence</a:t>
            </a:r>
          </a:p>
          <a:p>
            <a:pPr lvl="1" eaLnBrk="1" hangingPunct="1"/>
            <a:endParaRPr lang="en-US" smtClean="0"/>
          </a:p>
          <a:p>
            <a:pPr lvl="1" eaLnBrk="1" hangingPunct="1"/>
            <a:r>
              <a:rPr lang="en-US" sz="2600" smtClean="0"/>
              <a:t>Pollen data</a:t>
            </a:r>
            <a:r>
              <a:rPr lang="el-GR" sz="2600" smtClean="0"/>
              <a:t> </a:t>
            </a:r>
            <a:endParaRPr lang="en-US" sz="2600" smtClean="0"/>
          </a:p>
          <a:p>
            <a:pPr lvl="1" eaLnBrk="1" hangingPunct="1"/>
            <a:endParaRPr lang="en-US" smtClean="0"/>
          </a:p>
          <a:p>
            <a:pPr lvl="1" eaLnBrk="1" hangingPunct="1"/>
            <a:r>
              <a:rPr lang="en-US" sz="2600" smtClean="0"/>
              <a:t>Alluvium </a:t>
            </a:r>
            <a:r>
              <a:rPr lang="el-GR" sz="2600" smtClean="0"/>
              <a:t>δ</a:t>
            </a:r>
            <a:r>
              <a:rPr lang="en-US" sz="2600" smtClean="0"/>
              <a:t> </a:t>
            </a:r>
            <a:r>
              <a:rPr lang="en-US" sz="2600" baseline="30000" smtClean="0"/>
              <a:t>13</a:t>
            </a:r>
            <a:r>
              <a:rPr lang="en-US" sz="2600" smtClean="0"/>
              <a:t>C values</a:t>
            </a:r>
          </a:p>
          <a:p>
            <a:pPr lvl="1" eaLnBrk="1" hangingPunct="1">
              <a:buFont typeface="Arial" charset="0"/>
              <a:buNone/>
            </a:pPr>
            <a:r>
              <a:rPr lang="en-US" sz="2600" smtClean="0"/>
              <a:t>	of -21‰</a:t>
            </a:r>
          </a:p>
          <a:p>
            <a:pPr lvl="2" eaLnBrk="1" hangingPunct="1"/>
            <a:r>
              <a:rPr lang="en-US" sz="2200" smtClean="0"/>
              <a:t>C3 plant abundance</a:t>
            </a:r>
          </a:p>
        </p:txBody>
      </p:sp>
      <p:pic>
        <p:nvPicPr>
          <p:cNvPr id="11268" name="Picture 3"/>
          <p:cNvPicPr>
            <a:picLocks noChangeAspect="1" noChangeArrowheads="1"/>
          </p:cNvPicPr>
          <p:nvPr/>
        </p:nvPicPr>
        <p:blipFill>
          <a:blip r:embed="rId3"/>
          <a:srcRect/>
          <a:stretch>
            <a:fillRect/>
          </a:stretch>
        </p:blipFill>
        <p:spPr bwMode="auto">
          <a:xfrm>
            <a:off x="4217988" y="258763"/>
            <a:ext cx="4926012" cy="6599237"/>
          </a:xfrm>
          <a:prstGeom prst="rect">
            <a:avLst/>
          </a:prstGeom>
          <a:noFill/>
          <a:ln w="9525">
            <a:solidFill>
              <a:srgbClr val="000000"/>
            </a:solidFill>
            <a:miter lim="800000"/>
            <a:headEnd/>
            <a:tailEnd/>
          </a:ln>
        </p:spPr>
      </p:pic>
      <p:sp>
        <p:nvSpPr>
          <p:cNvPr id="11269" name="TextBox 6"/>
          <p:cNvSpPr txBox="1">
            <a:spLocks noChangeArrowheads="1"/>
          </p:cNvSpPr>
          <p:nvPr/>
        </p:nvSpPr>
        <p:spPr bwMode="auto">
          <a:xfrm>
            <a:off x="4648200" y="5791200"/>
            <a:ext cx="990600" cy="938213"/>
          </a:xfrm>
          <a:prstGeom prst="rect">
            <a:avLst/>
          </a:prstGeom>
          <a:solidFill>
            <a:srgbClr val="FBFCD0"/>
          </a:solidFill>
          <a:ln w="9525">
            <a:solidFill>
              <a:schemeClr val="tx1"/>
            </a:solidFill>
            <a:miter lim="800000"/>
            <a:headEnd/>
            <a:tailEnd/>
          </a:ln>
        </p:spPr>
        <p:txBody>
          <a:bodyPr>
            <a:spAutoFit/>
          </a:bodyPr>
          <a:lstStyle/>
          <a:p>
            <a:r>
              <a:rPr lang="en-US" sz="1100">
                <a:latin typeface="Calibri" pitchFamily="34" charset="0"/>
              </a:rPr>
              <a:t>62 - 72</a:t>
            </a:r>
          </a:p>
          <a:p>
            <a:r>
              <a:rPr lang="en-US" sz="1100">
                <a:latin typeface="Calibri" pitchFamily="34" charset="0"/>
              </a:rPr>
              <a:t>73 - 78</a:t>
            </a:r>
          </a:p>
          <a:p>
            <a:r>
              <a:rPr lang="en-US" sz="1100">
                <a:latin typeface="Calibri" pitchFamily="34" charset="0"/>
              </a:rPr>
              <a:t>79 - 82</a:t>
            </a:r>
          </a:p>
          <a:p>
            <a:r>
              <a:rPr lang="en-US" sz="1100">
                <a:latin typeface="Calibri" pitchFamily="34" charset="0"/>
              </a:rPr>
              <a:t>83 - 86</a:t>
            </a:r>
          </a:p>
          <a:p>
            <a:r>
              <a:rPr lang="en-US" sz="1100">
                <a:latin typeface="Calibri" pitchFamily="34" charset="0"/>
              </a:rPr>
              <a:t>87 - 94</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nvGraphicFramePr>
        <p:xfrm>
          <a:off x="609600" y="1981200"/>
          <a:ext cx="8001000" cy="4686300"/>
        </p:xfrm>
        <a:graphic>
          <a:graphicData uri="http://schemas.openxmlformats.org/drawingml/2006/chart">
            <c:chart xmlns:c="http://schemas.openxmlformats.org/drawingml/2006/chart" xmlns:r="http://schemas.openxmlformats.org/officeDocument/2006/relationships" r:id="rId3"/>
          </a:graphicData>
        </a:graphic>
      </p:graphicFrame>
      <p:pic>
        <p:nvPicPr>
          <p:cNvPr id="16389" name="Picture 5"/>
          <p:cNvPicPr>
            <a:picLocks noChangeAspect="1" noChangeArrowheads="1"/>
          </p:cNvPicPr>
          <p:nvPr/>
        </p:nvPicPr>
        <p:blipFill>
          <a:blip r:embed="rId4"/>
          <a:srcRect/>
          <a:stretch>
            <a:fillRect/>
          </a:stretch>
        </p:blipFill>
        <p:spPr bwMode="auto">
          <a:xfrm>
            <a:off x="0" y="0"/>
            <a:ext cx="2638425" cy="2286000"/>
          </a:xfrm>
          <a:prstGeom prst="rect">
            <a:avLst/>
          </a:prstGeom>
          <a:noFill/>
          <a:ln w="9525">
            <a:noFill/>
            <a:miter lim="800000"/>
            <a:headEnd/>
            <a:tailEnd/>
          </a:ln>
        </p:spPr>
      </p:pic>
      <p:sp>
        <p:nvSpPr>
          <p:cNvPr id="12292" name="Title 1"/>
          <p:cNvSpPr>
            <a:spLocks noGrp="1"/>
          </p:cNvSpPr>
          <p:nvPr>
            <p:ph type="title"/>
          </p:nvPr>
        </p:nvSpPr>
        <p:spPr/>
        <p:txBody>
          <a:bodyPr/>
          <a:lstStyle/>
          <a:p>
            <a:pPr eaLnBrk="1" hangingPunct="1"/>
            <a:r>
              <a:rPr lang="en-US" sz="6600" u="sng" smtClean="0"/>
              <a:t>6-2 ka.</a:t>
            </a:r>
          </a:p>
        </p:txBody>
      </p:sp>
      <p:pic>
        <p:nvPicPr>
          <p:cNvPr id="16388" name="Picture 4"/>
          <p:cNvPicPr>
            <a:picLocks noChangeAspect="1" noChangeArrowheads="1"/>
          </p:cNvPicPr>
          <p:nvPr/>
        </p:nvPicPr>
        <p:blipFill>
          <a:blip r:embed="rId5"/>
          <a:srcRect/>
          <a:stretch>
            <a:fillRect/>
          </a:stretch>
        </p:blipFill>
        <p:spPr bwMode="auto">
          <a:xfrm>
            <a:off x="6019800" y="228600"/>
            <a:ext cx="2857500" cy="1714500"/>
          </a:xfrm>
          <a:prstGeom prst="rect">
            <a:avLst/>
          </a:prstGeom>
          <a:noFill/>
          <a:ln w="9525">
            <a:noFill/>
            <a:miter lim="800000"/>
            <a:headEnd/>
            <a:tailEnd/>
          </a:ln>
        </p:spPr>
      </p:pic>
      <p:sp>
        <p:nvSpPr>
          <p:cNvPr id="7" name="Multiply 6"/>
          <p:cNvSpPr/>
          <p:nvPr/>
        </p:nvSpPr>
        <p:spPr>
          <a:xfrm>
            <a:off x="6019800" y="228600"/>
            <a:ext cx="2819400" cy="17526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5" name="Content Placeholder 7"/>
          <p:cNvSpPr>
            <a:spLocks noGrp="1"/>
          </p:cNvSpPr>
          <p:nvPr>
            <p:ph idx="1"/>
          </p:nvPr>
        </p:nvSpPr>
        <p:spPr/>
        <p:txBody>
          <a:bodyPr/>
          <a:lstStyle/>
          <a:p>
            <a:endParaRPr lang="en-US" smtClean="0"/>
          </a:p>
        </p:txBody>
      </p:sp>
      <p:sp>
        <p:nvSpPr>
          <p:cNvPr id="10" name="Rectangle 9"/>
          <p:cNvSpPr/>
          <p:nvPr/>
        </p:nvSpPr>
        <p:spPr>
          <a:xfrm>
            <a:off x="5562600" y="2590800"/>
            <a:ext cx="1143000" cy="2133600"/>
          </a:xfrm>
          <a:prstGeom prst="rect">
            <a:avLst/>
          </a:prstGeom>
          <a:solidFill>
            <a:srgbClr val="FF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Warm/</a:t>
            </a:r>
          </a:p>
          <a:p>
            <a:pPr algn="ctr">
              <a:defRPr/>
            </a:pPr>
            <a:r>
              <a:rPr lang="en-US" b="1" dirty="0">
                <a:solidFill>
                  <a:schemeClr val="tx1"/>
                </a:solidFill>
              </a:rPr>
              <a:t>dry period</a:t>
            </a:r>
          </a:p>
        </p:txBody>
      </p:sp>
      <p:sp>
        <p:nvSpPr>
          <p:cNvPr id="6" name="Multiply 5"/>
          <p:cNvSpPr/>
          <p:nvPr/>
        </p:nvSpPr>
        <p:spPr>
          <a:xfrm>
            <a:off x="0" y="0"/>
            <a:ext cx="2590800" cy="21336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6600" u="sng" smtClean="0"/>
              <a:t>6-2 ka.</a:t>
            </a:r>
          </a:p>
        </p:txBody>
      </p:sp>
      <p:sp>
        <p:nvSpPr>
          <p:cNvPr id="13315" name="Content Placeholder 2"/>
          <p:cNvSpPr>
            <a:spLocks noGrp="1"/>
          </p:cNvSpPr>
          <p:nvPr>
            <p:ph idx="1"/>
          </p:nvPr>
        </p:nvSpPr>
        <p:spPr/>
        <p:txBody>
          <a:bodyPr/>
          <a:lstStyle/>
          <a:p>
            <a:pPr eaLnBrk="1" hangingPunct="1"/>
            <a:r>
              <a:rPr lang="el-GR" smtClean="0"/>
              <a:t>δ</a:t>
            </a:r>
            <a:r>
              <a:rPr lang="en-US" smtClean="0"/>
              <a:t> </a:t>
            </a:r>
            <a:r>
              <a:rPr lang="en-US" baseline="30000" smtClean="0"/>
              <a:t>13</a:t>
            </a:r>
            <a:r>
              <a:rPr lang="en-US" smtClean="0"/>
              <a:t>C values</a:t>
            </a:r>
          </a:p>
          <a:p>
            <a:pPr lvl="1" eaLnBrk="1" hangingPunct="1"/>
            <a:r>
              <a:rPr lang="en-US" smtClean="0"/>
              <a:t>Snail shells </a:t>
            </a:r>
            <a:r>
              <a:rPr lang="en-US" sz="1200" smtClean="0"/>
              <a:t>(Goodfriend and Ellis, 2000)</a:t>
            </a:r>
          </a:p>
          <a:p>
            <a:pPr lvl="1" eaLnBrk="1" hangingPunct="1"/>
            <a:endParaRPr lang="en-US" smtClean="0"/>
          </a:p>
          <a:p>
            <a:pPr lvl="1" eaLnBrk="1" hangingPunct="1"/>
            <a:r>
              <a:rPr lang="en-US" smtClean="0"/>
              <a:t>Alluvium and soil </a:t>
            </a:r>
            <a:r>
              <a:rPr lang="en-US" sz="1200" smtClean="0"/>
              <a:t>(Nordt et al, 1994) </a:t>
            </a:r>
          </a:p>
          <a:p>
            <a:pPr lvl="1" eaLnBrk="1" hangingPunct="1"/>
            <a:endParaRPr lang="en-US" smtClean="0"/>
          </a:p>
          <a:p>
            <a:pPr lvl="1" eaLnBrk="1" hangingPunct="1"/>
            <a:r>
              <a:rPr lang="en-US" smtClean="0"/>
              <a:t>More positive values =</a:t>
            </a:r>
          </a:p>
          <a:p>
            <a:pPr lvl="1" eaLnBrk="1" hangingPunct="1">
              <a:buFont typeface="Arial" charset="0"/>
              <a:buNone/>
            </a:pPr>
            <a:r>
              <a:rPr lang="en-US" smtClean="0"/>
              <a:t>	higher abundance C4 plants</a:t>
            </a:r>
          </a:p>
          <a:p>
            <a:pPr lvl="1" eaLnBrk="1" hangingPunct="1"/>
            <a:endParaRPr lang="en-US" sz="1200" smtClean="0"/>
          </a:p>
        </p:txBody>
      </p:sp>
      <p:pic>
        <p:nvPicPr>
          <p:cNvPr id="13316" name="Picture 2"/>
          <p:cNvPicPr>
            <a:picLocks noChangeAspect="1" noChangeArrowheads="1"/>
          </p:cNvPicPr>
          <p:nvPr/>
        </p:nvPicPr>
        <p:blipFill>
          <a:blip r:embed="rId3"/>
          <a:srcRect/>
          <a:stretch>
            <a:fillRect/>
          </a:stretch>
        </p:blipFill>
        <p:spPr bwMode="auto">
          <a:xfrm>
            <a:off x="5486400" y="2133600"/>
            <a:ext cx="3200400" cy="217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l" eaLnBrk="1" hangingPunct="1"/>
            <a:r>
              <a:rPr lang="en-US" smtClean="0"/>
              <a:t>    </a:t>
            </a:r>
            <a:r>
              <a:rPr lang="en-US" sz="5400" u="sng" smtClean="0"/>
              <a:t>1698-1980</a:t>
            </a:r>
          </a:p>
        </p:txBody>
      </p:sp>
      <p:sp>
        <p:nvSpPr>
          <p:cNvPr id="14339" name="Content Placeholder 2"/>
          <p:cNvSpPr>
            <a:spLocks noGrp="1"/>
          </p:cNvSpPr>
          <p:nvPr>
            <p:ph idx="1"/>
          </p:nvPr>
        </p:nvSpPr>
        <p:spPr/>
        <p:txBody>
          <a:bodyPr/>
          <a:lstStyle/>
          <a:p>
            <a:pPr eaLnBrk="1" hangingPunct="1"/>
            <a:r>
              <a:rPr lang="en-US" smtClean="0"/>
              <a:t>Post oak chronology</a:t>
            </a:r>
          </a:p>
          <a:p>
            <a:pPr eaLnBrk="1" hangingPunct="1"/>
            <a:endParaRPr lang="en-US" smtClean="0"/>
          </a:p>
          <a:p>
            <a:pPr eaLnBrk="1" hangingPunct="1"/>
            <a:r>
              <a:rPr lang="en-US" smtClean="0"/>
              <a:t>Annual resolution</a:t>
            </a:r>
          </a:p>
          <a:p>
            <a:pPr eaLnBrk="1" hangingPunct="1"/>
            <a:endParaRPr lang="en-US" smtClean="0"/>
          </a:p>
          <a:p>
            <a:pPr eaLnBrk="1" hangingPunct="1"/>
            <a:r>
              <a:rPr lang="en-US" smtClean="0"/>
              <a:t>Calibrated with </a:t>
            </a:r>
          </a:p>
          <a:p>
            <a:pPr eaLnBrk="1" hangingPunct="1">
              <a:buFont typeface="Arial" charset="0"/>
              <a:buNone/>
            </a:pPr>
            <a:r>
              <a:rPr lang="en-US" smtClean="0"/>
              <a:t>	modern record</a:t>
            </a:r>
          </a:p>
          <a:p>
            <a:pPr eaLnBrk="1" hangingPunct="1">
              <a:buFont typeface="Arial" charset="0"/>
              <a:buNone/>
            </a:pPr>
            <a:endParaRPr lang="en-US" sz="1200" smtClean="0"/>
          </a:p>
          <a:p>
            <a:pPr eaLnBrk="1" hangingPunct="1">
              <a:buFont typeface="Arial" charset="0"/>
              <a:buNone/>
            </a:pPr>
            <a:endParaRPr lang="en-US" sz="1200" smtClean="0"/>
          </a:p>
          <a:p>
            <a:pPr eaLnBrk="1" hangingPunct="1">
              <a:buFont typeface="Arial" charset="0"/>
              <a:buNone/>
            </a:pPr>
            <a:endParaRPr lang="en-US" sz="1200" smtClean="0"/>
          </a:p>
          <a:p>
            <a:pPr eaLnBrk="1" hangingPunct="1">
              <a:buFont typeface="Arial" charset="0"/>
              <a:buNone/>
            </a:pPr>
            <a:endParaRPr lang="en-US" sz="1200" smtClean="0"/>
          </a:p>
          <a:p>
            <a:pPr eaLnBrk="1" hangingPunct="1">
              <a:buFont typeface="Arial" charset="0"/>
              <a:buNone/>
            </a:pPr>
            <a:r>
              <a:rPr lang="en-US" sz="1200" smtClean="0"/>
              <a:t>(Stahle and Cleaveland, 1998)</a:t>
            </a:r>
          </a:p>
          <a:p>
            <a:pPr eaLnBrk="1" hangingPunct="1">
              <a:buFont typeface="Arial" charset="0"/>
              <a:buNone/>
            </a:pPr>
            <a:endParaRPr lang="en-US" smtClean="0"/>
          </a:p>
          <a:p>
            <a:pPr eaLnBrk="1" hangingPunct="1">
              <a:buFont typeface="Arial" charset="0"/>
              <a:buNone/>
            </a:pPr>
            <a:endParaRPr lang="en-US" smtClean="0"/>
          </a:p>
        </p:txBody>
      </p:sp>
      <p:pic>
        <p:nvPicPr>
          <p:cNvPr id="14340" name="Picture 4"/>
          <p:cNvPicPr>
            <a:picLocks noChangeAspect="1" noChangeArrowheads="1"/>
          </p:cNvPicPr>
          <p:nvPr/>
        </p:nvPicPr>
        <p:blipFill>
          <a:blip r:embed="rId3"/>
          <a:srcRect/>
          <a:stretch>
            <a:fillRect/>
          </a:stretch>
        </p:blipFill>
        <p:spPr bwMode="auto">
          <a:xfrm>
            <a:off x="4267200" y="0"/>
            <a:ext cx="4876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June PDSI derived from tree rings</a:t>
            </a:r>
          </a:p>
        </p:txBody>
      </p:sp>
      <p:sp>
        <p:nvSpPr>
          <p:cNvPr id="15363" name="Content Placeholder 2"/>
          <p:cNvSpPr>
            <a:spLocks noGrp="1"/>
          </p:cNvSpPr>
          <p:nvPr>
            <p:ph idx="1"/>
          </p:nvPr>
        </p:nvSpPr>
        <p:spPr/>
        <p:txBody>
          <a:bodyPr/>
          <a:lstStyle/>
          <a:p>
            <a:pPr eaLnBrk="1" hangingPunct="1"/>
            <a:endParaRPr lang="en-US" smtClean="0"/>
          </a:p>
        </p:txBody>
      </p:sp>
      <p:graphicFrame>
        <p:nvGraphicFramePr>
          <p:cNvPr id="4" name="Chart 3"/>
          <p:cNvGraphicFramePr/>
          <p:nvPr/>
        </p:nvGraphicFramePr>
        <p:xfrm>
          <a:off x="152400" y="1828800"/>
          <a:ext cx="88392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Drought of the 1950s</a:t>
            </a:r>
          </a:p>
        </p:txBody>
      </p:sp>
      <p:sp>
        <p:nvSpPr>
          <p:cNvPr id="16387" name="Content Placeholder 2"/>
          <p:cNvSpPr>
            <a:spLocks noGrp="1"/>
          </p:cNvSpPr>
          <p:nvPr>
            <p:ph idx="1"/>
          </p:nvPr>
        </p:nvSpPr>
        <p:spPr/>
        <p:txBody>
          <a:bodyPr/>
          <a:lstStyle/>
          <a:p>
            <a:pPr eaLnBrk="1" hangingPunct="1"/>
            <a:endParaRPr lang="en-US" smtClean="0"/>
          </a:p>
        </p:txBody>
      </p:sp>
      <p:pic>
        <p:nvPicPr>
          <p:cNvPr id="16388" name="Picture 7" descr="http://picasso.ngdc.noaa.gov/cgi-bin/paleo/pd04call.pl?mapyear=1950-1959&amp;xsize=600&amp;ysize=480"/>
          <p:cNvPicPr>
            <a:picLocks noChangeAspect="1" noChangeArrowheads="1"/>
          </p:cNvPicPr>
          <p:nvPr/>
        </p:nvPicPr>
        <p:blipFill>
          <a:blip r:embed="rId2"/>
          <a:srcRect/>
          <a:stretch>
            <a:fillRect/>
          </a:stretch>
        </p:blipFill>
        <p:spPr bwMode="auto">
          <a:xfrm>
            <a:off x="685800" y="1447800"/>
            <a:ext cx="6400800" cy="5121275"/>
          </a:xfrm>
          <a:prstGeom prst="rect">
            <a:avLst/>
          </a:prstGeom>
          <a:noFill/>
          <a:ln w="9525">
            <a:noFill/>
            <a:miter lim="800000"/>
            <a:headEnd/>
            <a:tailEnd/>
          </a:ln>
        </p:spPr>
      </p:pic>
      <p:pic>
        <p:nvPicPr>
          <p:cNvPr id="16389" name="Picture 5" descr="http://picasso.ngdc.noaa.gov/cgi-bin/paleo/color_horz.pl?xsiz=250&amp;ysiz=50&amp;min=-6&amp;max=6&amp;units=&amp;pal=pdsigrey"/>
          <p:cNvPicPr>
            <a:picLocks noChangeAspect="1" noChangeArrowheads="1"/>
          </p:cNvPicPr>
          <p:nvPr/>
        </p:nvPicPr>
        <p:blipFill>
          <a:blip r:embed="rId3"/>
          <a:srcRect/>
          <a:stretch>
            <a:fillRect/>
          </a:stretch>
        </p:blipFill>
        <p:spPr bwMode="auto">
          <a:xfrm>
            <a:off x="7067550" y="6019800"/>
            <a:ext cx="2076450" cy="415925"/>
          </a:xfrm>
          <a:prstGeom prst="rect">
            <a:avLst/>
          </a:prstGeom>
          <a:noFill/>
          <a:ln w="9525">
            <a:noFill/>
            <a:miter lim="800000"/>
            <a:headEnd/>
            <a:tailEnd/>
          </a:ln>
        </p:spPr>
      </p:pic>
      <p:sp>
        <p:nvSpPr>
          <p:cNvPr id="16390" name="TextBox 5"/>
          <p:cNvSpPr txBox="1">
            <a:spLocks noChangeArrowheads="1"/>
          </p:cNvSpPr>
          <p:nvPr/>
        </p:nvSpPr>
        <p:spPr bwMode="auto">
          <a:xfrm>
            <a:off x="5715000" y="6611938"/>
            <a:ext cx="2782888" cy="246062"/>
          </a:xfrm>
          <a:prstGeom prst="rect">
            <a:avLst/>
          </a:prstGeom>
          <a:noFill/>
          <a:ln w="9525">
            <a:noFill/>
            <a:miter lim="800000"/>
            <a:headEnd/>
            <a:tailEnd/>
          </a:ln>
        </p:spPr>
        <p:txBody>
          <a:bodyPr wrap="none">
            <a:spAutoFit/>
          </a:bodyPr>
          <a:lstStyle/>
          <a:p>
            <a:r>
              <a:rPr lang="en-US" sz="1000"/>
              <a:t>http://www.ncdc.noaa.gov/paleo/pdsidata.html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Drought of the late 1850s-1860s</a:t>
            </a:r>
          </a:p>
        </p:txBody>
      </p:sp>
      <p:pic>
        <p:nvPicPr>
          <p:cNvPr id="17411" name="Picture 5" descr="http://picasso.ngdc.noaa.gov/cgi-bin/paleo/pd04call.pl?mapyear=1855-1864&amp;xsize=600&amp;ysize=480"/>
          <p:cNvPicPr>
            <a:picLocks noChangeAspect="1" noChangeArrowheads="1"/>
          </p:cNvPicPr>
          <p:nvPr/>
        </p:nvPicPr>
        <p:blipFill>
          <a:blip r:embed="rId2"/>
          <a:srcRect/>
          <a:stretch>
            <a:fillRect/>
          </a:stretch>
        </p:blipFill>
        <p:spPr bwMode="auto">
          <a:xfrm>
            <a:off x="685800" y="1444625"/>
            <a:ext cx="6400800" cy="5121275"/>
          </a:xfrm>
          <a:prstGeom prst="rect">
            <a:avLst/>
          </a:prstGeom>
          <a:noFill/>
          <a:ln w="9525">
            <a:noFill/>
            <a:miter lim="800000"/>
            <a:headEnd/>
            <a:tailEnd/>
          </a:ln>
        </p:spPr>
      </p:pic>
      <p:pic>
        <p:nvPicPr>
          <p:cNvPr id="17412" name="Picture 5" descr="http://picasso.ngdc.noaa.gov/cgi-bin/paleo/color_horz.pl?xsiz=250&amp;ysiz=50&amp;min=-6&amp;max=6&amp;units=&amp;pal=pdsigrey"/>
          <p:cNvPicPr>
            <a:picLocks noGrp="1" noChangeAspect="1" noChangeArrowheads="1"/>
          </p:cNvPicPr>
          <p:nvPr>
            <p:ph idx="1"/>
          </p:nvPr>
        </p:nvPicPr>
        <p:blipFill>
          <a:blip r:embed="rId3"/>
          <a:srcRect/>
          <a:stretch>
            <a:fillRect/>
          </a:stretch>
        </p:blipFill>
        <p:spPr>
          <a:xfrm>
            <a:off x="7067550" y="6016625"/>
            <a:ext cx="2076450" cy="415925"/>
          </a:xfrm>
        </p:spPr>
      </p:pic>
      <p:sp>
        <p:nvSpPr>
          <p:cNvPr id="17413" name="Rectangle 4"/>
          <p:cNvSpPr>
            <a:spLocks noChangeArrowheads="1"/>
          </p:cNvSpPr>
          <p:nvPr/>
        </p:nvSpPr>
        <p:spPr bwMode="auto">
          <a:xfrm>
            <a:off x="5791200" y="6611938"/>
            <a:ext cx="4572000" cy="246062"/>
          </a:xfrm>
          <a:prstGeom prst="rect">
            <a:avLst/>
          </a:prstGeom>
          <a:noFill/>
          <a:ln w="9525">
            <a:noFill/>
            <a:miter lim="800000"/>
            <a:headEnd/>
            <a:tailEnd/>
          </a:ln>
        </p:spPr>
        <p:txBody>
          <a:bodyPr>
            <a:spAutoFit/>
          </a:bodyPr>
          <a:lstStyle/>
          <a:p>
            <a:r>
              <a:rPr lang="en-US" sz="1000"/>
              <a:t>http://www.ncdc.noaa.gov/paleo/pdsidata.html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Drought of the 1770s</a:t>
            </a:r>
          </a:p>
        </p:txBody>
      </p:sp>
      <p:pic>
        <p:nvPicPr>
          <p:cNvPr id="18435" name="Picture 5" descr="http://picasso.ngdc.noaa.gov/cgi-bin/paleo/pd04call.pl?mapyear=1772-1781&amp;xsize=600&amp;ysize=480"/>
          <p:cNvPicPr>
            <a:picLocks noChangeAspect="1" noChangeArrowheads="1"/>
          </p:cNvPicPr>
          <p:nvPr/>
        </p:nvPicPr>
        <p:blipFill>
          <a:blip r:embed="rId3"/>
          <a:srcRect/>
          <a:stretch>
            <a:fillRect/>
          </a:stretch>
        </p:blipFill>
        <p:spPr bwMode="auto">
          <a:xfrm>
            <a:off x="685800" y="1444625"/>
            <a:ext cx="6400800" cy="5121275"/>
          </a:xfrm>
          <a:prstGeom prst="rect">
            <a:avLst/>
          </a:prstGeom>
          <a:noFill/>
          <a:ln w="9525">
            <a:noFill/>
            <a:miter lim="800000"/>
            <a:headEnd/>
            <a:tailEnd/>
          </a:ln>
        </p:spPr>
      </p:pic>
      <p:pic>
        <p:nvPicPr>
          <p:cNvPr id="18436" name="Picture 5" descr="http://picasso.ngdc.noaa.gov/cgi-bin/paleo/color_horz.pl?xsiz=250&amp;ysiz=50&amp;min=-6&amp;max=6&amp;units=&amp;pal=pdsigrey"/>
          <p:cNvPicPr>
            <a:picLocks noGrp="1" noChangeAspect="1" noChangeArrowheads="1"/>
          </p:cNvPicPr>
          <p:nvPr>
            <p:ph idx="1"/>
          </p:nvPr>
        </p:nvPicPr>
        <p:blipFill>
          <a:blip r:embed="rId4"/>
          <a:srcRect/>
          <a:stretch>
            <a:fillRect/>
          </a:stretch>
        </p:blipFill>
        <p:spPr>
          <a:xfrm>
            <a:off x="7067550" y="6016625"/>
            <a:ext cx="2076450" cy="415925"/>
          </a:xfrm>
        </p:spPr>
      </p:pic>
      <p:sp>
        <p:nvSpPr>
          <p:cNvPr id="18437" name="Rectangle 4"/>
          <p:cNvSpPr>
            <a:spLocks noChangeArrowheads="1"/>
          </p:cNvSpPr>
          <p:nvPr/>
        </p:nvSpPr>
        <p:spPr bwMode="auto">
          <a:xfrm>
            <a:off x="5334000" y="6611938"/>
            <a:ext cx="4572000" cy="246062"/>
          </a:xfrm>
          <a:prstGeom prst="rect">
            <a:avLst/>
          </a:prstGeom>
          <a:noFill/>
          <a:ln w="9525">
            <a:noFill/>
            <a:miter lim="800000"/>
            <a:headEnd/>
            <a:tailEnd/>
          </a:ln>
        </p:spPr>
        <p:txBody>
          <a:bodyPr>
            <a:spAutoFit/>
          </a:bodyPr>
          <a:lstStyle/>
          <a:p>
            <a:r>
              <a:rPr lang="en-US" sz="1000"/>
              <a:t>http://www.ncdc.noaa.gov/paleo/pdsidata.html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Current research</a:t>
            </a:r>
          </a:p>
        </p:txBody>
      </p:sp>
      <p:sp>
        <p:nvSpPr>
          <p:cNvPr id="19459" name="Content Placeholder 2"/>
          <p:cNvSpPr>
            <a:spLocks noGrp="1"/>
          </p:cNvSpPr>
          <p:nvPr>
            <p:ph idx="1"/>
          </p:nvPr>
        </p:nvSpPr>
        <p:spPr/>
        <p:txBody>
          <a:bodyPr/>
          <a:lstStyle/>
          <a:p>
            <a:pPr eaLnBrk="1" hangingPunct="1"/>
            <a:r>
              <a:rPr lang="en-US" smtClean="0"/>
              <a:t>Extend the high resolution climate record</a:t>
            </a:r>
          </a:p>
          <a:p>
            <a:pPr lvl="1" eaLnBrk="1" hangingPunct="1"/>
            <a:r>
              <a:rPr lang="en-US" smtClean="0"/>
              <a:t>Past drought for water </a:t>
            </a:r>
          </a:p>
          <a:p>
            <a:pPr lvl="1" eaLnBrk="1" hangingPunct="1">
              <a:buFont typeface="Arial" charset="0"/>
              <a:buNone/>
            </a:pPr>
            <a:r>
              <a:rPr lang="en-US" smtClean="0"/>
              <a:t>	planning</a:t>
            </a:r>
          </a:p>
          <a:p>
            <a:pPr lvl="1" eaLnBrk="1" hangingPunct="1"/>
            <a:endParaRPr lang="en-US" smtClean="0"/>
          </a:p>
          <a:p>
            <a:pPr lvl="1" eaLnBrk="1" hangingPunct="1"/>
            <a:r>
              <a:rPr lang="en-US" smtClean="0"/>
              <a:t>Bald cypress trees</a:t>
            </a:r>
          </a:p>
          <a:p>
            <a:pPr lvl="1" eaLnBrk="1" hangingPunct="1">
              <a:buFont typeface="Arial" charset="0"/>
              <a:buNone/>
            </a:pPr>
            <a:endParaRPr lang="en-US" smtClean="0"/>
          </a:p>
          <a:p>
            <a:pPr lvl="1" eaLnBrk="1" hangingPunct="1"/>
            <a:r>
              <a:rPr lang="en-US" smtClean="0"/>
              <a:t>Preliminary results</a:t>
            </a:r>
          </a:p>
          <a:p>
            <a:pPr lvl="1" eaLnBrk="1" hangingPunct="1"/>
            <a:endParaRPr lang="en-US" smtClean="0"/>
          </a:p>
          <a:p>
            <a:pPr lvl="1" eaLnBrk="1" hangingPunct="1"/>
            <a:endParaRPr lang="en-US" smtClean="0"/>
          </a:p>
          <a:p>
            <a:pPr lvl="1" eaLnBrk="1" hangingPunct="1">
              <a:buFont typeface="Arial" charset="0"/>
              <a:buNone/>
            </a:pPr>
            <a:r>
              <a:rPr lang="en-US" sz="1000" smtClean="0">
                <a:hlinkClick r:id="rId2"/>
              </a:rPr>
              <a:t>http://www.news8austin.com/content/your_news/default.asp?ArID=255153</a:t>
            </a:r>
            <a:endParaRPr lang="en-US" sz="1000" smtClean="0"/>
          </a:p>
        </p:txBody>
      </p:sp>
      <p:pic>
        <p:nvPicPr>
          <p:cNvPr id="19460" name="Picture 3"/>
          <p:cNvPicPr>
            <a:picLocks noChangeAspect="1" noChangeArrowheads="1"/>
          </p:cNvPicPr>
          <p:nvPr/>
        </p:nvPicPr>
        <p:blipFill>
          <a:blip r:embed="rId3"/>
          <a:srcRect/>
          <a:stretch>
            <a:fillRect/>
          </a:stretch>
        </p:blipFill>
        <p:spPr bwMode="auto">
          <a:xfrm>
            <a:off x="5105400" y="2201863"/>
            <a:ext cx="4038600" cy="4173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smtClean="0"/>
          </a:p>
        </p:txBody>
      </p:sp>
      <p:sp>
        <p:nvSpPr>
          <p:cNvPr id="20483" name="Content Placeholder 2"/>
          <p:cNvSpPr>
            <a:spLocks noGrp="1"/>
          </p:cNvSpPr>
          <p:nvPr>
            <p:ph idx="1"/>
          </p:nvPr>
        </p:nvSpPr>
        <p:spPr/>
        <p:txBody>
          <a:bodyPr/>
          <a:lstStyle/>
          <a:p>
            <a:pPr eaLnBrk="1" hangingPunct="1"/>
            <a:endParaRPr lang="en-US" smtClean="0"/>
          </a:p>
        </p:txBody>
      </p:sp>
      <p:pic>
        <p:nvPicPr>
          <p:cNvPr id="20484" name="Picture 2" descr="C:\Users\Owner\Pictures\2009-02-15 cave trip\003.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2133600" y="2209800"/>
            <a:ext cx="4686300" cy="923925"/>
          </a:xfrm>
          <a:prstGeom prst="rect">
            <a:avLst/>
          </a:prstGeom>
          <a:noFill/>
        </p:spPr>
        <p:txBody>
          <a:bodyPr wrap="none">
            <a:spAutoFit/>
          </a:bodyPr>
          <a:lstStyle/>
          <a:p>
            <a:pPr fontAlgn="auto">
              <a:spcBef>
                <a:spcPts val="0"/>
              </a:spcBef>
              <a:spcAft>
                <a:spcPts val="0"/>
              </a:spcAft>
              <a:defRPr/>
            </a:pPr>
            <a:r>
              <a:rPr lang="en-US" sz="5400" b="1" dirty="0">
                <a:solidFill>
                  <a:srgbClr val="FF0000"/>
                </a:solidFill>
                <a:effectLst>
                  <a:outerShdw blurRad="38100" dist="38100" dir="2700000" algn="tl">
                    <a:srgbClr val="000000">
                      <a:alpha val="43137"/>
                    </a:srgbClr>
                  </a:outerShdw>
                </a:effectLst>
                <a:cs typeface="Arial" charset="0"/>
              </a:rPr>
              <a:t>QUESTIONS?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Outline</a:t>
            </a:r>
          </a:p>
        </p:txBody>
      </p:sp>
      <p:sp>
        <p:nvSpPr>
          <p:cNvPr id="3" name="Content Placeholder 2"/>
          <p:cNvSpPr>
            <a:spLocks noGrp="1"/>
          </p:cNvSpPr>
          <p:nvPr>
            <p:ph idx="1"/>
          </p:nvPr>
        </p:nvSpPr>
        <p:spPr/>
        <p:txBody>
          <a:bodyPr rtlCol="0">
            <a:normAutofit/>
          </a:bodyPr>
          <a:lstStyle/>
          <a:p>
            <a:pPr marL="342900" lvl="1" indent="-342900" eaLnBrk="1" fontAlgn="auto" hangingPunct="1">
              <a:spcAft>
                <a:spcPts val="0"/>
              </a:spcAft>
              <a:buFont typeface="Arial" pitchFamily="34" charset="0"/>
              <a:buChar char="•"/>
              <a:defRPr/>
            </a:pPr>
            <a:r>
              <a:rPr lang="en-US" sz="3200" dirty="0" smtClean="0"/>
              <a:t>Modern day Texas climate</a:t>
            </a:r>
          </a:p>
          <a:p>
            <a:pPr eaLnBrk="1" fontAlgn="auto" hangingPunct="1">
              <a:spcAft>
                <a:spcPts val="0"/>
              </a:spcAft>
              <a:buFont typeface="Arial" pitchFamily="34" charset="0"/>
              <a:buChar char="•"/>
              <a:defRPr/>
            </a:pPr>
            <a:r>
              <a:rPr lang="en-US" dirty="0" smtClean="0"/>
              <a:t>Climate change - varying resolutions</a:t>
            </a:r>
          </a:p>
          <a:p>
            <a:pPr lvl="1" eaLnBrk="1" fontAlgn="auto" hangingPunct="1">
              <a:spcAft>
                <a:spcPts val="0"/>
              </a:spcAft>
              <a:buFont typeface="Arial" pitchFamily="34" charset="0"/>
              <a:buChar char="–"/>
              <a:defRPr/>
            </a:pPr>
            <a:r>
              <a:rPr lang="en-US" dirty="0" smtClean="0"/>
              <a:t>Geologic indicators</a:t>
            </a:r>
          </a:p>
          <a:p>
            <a:pPr lvl="1" eaLnBrk="1" fontAlgn="auto" hangingPunct="1">
              <a:spcAft>
                <a:spcPts val="0"/>
              </a:spcAft>
              <a:buFont typeface="Arial" pitchFamily="34" charset="0"/>
              <a:buChar char="–"/>
              <a:defRPr/>
            </a:pPr>
            <a:r>
              <a:rPr lang="en-US" dirty="0" smtClean="0"/>
              <a:t>Soil indicators</a:t>
            </a:r>
          </a:p>
          <a:p>
            <a:pPr lvl="1" eaLnBrk="1" fontAlgn="auto" hangingPunct="1">
              <a:spcAft>
                <a:spcPts val="0"/>
              </a:spcAft>
              <a:buFont typeface="Arial" pitchFamily="34" charset="0"/>
              <a:buChar char="–"/>
              <a:defRPr/>
            </a:pPr>
            <a:r>
              <a:rPr lang="en-US" dirty="0" smtClean="0"/>
              <a:t>Fossils and isotopes</a:t>
            </a:r>
          </a:p>
          <a:p>
            <a:pPr lvl="1" eaLnBrk="1" fontAlgn="auto" hangingPunct="1">
              <a:spcAft>
                <a:spcPts val="0"/>
              </a:spcAft>
              <a:buFont typeface="Arial" pitchFamily="34" charset="0"/>
              <a:buChar char="–"/>
              <a:defRPr/>
            </a:pPr>
            <a:r>
              <a:rPr lang="en-US" dirty="0" smtClean="0"/>
              <a:t>Tree ring data</a:t>
            </a:r>
          </a:p>
          <a:p>
            <a:pPr eaLnBrk="1" fontAlgn="auto" hangingPunct="1">
              <a:spcAft>
                <a:spcPts val="0"/>
              </a:spcAft>
              <a:buFont typeface="Arial" pitchFamily="34" charset="0"/>
              <a:buChar char="•"/>
              <a:defRPr/>
            </a:pPr>
            <a:r>
              <a:rPr lang="en-US" dirty="0" smtClean="0"/>
              <a:t>Current research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l" eaLnBrk="1" hangingPunct="1"/>
            <a:r>
              <a:rPr lang="en-US" smtClean="0"/>
              <a:t>Modern Texas </a:t>
            </a:r>
            <a:br>
              <a:rPr lang="en-US" smtClean="0"/>
            </a:br>
            <a:r>
              <a:rPr lang="en-US" smtClean="0"/>
              <a:t>climate</a:t>
            </a:r>
          </a:p>
        </p:txBody>
      </p:sp>
      <p:sp>
        <p:nvSpPr>
          <p:cNvPr id="4099" name="Content Placeholder 2"/>
          <p:cNvSpPr>
            <a:spLocks noGrp="1"/>
          </p:cNvSpPr>
          <p:nvPr>
            <p:ph idx="1"/>
          </p:nvPr>
        </p:nvSpPr>
        <p:spPr/>
        <p:txBody>
          <a:bodyPr/>
          <a:lstStyle/>
          <a:p>
            <a:pPr eaLnBrk="1" hangingPunct="1"/>
            <a:endParaRPr lang="en-US" smtClean="0"/>
          </a:p>
          <a:p>
            <a:pPr eaLnBrk="1" hangingPunct="1"/>
            <a:r>
              <a:rPr lang="en-US" smtClean="0"/>
              <a:t>Hot, dry summers</a:t>
            </a:r>
          </a:p>
          <a:p>
            <a:pPr eaLnBrk="1" hangingPunct="1"/>
            <a:r>
              <a:rPr lang="en-US" smtClean="0"/>
              <a:t>Mild, dry winters</a:t>
            </a:r>
          </a:p>
          <a:p>
            <a:pPr eaLnBrk="1" hangingPunct="1"/>
            <a:r>
              <a:rPr lang="en-US" smtClean="0"/>
              <a:t>Wet springs/falls</a:t>
            </a:r>
          </a:p>
          <a:p>
            <a:pPr eaLnBrk="1" hangingPunct="1"/>
            <a:r>
              <a:rPr lang="en-US" smtClean="0"/>
              <a:t>High rate of PET</a:t>
            </a:r>
          </a:p>
          <a:p>
            <a:pPr eaLnBrk="1" hangingPunct="1"/>
            <a:r>
              <a:rPr lang="en-US" smtClean="0"/>
              <a:t>Hot spot for </a:t>
            </a:r>
          </a:p>
          <a:p>
            <a:pPr eaLnBrk="1" hangingPunct="1">
              <a:buFont typeface="Arial" charset="0"/>
              <a:buNone/>
            </a:pPr>
            <a:r>
              <a:rPr lang="en-US" smtClean="0"/>
              <a:t>	climate change?</a:t>
            </a:r>
          </a:p>
          <a:p>
            <a:pPr eaLnBrk="1" hangingPunct="1"/>
            <a:endParaRPr lang="en-US" smtClean="0"/>
          </a:p>
        </p:txBody>
      </p:sp>
      <p:pic>
        <p:nvPicPr>
          <p:cNvPr id="4100" name="Picture 2"/>
          <p:cNvPicPr>
            <a:picLocks noChangeAspect="1" noChangeArrowheads="1"/>
          </p:cNvPicPr>
          <p:nvPr/>
        </p:nvPicPr>
        <p:blipFill>
          <a:blip r:embed="rId3"/>
          <a:srcRect/>
          <a:stretch>
            <a:fillRect/>
          </a:stretch>
        </p:blipFill>
        <p:spPr bwMode="auto">
          <a:xfrm>
            <a:off x="4038600" y="76200"/>
            <a:ext cx="4953000" cy="6626225"/>
          </a:xfrm>
          <a:prstGeom prst="rect">
            <a:avLst/>
          </a:prstGeom>
          <a:noFill/>
          <a:ln w="9525">
            <a:solidFill>
              <a:schemeClr val="tx1"/>
            </a:solidFill>
            <a:miter lim="800000"/>
            <a:headEnd/>
            <a:tailEnd/>
          </a:ln>
        </p:spPr>
      </p:pic>
      <p:pic>
        <p:nvPicPr>
          <p:cNvPr id="5" name="Picture 3"/>
          <p:cNvPicPr>
            <a:picLocks noChangeAspect="1" noChangeArrowheads="1"/>
          </p:cNvPicPr>
          <p:nvPr/>
        </p:nvPicPr>
        <p:blipFill>
          <a:blip r:embed="rId4"/>
          <a:srcRect/>
          <a:stretch>
            <a:fillRect/>
          </a:stretch>
        </p:blipFill>
        <p:spPr bwMode="auto">
          <a:xfrm>
            <a:off x="4029075" y="0"/>
            <a:ext cx="5114925" cy="6858000"/>
          </a:xfrm>
          <a:prstGeom prst="rect">
            <a:avLst/>
          </a:prstGeom>
          <a:noFill/>
          <a:ln w="9525">
            <a:solidFill>
              <a:schemeClr val="tx1"/>
            </a:solidFill>
            <a:miter lim="800000"/>
            <a:headEnd/>
            <a:tailEnd/>
          </a:ln>
        </p:spPr>
      </p:pic>
      <p:pic>
        <p:nvPicPr>
          <p:cNvPr id="6" name="Picture 2"/>
          <p:cNvPicPr>
            <a:picLocks noChangeAspect="1" noChangeArrowheads="1"/>
          </p:cNvPicPr>
          <p:nvPr/>
        </p:nvPicPr>
        <p:blipFill>
          <a:blip r:embed="rId5"/>
          <a:srcRect/>
          <a:stretch>
            <a:fillRect/>
          </a:stretch>
        </p:blipFill>
        <p:spPr bwMode="auto">
          <a:xfrm>
            <a:off x="4038600" y="-25400"/>
            <a:ext cx="5105400" cy="6883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Geologic map of Texas</a:t>
            </a:r>
          </a:p>
        </p:txBody>
      </p:sp>
      <p:sp>
        <p:nvSpPr>
          <p:cNvPr id="5123" name="Content Placeholder 2"/>
          <p:cNvSpPr>
            <a:spLocks noGrp="1"/>
          </p:cNvSpPr>
          <p:nvPr>
            <p:ph idx="1"/>
          </p:nvPr>
        </p:nvSpPr>
        <p:spPr/>
        <p:txBody>
          <a:bodyPr/>
          <a:lstStyle/>
          <a:p>
            <a:pPr eaLnBrk="1" hangingPunct="1"/>
            <a:endParaRPr lang="en-US" smtClean="0"/>
          </a:p>
        </p:txBody>
      </p:sp>
      <p:pic>
        <p:nvPicPr>
          <p:cNvPr id="5124" name="Picture 2" descr="C:\Documents and Settings\rcc874\My Documents\072009-pdsi-pg.gif"/>
          <p:cNvPicPr>
            <a:picLocks noChangeAspect="1" noChangeArrowheads="1"/>
          </p:cNvPicPr>
          <p:nvPr/>
        </p:nvPicPr>
        <p:blipFill>
          <a:blip r:embed="rId3"/>
          <a:srcRect/>
          <a:stretch>
            <a:fillRect/>
          </a:stretch>
        </p:blipFill>
        <p:spPr bwMode="auto">
          <a:xfrm>
            <a:off x="320675" y="136525"/>
            <a:ext cx="8510588" cy="658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endParaRPr lang="en-US" smtClean="0"/>
          </a:p>
        </p:txBody>
      </p:sp>
      <p:sp>
        <p:nvSpPr>
          <p:cNvPr id="6147" name="Content Placeholder 2"/>
          <p:cNvSpPr>
            <a:spLocks noGrp="1"/>
          </p:cNvSpPr>
          <p:nvPr>
            <p:ph idx="1"/>
          </p:nvPr>
        </p:nvSpPr>
        <p:spPr/>
        <p:txBody>
          <a:bodyPr/>
          <a:lstStyle/>
          <a:p>
            <a:pPr eaLnBrk="1" hangingPunct="1"/>
            <a:endParaRPr lang="en-US" smtClean="0"/>
          </a:p>
        </p:txBody>
      </p:sp>
      <p:pic>
        <p:nvPicPr>
          <p:cNvPr id="6148" name="Picture 2" descr="Palmer Drought Severity Index"/>
          <p:cNvPicPr>
            <a:picLocks noChangeAspect="1" noChangeArrowheads="1"/>
          </p:cNvPicPr>
          <p:nvPr/>
        </p:nvPicPr>
        <p:blipFill>
          <a:blip r:embed="rId3"/>
          <a:srcRect/>
          <a:stretch>
            <a:fillRect/>
          </a:stretch>
        </p:blipFill>
        <p:spPr bwMode="auto">
          <a:xfrm>
            <a:off x="320675" y="136525"/>
            <a:ext cx="8510588" cy="658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smtClean="0"/>
          </a:p>
        </p:txBody>
      </p:sp>
      <p:sp>
        <p:nvSpPr>
          <p:cNvPr id="7171" name="Content Placeholder 2"/>
          <p:cNvSpPr>
            <a:spLocks noGrp="1"/>
          </p:cNvSpPr>
          <p:nvPr>
            <p:ph idx="1"/>
          </p:nvPr>
        </p:nvSpPr>
        <p:spPr/>
        <p:txBody>
          <a:bodyPr/>
          <a:lstStyle/>
          <a:p>
            <a:pPr eaLnBrk="1" hangingPunct="1"/>
            <a:endParaRPr lang="en-US" smtClean="0"/>
          </a:p>
        </p:txBody>
      </p:sp>
      <p:pic>
        <p:nvPicPr>
          <p:cNvPr id="7172" name="Picture 3"/>
          <p:cNvPicPr>
            <a:picLocks noChangeAspect="1" noChangeArrowheads="1"/>
          </p:cNvPicPr>
          <p:nvPr/>
        </p:nvPicPr>
        <p:blipFill>
          <a:blip r:embed="rId3"/>
          <a:srcRect/>
          <a:stretch>
            <a:fillRect/>
          </a:stretch>
        </p:blipFill>
        <p:spPr bwMode="auto">
          <a:xfrm>
            <a:off x="-152400" y="-152400"/>
            <a:ext cx="9525000" cy="7383463"/>
          </a:xfrm>
          <a:prstGeom prst="rect">
            <a:avLst/>
          </a:prstGeom>
          <a:noFill/>
          <a:ln w="9525">
            <a:noFill/>
            <a:miter lim="800000"/>
            <a:headEnd/>
            <a:tailEnd/>
          </a:ln>
        </p:spPr>
      </p:pic>
      <p:sp>
        <p:nvSpPr>
          <p:cNvPr id="7173" name="TextBox 5"/>
          <p:cNvSpPr txBox="1">
            <a:spLocks noChangeArrowheads="1"/>
          </p:cNvSpPr>
          <p:nvPr/>
        </p:nvSpPr>
        <p:spPr bwMode="auto">
          <a:xfrm>
            <a:off x="2286000" y="228600"/>
            <a:ext cx="4467225" cy="646113"/>
          </a:xfrm>
          <a:prstGeom prst="rect">
            <a:avLst/>
          </a:prstGeom>
          <a:solidFill>
            <a:schemeClr val="bg1"/>
          </a:solidFill>
          <a:ln w="9525">
            <a:noFill/>
            <a:miter lim="800000"/>
            <a:headEnd/>
            <a:tailEnd/>
          </a:ln>
        </p:spPr>
        <p:txBody>
          <a:bodyPr wrap="none">
            <a:spAutoFit/>
          </a:bodyPr>
          <a:lstStyle/>
          <a:p>
            <a:r>
              <a:rPr lang="en-US" sz="3600" b="1">
                <a:latin typeface="Calibri" pitchFamily="34" charset="0"/>
              </a:rPr>
              <a:t>Geologic Map of Texas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8229600" cy="1143000"/>
          </a:xfrm>
        </p:spPr>
        <p:txBody>
          <a:bodyPr/>
          <a:lstStyle/>
          <a:p>
            <a:pPr eaLnBrk="1" hangingPunct="1"/>
            <a:r>
              <a:rPr lang="en-US" smtClean="0"/>
              <a:t>Soil map of Texas</a:t>
            </a:r>
          </a:p>
        </p:txBody>
      </p:sp>
      <p:sp>
        <p:nvSpPr>
          <p:cNvPr id="8195" name="Content Placeholder 5"/>
          <p:cNvSpPr>
            <a:spLocks noGrp="1"/>
          </p:cNvSpPr>
          <p:nvPr>
            <p:ph idx="1"/>
          </p:nvPr>
        </p:nvSpPr>
        <p:spPr>
          <a:xfrm>
            <a:off x="457200" y="1600200"/>
            <a:ext cx="8229600" cy="3657600"/>
          </a:xfrm>
        </p:spPr>
        <p:txBody>
          <a:bodyPr/>
          <a:lstStyle/>
          <a:p>
            <a:pPr eaLnBrk="1" hangingPunct="1"/>
            <a:r>
              <a:rPr lang="en-US" smtClean="0"/>
              <a:t>Dominated by:</a:t>
            </a:r>
          </a:p>
          <a:p>
            <a:pPr lvl="1" eaLnBrk="1" hangingPunct="1"/>
            <a:r>
              <a:rPr lang="en-US" smtClean="0"/>
              <a:t>Thin, rocky soils</a:t>
            </a:r>
          </a:p>
          <a:p>
            <a:pPr eaLnBrk="1" hangingPunct="1"/>
            <a:endParaRPr lang="en-US" smtClean="0"/>
          </a:p>
          <a:p>
            <a:pPr eaLnBrk="1" hangingPunct="1"/>
            <a:r>
              <a:rPr lang="en-US" smtClean="0"/>
              <a:t>Thicker in past</a:t>
            </a:r>
          </a:p>
          <a:p>
            <a:pPr lvl="1" eaLnBrk="1" hangingPunct="1"/>
            <a:r>
              <a:rPr lang="en-US" smtClean="0"/>
              <a:t>Upland soils</a:t>
            </a:r>
          </a:p>
          <a:p>
            <a:pPr lvl="1" eaLnBrk="1" hangingPunct="1"/>
            <a:r>
              <a:rPr lang="en-US" smtClean="0"/>
              <a:t>Cave deposits</a:t>
            </a:r>
          </a:p>
          <a:p>
            <a:pPr lvl="1" eaLnBrk="1" hangingPunct="1"/>
            <a:endParaRPr lang="en-US" smtClean="0"/>
          </a:p>
        </p:txBody>
      </p:sp>
      <p:pic>
        <p:nvPicPr>
          <p:cNvPr id="8196" name="Picture 7"/>
          <p:cNvPicPr>
            <a:picLocks noChangeAspect="1" noChangeArrowheads="1"/>
          </p:cNvPicPr>
          <p:nvPr/>
        </p:nvPicPr>
        <p:blipFill>
          <a:blip r:embed="rId3"/>
          <a:srcRect/>
          <a:stretch>
            <a:fillRect/>
          </a:stretch>
        </p:blipFill>
        <p:spPr bwMode="auto">
          <a:xfrm>
            <a:off x="4275138" y="914400"/>
            <a:ext cx="4868862" cy="4267200"/>
          </a:xfrm>
          <a:prstGeom prst="rect">
            <a:avLst/>
          </a:prstGeom>
          <a:noFill/>
          <a:ln w="9525">
            <a:noFill/>
            <a:miter lim="800000"/>
            <a:headEnd/>
            <a:tailEnd/>
          </a:ln>
        </p:spPr>
      </p:pic>
      <p:pic>
        <p:nvPicPr>
          <p:cNvPr id="8197" name="Picture 6"/>
          <p:cNvPicPr>
            <a:picLocks noChangeAspect="1" noChangeArrowheads="1"/>
          </p:cNvPicPr>
          <p:nvPr/>
        </p:nvPicPr>
        <p:blipFill>
          <a:blip r:embed="rId4"/>
          <a:srcRect/>
          <a:stretch>
            <a:fillRect/>
          </a:stretch>
        </p:blipFill>
        <p:spPr bwMode="auto">
          <a:xfrm>
            <a:off x="3389313" y="4038600"/>
            <a:ext cx="3011487" cy="2819400"/>
          </a:xfrm>
          <a:prstGeom prst="rect">
            <a:avLst/>
          </a:prstGeom>
          <a:noFill/>
          <a:ln w="9525">
            <a:noFill/>
            <a:miter lim="800000"/>
            <a:headEnd/>
            <a:tailEnd/>
          </a:ln>
        </p:spPr>
      </p:pic>
      <p:cxnSp>
        <p:nvCxnSpPr>
          <p:cNvPr id="9" name="Straight Connector 8"/>
          <p:cNvCxnSpPr/>
          <p:nvPr/>
        </p:nvCxnSpPr>
        <p:spPr>
          <a:xfrm flipV="1">
            <a:off x="3429000" y="3505200"/>
            <a:ext cx="3429000" cy="533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6400800" y="3505200"/>
            <a:ext cx="533400" cy="533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4991100" y="4914900"/>
            <a:ext cx="3352800" cy="533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Soil degradation - Sr isotopes</a:t>
            </a:r>
          </a:p>
        </p:txBody>
      </p:sp>
      <p:sp>
        <p:nvSpPr>
          <p:cNvPr id="9219" name="Content Placeholder 2"/>
          <p:cNvSpPr>
            <a:spLocks noGrp="1"/>
          </p:cNvSpPr>
          <p:nvPr>
            <p:ph idx="1"/>
          </p:nvPr>
        </p:nvSpPr>
        <p:spPr/>
        <p:txBody>
          <a:bodyPr/>
          <a:lstStyle/>
          <a:p>
            <a:r>
              <a:rPr lang="en-US" smtClean="0"/>
              <a:t>Carbon dated soil deposits Hall’s Cave</a:t>
            </a:r>
          </a:p>
          <a:p>
            <a:endParaRPr lang="en-US" smtClean="0"/>
          </a:p>
          <a:p>
            <a:r>
              <a:rPr lang="en-US" smtClean="0"/>
              <a:t>Gopher/vole</a:t>
            </a:r>
          </a:p>
          <a:p>
            <a:pPr>
              <a:buFont typeface="Arial" charset="0"/>
              <a:buNone/>
            </a:pPr>
            <a:r>
              <a:rPr lang="en-US" smtClean="0"/>
              <a:t>	tooth enamel</a:t>
            </a:r>
          </a:p>
          <a:p>
            <a:pPr lvl="1"/>
            <a:r>
              <a:rPr lang="en-US" smtClean="0"/>
              <a:t>Diet</a:t>
            </a:r>
          </a:p>
          <a:p>
            <a:endParaRPr lang="en-US" smtClean="0"/>
          </a:p>
          <a:p>
            <a:r>
              <a:rPr lang="en-US" smtClean="0"/>
              <a:t>Hackberry seed </a:t>
            </a:r>
          </a:p>
          <a:p>
            <a:pPr>
              <a:buFont typeface="Arial" charset="0"/>
              <a:buNone/>
            </a:pPr>
            <a:r>
              <a:rPr lang="en-US" smtClean="0"/>
              <a:t>	fossils</a:t>
            </a:r>
          </a:p>
          <a:p>
            <a:pPr lvl="1"/>
            <a:r>
              <a:rPr lang="en-US" smtClean="0"/>
              <a:t>Root position</a:t>
            </a:r>
          </a:p>
          <a:p>
            <a:endParaRPr lang="en-US" smtClean="0"/>
          </a:p>
        </p:txBody>
      </p:sp>
      <p:pic>
        <p:nvPicPr>
          <p:cNvPr id="9220" name="Picture 5"/>
          <p:cNvPicPr>
            <a:picLocks noChangeAspect="1" noChangeArrowheads="1"/>
          </p:cNvPicPr>
          <p:nvPr/>
        </p:nvPicPr>
        <p:blipFill>
          <a:blip r:embed="rId3"/>
          <a:srcRect/>
          <a:stretch>
            <a:fillRect/>
          </a:stretch>
        </p:blipFill>
        <p:spPr bwMode="auto">
          <a:xfrm>
            <a:off x="3579813" y="2209800"/>
            <a:ext cx="5564187" cy="3810000"/>
          </a:xfrm>
          <a:prstGeom prst="rect">
            <a:avLst/>
          </a:prstGeom>
          <a:noFill/>
          <a:ln w="9525">
            <a:solidFill>
              <a:schemeClr val="tx1"/>
            </a:solidFill>
            <a:miter lim="800000"/>
            <a:headEnd/>
            <a:tailEnd/>
          </a:ln>
        </p:spPr>
      </p:pic>
      <p:sp>
        <p:nvSpPr>
          <p:cNvPr id="9221" name="TextBox 4"/>
          <p:cNvSpPr txBox="1">
            <a:spLocks noChangeArrowheads="1"/>
          </p:cNvSpPr>
          <p:nvPr/>
        </p:nvSpPr>
        <p:spPr bwMode="auto">
          <a:xfrm>
            <a:off x="7543800" y="6096000"/>
            <a:ext cx="1382713" cy="261938"/>
          </a:xfrm>
          <a:prstGeom prst="rect">
            <a:avLst/>
          </a:prstGeom>
          <a:noFill/>
          <a:ln w="9525">
            <a:noFill/>
            <a:miter lim="800000"/>
            <a:headEnd/>
            <a:tailEnd/>
          </a:ln>
        </p:spPr>
        <p:txBody>
          <a:bodyPr wrap="none">
            <a:spAutoFit/>
          </a:bodyPr>
          <a:lstStyle/>
          <a:p>
            <a:r>
              <a:rPr lang="en-US" sz="1100"/>
              <a:t>(Cooke et al, 2003)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Paleoclimate inferred from fossils and isotopes</a:t>
            </a:r>
          </a:p>
        </p:txBody>
      </p:sp>
      <p:sp>
        <p:nvSpPr>
          <p:cNvPr id="10243" name="Content Placeholder 2"/>
          <p:cNvSpPr>
            <a:spLocks noGrp="1"/>
          </p:cNvSpPr>
          <p:nvPr>
            <p:ph idx="1"/>
          </p:nvPr>
        </p:nvSpPr>
        <p:spPr/>
        <p:txBody>
          <a:bodyPr/>
          <a:lstStyle/>
          <a:p>
            <a:endParaRPr lang="en-US" smtClean="0"/>
          </a:p>
        </p:txBody>
      </p:sp>
      <p:graphicFrame>
        <p:nvGraphicFramePr>
          <p:cNvPr id="5" name="Chart 4"/>
          <p:cNvGraphicFramePr>
            <a:graphicFrameLocks/>
          </p:cNvGraphicFramePr>
          <p:nvPr/>
        </p:nvGraphicFramePr>
        <p:xfrm>
          <a:off x="609600" y="1981200"/>
          <a:ext cx="8001000" cy="46863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914400" y="3429000"/>
            <a:ext cx="2438400" cy="2590800"/>
          </a:xfrm>
          <a:prstGeom prst="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Last glacial maximum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978</TotalTime>
  <Words>1283</Words>
  <Application>Microsoft Office PowerPoint</Application>
  <PresentationFormat>On-screen Show (4:3)</PresentationFormat>
  <Paragraphs>173</Paragraphs>
  <Slides>19</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Office Theme</vt:lpstr>
      <vt:lpstr>Evolution of Texas climate</vt:lpstr>
      <vt:lpstr>Outline</vt:lpstr>
      <vt:lpstr>Modern Texas  climate</vt:lpstr>
      <vt:lpstr>Geologic map of Texas</vt:lpstr>
      <vt:lpstr>Slide 5</vt:lpstr>
      <vt:lpstr>Slide 6</vt:lpstr>
      <vt:lpstr>Soil map of Texas</vt:lpstr>
      <vt:lpstr>Soil degradation - Sr isotopes</vt:lpstr>
      <vt:lpstr>Paleoclimate inferred from fossils and isotopes</vt:lpstr>
      <vt:lpstr>24-14 ka.</vt:lpstr>
      <vt:lpstr>6-2 ka.</vt:lpstr>
      <vt:lpstr>6-2 ka.</vt:lpstr>
      <vt:lpstr>    1698-1980</vt:lpstr>
      <vt:lpstr>June PDSI derived from tree rings</vt:lpstr>
      <vt:lpstr>Drought of the 1950s</vt:lpstr>
      <vt:lpstr>Drought of the late 1850s-1860s</vt:lpstr>
      <vt:lpstr>Drought of the 1770s</vt:lpstr>
      <vt:lpstr>Current research</vt:lpstr>
      <vt:lpstr>Slide 19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of Texas climate</dc:title>
  <dc:creator>Owner</dc:creator>
  <cp:lastModifiedBy>maidment</cp:lastModifiedBy>
  <cp:revision>110</cp:revision>
  <dcterms:created xsi:type="dcterms:W3CDTF">2009-11-11T01:24:18Z</dcterms:created>
  <dcterms:modified xsi:type="dcterms:W3CDTF">2009-11-24T17:46:43Z</dcterms:modified>
</cp:coreProperties>
</file>