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70" r:id="rId9"/>
    <p:sldId id="267" r:id="rId10"/>
    <p:sldId id="264" r:id="rId11"/>
    <p:sldId id="265" r:id="rId12"/>
    <p:sldId id="266" r:id="rId13"/>
    <p:sldId id="268" r:id="rId14"/>
    <p:sldId id="258" r:id="rId15"/>
    <p:sldId id="269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9CB9-085E-4462-9285-EDD5E7044C0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2106E-00CF-4CED-A7A9-9C6E7C695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EFACB1-EE9B-4B42-9892-7ABF318FD065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2111132-AECE-4094-9CEC-5C81106F3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Chose to collect data for White Point</a:t>
            </a:r>
          </a:p>
          <a:p>
            <a:pPr>
              <a:buFontTx/>
              <a:buChar char="-"/>
            </a:pPr>
            <a:r>
              <a:rPr lang="en-US" baseline="0" dirty="0" smtClean="0"/>
              <a:t> created a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 for White Point &amp; related the time series table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I collected the </a:t>
            </a:r>
            <a:r>
              <a:rPr lang="en-US" dirty="0" err="1" smtClean="0"/>
              <a:t>NetCDF</a:t>
            </a:r>
            <a:r>
              <a:rPr lang="en-US" dirty="0" smtClean="0"/>
              <a:t> from</a:t>
            </a:r>
            <a:r>
              <a:rPr lang="en-US" baseline="0" dirty="0" smtClean="0"/>
              <a:t> NOAA for precipitation in the area for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Similar concept to Joseph’s presentation (different focus)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Received</a:t>
            </a:r>
            <a:r>
              <a:rPr lang="en-US" baseline="0" dirty="0" smtClean="0"/>
              <a:t> point cloud data</a:t>
            </a:r>
            <a:endParaRPr lang="en-US" dirty="0" smtClean="0"/>
          </a:p>
          <a:p>
            <a:r>
              <a:rPr lang="en-US" dirty="0" smtClean="0"/>
              <a:t>- too</a:t>
            </a:r>
            <a:r>
              <a:rPr lang="en-US" baseline="0" dirty="0" smtClean="0"/>
              <a:t> detailed –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can’t handle it</a:t>
            </a:r>
          </a:p>
          <a:p>
            <a:r>
              <a:rPr lang="en-US" baseline="0" dirty="0" smtClean="0"/>
              <a:t>- Could not find metadata associated with it (need that to associate it to the correct coordinate system)</a:t>
            </a:r>
          </a:p>
          <a:p>
            <a:r>
              <a:rPr lang="en-US" baseline="0" dirty="0" smtClean="0"/>
              <a:t>- Received topographic data – needed bathymetric data (difficult to combine)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We realized that there we</a:t>
            </a:r>
            <a:r>
              <a:rPr lang="en-US" baseline="0" dirty="0" smtClean="0"/>
              <a:t> can’t rotate the raster without losing some integrity in the data.</a:t>
            </a:r>
          </a:p>
          <a:p>
            <a:pPr>
              <a:buFontTx/>
              <a:buChar char="-"/>
            </a:pPr>
            <a:r>
              <a:rPr lang="en-US" baseline="0" dirty="0" smtClean="0"/>
              <a:t> also had to export the raster to an </a:t>
            </a:r>
            <a:r>
              <a:rPr lang="en-US" baseline="0" dirty="0" err="1" smtClean="0"/>
              <a:t>ascii</a:t>
            </a:r>
            <a:r>
              <a:rPr lang="en-US" baseline="0" dirty="0" smtClean="0"/>
              <a:t> file to make it usable in the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-combining</a:t>
            </a:r>
            <a:r>
              <a:rPr lang="en-US" baseline="0" dirty="0" smtClean="0"/>
              <a:t> topography &amp; bathymetry is difficult because they are given according to different </a:t>
            </a:r>
            <a:r>
              <a:rPr lang="en-US" baseline="0" dirty="0" err="1" smtClean="0"/>
              <a:t>datums</a:t>
            </a:r>
            <a:r>
              <a:rPr lang="en-US" baseline="0" dirty="0" smtClean="0"/>
              <a:t>.  It is difficult to know where topography should end and bathymetry data should start.  Also, since the water level can change, the date for the bathymetry data is crucial.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Spoke</a:t>
            </a:r>
            <a:r>
              <a:rPr lang="en-US" baseline="0" dirty="0" smtClean="0"/>
              <a:t> with Dr. Jim </a:t>
            </a:r>
            <a:r>
              <a:rPr lang="en-US" baseline="0" dirty="0" err="1" smtClean="0"/>
              <a:t>Gibeaut</a:t>
            </a:r>
            <a:r>
              <a:rPr lang="en-US" baseline="0" dirty="0" smtClean="0"/>
              <a:t> (who I received the data from) &amp; the topography &amp; bathymetry have already been combined.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1132-AECE-4094-9CEC-5C81106F3D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D14AA5-F8A4-48FF-9C5C-125E70A90510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9A68AF-CE27-402A-810C-4014D1FC5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 Coastal </a:t>
            </a:r>
            <a:r>
              <a:rPr lang="en-US" dirty="0" err="1" smtClean="0"/>
              <a:t>Lidar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4876800"/>
            <a:ext cx="2438400" cy="609600"/>
          </a:xfrm>
        </p:spPr>
        <p:txBody>
          <a:bodyPr/>
          <a:lstStyle/>
          <a:p>
            <a:r>
              <a:rPr lang="en-US" dirty="0" smtClean="0"/>
              <a:t>Andrea Ryan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Coastal </a:t>
            </a:r>
            <a:r>
              <a:rPr lang="en-US" dirty="0" err="1" smtClean="0"/>
              <a:t>Lidar</a:t>
            </a:r>
            <a:r>
              <a:rPr lang="en-US" dirty="0" smtClean="0"/>
              <a:t> Mapping Applications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Antonio: November 15</a:t>
            </a:r>
            <a:r>
              <a:rPr lang="en-US" baseline="30000" dirty="0" smtClean="0"/>
              <a:t>th</a:t>
            </a:r>
            <a:r>
              <a:rPr lang="en-US" dirty="0" smtClean="0"/>
              <a:t> &amp; 16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Issues with </a:t>
            </a:r>
            <a:r>
              <a:rPr lang="en-US" dirty="0" err="1" smtClean="0"/>
              <a:t>specular</a:t>
            </a:r>
            <a:r>
              <a:rPr lang="en-US" dirty="0" smtClean="0"/>
              <a:t> reflection on marshy areas</a:t>
            </a:r>
          </a:p>
          <a:p>
            <a:r>
              <a:rPr lang="en-US" dirty="0" smtClean="0"/>
              <a:t>Issues with wet/dry delineation</a:t>
            </a:r>
          </a:p>
          <a:p>
            <a:r>
              <a:rPr lang="en-US" dirty="0" smtClean="0"/>
              <a:t>Issues with </a:t>
            </a:r>
            <a:r>
              <a:rPr lang="en-US" dirty="0" err="1" smtClean="0"/>
              <a:t>MetaData</a:t>
            </a:r>
            <a:r>
              <a:rPr lang="en-US" dirty="0" smtClean="0"/>
              <a:t> &amp; QA/QC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TCOON Data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3500" t="15333" r="6500" b="14667"/>
          <a:stretch>
            <a:fillRect/>
          </a:stretch>
        </p:blipFill>
        <p:spPr bwMode="auto">
          <a:xfrm>
            <a:off x="2667000" y="207645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981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 Time Series for:</a:t>
            </a:r>
          </a:p>
          <a:p>
            <a:pPr>
              <a:buFontTx/>
              <a:buChar char="-"/>
            </a:pPr>
            <a:r>
              <a:rPr lang="en-US" dirty="0" smtClean="0"/>
              <a:t>Water levels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Wind Speeds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Wind Directions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600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Coastal Ocean Observation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Data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42906" t="35333" r="23000" b="31333"/>
          <a:stretch>
            <a:fillRect/>
          </a:stretch>
        </p:blipFill>
        <p:spPr bwMode="auto">
          <a:xfrm>
            <a:off x="381000" y="1645952"/>
            <a:ext cx="6858000" cy="50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salinity data from TCOON</a:t>
            </a:r>
          </a:p>
          <a:p>
            <a:r>
              <a:rPr lang="en-US" dirty="0" smtClean="0"/>
              <a:t>Collect </a:t>
            </a:r>
            <a:r>
              <a:rPr lang="en-US" dirty="0" err="1" smtClean="0"/>
              <a:t>streamflow</a:t>
            </a:r>
            <a:r>
              <a:rPr lang="en-US" dirty="0" smtClean="0"/>
              <a:t> data from USGS</a:t>
            </a:r>
          </a:p>
          <a:p>
            <a:r>
              <a:rPr lang="en-US" dirty="0" smtClean="0"/>
              <a:t>Meet with </a:t>
            </a:r>
            <a:r>
              <a:rPr lang="en-US" dirty="0" smtClean="0"/>
              <a:t>UT Center for Space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/>
            <a:r>
              <a:rPr lang="en-US" sz="2800" dirty="0" smtClean="0"/>
              <a:t>http://lighthouse.tamucc.edu/TCOON</a:t>
            </a:r>
          </a:p>
          <a:p>
            <a:pPr marL="457200"/>
            <a:r>
              <a:rPr lang="en-US" sz="2800" dirty="0" smtClean="0"/>
              <a:t>Kenneth, </a:t>
            </a:r>
            <a:r>
              <a:rPr lang="en-US" sz="2800" dirty="0" err="1" smtClean="0"/>
              <a:t>Dunton</a:t>
            </a:r>
            <a:r>
              <a:rPr lang="en-US" sz="2800" dirty="0" smtClean="0"/>
              <a:t> H., </a:t>
            </a:r>
            <a:r>
              <a:rPr lang="en-US" sz="2800" dirty="0" err="1" smtClean="0"/>
              <a:t>Montagna</a:t>
            </a:r>
            <a:r>
              <a:rPr lang="en-US" sz="2800" dirty="0" smtClean="0"/>
              <a:t> A. Paul, Ward H. George, and </a:t>
            </a:r>
            <a:r>
              <a:rPr lang="en-US" sz="2800" dirty="0" err="1" smtClean="0"/>
              <a:t>Whitledge</a:t>
            </a:r>
            <a:r>
              <a:rPr lang="en-US" sz="2800" dirty="0" smtClean="0"/>
              <a:t> E. Terry. </a:t>
            </a:r>
            <a:r>
              <a:rPr lang="en-US" sz="2800" i="1" dirty="0" smtClean="0"/>
              <a:t>Rincon Bayou Demonstration Project</a:t>
            </a:r>
            <a:r>
              <a:rPr lang="en-US" sz="2800" dirty="0" smtClean="0"/>
              <a:t>. Rep. Vol. I. Austin: Bureau of Reclamation, TX. Print</a:t>
            </a:r>
            <a:r>
              <a:rPr lang="en-US" sz="2800" dirty="0" smtClean="0"/>
              <a:t>.</a:t>
            </a:r>
          </a:p>
          <a:p>
            <a:pPr marL="457200"/>
            <a:r>
              <a:rPr lang="en-US" sz="2800" dirty="0" smtClean="0"/>
              <a:t>maps.google.com</a:t>
            </a:r>
          </a:p>
          <a:p>
            <a:pPr marL="457200"/>
            <a:r>
              <a:rPr lang="en-US" sz="2800" dirty="0" smtClean="0"/>
              <a:t>NRC, </a:t>
            </a:r>
            <a:r>
              <a:rPr lang="en-US" sz="2800" i="1" dirty="0" smtClean="0"/>
              <a:t>Mapping </a:t>
            </a:r>
            <a:r>
              <a:rPr lang="en-US" sz="2800" i="1" dirty="0" smtClean="0"/>
              <a:t>the Zone: Improving Flood Mapping </a:t>
            </a:r>
            <a:r>
              <a:rPr lang="en-US" sz="2800" i="1" dirty="0" smtClean="0"/>
              <a:t>Accuracy</a:t>
            </a:r>
            <a:r>
              <a:rPr lang="en-US" sz="2800" dirty="0" smtClean="0"/>
              <a:t>, The </a:t>
            </a:r>
            <a:r>
              <a:rPr lang="en-US" sz="2800" dirty="0" smtClean="0"/>
              <a:t>National Academies Press. Washington, D.C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457200"/>
            <a:r>
              <a:rPr lang="en-US" sz="2800" dirty="0" smtClean="0"/>
              <a:t>www.srh.noaa.gov/rcfshare/precip_download.php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4419600" cy="10637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772400" y="5257800"/>
            <a:ext cx="1371600" cy="304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11/24/2009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Nueces River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153400" cy="1653809"/>
          </a:xfrm>
        </p:spPr>
        <p:txBody>
          <a:bodyPr/>
          <a:lstStyle/>
          <a:p>
            <a:r>
              <a:rPr lang="en-US" dirty="0" smtClean="0"/>
              <a:t>“Persistently high salinity concentrations severely inhibit[s] the function of the Nueces Delta” (</a:t>
            </a:r>
            <a:r>
              <a:rPr lang="en-US" dirty="0" err="1" smtClean="0"/>
              <a:t>Dunton</a:t>
            </a:r>
            <a:r>
              <a:rPr lang="en-US" dirty="0" smtClean="0"/>
              <a:t> et al).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602" t="38667" r="22500" b="23333"/>
          <a:stretch>
            <a:fillRect/>
          </a:stretch>
        </p:blipFill>
        <p:spPr bwMode="auto">
          <a:xfrm>
            <a:off x="4267200" y="2743200"/>
            <a:ext cx="4648200" cy="37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52400" y="3200400"/>
            <a:ext cx="4038600" cy="2362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Collection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Lidar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25609"/>
          </a:xfrm>
        </p:spPr>
        <p:txBody>
          <a:bodyPr/>
          <a:lstStyle/>
          <a:p>
            <a:r>
              <a:rPr lang="en-US" dirty="0" smtClean="0"/>
              <a:t>Received Data – 1m x 1m grid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057400"/>
            <a:ext cx="8900695" cy="3733800"/>
            <a:chOff x="152400" y="2362200"/>
            <a:chExt cx="8900695" cy="37338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7500" t="28000" r="25000" b="34000"/>
            <a:stretch>
              <a:fillRect/>
            </a:stretch>
          </p:blipFill>
          <p:spPr bwMode="auto">
            <a:xfrm>
              <a:off x="6553200" y="2590800"/>
              <a:ext cx="249989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2500" t="36666" r="22500" b="35334"/>
            <a:stretch>
              <a:fillRect/>
            </a:stretch>
          </p:blipFill>
          <p:spPr bwMode="auto">
            <a:xfrm>
              <a:off x="152400" y="2362200"/>
              <a:ext cx="62230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800600" y="2590800"/>
              <a:ext cx="1752600" cy="7620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00600" y="3810000"/>
              <a:ext cx="17526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800600" y="3352800"/>
              <a:ext cx="4572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coordinate system!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Raster to 100m x 100m grid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2000" t="31333" r="22500" b="32000"/>
          <a:stretch>
            <a:fillRect/>
          </a:stretch>
        </p:blipFill>
        <p:spPr bwMode="auto">
          <a:xfrm>
            <a:off x="304799" y="1981200"/>
            <a:ext cx="560693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19600" y="2667000"/>
            <a:ext cx="1752600" cy="2590800"/>
            <a:chOff x="4800600" y="2590800"/>
            <a:chExt cx="1752600" cy="2590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800600" y="2590800"/>
              <a:ext cx="1752600" cy="7620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00600" y="3810000"/>
              <a:ext cx="17526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00600" y="3352800"/>
              <a:ext cx="4572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42000" t="29332" r="22500" b="28667"/>
          <a:stretch>
            <a:fillRect/>
          </a:stretch>
        </p:blipFill>
        <p:spPr bwMode="auto">
          <a:xfrm>
            <a:off x="6148010" y="2667000"/>
            <a:ext cx="29197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the Raster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19600" cy="739409"/>
          </a:xfrm>
        </p:spPr>
        <p:txBody>
          <a:bodyPr/>
          <a:lstStyle/>
          <a:p>
            <a:r>
              <a:rPr lang="en-US" dirty="0" smtClean="0"/>
              <a:t>Why rotate the raster?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2209800"/>
            <a:ext cx="3657600" cy="3810000"/>
            <a:chOff x="3352800" y="1676400"/>
            <a:chExt cx="3949084" cy="4419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7797" t="26667" r="500" b="11104"/>
            <a:stretch>
              <a:fillRect/>
            </a:stretch>
          </p:blipFill>
          <p:spPr bwMode="auto">
            <a:xfrm>
              <a:off x="3352800" y="1676400"/>
              <a:ext cx="394908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000" t="91041" r="67148" b="4667"/>
            <a:stretch>
              <a:fillRect/>
            </a:stretch>
          </p:blipFill>
          <p:spPr bwMode="auto">
            <a:xfrm>
              <a:off x="3429000" y="55626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 69"/>
          <p:cNvGrpSpPr/>
          <p:nvPr/>
        </p:nvGrpSpPr>
        <p:grpSpPr>
          <a:xfrm>
            <a:off x="4038600" y="2590800"/>
            <a:ext cx="1981200" cy="2819400"/>
            <a:chOff x="3810000" y="2514600"/>
            <a:chExt cx="2362200" cy="3200400"/>
          </a:xfrm>
        </p:grpSpPr>
        <p:grpSp>
          <p:nvGrpSpPr>
            <p:cNvPr id="55" name="Group 54"/>
            <p:cNvGrpSpPr/>
            <p:nvPr/>
          </p:nvGrpSpPr>
          <p:grpSpPr>
            <a:xfrm>
              <a:off x="3810000" y="2514600"/>
              <a:ext cx="2362200" cy="3200400"/>
              <a:chOff x="3810000" y="2514600"/>
              <a:chExt cx="2362200" cy="32004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10000" y="2514600"/>
                <a:ext cx="2362200" cy="3200400"/>
                <a:chOff x="3810000" y="2514600"/>
                <a:chExt cx="2362200" cy="3200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3810000" y="2514600"/>
                  <a:ext cx="2362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Group 32"/>
                <p:cNvGrpSpPr/>
                <p:nvPr/>
              </p:nvGrpSpPr>
              <p:grpSpPr>
                <a:xfrm>
                  <a:off x="3810000" y="2514600"/>
                  <a:ext cx="2362200" cy="3200400"/>
                  <a:chOff x="3810000" y="2514600"/>
                  <a:chExt cx="2362200" cy="3200400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 rot="5400000">
                    <a:off x="2209800" y="4114800"/>
                    <a:ext cx="3200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rot="5400000">
                    <a:off x="4572000" y="4114800"/>
                    <a:ext cx="3200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rot="5400000">
                    <a:off x="2819400" y="4114800"/>
                    <a:ext cx="3200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3429000" y="4114800"/>
                    <a:ext cx="3200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4038600" y="4114800"/>
                    <a:ext cx="32004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3810000" y="30480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3810000" y="35814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810000" y="41148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810000" y="46482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810000" y="51816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810000" y="5715000"/>
                  <a:ext cx="2362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3429000" y="3429000"/>
                <a:ext cx="2971800" cy="1295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3810000" y="25146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19600" y="25146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19600" y="30480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19600" y="35814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19600" y="41148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29200" y="41148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29200" y="46482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29200" y="5181600"/>
              <a:ext cx="6096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1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629400" y="2514600"/>
            <a:ext cx="1985673" cy="2872935"/>
            <a:chOff x="6477000" y="3048000"/>
            <a:chExt cx="1985673" cy="2872935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H="1">
              <a:off x="6438900" y="3848100"/>
              <a:ext cx="2590800" cy="1143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6477000" y="3048000"/>
              <a:ext cx="1985673" cy="2872935"/>
              <a:chOff x="6238748" y="2537265"/>
              <a:chExt cx="2376325" cy="3212482"/>
            </a:xfrm>
          </p:grpSpPr>
          <p:sp>
            <p:nvSpPr>
              <p:cNvPr id="68" name="Rectangle 67"/>
              <p:cNvSpPr/>
              <p:nvPr/>
            </p:nvSpPr>
            <p:spPr>
              <a:xfrm rot="20200937">
                <a:off x="7776873" y="4518466"/>
                <a:ext cx="6096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71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6238748" y="2537265"/>
                <a:ext cx="2376325" cy="3212482"/>
                <a:chOff x="6238748" y="2537265"/>
                <a:chExt cx="2376325" cy="3212482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 rot="20179855">
                  <a:off x="6238748" y="2549347"/>
                  <a:ext cx="2362200" cy="3200400"/>
                  <a:chOff x="3810000" y="2514600"/>
                  <a:chExt cx="2362200" cy="320040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810000" y="25146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" name="Group 32"/>
                  <p:cNvGrpSpPr/>
                  <p:nvPr/>
                </p:nvGrpSpPr>
                <p:grpSpPr>
                  <a:xfrm>
                    <a:off x="3810000" y="2514600"/>
                    <a:ext cx="2362200" cy="3200400"/>
                    <a:chOff x="3810000" y="2514600"/>
                    <a:chExt cx="2362200" cy="3200400"/>
                  </a:xfrm>
                </p:grpSpPr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5400000">
                      <a:off x="2209800" y="4114800"/>
                      <a:ext cx="32004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5400000">
                      <a:off x="4572000" y="4114800"/>
                      <a:ext cx="32004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2819400" y="4114800"/>
                      <a:ext cx="32004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5400000">
                      <a:off x="3429000" y="4114800"/>
                      <a:ext cx="32004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4038600" y="4114800"/>
                      <a:ext cx="32004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3810000" y="3048000"/>
                      <a:ext cx="2362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3810000" y="3581400"/>
                      <a:ext cx="2362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>
                      <a:off x="3810000" y="4114800"/>
                      <a:ext cx="2362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3810000" y="4648200"/>
                      <a:ext cx="2362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3810000" y="5181600"/>
                      <a:ext cx="2362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810000" y="5715000"/>
                    <a:ext cx="2362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Rectangle 63"/>
                <p:cNvSpPr/>
                <p:nvPr/>
              </p:nvSpPr>
              <p:spPr>
                <a:xfrm rot="20200937">
                  <a:off x="6862473" y="2537265"/>
                  <a:ext cx="609600" cy="533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1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 rot="20200937">
                  <a:off x="7091074" y="2994466"/>
                  <a:ext cx="609600" cy="533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1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rot="20200937">
                  <a:off x="7319672" y="3527865"/>
                  <a:ext cx="609600" cy="533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1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20200937">
                  <a:off x="7548273" y="3985066"/>
                  <a:ext cx="609600" cy="533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1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20200937">
                  <a:off x="8005473" y="4975666"/>
                  <a:ext cx="609600" cy="533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1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7" name="TextBox 76"/>
          <p:cNvSpPr txBox="1"/>
          <p:nvPr/>
        </p:nvSpPr>
        <p:spPr>
          <a:xfrm>
            <a:off x="4267200" y="5486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 x 1m grids</a:t>
            </a:r>
            <a:endParaRPr lang="en-US" dirty="0"/>
          </a:p>
        </p:txBody>
      </p:sp>
      <p:sp>
        <p:nvSpPr>
          <p:cNvPr id="79" name="4-Point Star 78"/>
          <p:cNvSpPr/>
          <p:nvPr/>
        </p:nvSpPr>
        <p:spPr>
          <a:xfrm>
            <a:off x="2971800" y="2667000"/>
            <a:ext cx="533400" cy="533400"/>
          </a:xfrm>
          <a:prstGeom prst="star4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2286000"/>
            <a:ext cx="381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the Raster</a:t>
            </a:r>
            <a:endParaRPr 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42000" t="31333" r="22500" b="32000"/>
          <a:stretch>
            <a:fillRect/>
          </a:stretch>
        </p:blipFill>
        <p:spPr bwMode="auto">
          <a:xfrm>
            <a:off x="457200" y="1524000"/>
            <a:ext cx="6553200" cy="507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49000" t="31146" r="19000" b="36255"/>
          <a:stretch>
            <a:fillRect/>
          </a:stretch>
        </p:blipFill>
        <p:spPr bwMode="auto">
          <a:xfrm>
            <a:off x="457200" y="1524000"/>
            <a:ext cx="678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Grid Size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2057400"/>
            <a:ext cx="4267200" cy="4114800"/>
            <a:chOff x="3352800" y="1676400"/>
            <a:chExt cx="3949084" cy="4419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7797" t="26667" r="500" b="11104"/>
            <a:stretch>
              <a:fillRect/>
            </a:stretch>
          </p:blipFill>
          <p:spPr bwMode="auto">
            <a:xfrm>
              <a:off x="3352800" y="1676400"/>
              <a:ext cx="394908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000" t="91041" r="67148" b="4667"/>
            <a:stretch>
              <a:fillRect/>
            </a:stretch>
          </p:blipFill>
          <p:spPr bwMode="auto">
            <a:xfrm>
              <a:off x="3429000" y="55626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81000" y="1752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100m x 100m grids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86200" y="4495800"/>
            <a:ext cx="1371600" cy="1219200"/>
            <a:chOff x="381000" y="3733800"/>
            <a:chExt cx="1676400" cy="1676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81000" y="54102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3733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-457200" y="45720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219200" y="45720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 vs. Bathymetry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429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datum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90600" y="3048794"/>
            <a:ext cx="1981200" cy="609600"/>
            <a:chOff x="990600" y="3048794"/>
            <a:chExt cx="1981200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90600" y="3657600"/>
              <a:ext cx="198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066800" y="3429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295400" y="3352800"/>
              <a:ext cx="609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1676400" y="3429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057400" y="3505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324100" y="3467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1594" y="3428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 data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6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Topography: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038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*Datum is according to NAVD88 in this case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5800" y="236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Bathymetry: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05400" y="3124200"/>
            <a:ext cx="1981200" cy="457994"/>
            <a:chOff x="5105400" y="3124200"/>
            <a:chExt cx="1981200" cy="457994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5105400" y="3124994"/>
              <a:ext cx="198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 flipV="1">
              <a:off x="6553200" y="33520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324997" y="3276203"/>
              <a:ext cx="304800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 flipV="1">
              <a:off x="5943600" y="33520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 flipV="1">
              <a:off x="5715000" y="3275806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 flipV="1">
              <a:off x="5372100" y="33139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 flipV="1">
              <a:off x="5028406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162800" y="2895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datum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3581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depth to sea floor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4038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*Datum is water level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Topo</a:t>
            </a:r>
            <a:r>
              <a:rPr lang="en-US" dirty="0" smtClean="0"/>
              <a:t>-Bathy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8500" t="32667" r="16500" b="35333"/>
          <a:stretch>
            <a:fillRect/>
          </a:stretch>
        </p:blipFill>
        <p:spPr bwMode="auto">
          <a:xfrm>
            <a:off x="0" y="1676400"/>
            <a:ext cx="6000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5000" t="67333" r="32500" b="12667"/>
          <a:stretch>
            <a:fillRect/>
          </a:stretch>
        </p:blipFill>
        <p:spPr bwMode="auto">
          <a:xfrm>
            <a:off x="6248400" y="1752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entire area is so flat it is difficult to tell where it is surface water &amp; where it is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00B05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381</TotalTime>
  <Words>490</Words>
  <Application>Microsoft Office PowerPoint</Application>
  <PresentationFormat>On-screen Show (4:3)</PresentationFormat>
  <Paragraphs>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Processing Coastal Lidar Data</vt:lpstr>
      <vt:lpstr>Nueces River Delta</vt:lpstr>
      <vt:lpstr>Lidar Data</vt:lpstr>
      <vt:lpstr>Project Raster to 100m x 100m grid</vt:lpstr>
      <vt:lpstr>Rotating the Raster</vt:lpstr>
      <vt:lpstr>Rotating the Raster</vt:lpstr>
      <vt:lpstr>Larger Grid Size</vt:lpstr>
      <vt:lpstr>Topography vs. Bathymetry</vt:lpstr>
      <vt:lpstr>Combining Topo-Bathy</vt:lpstr>
      <vt:lpstr>Coastal Lidar Mapping Applications Workshop</vt:lpstr>
      <vt:lpstr>TCOON Data</vt:lpstr>
      <vt:lpstr>Precipitation Data</vt:lpstr>
      <vt:lpstr>Future Work</vt:lpstr>
      <vt:lpstr>References</vt:lpstr>
      <vt:lpstr>Questions?</vt:lpstr>
    </vt:vector>
  </TitlesOfParts>
  <Company>Univeristy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Cockrell School of Engineering</dc:creator>
  <cp:lastModifiedBy>Andrea</cp:lastModifiedBy>
  <cp:revision>48</cp:revision>
  <dcterms:created xsi:type="dcterms:W3CDTF">2009-11-23T17:47:15Z</dcterms:created>
  <dcterms:modified xsi:type="dcterms:W3CDTF">2009-11-24T02:14:54Z</dcterms:modified>
</cp:coreProperties>
</file>