
<file path=[Content_Types].xml><?xml version="1.0" encoding="utf-8"?>
<Types xmlns="http://schemas.openxmlformats.org/package/2006/content-types">
  <Default Extension="png" ContentType="image/png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25"/>
  </p:notesMasterIdLst>
  <p:sldIdLst>
    <p:sldId id="256" r:id="rId2"/>
    <p:sldId id="261" r:id="rId3"/>
    <p:sldId id="263" r:id="rId4"/>
    <p:sldId id="260" r:id="rId5"/>
    <p:sldId id="262" r:id="rId6"/>
    <p:sldId id="273" r:id="rId7"/>
    <p:sldId id="257" r:id="rId8"/>
    <p:sldId id="258" r:id="rId9"/>
    <p:sldId id="275" r:id="rId10"/>
    <p:sldId id="274" r:id="rId11"/>
    <p:sldId id="259" r:id="rId12"/>
    <p:sldId id="276" r:id="rId13"/>
    <p:sldId id="264" r:id="rId14"/>
    <p:sldId id="266" r:id="rId15"/>
    <p:sldId id="267" r:id="rId16"/>
    <p:sldId id="277" r:id="rId17"/>
    <p:sldId id="278" r:id="rId18"/>
    <p:sldId id="269" r:id="rId19"/>
    <p:sldId id="272" r:id="rId20"/>
    <p:sldId id="280" r:id="rId21"/>
    <p:sldId id="279" r:id="rId22"/>
    <p:sldId id="281" r:id="rId23"/>
    <p:sldId id="271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308" y="-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4858D034-A656-4664-9F06-AD070966C501}" type="datetimeFigureOut">
              <a:rPr lang="en-US"/>
              <a:pPr>
                <a:defRPr/>
              </a:pPr>
              <a:t>12/1/2010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C441EA28-7471-4A70-80CD-39FDB9C0F3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0986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15564A9-1003-4642-B9D2-F58416640292}" type="slidenum">
              <a:rPr lang="en-US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/>
              <a:gdLst>
                <a:gd name="T0" fmla="*/ 0 w 5760"/>
                <a:gd name="T1" fmla="*/ 0 h 528"/>
                <a:gd name="T2" fmla="*/ 5760 w 5760"/>
                <a:gd name="T3" fmla="*/ 0 h 528"/>
                <a:gd name="T4" fmla="*/ 5760 w 5760"/>
                <a:gd name="T5" fmla="*/ 528 h 528"/>
                <a:gd name="T6" fmla="*/ 48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1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91384A65-D621-4279-B01C-47A23DB54187}" type="datetime1">
              <a:rPr lang="en-US"/>
              <a:pPr>
                <a:defRPr/>
              </a:pPr>
              <a:t>12/1/2010</a:t>
            </a:fld>
            <a:endParaRPr lang="en-US"/>
          </a:p>
        </p:txBody>
      </p:sp>
      <p:sp>
        <p:nvSpPr>
          <p:cNvPr id="12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AB1F1FDE-ECFC-4645-B92F-095017050A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711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82975-BD33-49D1-9D5E-89A22E13ED94}" type="datetime1">
              <a:rPr lang="en-US"/>
              <a:pPr>
                <a:defRPr/>
              </a:pPr>
              <a:t>12/1/2010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D0D32-BF2F-466F-BBF9-845DC4FF38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683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A5F54-7FF6-47A4-95EF-B19F00C80166}" type="datetime1">
              <a:rPr lang="en-US"/>
              <a:pPr>
                <a:defRPr/>
              </a:pPr>
              <a:t>12/1/2010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C87017-DD76-4DE1-AED7-3D41003985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02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7524C-5288-47E3-867F-EE8C381D4A97}" type="datetime1">
              <a:rPr lang="en-US"/>
              <a:pPr>
                <a:defRPr/>
              </a:pPr>
              <a:t>12/1/2010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B9B63D-AACF-4B5A-80D5-5305834B70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174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Chevron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15300BC-1D37-4D51-833D-F57649C07095}" type="datetime1">
              <a:rPr lang="en-US"/>
              <a:pPr>
                <a:defRPr/>
              </a:pPr>
              <a:t>12/1/2010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F723308-F117-41F4-98DC-9FAD9F43FC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5817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D06BC1-7ABB-4716-B722-1483BA02A08A}" type="datetime1">
              <a:rPr lang="en-US"/>
              <a:pPr>
                <a:defRPr/>
              </a:pPr>
              <a:t>12/1/2010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87BD9A2-B081-4087-AD1F-4E19BA0C66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095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C4FC28C-74F5-4C93-B0DA-201E13B849D1}" type="datetime1">
              <a:rPr lang="en-US"/>
              <a:pPr>
                <a:defRPr/>
              </a:pPr>
              <a:t>12/1/2010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1857B41-D81F-410A-8A2B-6BD9F16606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5514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4AC6B04-1A37-4D0C-86B9-B8C42AA98F71}" type="datetime1">
              <a:rPr lang="en-US"/>
              <a:pPr>
                <a:defRPr/>
              </a:pPr>
              <a:t>12/1/2010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EE33A49-217C-4B7B-B9DB-1331AEB31A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2753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8F18F-7E2A-4347-A207-3501FF1750AD}" type="datetime1">
              <a:rPr lang="en-US"/>
              <a:pPr>
                <a:defRPr/>
              </a:pPr>
              <a:t>12/1/2010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94F80F-9551-4A66-B217-CFFF56B044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912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5F465EE-248A-43F9-986C-17518A489C75}" type="datetime1">
              <a:rPr lang="en-US"/>
              <a:pPr>
                <a:defRPr/>
              </a:pPr>
              <a:t>12/1/2010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FFE2439-D4CA-4215-9651-72A80C2F95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7783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Freeform 15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5760 w 5591"/>
              <a:gd name="T3" fmla="*/ 0 h 588"/>
              <a:gd name="T4" fmla="*/ 5760 w 5591"/>
              <a:gd name="T5" fmla="*/ 528 h 588"/>
              <a:gd name="T6" fmla="*/ 48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Chevron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52260EF3-A217-419B-8F6B-B7EEA9A7FC60}" type="datetime1">
              <a:rPr lang="en-US"/>
              <a:pPr>
                <a:defRPr/>
              </a:pPr>
              <a:t>12/1/2010</a:t>
            </a:fld>
            <a:endParaRPr 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4C31F0BC-58E1-44FA-A434-C770A5444E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8779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7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5760 w 5591"/>
              <a:gd name="T3" fmla="*/ 0 h 588"/>
              <a:gd name="T4" fmla="*/ 5760 w 5591"/>
              <a:gd name="T5" fmla="*/ 528 h 588"/>
              <a:gd name="T6" fmla="*/ 48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117116AB-6AFA-4383-BEB3-49C9177F9BA5}" type="datetime1">
              <a:rPr lang="en-US"/>
              <a:pPr>
                <a:defRPr/>
              </a:pPr>
              <a:t>12/1/2010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 smtClean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3D8F99A9-F28D-419E-B8E0-E03526D37A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4" r:id="rId2"/>
    <p:sldLayoutId id="2147483696" r:id="rId3"/>
    <p:sldLayoutId id="2147483697" r:id="rId4"/>
    <p:sldLayoutId id="2147483698" r:id="rId5"/>
    <p:sldLayoutId id="2147483699" r:id="rId6"/>
    <p:sldLayoutId id="2147483693" r:id="rId7"/>
    <p:sldLayoutId id="2147483700" r:id="rId8"/>
    <p:sldLayoutId id="2147483701" r:id="rId9"/>
    <p:sldLayoutId id="2147483692" r:id="rId10"/>
    <p:sldLayoutId id="2147483691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6.png"/><Relationship Id="rId5" Type="http://schemas.openxmlformats.org/officeDocument/2006/relationships/oleObject" Target="../embeddings/Microsoft_Excel_97-2003_Worksheet1.xls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0"/>
            <a:ext cx="8534400" cy="525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ubtitle 3"/>
          <p:cNvSpPr txBox="1">
            <a:spLocks/>
          </p:cNvSpPr>
          <p:nvPr/>
        </p:nvSpPr>
        <p:spPr>
          <a:xfrm>
            <a:off x="6524625" y="6156325"/>
            <a:ext cx="2590800" cy="609600"/>
          </a:xfrm>
          <a:prstGeom prst="rect">
            <a:avLst/>
          </a:prstGeom>
        </p:spPr>
        <p:txBody>
          <a:bodyPr lIns="45720" rIns="45720"/>
          <a:lstStyle>
            <a:lvl1pPr marL="0" marR="64008" indent="0" algn="r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defRPr kumimoji="0" sz="2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R="0" fontAlgn="auto">
              <a:spcBef>
                <a:spcPct val="0"/>
              </a:spcBef>
              <a:defRPr/>
            </a:pPr>
            <a:r>
              <a:rPr lang="en-US" sz="1400" b="1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Georges Comair</a:t>
            </a:r>
          </a:p>
          <a:p>
            <a:pPr marR="0" fontAlgn="auto">
              <a:spcBef>
                <a:spcPct val="0"/>
              </a:spcBef>
              <a:defRPr/>
            </a:pPr>
            <a:r>
              <a:rPr lang="en-US" sz="1400" b="1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GIS for Water Resources</a:t>
            </a:r>
          </a:p>
          <a:p>
            <a:pPr marR="0" fontAlgn="auto">
              <a:spcBef>
                <a:spcPct val="0"/>
              </a:spcBef>
              <a:defRPr/>
            </a:pPr>
            <a:r>
              <a:rPr lang="en-US" sz="1400" b="1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UT Austin-12/02/10</a:t>
            </a:r>
          </a:p>
          <a:p>
            <a:pPr marR="0" fontAlgn="auto">
              <a:spcBef>
                <a:spcPct val="0"/>
              </a:spcBef>
              <a:defRPr/>
            </a:pPr>
            <a:endParaRPr lang="en-US" sz="1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200" y="381000"/>
            <a:ext cx="8915400" cy="129063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rgbClr val="0000FF"/>
                </a:solidFill>
                <a:effectLst/>
              </a:rPr>
              <a:t>Hydrology of the </a:t>
            </a:r>
            <a:r>
              <a:rPr lang="en-US" sz="3600" dirty="0">
                <a:solidFill>
                  <a:srgbClr val="0000FF"/>
                </a:solidFill>
                <a:effectLst/>
              </a:rPr>
              <a:t>Jordan River Basin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36E076F-9653-4597-BC97-24642A6CF4E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Isolating the watershed</a:t>
            </a:r>
            <a:endParaRPr lang="en-US" dirty="0"/>
          </a:p>
        </p:txBody>
      </p:sp>
      <p:pic>
        <p:nvPicPr>
          <p:cNvPr id="18436" name="Content Placeholder 5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95400"/>
            <a:ext cx="6019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C45A56A-FB76-4DFC-A978-1EFDAF02C60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/>
          </a:p>
        </p:txBody>
      </p:sp>
      <p:pic>
        <p:nvPicPr>
          <p:cNvPr id="19459" name="Content Placeholder 8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52400"/>
            <a:ext cx="8001000" cy="6553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3B5C0A8-81A3-4BDC-A510-11D874FF90C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Check the total basin area</a:t>
            </a:r>
            <a:endParaRPr lang="en-US" dirty="0"/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963" y="1471613"/>
            <a:ext cx="4872037" cy="215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810000"/>
            <a:ext cx="3881438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1798638"/>
            <a:ext cx="3127375" cy="186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7" name="TextBox 4"/>
          <p:cNvSpPr txBox="1">
            <a:spLocks noChangeArrowheads="1"/>
          </p:cNvSpPr>
          <p:nvPr/>
        </p:nvSpPr>
        <p:spPr bwMode="auto">
          <a:xfrm>
            <a:off x="6172200" y="4267200"/>
            <a:ext cx="2819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r>
              <a:rPr lang="en-US" sz="3200"/>
              <a:t>18,261 km</a:t>
            </a:r>
            <a:r>
              <a:rPr lang="en-US" sz="3200" baseline="3000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AD0CF3A-D7B9-47F2-8321-017160BB97D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4456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err="1">
                <a:effectLst/>
              </a:rPr>
              <a:t>Subwatersheds</a:t>
            </a:r>
            <a:r>
              <a:rPr lang="en-US" dirty="0">
                <a:effectLst/>
              </a:rPr>
              <a:t> for each country</a:t>
            </a:r>
            <a:br>
              <a:rPr lang="en-US" dirty="0">
                <a:effectLst/>
              </a:rPr>
            </a:br>
            <a:endParaRPr lang="en-US" dirty="0"/>
          </a:p>
        </p:txBody>
      </p:sp>
      <p:pic>
        <p:nvPicPr>
          <p:cNvPr id="21508" name="Content Placeholder 4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981200"/>
            <a:ext cx="4657725" cy="3194050"/>
          </a:xfrm>
        </p:spPr>
      </p:pic>
      <p:sp>
        <p:nvSpPr>
          <p:cNvPr id="21509" name="Text Box 2"/>
          <p:cNvSpPr txBox="1">
            <a:spLocks noChangeArrowheads="1"/>
          </p:cNvSpPr>
          <p:nvPr/>
        </p:nvSpPr>
        <p:spPr bwMode="auto">
          <a:xfrm>
            <a:off x="838200" y="4114800"/>
            <a:ext cx="552450" cy="2762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100">
                <a:latin typeface="Calibri" pitchFamily="34" charset="0"/>
                <a:ea typeface="Calibri" pitchFamily="34" charset="0"/>
                <a:cs typeface="Times New Roman" pitchFamily="18" charset="0"/>
              </a:rPr>
              <a:t>Israel</a:t>
            </a:r>
          </a:p>
        </p:txBody>
      </p:sp>
      <p:sp>
        <p:nvSpPr>
          <p:cNvPr id="21510" name="Text Box 2"/>
          <p:cNvSpPr txBox="1">
            <a:spLocks noChangeArrowheads="1"/>
          </p:cNvSpPr>
          <p:nvPr/>
        </p:nvSpPr>
        <p:spPr bwMode="auto">
          <a:xfrm>
            <a:off x="2286000" y="2389188"/>
            <a:ext cx="695325" cy="2857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100">
                <a:latin typeface="Calibri" pitchFamily="34" charset="0"/>
                <a:ea typeface="Calibri" pitchFamily="34" charset="0"/>
                <a:cs typeface="Times New Roman" pitchFamily="18" charset="0"/>
              </a:rPr>
              <a:t>Lebanon</a:t>
            </a:r>
          </a:p>
        </p:txBody>
      </p:sp>
      <p:pic>
        <p:nvPicPr>
          <p:cNvPr id="21511" name="Content Placeholder 4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828800"/>
            <a:ext cx="3305175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D12ED17-122E-406E-B312-1D9BA4302DA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err="1" smtClean="0"/>
              <a:t>Transboundary</a:t>
            </a:r>
            <a:r>
              <a:rPr lang="en-US" dirty="0" smtClean="0"/>
              <a:t> catchments</a:t>
            </a:r>
            <a:endParaRPr lang="en-US" dirty="0"/>
          </a:p>
        </p:txBody>
      </p:sp>
      <p:pic>
        <p:nvPicPr>
          <p:cNvPr id="2253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895600"/>
            <a:ext cx="5891213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29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00200"/>
            <a:ext cx="5099050" cy="9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AA9D61A-66B9-45A6-9CFA-2D071BAD92A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>
                <a:effectLst/>
              </a:rPr>
              <a:t>Average annual precipitation for the globe on a 0.5 X 0.5 degree global grid</a:t>
            </a:r>
            <a:endParaRPr lang="en-US" sz="3200" dirty="0"/>
          </a:p>
        </p:txBody>
      </p:sp>
      <p:pic>
        <p:nvPicPr>
          <p:cNvPr id="23556" name="Content Placeholder 4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1676400"/>
            <a:ext cx="5767388" cy="4767263"/>
          </a:xfrm>
        </p:spPr>
      </p:pic>
      <p:pic>
        <p:nvPicPr>
          <p:cNvPr id="2355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90800"/>
            <a:ext cx="1533525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4CD0A2-C09E-4CC7-AC79-1AE3B388FE7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/>
          </a:p>
        </p:txBody>
      </p:sp>
      <p:pic>
        <p:nvPicPr>
          <p:cNvPr id="24579" name="Picture 2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600"/>
            <a:ext cx="3313113" cy="48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29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3825"/>
            <a:ext cx="11557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29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525" y="3170238"/>
            <a:ext cx="4494213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762000"/>
            <a:ext cx="1790700" cy="197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ouble Bracket 4"/>
          <p:cNvSpPr/>
          <p:nvPr/>
        </p:nvSpPr>
        <p:spPr>
          <a:xfrm>
            <a:off x="4876800" y="2514600"/>
            <a:ext cx="914400" cy="219075"/>
          </a:xfrm>
          <a:prstGeom prst="bracketPair">
            <a:avLst/>
          </a:prstGeom>
          <a:ln w="1238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B8B2084-8A9D-48F7-A460-D6355038F8A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Calculating volume of potential run-off</a:t>
            </a:r>
            <a:endParaRPr lang="en-US" dirty="0"/>
          </a:p>
        </p:txBody>
      </p:sp>
      <p:pic>
        <p:nvPicPr>
          <p:cNvPr id="25604" name="Picture 2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06525"/>
            <a:ext cx="403860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29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920750"/>
            <a:ext cx="4537075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5606" name="Content Placeholder 4"/>
          <p:cNvGraphicFramePr>
            <a:graphicFrameLocks noGrp="1"/>
          </p:cNvGraphicFramePr>
          <p:nvPr>
            <p:ph idx="1"/>
          </p:nvPr>
        </p:nvGraphicFramePr>
        <p:xfrm>
          <a:off x="1168400" y="3149600"/>
          <a:ext cx="6994525" cy="360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2" r:id="rId5" imgW="6992718" imgH="3603048" progId="Excel.Chart.8">
                  <p:embed/>
                </p:oleObj>
              </mc:Choice>
              <mc:Fallback>
                <p:oleObj r:id="rId5" imgW="6992718" imgH="3603048" progId="Excel.Chart.8">
                  <p:embed/>
                  <p:pic>
                    <p:nvPicPr>
                      <p:cNvPr id="0" name="Content Placeholder 4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8400" y="3149600"/>
                        <a:ext cx="6994525" cy="3606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933749D-D50D-4ED0-B6AC-BC8726B695E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Contributions of each country in %</a:t>
            </a:r>
            <a:endParaRPr lang="en-US" dirty="0"/>
          </a:p>
        </p:txBody>
      </p:sp>
      <p:pic>
        <p:nvPicPr>
          <p:cNvPr id="26628" name="Chart 48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1"/>
          <a:stretch>
            <a:fillRect/>
          </a:stretch>
        </p:blipFill>
        <p:spPr bwMode="auto">
          <a:xfrm>
            <a:off x="4648200" y="1676400"/>
            <a:ext cx="36576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Chart 5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38100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473D982-3880-4543-9BE2-C9CE4CCB1D1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The Dead Sea water balance</a:t>
            </a:r>
            <a:endParaRPr lang="en-US" dirty="0"/>
          </a:p>
        </p:txBody>
      </p:sp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43025"/>
            <a:ext cx="5787735" cy="3260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38400" y="4329230"/>
            <a:ext cx="2860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meddead.org/Save_Dead_Sea.html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35" y="1314450"/>
            <a:ext cx="3051466" cy="3288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464135" y="4283063"/>
            <a:ext cx="1527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deadseabody.com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Location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endParaRPr lang="en-US" dirty="0" smtClean="0"/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Watershed delineation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endParaRPr lang="en-US" dirty="0" smtClean="0"/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Volume of water available for run-off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endParaRPr lang="en-US" dirty="0" smtClean="0"/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Dead Sea water balance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Wingdings 3"/>
              <a:buNone/>
              <a:defRPr/>
            </a:pPr>
            <a:endParaRPr lang="en-US" dirty="0" smtClean="0"/>
          </a:p>
          <a:p>
            <a:pPr marL="514350" indent="-514350" fontAlgn="auto">
              <a:spcAft>
                <a:spcPts val="0"/>
              </a:spcAft>
              <a:buFont typeface="Lucida Sans Unicode" pitchFamily="34" charset="0"/>
              <a:buAutoNum type="arabicPeriod"/>
              <a:defRPr/>
            </a:pPr>
            <a:endParaRPr lang="en-US" dirty="0" smtClean="0"/>
          </a:p>
          <a:p>
            <a:pPr marL="514350" indent="-514350" fontAlgn="auto">
              <a:spcAft>
                <a:spcPts val="0"/>
              </a:spcAft>
              <a:buFont typeface="Lucida Sans Unicode" pitchFamily="34" charset="0"/>
              <a:buAutoNum type="arabicPeriod"/>
              <a:defRPr/>
            </a:pPr>
            <a:endParaRPr lang="en-US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Preview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6245566-03DB-45F0-86CF-88D2BDB01AB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/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1438"/>
            <a:ext cx="7689850" cy="413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3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114800"/>
            <a:ext cx="3810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ABEC241-C93A-47AF-87A8-B02BAA752E9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8600"/>
            <a:ext cx="7620000" cy="575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947C62C-F8F3-4C1D-8DAB-E6098FB4F42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152400"/>
            <a:ext cx="8229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Results and comparison</a:t>
            </a:r>
            <a:endParaRPr lang="en-US" dirty="0"/>
          </a:p>
        </p:txBody>
      </p:sp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66800"/>
            <a:ext cx="7466013" cy="240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5" name="TextBox 2"/>
          <p:cNvSpPr txBox="1">
            <a:spLocks noChangeArrowheads="1"/>
          </p:cNvSpPr>
          <p:nvPr/>
        </p:nvSpPr>
        <p:spPr bwMode="auto">
          <a:xfrm>
            <a:off x="762000" y="3733800"/>
            <a:ext cx="6172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r>
              <a:rPr lang="en-US"/>
              <a:t>“The rate of water level drop over the last 10 years is about </a:t>
            </a:r>
            <a:r>
              <a:rPr lang="en-US" sz="3200" b="1">
                <a:solidFill>
                  <a:srgbClr val="FF0000"/>
                </a:solidFill>
              </a:rPr>
              <a:t>0.9 m/yr</a:t>
            </a:r>
            <a:r>
              <a:rPr lang="en-US"/>
              <a:t>, representing an annual water deficit of about </a:t>
            </a:r>
            <a:r>
              <a:rPr lang="en-US" sz="2400" b="1">
                <a:solidFill>
                  <a:srgbClr val="FF0000"/>
                </a:solidFill>
              </a:rPr>
              <a:t>600 </a:t>
            </a:r>
            <a:r>
              <a:rPr lang="en-US" sz="2400">
                <a:solidFill>
                  <a:srgbClr val="FF0000"/>
                </a:solidFill>
              </a:rPr>
              <a:t>million cubic meters” </a:t>
            </a:r>
            <a:r>
              <a:rPr lang="en-US" sz="1200"/>
              <a:t>Itay Gavrieli, 2005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2771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CB4D8DA-883E-46EF-B635-E697155FB65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/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085263" cy="579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19200" y="152400"/>
            <a:ext cx="7086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6600" dirty="0"/>
              <a:t>QUESTIONS 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000" y="6581001"/>
            <a:ext cx="21891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Jerusalemperspective.com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42DD356-FEB4-4682-A565-904E5E69A58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38400" y="0"/>
            <a:ext cx="25908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Location</a:t>
            </a:r>
            <a:endParaRPr lang="en-US" dirty="0"/>
          </a:p>
        </p:txBody>
      </p:sp>
      <p:pic>
        <p:nvPicPr>
          <p:cNvPr id="11268" name="Content Placeholder 4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1600" y="687388"/>
            <a:ext cx="3505200" cy="3351212"/>
          </a:xfrm>
        </p:spPr>
      </p:pic>
      <p:pic>
        <p:nvPicPr>
          <p:cNvPr id="1126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762000"/>
            <a:ext cx="4240212" cy="212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1295400"/>
            <a:ext cx="306387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2362200"/>
            <a:ext cx="1847850" cy="19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272" name="Group 4"/>
          <p:cNvGrpSpPr>
            <a:grpSpLocks noChangeAspect="1"/>
          </p:cNvGrpSpPr>
          <p:nvPr/>
        </p:nvGrpSpPr>
        <p:grpSpPr bwMode="auto">
          <a:xfrm>
            <a:off x="2132013" y="2887663"/>
            <a:ext cx="3516312" cy="3648075"/>
            <a:chOff x="1645" y="1200"/>
            <a:chExt cx="2338" cy="2026"/>
          </a:xfrm>
        </p:grpSpPr>
        <p:sp>
          <p:nvSpPr>
            <p:cNvPr id="11276" name="AutoShape 3"/>
            <p:cNvSpPr>
              <a:spLocks noChangeAspect="1" noChangeArrowheads="1" noTextEdit="1"/>
            </p:cNvSpPr>
            <p:nvPr/>
          </p:nvSpPr>
          <p:spPr bwMode="auto">
            <a:xfrm>
              <a:off x="1645" y="1200"/>
              <a:ext cx="2334" cy="2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1277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5" y="1200"/>
              <a:ext cx="2338" cy="2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Frame 6"/>
          <p:cNvSpPr/>
          <p:nvPr/>
        </p:nvSpPr>
        <p:spPr>
          <a:xfrm>
            <a:off x="2743200" y="1825625"/>
            <a:ext cx="381000" cy="460375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9" name="Straight Arrow Connector 8"/>
          <p:cNvCxnSpPr>
            <a:stCxn id="7" idx="3"/>
          </p:cNvCxnSpPr>
          <p:nvPr/>
        </p:nvCxnSpPr>
        <p:spPr>
          <a:xfrm>
            <a:off x="3124200" y="2055813"/>
            <a:ext cx="1006475" cy="914400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124200" y="1825625"/>
            <a:ext cx="2057400" cy="0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810125" y="6166406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NASA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4CB2EC3-A53F-42E0-82C2-0627B468BB0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57337" y="0"/>
            <a:ext cx="7086601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upper Jordan River catchment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295400"/>
            <a:ext cx="47244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248400" y="3124200"/>
            <a:ext cx="914400" cy="4572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r>
              <a:rPr lang="en-US" sz="12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Jordan River</a:t>
            </a:r>
          </a:p>
        </p:txBody>
      </p:sp>
      <p:pic>
        <p:nvPicPr>
          <p:cNvPr id="12296" name="Picture 8" descr="File:Hermonsno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44196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05200" y="5955437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</a:rPr>
              <a:t>wikipedia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77200" y="5971401"/>
            <a:ext cx="10953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googleEarth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0" y="3657600"/>
            <a:ext cx="4064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5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784DD47-349D-443D-802D-06FCEB6972D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/>
          </a:p>
        </p:txBody>
      </p:sp>
      <p:pic>
        <p:nvPicPr>
          <p:cNvPr id="1331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3429000"/>
            <a:ext cx="4389438" cy="32908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876300"/>
            <a:ext cx="4381500" cy="291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4031" y="-9525"/>
            <a:ext cx="8229600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Rivers of the upper Jordan Basin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23825" y="2895600"/>
            <a:ext cx="1885950" cy="457200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fontAlgn="auto">
              <a:spcAft>
                <a:spcPts val="0"/>
              </a:spcAft>
              <a:defRPr/>
            </a:pPr>
            <a:r>
              <a:rPr lang="en-US" sz="2400" dirty="0"/>
              <a:t>Hermon (</a:t>
            </a:r>
            <a:r>
              <a:rPr lang="en-US" sz="2400" dirty="0" err="1"/>
              <a:t>Banias</a:t>
            </a:r>
            <a:r>
              <a:rPr lang="en-US" sz="2400" dirty="0"/>
              <a:t>)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922294" y="3219450"/>
            <a:ext cx="1935956" cy="457200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fontAlgn="auto">
              <a:spcAft>
                <a:spcPts val="0"/>
              </a:spcAft>
              <a:defRPr/>
            </a:pPr>
            <a:r>
              <a:rPr lang="en-US" sz="2400" dirty="0"/>
              <a:t>Dan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600825" y="1066800"/>
            <a:ext cx="1752600" cy="457200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fontAlgn="auto">
              <a:spcAft>
                <a:spcPts val="0"/>
              </a:spcAft>
              <a:defRPr/>
            </a:pPr>
            <a:r>
              <a:rPr lang="en-US" sz="2400" dirty="0" err="1"/>
              <a:t>Snir</a:t>
            </a:r>
            <a:r>
              <a:rPr lang="en-US" sz="2400" dirty="0"/>
              <a:t> (</a:t>
            </a:r>
            <a:r>
              <a:rPr lang="en-US" sz="2400" dirty="0" err="1"/>
              <a:t>Hasbani</a:t>
            </a:r>
            <a:r>
              <a:rPr lang="en-US" sz="2400" dirty="0" smtClean="0"/>
              <a:t>)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34324" y="6428601"/>
            <a:ext cx="9239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</a:rPr>
              <a:t>wikipedia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92500" y="6428600"/>
            <a:ext cx="946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</a:rPr>
              <a:t>wikipedia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28850" y="3505776"/>
            <a:ext cx="9715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wikipedia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438C4D6-8D5D-4101-AC90-5C4BB524DC8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590800" y="6096000"/>
            <a:ext cx="4510088" cy="4572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 err="1" smtClean="0">
                <a:solidFill>
                  <a:schemeClr val="tx1"/>
                </a:solidFill>
              </a:rPr>
              <a:t>HydroSHEDS</a:t>
            </a:r>
            <a:r>
              <a:rPr lang="en-US" sz="2400" dirty="0" smtClean="0">
                <a:solidFill>
                  <a:schemeClr val="tx1"/>
                </a:solidFill>
              </a:rPr>
              <a:t> Download Site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4340" name="Content Placeholder 5"/>
          <p:cNvPicPr>
            <a:picLocks noGrp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92363" y="1524000"/>
            <a:ext cx="4454525" cy="4572000"/>
          </a:xfrm>
        </p:spPr>
      </p:pic>
      <p:pic>
        <p:nvPicPr>
          <p:cNvPr id="1434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76213"/>
            <a:ext cx="6648450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339C49-3E17-43B9-A46A-CA2826F87B4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8575"/>
            <a:ext cx="67818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Watershed delineation</a:t>
            </a:r>
            <a:endParaRPr lang="en-US" dirty="0"/>
          </a:p>
        </p:txBody>
      </p:sp>
      <p:pic>
        <p:nvPicPr>
          <p:cNvPr id="1536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14400"/>
            <a:ext cx="6367463" cy="560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80BA34E-7519-40AD-891D-1675EF57AB2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/>
              <a:t>Drainage directions from </a:t>
            </a:r>
            <a:r>
              <a:rPr lang="en-US" sz="3200" dirty="0" err="1"/>
              <a:t>Hydrosheds</a:t>
            </a:r>
            <a:endParaRPr lang="en-US" sz="3200" dirty="0"/>
          </a:p>
        </p:txBody>
      </p:sp>
      <p:pic>
        <p:nvPicPr>
          <p:cNvPr id="1638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1752600"/>
            <a:ext cx="696277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2895600" y="5657850"/>
            <a:ext cx="4510088" cy="457200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fontAlgn="auto"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15 sec DEM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D51530-C3D2-45C8-AE2E-F3C82005E03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Flow accumulation</a:t>
            </a:r>
            <a:endParaRPr lang="en-US" dirty="0"/>
          </a:p>
        </p:txBody>
      </p:sp>
      <p:pic>
        <p:nvPicPr>
          <p:cNvPr id="17412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200" y="1403350"/>
            <a:ext cx="2463800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76400"/>
            <a:ext cx="4105275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51631" y="4822825"/>
            <a:ext cx="4510088" cy="457200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fontAlgn="auto">
              <a:spcAft>
                <a:spcPts val="0"/>
              </a:spcAft>
              <a:defRPr/>
            </a:pPr>
            <a:r>
              <a:rPr lang="en-US" sz="2400" dirty="0" err="1" smtClean="0">
                <a:solidFill>
                  <a:schemeClr val="tx1"/>
                </a:solidFill>
              </a:rPr>
              <a:t>HydroSHEDS</a:t>
            </a:r>
            <a:r>
              <a:rPr lang="en-US" sz="2400" dirty="0" smtClean="0">
                <a:solidFill>
                  <a:schemeClr val="tx1"/>
                </a:solidFill>
              </a:rPr>
              <a:t> World Basins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324600" y="4826000"/>
            <a:ext cx="2389188" cy="457200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fontAlgn="auto"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Clipped DEM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4419600" y="3109913"/>
            <a:ext cx="2524125" cy="7127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741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888" y="3730625"/>
            <a:ext cx="2057400" cy="104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575" y="1685925"/>
            <a:ext cx="1724025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365</TotalTime>
  <Words>187</Words>
  <Application>Microsoft Office PowerPoint</Application>
  <PresentationFormat>On-screen Show (4:3)</PresentationFormat>
  <Paragraphs>73</Paragraphs>
  <Slides>23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Concourse</vt:lpstr>
      <vt:lpstr>Microsoft Excel Chart</vt:lpstr>
      <vt:lpstr>PowerPoint Presentation</vt:lpstr>
      <vt:lpstr>Preview</vt:lpstr>
      <vt:lpstr>Location</vt:lpstr>
      <vt:lpstr>The upper Jordan River catchment</vt:lpstr>
      <vt:lpstr>Rivers of the upper Jordan Basin</vt:lpstr>
      <vt:lpstr>HydroSHEDS Download Site</vt:lpstr>
      <vt:lpstr>Watershed delineation</vt:lpstr>
      <vt:lpstr>Drainage directions from Hydrosheds</vt:lpstr>
      <vt:lpstr>Flow accumulation</vt:lpstr>
      <vt:lpstr>Isolating the watershed</vt:lpstr>
      <vt:lpstr>PowerPoint Presentation</vt:lpstr>
      <vt:lpstr>Check the total basin area</vt:lpstr>
      <vt:lpstr>Subwatersheds for each country </vt:lpstr>
      <vt:lpstr>Transboundary catchments</vt:lpstr>
      <vt:lpstr>Average annual precipitation for the globe on a 0.5 X 0.5 degree global grid</vt:lpstr>
      <vt:lpstr>PowerPoint Presentation</vt:lpstr>
      <vt:lpstr>Calculating volume of potential run-off</vt:lpstr>
      <vt:lpstr>Contributions of each country in %</vt:lpstr>
      <vt:lpstr>The Dead Sea water balance</vt:lpstr>
      <vt:lpstr>PowerPoint Presentation</vt:lpstr>
      <vt:lpstr>PowerPoint Presentation</vt:lpstr>
      <vt:lpstr>Results and comparison</vt:lpstr>
      <vt:lpstr>QUESTIONS 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standard</dc:creator>
  <cp:lastModifiedBy>standard</cp:lastModifiedBy>
  <cp:revision>30</cp:revision>
  <dcterms:created xsi:type="dcterms:W3CDTF">2010-11-30T16:45:50Z</dcterms:created>
  <dcterms:modified xsi:type="dcterms:W3CDTF">2010-12-01T23:30:53Z</dcterms:modified>
</cp:coreProperties>
</file>