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60" r:id="rId4"/>
    <p:sldId id="264" r:id="rId5"/>
    <p:sldId id="258" r:id="rId6"/>
    <p:sldId id="265" r:id="rId7"/>
    <p:sldId id="261" r:id="rId8"/>
    <p:sldId id="266" r:id="rId9"/>
    <p:sldId id="267" r:id="rId10"/>
    <p:sldId id="268" r:id="rId11"/>
    <p:sldId id="270" r:id="rId12"/>
    <p:sldId id="262" r:id="rId13"/>
    <p:sldId id="25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36" autoAdjust="0"/>
  </p:normalViewPr>
  <p:slideViewPr>
    <p:cSldViewPr>
      <p:cViewPr varScale="1">
        <p:scale>
          <a:sx n="88" d="100"/>
          <a:sy n="88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0301-917A-4FFE-ACA9-7F2FA7DAF84D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141E8-96BF-4834-8053-108BD00A9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3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York ranked 18th among the states in toxic water pollution with more than 8.1 million pounds being dumped into the state's waters. </a:t>
            </a:r>
          </a:p>
          <a:p>
            <a:r>
              <a:rPr lang="en-US" dirty="0" smtClean="0"/>
              <a:t>The Hudson River Watershed ranked 29th out all US waters for receiving the greatest amount of toxic pollution with 2,136,597 pounds. </a:t>
            </a:r>
          </a:p>
          <a:p>
            <a:r>
              <a:rPr lang="en-US" dirty="0" smtClean="0"/>
              <a:t>The Hudson River Watershed ranked 22nd for the most polluted waters when direct discharges and estimated sewer discharges of toxic chemicals were factored in with 6,343,557 pounds.</a:t>
            </a:r>
          </a:p>
          <a:p>
            <a:r>
              <a:rPr lang="en-US" dirty="0" smtClean="0"/>
              <a:t> The Hudson River Watershed ranked 2nd in New York State for receiving the most toxic pollution; First in estimated discharges including toxics from wastewater treatment plants. </a:t>
            </a:r>
          </a:p>
          <a:p>
            <a:r>
              <a:rPr lang="en-US" dirty="0" smtClean="0"/>
              <a:t>A total of 403,053 pounds of carcinogens, persistent toxic metals, and reproductive toxins were discharged into the Hudson River Watershed for those five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E8-96BF-4834-8053-108BD00A9C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merged tool in data management</a:t>
            </a:r>
            <a:r>
              <a:rPr lang="en-US" baseline="0" dirty="0" smtClean="0"/>
              <a:t> tool to merge all 6 USGS data layers together.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E8-96BF-4834-8053-108BD00A9C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USDA</a:t>
            </a:r>
            <a:r>
              <a:rPr lang="en-US" baseline="0" dirty="0" smtClean="0"/>
              <a:t> merged counties to get lower Hudson River Basin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E8-96BF-4834-8053-108BD00A9C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defined ERL values as the lowest concentration of a metal that produced adverse effects in 10% of the data reviewed. Similarly, the ERM designates the level at which half of the studies reported harmful effects.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141E8-96BF-4834-8053-108BD00A9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2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1136C40-8E6D-463D-8A90-5C8666911DAA}" type="datetimeFigureOut">
              <a:rPr lang="en-US" smtClean="0"/>
              <a:t>11/15/2010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D69AC4-047D-4469-8986-815060B85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 Use and Water </a:t>
            </a:r>
            <a:r>
              <a:rPr lang="en-US" dirty="0"/>
              <a:t>Q</a:t>
            </a:r>
            <a:r>
              <a:rPr lang="en-US" dirty="0" smtClean="0"/>
              <a:t>uality in the Hudson River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Amy </a:t>
            </a:r>
            <a:r>
              <a:rPr lang="en-US" dirty="0" err="1" smtClean="0"/>
              <a:t>Gao</a:t>
            </a:r>
            <a:endParaRPr lang="en-US" dirty="0" smtClean="0"/>
          </a:p>
          <a:p>
            <a:r>
              <a:rPr lang="en-US" dirty="0" smtClean="0"/>
              <a:t>GIS in Water Resources</a:t>
            </a:r>
          </a:p>
          <a:p>
            <a:r>
              <a:rPr lang="en-US" dirty="0" smtClean="0"/>
              <a:t>November 16,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366252"/>
            <a:ext cx="2971800" cy="68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Mercury – 72% 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0" t="13689" r="6600" b="4711"/>
          <a:stretch/>
        </p:blipFill>
        <p:spPr bwMode="auto">
          <a:xfrm>
            <a:off x="152400" y="838200"/>
            <a:ext cx="6541280" cy="593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44386" r="41300" b="26223"/>
          <a:stretch/>
        </p:blipFill>
        <p:spPr bwMode="auto">
          <a:xfrm>
            <a:off x="4213012" y="838200"/>
            <a:ext cx="47750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5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656" y="457200"/>
            <a:ext cx="5301343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dirty="0" smtClean="0"/>
              <a:t>Metals Summary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11823" r="17775" b="7288"/>
          <a:stretch/>
        </p:blipFill>
        <p:spPr bwMode="auto">
          <a:xfrm>
            <a:off x="892629" y="1077685"/>
            <a:ext cx="7086600" cy="562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3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Polycyclic Aromatic Hydrocarbons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0" t="11448" r="14602" b="6900"/>
          <a:stretch/>
        </p:blipFill>
        <p:spPr bwMode="auto">
          <a:xfrm>
            <a:off x="1828800" y="1524000"/>
            <a:ext cx="5562600" cy="516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r>
              <a:rPr lang="en-US" dirty="0" smtClean="0"/>
              <a:t>Highly urban and industrialized </a:t>
            </a:r>
            <a:r>
              <a:rPr lang="en-US" dirty="0"/>
              <a:t>areas </a:t>
            </a:r>
            <a:r>
              <a:rPr lang="en-US" dirty="0" smtClean="0"/>
              <a:t>correlate with higher concentrations of metals</a:t>
            </a:r>
          </a:p>
          <a:p>
            <a:endParaRPr lang="en-US" dirty="0" smtClean="0"/>
          </a:p>
          <a:p>
            <a:r>
              <a:rPr lang="en-US" dirty="0" smtClean="0"/>
              <a:t>Highly </a:t>
            </a:r>
            <a:r>
              <a:rPr lang="en-US" dirty="0"/>
              <a:t>urban and industrialized areas correlate with higher concentrations of </a:t>
            </a:r>
            <a:r>
              <a:rPr lang="en-US" dirty="0" smtClean="0"/>
              <a:t>PAH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724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Convert land use polygons into raster data</a:t>
            </a:r>
          </a:p>
          <a:p>
            <a:endParaRPr lang="en-US" dirty="0" smtClean="0"/>
          </a:p>
          <a:p>
            <a:r>
              <a:rPr lang="en-US" dirty="0" smtClean="0"/>
              <a:t>Use the “Extract by Mask” Spatial Analysis tool to extract </a:t>
            </a:r>
            <a:r>
              <a:rPr lang="en-US" dirty="0"/>
              <a:t>the cells of </a:t>
            </a:r>
            <a:r>
              <a:rPr lang="en-US" dirty="0" smtClean="0"/>
              <a:t>the land use </a:t>
            </a:r>
            <a:r>
              <a:rPr lang="en-US" dirty="0"/>
              <a:t>raster that correspond to </a:t>
            </a:r>
            <a:r>
              <a:rPr lang="en-US" dirty="0" smtClean="0"/>
              <a:t>the area of the Hudson River Basin</a:t>
            </a:r>
          </a:p>
          <a:p>
            <a:endParaRPr lang="en-US" dirty="0"/>
          </a:p>
          <a:p>
            <a:r>
              <a:rPr lang="en-US" dirty="0" smtClean="0"/>
              <a:t>More accurate correlations between land use and contaminants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2" t="14093" r="9325" b="7023"/>
          <a:stretch/>
        </p:blipFill>
        <p:spPr bwMode="auto">
          <a:xfrm>
            <a:off x="47517" y="1828800"/>
            <a:ext cx="4255012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Hudson River in 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524000"/>
            <a:ext cx="50292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New York ranked </a:t>
            </a:r>
            <a:r>
              <a:rPr lang="en-US" sz="2400" b="1" dirty="0" smtClean="0"/>
              <a:t>18</a:t>
            </a:r>
            <a:r>
              <a:rPr lang="en-US" sz="2400" b="1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among the states in toxic water </a:t>
            </a:r>
            <a:r>
              <a:rPr lang="en-US" sz="2400" dirty="0" smtClean="0"/>
              <a:t>pollution.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Hudson River Watershed ranked </a:t>
            </a:r>
            <a:r>
              <a:rPr lang="en-US" sz="2400" b="1" dirty="0" smtClean="0"/>
              <a:t>29</a:t>
            </a:r>
            <a:r>
              <a:rPr lang="en-US" sz="2400" b="1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out all US waters for receiving the greatest amount of toxic </a:t>
            </a:r>
            <a:r>
              <a:rPr lang="en-US" sz="2400" dirty="0" smtClean="0"/>
              <a:t>pollution.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Hudson River Watershed ranked </a:t>
            </a:r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/>
              <a:t>in New York State for receiving the most toxic </a:t>
            </a:r>
            <a:r>
              <a:rPr lang="en-US" sz="2400" dirty="0" smtClean="0"/>
              <a:t>pollution</a:t>
            </a:r>
            <a:r>
              <a:rPr lang="en-US" sz="2000" dirty="0" smtClean="0"/>
              <a:t>. </a:t>
            </a:r>
          </a:p>
        </p:txBody>
      </p:sp>
      <p:pic>
        <p:nvPicPr>
          <p:cNvPr id="1029" name="Picture 5" descr="Pollution in Albany 40 years ag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771900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337882"/>
            <a:ext cx="37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Pollution around the Port of Albany,</a:t>
            </a:r>
            <a:br>
              <a:rPr lang="en-US" sz="1400" i="1" dirty="0"/>
            </a:br>
            <a:r>
              <a:rPr lang="en-US" sz="1400" i="1" dirty="0"/>
              <a:t>four decades ago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59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91" y="609600"/>
            <a:ext cx="8229600" cy="1066800"/>
          </a:xfrm>
        </p:spPr>
        <p:txBody>
          <a:bodyPr/>
          <a:lstStyle/>
          <a:p>
            <a:r>
              <a:rPr lang="en-US" dirty="0" smtClean="0"/>
              <a:t>Pollution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789" y="1600200"/>
            <a:ext cx="4529211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River sediments</a:t>
            </a:r>
          </a:p>
          <a:p>
            <a:r>
              <a:rPr lang="en-US" dirty="0" smtClean="0"/>
              <a:t>Metals:</a:t>
            </a:r>
          </a:p>
          <a:p>
            <a:pPr lvl="1"/>
            <a:r>
              <a:rPr lang="en-US" dirty="0" smtClean="0"/>
              <a:t>Industrial </a:t>
            </a:r>
            <a:r>
              <a:rPr lang="en-US" dirty="0"/>
              <a:t>and domestic wastewater discharges</a:t>
            </a:r>
          </a:p>
          <a:p>
            <a:pPr lvl="1"/>
            <a:r>
              <a:rPr lang="en-US" dirty="0"/>
              <a:t>Runoff (CSO’s)</a:t>
            </a:r>
          </a:p>
          <a:p>
            <a:r>
              <a:rPr lang="en-US" dirty="0" smtClean="0"/>
              <a:t>Polycyclic Aromatic Hydrocarbons (PAH)</a:t>
            </a:r>
          </a:p>
          <a:p>
            <a:pPr lvl="1"/>
            <a:r>
              <a:rPr lang="en-US" dirty="0" smtClean="0"/>
              <a:t>Automobile exhaust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ndustrial emissions</a:t>
            </a:r>
          </a:p>
          <a:p>
            <a:pPr lvl="1"/>
            <a:r>
              <a:rPr lang="en-US" dirty="0" smtClean="0"/>
              <a:t>Burning </a:t>
            </a:r>
            <a:r>
              <a:rPr lang="en-US" dirty="0"/>
              <a:t>wood, charcoal and tobacco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13678" r="28772" b="21581"/>
          <a:stretch/>
        </p:blipFill>
        <p:spPr bwMode="auto">
          <a:xfrm>
            <a:off x="304800" y="2133601"/>
            <a:ext cx="430998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5040869"/>
            <a:ext cx="4376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NYSDEC Hudson River Estuary Program</a:t>
            </a:r>
          </a:p>
        </p:txBody>
      </p:sp>
    </p:spTree>
    <p:extLst>
      <p:ext uri="{BB962C8B-B14F-4D97-AF65-F5344CB8AC3E}">
        <p14:creationId xmlns:p14="http://schemas.microsoft.com/office/powerpoint/2010/main" val="25823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590" y="2590800"/>
            <a:ext cx="4596810" cy="398373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dirty="0" smtClean="0"/>
              <a:t>How does </a:t>
            </a:r>
            <a:r>
              <a:rPr lang="en-US" sz="3200" b="1" dirty="0" smtClean="0"/>
              <a:t>land </a:t>
            </a:r>
            <a:r>
              <a:rPr lang="en-US" sz="3200" b="1" dirty="0"/>
              <a:t>use </a:t>
            </a:r>
            <a:r>
              <a:rPr lang="en-US" sz="3200" dirty="0" smtClean="0"/>
              <a:t>along the </a:t>
            </a:r>
            <a:r>
              <a:rPr lang="en-US" sz="3200" dirty="0"/>
              <a:t>Hudson River </a:t>
            </a:r>
            <a:r>
              <a:rPr lang="en-US" sz="3200" dirty="0" smtClean="0"/>
              <a:t>affect </a:t>
            </a:r>
            <a:r>
              <a:rPr lang="en-US" sz="3200" dirty="0"/>
              <a:t>the </a:t>
            </a:r>
            <a:r>
              <a:rPr lang="en-US" sz="3200" b="1" dirty="0"/>
              <a:t>metal</a:t>
            </a:r>
            <a:r>
              <a:rPr lang="en-US" sz="3200" dirty="0"/>
              <a:t> and </a:t>
            </a:r>
            <a:r>
              <a:rPr lang="en-US" sz="3200" b="1" dirty="0"/>
              <a:t>PAH</a:t>
            </a:r>
            <a:r>
              <a:rPr lang="en-US" sz="3200" dirty="0"/>
              <a:t> </a:t>
            </a:r>
            <a:r>
              <a:rPr lang="en-US" sz="3200" dirty="0" smtClean="0"/>
              <a:t>concentrations?</a:t>
            </a:r>
            <a:endParaRPr lang="en-US" sz="3200" b="1" dirty="0"/>
          </a:p>
          <a:p>
            <a:endParaRPr 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6" t="18107" r="24378" b="17015"/>
          <a:stretch/>
        </p:blipFill>
        <p:spPr bwMode="auto">
          <a:xfrm>
            <a:off x="533400" y="1447800"/>
            <a:ext cx="3785191" cy="510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5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Land Use Along Hudson River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38777"/>
            <a:ext cx="376057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6" t="16078" r="25301" b="6403"/>
          <a:stretch/>
        </p:blipFill>
        <p:spPr bwMode="auto">
          <a:xfrm>
            <a:off x="611145" y="1431850"/>
            <a:ext cx="4037055" cy="54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24401" y="4512326"/>
            <a:ext cx="4343399" cy="2117073"/>
          </a:xfrm>
        </p:spPr>
        <p:txBody>
          <a:bodyPr/>
          <a:lstStyle/>
          <a:p>
            <a:r>
              <a:rPr lang="en-US" dirty="0" smtClean="0"/>
              <a:t>13.7% is urban, industrial, and commercial 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Lower Hudson River Basin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18" y="4724400"/>
            <a:ext cx="2762439" cy="190500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Geographical and hydrological idea of drainage into the Hudson River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2" t="14093" r="9325" b="7023"/>
          <a:stretch/>
        </p:blipFill>
        <p:spPr bwMode="auto">
          <a:xfrm>
            <a:off x="228600" y="1371600"/>
            <a:ext cx="5957018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Metals in Hudson River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3" t="24032" r="16039" b="26540"/>
          <a:stretch/>
        </p:blipFill>
        <p:spPr bwMode="auto">
          <a:xfrm>
            <a:off x="152401" y="2286000"/>
            <a:ext cx="322714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9" t="13460" r="6530" b="4128"/>
          <a:stretch/>
        </p:blipFill>
        <p:spPr bwMode="auto">
          <a:xfrm>
            <a:off x="3379541" y="1664719"/>
            <a:ext cx="5688259" cy="435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33800" y="6019800"/>
            <a:ext cx="5029200" cy="6858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dirty="0" smtClean="0"/>
              <a:t>Arsenic – 30%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10200"/>
            <a:ext cx="2971800" cy="68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Cadmium – 10%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5" t="14045" r="6901" b="4533"/>
          <a:stretch/>
        </p:blipFill>
        <p:spPr bwMode="auto">
          <a:xfrm>
            <a:off x="152400" y="914399"/>
            <a:ext cx="4173052" cy="43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9" t="13511" r="6501" b="4355"/>
          <a:stretch/>
        </p:blipFill>
        <p:spPr bwMode="auto">
          <a:xfrm>
            <a:off x="4495800" y="914399"/>
            <a:ext cx="4549425" cy="43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10200" y="5334000"/>
            <a:ext cx="2895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dirty="0" smtClean="0"/>
              <a:t>Chromium – 3%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t="13511" r="6352" b="4683"/>
          <a:stretch/>
        </p:blipFill>
        <p:spPr bwMode="auto">
          <a:xfrm>
            <a:off x="152400" y="914400"/>
            <a:ext cx="4345940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5410200"/>
            <a:ext cx="2971800" cy="68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Copper – 61%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0200" y="5334000"/>
            <a:ext cx="2895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dirty="0" smtClean="0"/>
              <a:t>Lead – 43%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6" t="13512" r="6800" b="4711"/>
          <a:stretch/>
        </p:blipFill>
        <p:spPr bwMode="auto">
          <a:xfrm>
            <a:off x="4780162" y="914400"/>
            <a:ext cx="4252107" cy="441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4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1705</TotalTime>
  <Words>461</Words>
  <Application>Microsoft Office PowerPoint</Application>
  <PresentationFormat>On-screen Show (4:3)</PresentationFormat>
  <Paragraphs>56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</vt:lpstr>
      <vt:lpstr>Land Use and Water Quality in the Hudson River</vt:lpstr>
      <vt:lpstr>Hudson River in New York</vt:lpstr>
      <vt:lpstr>Pollution Sources</vt:lpstr>
      <vt:lpstr>Objective</vt:lpstr>
      <vt:lpstr>Land Use Along Hudson River</vt:lpstr>
      <vt:lpstr>Lower Hudson River Basin</vt:lpstr>
      <vt:lpstr>Metals in Hudson River</vt:lpstr>
      <vt:lpstr>PowerPoint Presentation</vt:lpstr>
      <vt:lpstr>PowerPoint Presentation</vt:lpstr>
      <vt:lpstr>PowerPoint Presentation</vt:lpstr>
      <vt:lpstr>PowerPoint Presentation</vt:lpstr>
      <vt:lpstr>Polycyclic Aromatic Hydrocarbons</vt:lpstr>
      <vt:lpstr>Conclusion</vt:lpstr>
      <vt:lpstr>Future Work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and Water Quality in the Hudson River</dc:title>
  <dc:creator>Amy</dc:creator>
  <cp:lastModifiedBy>Amy</cp:lastModifiedBy>
  <cp:revision>34</cp:revision>
  <dcterms:created xsi:type="dcterms:W3CDTF">2010-11-15T06:28:25Z</dcterms:created>
  <dcterms:modified xsi:type="dcterms:W3CDTF">2010-11-16T10:54:24Z</dcterms:modified>
</cp:coreProperties>
</file>