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3" r:id="rId3"/>
    <p:sldId id="262" r:id="rId4"/>
    <p:sldId id="259" r:id="rId5"/>
    <p:sldId id="256" r:id="rId6"/>
    <p:sldId id="257" r:id="rId7"/>
    <p:sldId id="264" r:id="rId8"/>
    <p:sldId id="258" r:id="rId9"/>
    <p:sldId id="266" r:id="rId10"/>
    <p:sldId id="260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CFE896-E13C-4CBF-91A8-B490A239E0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C6396-2B1F-428C-8D08-FD3DD1AABF21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DA8DA-2321-42A5-89B1-0BFBD0B5A029}" type="slidenum">
              <a:rPr lang="en-US"/>
              <a:pPr/>
              <a:t>10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E383C-6F4E-4EF7-8295-33DE5E70DB66}" type="slidenum">
              <a:rPr lang="en-US"/>
              <a:pPr/>
              <a:t>11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13628-02D0-4CD9-B9A9-7E11A1D3E22A}" type="slidenum">
              <a:rPr lang="en-US"/>
              <a:pPr/>
              <a:t>2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E457D-63F8-42AC-849B-33ABE7C96BC3}" type="slidenum">
              <a:rPr lang="en-US"/>
              <a:pPr/>
              <a:t>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5BA47-BEA0-42DE-B0C1-7953EEBDE7D2}" type="slidenum">
              <a:rPr lang="en-US"/>
              <a:pPr/>
              <a:t>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52A5D-EB12-46A9-B9A0-E23707691742}" type="slidenum">
              <a:rPr lang="en-US"/>
              <a:pPr/>
              <a:t>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01A85-635E-400E-B3FE-703ED7E20AFC}" type="slidenum">
              <a:rPr lang="en-US"/>
              <a:pPr/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AFEFA-12D9-48ED-8B33-EFC549F81502}" type="slidenum">
              <a:rPr lang="en-US"/>
              <a:pPr/>
              <a:t>7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C8EE6-84DD-4613-B650-0446C5FFDB2E}" type="slidenum">
              <a:rPr lang="en-US"/>
              <a:pPr/>
              <a:t>8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072A3A-7CFF-4418-A63B-7037156C59C7}" type="slidenum">
              <a:rPr lang="en-US"/>
              <a:pPr/>
              <a:t>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B3787-3BBC-464E-BFE2-60EC5D8220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4186F-9003-4E3F-9DC4-893CB6E30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488F0-E20D-4C79-A89F-E90FA01B39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F9600-6D7A-4D33-AD60-6CFB73FDDF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82092-D14A-4F6E-89CC-8464AEAA3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116E0-044C-4A35-ADF9-B2ADA63FA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668F5-B349-41C1-B44C-813AC9511C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31C65-B323-44DE-B7E7-6A8E671E1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D4FA9-4DF0-484C-90C5-FCF977656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95C39-A10B-4261-868F-C94E8468A4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9005F-A0FA-45D9-B260-7C39A5CD3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90A513-D90C-4C52-B8AE-067581ECEB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f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07550" cy="7140575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/>
          <a:lstStyle/>
          <a:p>
            <a:r>
              <a:rPr lang="en-US" sz="3800" b="1">
                <a:solidFill>
                  <a:schemeClr val="bg1"/>
                </a:solidFill>
              </a:rPr>
              <a:t>The Effect of Wildfires on Water Quality from Watershed Systems of Southern California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200">
                <a:solidFill>
                  <a:schemeClr val="bg1"/>
                </a:solidFill>
              </a:rPr>
              <a:t>Presented to CE 394K.3 GIS in Water Resources </a:t>
            </a:r>
          </a:p>
          <a:p>
            <a:pPr algn="ctr">
              <a:buFontTx/>
              <a:buNone/>
            </a:pPr>
            <a:endParaRPr lang="en-US" sz="100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2200" b="1">
                <a:solidFill>
                  <a:schemeClr val="bg1"/>
                </a:solidFill>
              </a:rPr>
              <a:t>Carolina B. Mendez</a:t>
            </a:r>
          </a:p>
          <a:p>
            <a:pPr algn="ctr">
              <a:buFontTx/>
              <a:buNone/>
            </a:pPr>
            <a:endParaRPr lang="en-US" sz="1000" b="1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2200">
                <a:solidFill>
                  <a:schemeClr val="bg1"/>
                </a:solidFill>
              </a:rPr>
              <a:t>November 16, 2010</a:t>
            </a:r>
          </a:p>
          <a:p>
            <a:pPr algn="ctr">
              <a:buFontTx/>
              <a:buNone/>
            </a:pP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124200" y="6262688"/>
            <a:ext cx="358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www.americanobserver.net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6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20349" t="19498" r="36833" b="72412"/>
          <a:stretch>
            <a:fillRect/>
          </a:stretch>
        </p:blipFill>
        <p:spPr bwMode="auto">
          <a:xfrm>
            <a:off x="576263" y="1906588"/>
            <a:ext cx="7800975" cy="760412"/>
          </a:xfrm>
          <a:prstGeom prst="rect">
            <a:avLst/>
          </a:prstGeom>
          <a:noFill/>
        </p:spPr>
      </p:pic>
      <p:pic>
        <p:nvPicPr>
          <p:cNvPr id="6148" name="Picture 8"/>
          <p:cNvPicPr preferRelativeResize="0">
            <a:picLocks noChangeAspect="1" noChangeArrowheads="1"/>
          </p:cNvPicPr>
          <p:nvPr/>
        </p:nvPicPr>
        <p:blipFill>
          <a:blip r:embed="rId4" cstate="print"/>
          <a:srcRect l="20476" t="19347" r="36719" b="71919"/>
          <a:stretch>
            <a:fillRect/>
          </a:stretch>
        </p:blipFill>
        <p:spPr bwMode="auto">
          <a:xfrm>
            <a:off x="576263" y="2628900"/>
            <a:ext cx="7800975" cy="800100"/>
          </a:xfrm>
          <a:prstGeom prst="rect">
            <a:avLst/>
          </a:prstGeom>
          <a:noFill/>
        </p:spPr>
      </p:pic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528638" y="1857375"/>
            <a:ext cx="609600" cy="1647825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81000" y="2817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727325" y="441325"/>
            <a:ext cx="3444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500" b="1" u="sng">
                <a:cs typeface="Times New Roman" pitchFamily="18" charset="0"/>
              </a:rPr>
              <a:t>Attribute tables</a:t>
            </a:r>
            <a:endParaRPr lang="en-US" sz="3500" u="sng"/>
          </a:p>
          <a:p>
            <a:pPr eaLnBrk="0" hangingPunct="0"/>
            <a:endParaRPr lang="en-US" sz="3500" u="sng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762000" y="4306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81000" y="2817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 cstate="print"/>
          <a:srcRect t="9377" r="11978" b="72884"/>
          <a:stretch>
            <a:fillRect/>
          </a:stretch>
        </p:blipFill>
        <p:spPr bwMode="auto">
          <a:xfrm>
            <a:off x="554038" y="4249738"/>
            <a:ext cx="76755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61" name="Rectangle 2"/>
          <p:cNvSpPr>
            <a:spLocks noChangeArrowheads="1"/>
          </p:cNvSpPr>
          <p:nvPr/>
        </p:nvSpPr>
        <p:spPr bwMode="auto">
          <a:xfrm>
            <a:off x="6553200" y="4267200"/>
            <a:ext cx="609600" cy="114300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681413" y="1323975"/>
            <a:ext cx="14239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latin typeface="Calibri" pitchFamily="34" charset="0"/>
                <a:cs typeface="Times New Roman" pitchFamily="18" charset="0"/>
              </a:rPr>
              <a:t>Fire Data</a:t>
            </a:r>
            <a:endParaRPr lang="en-US" sz="2600"/>
          </a:p>
          <a:p>
            <a:pPr eaLnBrk="0" hangingPunct="0"/>
            <a:endParaRPr lang="en-US" sz="2600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3021013" y="3733800"/>
            <a:ext cx="28463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latin typeface="Calibri" pitchFamily="34" charset="0"/>
                <a:cs typeface="Times New Roman" pitchFamily="18" charset="0"/>
              </a:rPr>
              <a:t>Water Quality Data</a:t>
            </a:r>
            <a:endParaRPr lang="en-US" sz="2600">
              <a:latin typeface="Calibri" pitchFamily="34" charset="0"/>
            </a:endParaRPr>
          </a:p>
          <a:p>
            <a:pPr eaLnBrk="0" hangingPunct="0"/>
            <a:endParaRPr lang="en-US" sz="2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54380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endParaRPr lang="en-US" sz="2200"/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200"/>
              <a:t>Choose 1980-2010 or 1990-2010 data set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endParaRPr lang="en-US" sz="2200"/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200"/>
              <a:t>Locate watershed in San Diego County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endParaRPr lang="en-US" sz="2200"/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200"/>
              <a:t>Choose upstream and downstream gages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endParaRPr lang="en-US" sz="2200"/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200"/>
              <a:t>Correlate fire event to water quality data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276600" y="441325"/>
            <a:ext cx="233203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 u="sng"/>
              <a:t>To-do List</a:t>
            </a:r>
          </a:p>
          <a:p>
            <a:pPr eaLnBrk="0" hangingPunct="0"/>
            <a:endParaRPr lang="en-US" sz="3500" b="1"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sz="3500" b="1" u="sng"/>
              <a:t>Wildfires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2200"/>
              <a:t>Increased erosion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/>
          </a:p>
          <a:p>
            <a:pPr>
              <a:lnSpc>
                <a:spcPct val="80000"/>
              </a:lnSpc>
              <a:buFontTx/>
              <a:buNone/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Mobilization of particle-bound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	contaminants</a:t>
            </a:r>
          </a:p>
          <a:p>
            <a:pPr>
              <a:lnSpc>
                <a:spcPct val="80000"/>
              </a:lnSpc>
            </a:pPr>
            <a:endParaRPr lang="en-US" sz="2200"/>
          </a:p>
          <a:p>
            <a:pPr>
              <a:lnSpc>
                <a:spcPct val="80000"/>
              </a:lnSpc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Post-fire: watershed recovers</a:t>
            </a:r>
          </a:p>
          <a:p>
            <a:pPr>
              <a:lnSpc>
                <a:spcPct val="80000"/>
              </a:lnSpc>
            </a:pPr>
            <a:endParaRPr lang="en-US" sz="2200"/>
          </a:p>
          <a:p>
            <a:pPr>
              <a:lnSpc>
                <a:spcPct val="80000"/>
              </a:lnSpc>
              <a:buFontTx/>
              <a:buNone/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Accumulation of mercury observed 1 year after fire; mobilization of mercury noted during second season.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    (Burke et al., 2010)</a:t>
            </a:r>
          </a:p>
          <a:p>
            <a:pPr>
              <a:lnSpc>
                <a:spcPct val="80000"/>
              </a:lnSpc>
            </a:pPr>
            <a:endParaRPr lang="en-US" sz="2200"/>
          </a:p>
          <a:p>
            <a:pPr>
              <a:lnSpc>
                <a:spcPct val="80000"/>
              </a:lnSpc>
            </a:pPr>
            <a:endParaRPr lang="en-US" sz="1400"/>
          </a:p>
        </p:txBody>
      </p:sp>
      <p:pic>
        <p:nvPicPr>
          <p:cNvPr id="9221" name="Picture 5" descr="wildfire%20pictures-jj-001"/>
          <p:cNvPicPr>
            <a:picLocks noChangeAspect="1" noChangeArrowheads="1"/>
          </p:cNvPicPr>
          <p:nvPr/>
        </p:nvPicPr>
        <p:blipFill>
          <a:blip r:embed="rId3" cstate="print"/>
          <a:srcRect l="22223"/>
          <a:stretch>
            <a:fillRect/>
          </a:stretch>
        </p:blipFill>
        <p:spPr bwMode="auto">
          <a:xfrm>
            <a:off x="4876800" y="1438275"/>
            <a:ext cx="3467100" cy="3286125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76800" y="4343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www.map.sdsu.edu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/>
              <a:t>Objective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51038"/>
            <a:ext cx="76962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500" b="1"/>
              <a:t>Use GIS tools to investigate the effect of wildfires on water quality from a watershed system in Southern California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438400" y="3227388"/>
            <a:ext cx="46482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20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</a:rPr>
              <a:t>USGS and USEPA data</a:t>
            </a:r>
          </a:p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</a:rPr>
              <a:t>CUAHSI HydroDesktop</a:t>
            </a:r>
          </a:p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</a:rPr>
              <a:t>ArcMap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0400"/>
            <a:ext cx="3924300" cy="3200400"/>
          </a:xfrm>
          <a:prstGeom prst="rect">
            <a:avLst/>
          </a:prstGeom>
          <a:noFill/>
        </p:spPr>
      </p:pic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4" cstate="print"/>
          <a:srcRect l="26326" t="11885" r="44980" b="44489"/>
          <a:stretch>
            <a:fillRect/>
          </a:stretch>
        </p:blipFill>
        <p:spPr bwMode="auto">
          <a:xfrm>
            <a:off x="5086350" y="3228975"/>
            <a:ext cx="3219450" cy="3095625"/>
          </a:xfrm>
          <a:prstGeom prst="rect">
            <a:avLst/>
          </a:prstGeom>
          <a:noFill/>
        </p:spPr>
      </p:pic>
      <p:pic>
        <p:nvPicPr>
          <p:cNvPr id="5124" name="Picture 1"/>
          <p:cNvPicPr preferRelativeResize="0">
            <a:picLocks noChangeAspect="1" noChangeArrowheads="1"/>
          </p:cNvPicPr>
          <p:nvPr/>
        </p:nvPicPr>
        <p:blipFill>
          <a:blip r:embed="rId5" cstate="print"/>
          <a:srcRect l="27571" t="21095" r="37692" b="30490"/>
          <a:stretch>
            <a:fillRect/>
          </a:stretch>
        </p:blipFill>
        <p:spPr bwMode="auto">
          <a:xfrm>
            <a:off x="3181350" y="1025525"/>
            <a:ext cx="2533650" cy="2098675"/>
          </a:xfrm>
          <a:prstGeom prst="rect">
            <a:avLst/>
          </a:prstGeom>
          <a:noFill/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-1243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5053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4" name="AutoShape 14"/>
          <p:cNvSpPr>
            <a:spLocks noChangeAspect="1" noChangeArrowheads="1"/>
          </p:cNvSpPr>
          <p:nvPr/>
        </p:nvSpPr>
        <p:spPr bwMode="auto">
          <a:xfrm>
            <a:off x="4191000" y="2438400"/>
            <a:ext cx="384175" cy="433388"/>
          </a:xfrm>
          <a:prstGeom prst="octagon">
            <a:avLst>
              <a:gd name="adj" fmla="val 29287"/>
            </a:avLst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752600" y="304800"/>
            <a:ext cx="57197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500" b="1" u="sng">
                <a:cs typeface="Times New Roman" pitchFamily="18" charset="0"/>
              </a:rPr>
              <a:t>Fires in San Diego County</a:t>
            </a:r>
            <a:endParaRPr lang="en-US" sz="3500" u="sng"/>
          </a:p>
        </p:txBody>
      </p:sp>
      <p:sp>
        <p:nvSpPr>
          <p:cNvPr id="5136" name="AutoShape 16"/>
          <p:cNvSpPr>
            <a:spLocks noChangeAspect="1" noChangeArrowheads="1"/>
          </p:cNvSpPr>
          <p:nvPr/>
        </p:nvSpPr>
        <p:spPr bwMode="auto">
          <a:xfrm>
            <a:off x="7010400" y="3200400"/>
            <a:ext cx="1143000" cy="357188"/>
          </a:xfrm>
          <a:prstGeom prst="octagon">
            <a:avLst>
              <a:gd name="adj" fmla="val 29287"/>
            </a:avLst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663575"/>
            <a:ext cx="7772400" cy="1470025"/>
          </a:xfrm>
        </p:spPr>
        <p:txBody>
          <a:bodyPr/>
          <a:lstStyle/>
          <a:p>
            <a:r>
              <a:rPr lang="en-US" sz="2000" b="1"/>
              <a:t>Mercury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6408" t="33379" r="35629" b="15877"/>
          <a:stretch>
            <a:fillRect/>
          </a:stretch>
        </p:blipFill>
        <p:spPr bwMode="auto">
          <a:xfrm>
            <a:off x="6194425" y="1752600"/>
            <a:ext cx="2339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18753" t="33379" r="35910" b="12376"/>
          <a:stretch>
            <a:fillRect/>
          </a:stretch>
        </p:blipFill>
        <p:spPr bwMode="auto">
          <a:xfrm>
            <a:off x="3352800" y="1749425"/>
            <a:ext cx="2211388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09600" y="609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Total Organic Carbon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 l="17722" t="34755" r="36473" b="13876"/>
          <a:stretch>
            <a:fillRect/>
          </a:stretch>
        </p:blipFill>
        <p:spPr bwMode="auto">
          <a:xfrm>
            <a:off x="685800" y="1752600"/>
            <a:ext cx="2239963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-2209800" y="5873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Atrazine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 l="17159" t="35379" r="35910" b="16628"/>
          <a:stretch>
            <a:fillRect/>
          </a:stretch>
        </p:blipFill>
        <p:spPr bwMode="auto">
          <a:xfrm>
            <a:off x="606425" y="45720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-2133600" y="33305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Copper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 l="17204" t="33362" r="35875" b="16594"/>
          <a:stretch>
            <a:fillRect/>
          </a:stretch>
        </p:blipFill>
        <p:spPr bwMode="auto">
          <a:xfrm>
            <a:off x="3429000" y="44958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85800" y="34067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Lead</a:t>
            </a: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/>
          <a:srcRect l="17204" t="33362" r="34311" b="16594"/>
          <a:stretch>
            <a:fillRect/>
          </a:stretch>
        </p:blipFill>
        <p:spPr bwMode="auto">
          <a:xfrm>
            <a:off x="6248400" y="44958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3429000" y="34067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Arsenic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600200" y="304800"/>
            <a:ext cx="6934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 u="sng"/>
              <a:t>Water quality: 1910 to 2010</a:t>
            </a: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4724400" y="228600"/>
            <a:ext cx="1066800" cy="762000"/>
          </a:xfrm>
          <a:prstGeom prst="octagon">
            <a:avLst>
              <a:gd name="adj" fmla="val 29287"/>
            </a:avLst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352800" y="6635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Mercury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09600" y="609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Total Organic Carbon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-2209800" y="5873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Atrazine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-2133600" y="33305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Copper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685800" y="34067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Lead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3429000" y="34067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Arsenic</a:t>
            </a:r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 cstate="print"/>
          <a:srcRect l="17204" t="33362" r="35875" b="16594"/>
          <a:stretch>
            <a:fillRect/>
          </a:stretch>
        </p:blipFill>
        <p:spPr bwMode="auto">
          <a:xfrm>
            <a:off x="6172200" y="16764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" cstate="print"/>
          <a:srcRect l="18283" t="34755" r="34880" b="16628"/>
          <a:stretch>
            <a:fillRect/>
          </a:stretch>
        </p:blipFill>
        <p:spPr bwMode="auto">
          <a:xfrm>
            <a:off x="3421063" y="1676400"/>
            <a:ext cx="2293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5" cstate="print"/>
          <a:srcRect l="18753" t="36505" r="35161" b="15627"/>
          <a:stretch>
            <a:fillRect/>
          </a:stretch>
        </p:blipFill>
        <p:spPr bwMode="auto">
          <a:xfrm>
            <a:off x="6284913" y="4419600"/>
            <a:ext cx="22494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6" cstate="print"/>
          <a:srcRect l="18753" t="35379" r="35161" b="15627"/>
          <a:stretch>
            <a:fillRect/>
          </a:stretch>
        </p:blipFill>
        <p:spPr bwMode="auto">
          <a:xfrm>
            <a:off x="609600" y="4378325"/>
            <a:ext cx="224948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7" cstate="print"/>
          <a:srcRect l="18002" t="34380" r="35910" b="16628"/>
          <a:stretch>
            <a:fillRect/>
          </a:stretch>
        </p:blipFill>
        <p:spPr bwMode="auto">
          <a:xfrm>
            <a:off x="3429000" y="4378325"/>
            <a:ext cx="224948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8" cstate="print"/>
          <a:srcRect l="18753" t="35379" r="33566" b="16628"/>
          <a:stretch>
            <a:fillRect/>
          </a:stretch>
        </p:blipFill>
        <p:spPr bwMode="auto">
          <a:xfrm>
            <a:off x="609600" y="1676400"/>
            <a:ext cx="23304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600200" y="304800"/>
            <a:ext cx="6934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 u="sng"/>
              <a:t>Water quality: 1960 to 2010</a:t>
            </a: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4724400" y="228600"/>
            <a:ext cx="1066800" cy="762000"/>
          </a:xfrm>
          <a:prstGeom prst="octagon">
            <a:avLst>
              <a:gd name="adj" fmla="val 29287"/>
            </a:avLst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09600" y="609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Total Organic Carbon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" y="34067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Lead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600200" y="304800"/>
            <a:ext cx="6934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 u="sng"/>
              <a:t>Water quality: 1980 to 2010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4724400" y="228600"/>
            <a:ext cx="1066800" cy="762000"/>
          </a:xfrm>
          <a:prstGeom prst="octagon">
            <a:avLst>
              <a:gd name="adj" fmla="val 29287"/>
            </a:avLst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352800" y="6635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Mercury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-2209800" y="5873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Atrazine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-2133600" y="33305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Copper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429000" y="34067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Arsenic</a:t>
            </a:r>
          </a:p>
        </p:txBody>
      </p:sp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3" cstate="print"/>
          <a:srcRect l="21097" t="35379" r="33566" b="21878"/>
          <a:stretch>
            <a:fillRect/>
          </a:stretch>
        </p:blipFill>
        <p:spPr bwMode="auto">
          <a:xfrm>
            <a:off x="533400" y="1789113"/>
            <a:ext cx="221138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4" cstate="print"/>
          <a:srcRect l="21097" t="35379" r="35910" b="18753"/>
          <a:stretch>
            <a:fillRect/>
          </a:stretch>
        </p:blipFill>
        <p:spPr bwMode="auto">
          <a:xfrm>
            <a:off x="3505200" y="4419600"/>
            <a:ext cx="20939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5" cstate="print"/>
          <a:srcRect l="20332" t="33362" r="34311" b="16594"/>
          <a:stretch>
            <a:fillRect/>
          </a:stretch>
        </p:blipFill>
        <p:spPr bwMode="auto">
          <a:xfrm>
            <a:off x="609600" y="43434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6" cstate="print"/>
          <a:srcRect l="21097" t="34380" r="35161" b="19753"/>
          <a:stretch>
            <a:fillRect/>
          </a:stretch>
        </p:blipFill>
        <p:spPr bwMode="auto">
          <a:xfrm>
            <a:off x="6248400" y="4419600"/>
            <a:ext cx="2130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7" cstate="print"/>
          <a:srcRect l="21938" t="34380" r="34410" b="17752"/>
          <a:stretch>
            <a:fillRect/>
          </a:stretch>
        </p:blipFill>
        <p:spPr bwMode="auto">
          <a:xfrm>
            <a:off x="3505200" y="1752600"/>
            <a:ext cx="2133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8" cstate="print"/>
          <a:srcRect l="20346" t="34380" r="35161" b="19753"/>
          <a:stretch>
            <a:fillRect/>
          </a:stretch>
        </p:blipFill>
        <p:spPr bwMode="auto">
          <a:xfrm>
            <a:off x="6291263" y="1752600"/>
            <a:ext cx="21669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352800" y="6635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Mercury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609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Total Organic Carbon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-2209800" y="5873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Atrazine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2133600" y="33305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Copper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34067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Lead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429000" y="34067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Arsenic</a:t>
            </a: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 cstate="print"/>
          <a:srcRect l="18002" t="34380" r="35161" b="15627"/>
          <a:stretch>
            <a:fillRect/>
          </a:stretch>
        </p:blipFill>
        <p:spPr bwMode="auto">
          <a:xfrm>
            <a:off x="612775" y="1752600"/>
            <a:ext cx="2286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4" cstate="print"/>
          <a:srcRect l="18753" t="34380" r="34410" b="15627"/>
          <a:stretch>
            <a:fillRect/>
          </a:stretch>
        </p:blipFill>
        <p:spPr bwMode="auto">
          <a:xfrm>
            <a:off x="3581400" y="4419600"/>
            <a:ext cx="2286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5" cstate="print"/>
          <a:srcRect l="18753" t="35379" r="34410" b="15627"/>
          <a:stretch>
            <a:fillRect/>
          </a:stretch>
        </p:blipFill>
        <p:spPr bwMode="auto">
          <a:xfrm>
            <a:off x="685800" y="4419600"/>
            <a:ext cx="22860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6" cstate="print"/>
          <a:srcRect l="18753" t="34380" r="35161" b="15627"/>
          <a:stretch>
            <a:fillRect/>
          </a:stretch>
        </p:blipFill>
        <p:spPr bwMode="auto">
          <a:xfrm>
            <a:off x="6400800" y="4418013"/>
            <a:ext cx="2249488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7" cstate="print"/>
          <a:srcRect l="18768" t="31277" r="35875" b="14510"/>
          <a:stretch>
            <a:fillRect/>
          </a:stretch>
        </p:blipFill>
        <p:spPr bwMode="auto">
          <a:xfrm>
            <a:off x="3505200" y="16764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8" cstate="print"/>
          <a:srcRect l="17204" t="35448" r="37439" b="14510"/>
          <a:stretch>
            <a:fillRect/>
          </a:stretch>
        </p:blipFill>
        <p:spPr bwMode="auto">
          <a:xfrm>
            <a:off x="6324600" y="16764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600200" y="304800"/>
            <a:ext cx="6934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 u="sng"/>
              <a:t>Water quality: 1990 to 2010</a:t>
            </a:r>
          </a:p>
        </p:txBody>
      </p:sp>
      <p:sp>
        <p:nvSpPr>
          <p:cNvPr id="4119" name="AutoShape 23"/>
          <p:cNvSpPr>
            <a:spLocks noChangeArrowheads="1"/>
          </p:cNvSpPr>
          <p:nvPr/>
        </p:nvSpPr>
        <p:spPr bwMode="auto">
          <a:xfrm>
            <a:off x="4724400" y="228600"/>
            <a:ext cx="1066800" cy="762000"/>
          </a:xfrm>
          <a:prstGeom prst="octagon">
            <a:avLst>
              <a:gd name="adj" fmla="val 29287"/>
            </a:avLst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81000" y="2817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143000" y="381000"/>
            <a:ext cx="72104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 u="sng"/>
              <a:t>1980-2010 or 1990-2010 data set?</a:t>
            </a:r>
          </a:p>
          <a:p>
            <a:pPr eaLnBrk="0" hangingPunct="0"/>
            <a:endParaRPr lang="en-US" sz="3500" b="1" u="sng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62000" y="4306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81000" y="2817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52400" y="13716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3" cstate="print"/>
          <a:srcRect l="21938" t="34380" r="35970" b="17752"/>
          <a:stretch>
            <a:fillRect/>
          </a:stretch>
        </p:blipFill>
        <p:spPr bwMode="auto">
          <a:xfrm>
            <a:off x="3505200" y="1905000"/>
            <a:ext cx="2057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4" cstate="print"/>
          <a:srcRect l="18753" t="35718" r="35910" b="14502"/>
          <a:stretch>
            <a:fillRect/>
          </a:stretch>
        </p:blipFill>
        <p:spPr bwMode="auto">
          <a:xfrm>
            <a:off x="3554413" y="3887788"/>
            <a:ext cx="208438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685800" y="838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Total Organic Carbon</a:t>
            </a:r>
          </a:p>
        </p:txBody>
      </p:sp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5" cstate="print"/>
          <a:srcRect l="21031" t="34380" r="35161" b="19753"/>
          <a:stretch>
            <a:fillRect/>
          </a:stretch>
        </p:blipFill>
        <p:spPr bwMode="auto">
          <a:xfrm>
            <a:off x="6477000" y="1906588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6" cstate="print"/>
          <a:srcRect l="18768" t="35448" r="37439" b="14510"/>
          <a:stretch>
            <a:fillRect/>
          </a:stretch>
        </p:blipFill>
        <p:spPr bwMode="auto">
          <a:xfrm>
            <a:off x="6553200" y="3887788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3733800" y="8921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Mercury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4419600" y="21336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1980-2010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7543800" y="21336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1980-2010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495800" y="41910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1990-2010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7620000" y="423545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1990-2010</a:t>
            </a:r>
          </a:p>
        </p:txBody>
      </p:sp>
      <p:pic>
        <p:nvPicPr>
          <p:cNvPr id="12313" name="Picture 10"/>
          <p:cNvPicPr>
            <a:picLocks noChangeAspect="1" noChangeArrowheads="1"/>
          </p:cNvPicPr>
          <p:nvPr/>
        </p:nvPicPr>
        <p:blipFill>
          <a:blip r:embed="rId7" cstate="print"/>
          <a:srcRect l="26326" t="11885" r="44980" b="44489"/>
          <a:stretch>
            <a:fillRect/>
          </a:stretch>
        </p:blipFill>
        <p:spPr bwMode="auto">
          <a:xfrm>
            <a:off x="228600" y="2133600"/>
            <a:ext cx="321945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183</Words>
  <Application>Microsoft Office PowerPoint</Application>
  <PresentationFormat>On-screen Show (4:3)</PresentationFormat>
  <Paragraphs>87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The Effect of Wildfires on Water Quality from Watershed Systems of Southern California</vt:lpstr>
      <vt:lpstr>Wildfires</vt:lpstr>
      <vt:lpstr>Objective</vt:lpstr>
      <vt:lpstr>Slide 4</vt:lpstr>
      <vt:lpstr>Mercury</vt:lpstr>
      <vt:lpstr>Slide 6</vt:lpstr>
      <vt:lpstr>Slide 7</vt:lpstr>
      <vt:lpstr>Slide 8</vt:lpstr>
      <vt:lpstr>Slide 9</vt:lpstr>
      <vt:lpstr>Slide 10</vt:lpstr>
      <vt:lpstr>Slide 11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Mercury</dc:title>
  <dc:creator> </dc:creator>
  <cp:lastModifiedBy>maidment</cp:lastModifiedBy>
  <cp:revision>15</cp:revision>
  <dcterms:created xsi:type="dcterms:W3CDTF">2010-11-11T00:05:56Z</dcterms:created>
  <dcterms:modified xsi:type="dcterms:W3CDTF">2010-11-14T23:10:41Z</dcterms:modified>
</cp:coreProperties>
</file>