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56" r:id="rId2"/>
    <p:sldId id="257" r:id="rId3"/>
    <p:sldId id="264" r:id="rId4"/>
    <p:sldId id="258" r:id="rId5"/>
    <p:sldId id="260" r:id="rId6"/>
    <p:sldId id="259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3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29ABD-C873-48D2-B86F-4951EC46A4FE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4D9EB-CFA5-4121-9648-E56961186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Relating</a:t>
            </a:r>
            <a:r>
              <a:rPr lang="en-US" baseline="0" dirty="0" smtClean="0"/>
              <a:t> microscopic organisms to global datasets – cool!</a:t>
            </a:r>
          </a:p>
          <a:p>
            <a:r>
              <a:rPr lang="en-US" baseline="0" dirty="0" smtClean="0"/>
              <a:t>Open water chlorophyll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coastal</a:t>
            </a:r>
          </a:p>
          <a:p>
            <a:r>
              <a:rPr lang="en-US" baseline="0" dirty="0" smtClean="0"/>
              <a:t>	freshwater inputs make it complicated – SSC and organic matter have spectral characteristics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4D9EB-CFA5-4121-9648-E5696118616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02190A8-82A7-4B49-8993-D00B2C81D9C7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98A4528-206E-409A-8ABC-0FDF54ABE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190A8-82A7-4B49-8993-D00B2C81D9C7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A4528-206E-409A-8ABC-0FDF54ABE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190A8-82A7-4B49-8993-D00B2C81D9C7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A4528-206E-409A-8ABC-0FDF54ABE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190A8-82A7-4B49-8993-D00B2C81D9C7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A4528-206E-409A-8ABC-0FDF54ABE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190A8-82A7-4B49-8993-D00B2C81D9C7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A4528-206E-409A-8ABC-0FDF54ABE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190A8-82A7-4B49-8993-D00B2C81D9C7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A4528-206E-409A-8ABC-0FDF54ABE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02190A8-82A7-4B49-8993-D00B2C81D9C7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98A4528-206E-409A-8ABC-0FDF54ABE3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02190A8-82A7-4B49-8993-D00B2C81D9C7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98A4528-206E-409A-8ABC-0FDF54ABE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190A8-82A7-4B49-8993-D00B2C81D9C7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A4528-206E-409A-8ABC-0FDF54ABE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190A8-82A7-4B49-8993-D00B2C81D9C7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A4528-206E-409A-8ABC-0FDF54ABE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190A8-82A7-4B49-8993-D00B2C81D9C7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A4528-206E-409A-8ABC-0FDF54ABE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02190A8-82A7-4B49-8993-D00B2C81D9C7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98A4528-206E-409A-8ABC-0FDF54ABE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09800"/>
            <a:ext cx="84582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Remote Sensing of Chlorophyll in Matagorda Bay and Surroundings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Claire G. Griffin</a:t>
            </a:r>
          </a:p>
          <a:p>
            <a:r>
              <a:rPr lang="en-US" dirty="0" smtClean="0"/>
              <a:t>GIS in Water Resources</a:t>
            </a:r>
          </a:p>
          <a:p>
            <a:r>
              <a:rPr lang="en-US" dirty="0" smtClean="0"/>
              <a:t>Fall 2010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7116" t="14583" r="20132" b="14583"/>
          <a:stretch>
            <a:fillRect/>
          </a:stretch>
        </p:blipFill>
        <p:spPr bwMode="auto">
          <a:xfrm>
            <a:off x="6477000" y="4343400"/>
            <a:ext cx="2514600" cy="234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Utility of Remote Sensing for Water Quality Data</a:t>
            </a:r>
          </a:p>
          <a:p>
            <a:r>
              <a:rPr lang="en-US" dirty="0" smtClean="0"/>
              <a:t>Matagorda Bay</a:t>
            </a:r>
          </a:p>
          <a:p>
            <a:r>
              <a:rPr lang="en-US" dirty="0" smtClean="0"/>
              <a:t>Data</a:t>
            </a:r>
          </a:p>
          <a:p>
            <a:r>
              <a:rPr lang="en-US" dirty="0" smtClean="0"/>
              <a:t>Image Processing</a:t>
            </a:r>
          </a:p>
          <a:p>
            <a:r>
              <a:rPr lang="en-US" dirty="0" smtClean="0"/>
              <a:t>Mapping Chlorophyll</a:t>
            </a:r>
          </a:p>
          <a:p>
            <a:r>
              <a:rPr lang="en-US" dirty="0" smtClean="0"/>
              <a:t>Implications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066800"/>
          </a:xfrm>
        </p:spPr>
        <p:txBody>
          <a:bodyPr/>
          <a:lstStyle/>
          <a:p>
            <a:r>
              <a:rPr lang="en-US" dirty="0" smtClean="0"/>
              <a:t>Chlorophyll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6" descr="http://earthobservatory.nasa.gov/images/imagerecords/42000/42486/PatagonianShelf_AMO_2010009_lr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41120" t="29408" r="17895" b="42338"/>
          <a:stretch>
            <a:fillRect/>
          </a:stretch>
        </p:blipFill>
        <p:spPr bwMode="auto">
          <a:xfrm>
            <a:off x="5715000" y="838200"/>
            <a:ext cx="2551892" cy="2942220"/>
          </a:xfrm>
          <a:prstGeom prst="rect">
            <a:avLst/>
          </a:prstGeom>
          <a:noFill/>
        </p:spPr>
      </p:pic>
      <p:pic>
        <p:nvPicPr>
          <p:cNvPr id="1026" name="Picture 2" descr="http://cmore.soest.hawaii.edu/cruises/operex/images/Phytoplankton-Variations_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676400"/>
            <a:ext cx="2826716" cy="2124076"/>
          </a:xfrm>
          <a:prstGeom prst="rect">
            <a:avLst/>
          </a:prstGeom>
          <a:noFill/>
        </p:spPr>
      </p:pic>
      <p:pic>
        <p:nvPicPr>
          <p:cNvPr id="13" name="Picture 8" descr="http://neo.sci.gsfc.nasa.gov/RenderData?si=1510347&amp;cs=rgb&amp;format=JPEG"/>
          <p:cNvPicPr>
            <a:picLocks noChangeAspect="1" noChangeArrowheads="1"/>
          </p:cNvPicPr>
          <p:nvPr/>
        </p:nvPicPr>
        <p:blipFill>
          <a:blip r:embed="rId5" cstate="print"/>
          <a:srcRect t="6667" b="21667"/>
          <a:stretch>
            <a:fillRect/>
          </a:stretch>
        </p:blipFill>
        <p:spPr bwMode="auto">
          <a:xfrm>
            <a:off x="685800" y="4045585"/>
            <a:ext cx="7848600" cy="2812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Remote Sensing of Water Quality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Location-specific, empirical algorithms</a:t>
            </a:r>
          </a:p>
          <a:p>
            <a:r>
              <a:rPr lang="en-US" dirty="0" smtClean="0"/>
              <a:t>Continuous data, spatially explicit maps, access to remote areas</a:t>
            </a:r>
          </a:p>
          <a:p>
            <a:endParaRPr lang="en-US" dirty="0"/>
          </a:p>
        </p:txBody>
      </p:sp>
      <p:sp>
        <p:nvSpPr>
          <p:cNvPr id="13314" name="AutoShape 2" descr="https://mail.google.com/mail/?ui=2&amp;ik=0da020c473&amp;view=att&amp;th=1274553c333b2ea5&amp;attid=0.1&amp;disp=inline&amp;realattid=0.1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AutoShape 4" descr="https://mail.google.com/mail/?ui=2&amp;ik=0da020c473&amp;view=att&amp;th=1274553c333b2ea5&amp;attid=0.1&amp;disp=inline&amp;realattid=0.1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3" descr="C:\Users\Claire\Documents\ManuscriptStuff\CDOM_wcoast\2001CDOM_export.png"/>
          <p:cNvPicPr>
            <a:picLocks noChangeAspect="1" noChangeArrowheads="1"/>
          </p:cNvPicPr>
          <p:nvPr/>
        </p:nvPicPr>
        <p:blipFill>
          <a:blip r:embed="rId2" cstate="print"/>
          <a:srcRect l="46098" t="58254" r="30451" b="20155"/>
          <a:stretch>
            <a:fillRect/>
          </a:stretch>
        </p:blipFill>
        <p:spPr bwMode="auto">
          <a:xfrm>
            <a:off x="5486400" y="4096672"/>
            <a:ext cx="2705017" cy="24905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/>
          <a:srcRect l="33350" t="34776" r="33458" b="11875"/>
          <a:stretch>
            <a:fillRect/>
          </a:stretch>
        </p:blipFill>
        <p:spPr bwMode="auto">
          <a:xfrm>
            <a:off x="1219200" y="4114800"/>
            <a:ext cx="2743205" cy="247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 cstate="print"/>
          <a:srcRect t="5634" r="28115"/>
          <a:stretch>
            <a:fillRect/>
          </a:stretch>
        </p:blipFill>
        <p:spPr bwMode="auto">
          <a:xfrm>
            <a:off x="1295400" y="1447800"/>
            <a:ext cx="2619255" cy="228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PolarisLocationFigur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5486400"/>
            <a:ext cx="1191632" cy="1191632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2362200" y="3733800"/>
            <a:ext cx="484632" cy="3810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962400" y="5410200"/>
            <a:ext cx="1447800" cy="4846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Matagorda Bay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largest estuary</a:t>
            </a:r>
          </a:p>
          <a:p>
            <a:r>
              <a:rPr lang="en-US" sz="2400" dirty="0" smtClean="0"/>
              <a:t>Connected to Lavaca and </a:t>
            </a:r>
            <a:r>
              <a:rPr lang="en-US" sz="2400" dirty="0" err="1" smtClean="0"/>
              <a:t>Tres</a:t>
            </a:r>
            <a:r>
              <a:rPr lang="en-US" sz="2400" dirty="0" smtClean="0"/>
              <a:t> Palacios Bays</a:t>
            </a:r>
          </a:p>
          <a:p>
            <a:r>
              <a:rPr lang="en-US" sz="2400" dirty="0" smtClean="0"/>
              <a:t>Lavaca River and Colorado River</a:t>
            </a:r>
          </a:p>
        </p:txBody>
      </p:sp>
      <p:pic>
        <p:nvPicPr>
          <p:cNvPr id="44034" name="Picture 2" descr="Cedar Bayo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376056"/>
            <a:ext cx="3181350" cy="2272393"/>
          </a:xfrm>
          <a:prstGeom prst="rect">
            <a:avLst/>
          </a:prstGeom>
          <a:noFill/>
        </p:spPr>
      </p:pic>
      <p:pic>
        <p:nvPicPr>
          <p:cNvPr id="6" name="Picture 5" descr="GISWRPresentation.png"/>
          <p:cNvPicPr>
            <a:picLocks noChangeAspect="1"/>
          </p:cNvPicPr>
          <p:nvPr/>
        </p:nvPicPr>
        <p:blipFill>
          <a:blip r:embed="rId3" cstate="print"/>
          <a:srcRect l="7778" t="7778" r="6667" b="7778"/>
          <a:stretch>
            <a:fillRect/>
          </a:stretch>
        </p:blipFill>
        <p:spPr>
          <a:xfrm>
            <a:off x="5288882" y="1219200"/>
            <a:ext cx="3855118" cy="3805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Chlorophyll from TCEQ and TCOON</a:t>
            </a:r>
          </a:p>
          <a:p>
            <a:r>
              <a:rPr lang="en-US" sz="2400" dirty="0" smtClean="0"/>
              <a:t>70 sites</a:t>
            </a:r>
          </a:p>
          <a:p>
            <a:pPr lvl="1"/>
            <a:r>
              <a:rPr lang="en-US" sz="2400" dirty="0" smtClean="0"/>
              <a:t>20 corresponded with </a:t>
            </a:r>
            <a:r>
              <a:rPr lang="en-US" sz="2400" dirty="0" err="1" smtClean="0"/>
              <a:t>Landsat</a:t>
            </a:r>
            <a:r>
              <a:rPr lang="en-US" sz="2400" dirty="0" smtClean="0"/>
              <a:t> scenes</a:t>
            </a:r>
          </a:p>
          <a:p>
            <a:r>
              <a:rPr lang="en-US" sz="2400" dirty="0" smtClean="0"/>
              <a:t>17 </a:t>
            </a:r>
            <a:r>
              <a:rPr lang="en-US" sz="2400" dirty="0" err="1" smtClean="0"/>
              <a:t>Landsat</a:t>
            </a:r>
            <a:r>
              <a:rPr lang="en-US" sz="2400" dirty="0" smtClean="0"/>
              <a:t> Scenes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 l="29283" t="20833" r="31479" b="12500"/>
          <a:stretch>
            <a:fillRect/>
          </a:stretch>
        </p:blipFill>
        <p:spPr bwMode="auto">
          <a:xfrm>
            <a:off x="4495800" y="1600200"/>
            <a:ext cx="42279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Processing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135381" y="1371601"/>
            <a:ext cx="3475219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81600" y="16764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Download from USGS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05400" y="2895600"/>
            <a:ext cx="3475219" cy="106679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105400" y="4572000"/>
            <a:ext cx="3475219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105400" y="30480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 to include only Matagorda Bay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48006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Atmospheric Correction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6705600" y="2362200"/>
            <a:ext cx="484632" cy="5334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6705600" y="4038600"/>
            <a:ext cx="484632" cy="5334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 l="44510" t="30208" r="17423" b="20833"/>
          <a:stretch>
            <a:fillRect/>
          </a:stretch>
        </p:blipFill>
        <p:spPr bwMode="auto">
          <a:xfrm>
            <a:off x="381000" y="2913184"/>
            <a:ext cx="4191000" cy="303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5029200" y="2438400"/>
            <a:ext cx="3124200" cy="1143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Chlorophyll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143000" y="2438400"/>
            <a:ext cx="3124200" cy="1143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19200" y="2598003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Extract </a:t>
            </a:r>
            <a:r>
              <a:rPr lang="en-US" sz="2400" dirty="0" err="1" smtClean="0"/>
              <a:t>reflectances</a:t>
            </a:r>
            <a:r>
              <a:rPr lang="en-US" sz="2400" dirty="0" smtClean="0"/>
              <a:t> from </a:t>
            </a:r>
            <a:r>
              <a:rPr lang="en-US" sz="2400" dirty="0" err="1" smtClean="0"/>
              <a:t>Landsat</a:t>
            </a:r>
            <a:r>
              <a:rPr lang="en-US" sz="2400" dirty="0" smtClean="0"/>
              <a:t> data</a:t>
            </a:r>
            <a:endParaRPr lang="en-US" sz="2400" dirty="0"/>
          </a:p>
        </p:txBody>
      </p:sp>
      <p:sp>
        <p:nvSpPr>
          <p:cNvPr id="21" name="Rounded Rectangle 20"/>
          <p:cNvSpPr/>
          <p:nvPr/>
        </p:nvSpPr>
        <p:spPr>
          <a:xfrm>
            <a:off x="5029200" y="4419600"/>
            <a:ext cx="3124200" cy="1143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029200" y="24384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Regress combinations of bands against </a:t>
            </a:r>
            <a:r>
              <a:rPr lang="en-US" sz="2400" dirty="0" err="1" smtClean="0"/>
              <a:t>Chl</a:t>
            </a:r>
            <a:r>
              <a:rPr lang="en-US" sz="2400" dirty="0" smtClean="0"/>
              <a:t>-</a:t>
            </a:r>
            <a:r>
              <a:rPr lang="en-US" sz="2400" i="1" dirty="0" smtClean="0"/>
              <a:t>a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029200" y="45720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Apply best algorithm to </a:t>
            </a:r>
            <a:r>
              <a:rPr lang="en-US" sz="2400" dirty="0" err="1" smtClean="0"/>
              <a:t>Landsat</a:t>
            </a:r>
            <a:r>
              <a:rPr lang="en-US" sz="2400" dirty="0" smtClean="0"/>
              <a:t> imagery</a:t>
            </a:r>
            <a:endParaRPr lang="en-US" sz="2400" dirty="0"/>
          </a:p>
        </p:txBody>
      </p:sp>
      <p:sp>
        <p:nvSpPr>
          <p:cNvPr id="29" name="Rounded Rectangle 28"/>
          <p:cNvSpPr/>
          <p:nvPr/>
        </p:nvSpPr>
        <p:spPr>
          <a:xfrm>
            <a:off x="1066800" y="4419600"/>
            <a:ext cx="3124200" cy="1143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066800" y="45720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Validate with data from other dates</a:t>
            </a:r>
            <a:endParaRPr lang="en-US" sz="2400" dirty="0"/>
          </a:p>
        </p:txBody>
      </p:sp>
      <p:cxnSp>
        <p:nvCxnSpPr>
          <p:cNvPr id="39" name="Straight Arrow Connector 38"/>
          <p:cNvCxnSpPr>
            <a:stCxn id="6" idx="3"/>
            <a:endCxn id="25" idx="1"/>
          </p:cNvCxnSpPr>
          <p:nvPr/>
        </p:nvCxnSpPr>
        <p:spPr>
          <a:xfrm>
            <a:off x="4267200" y="30099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25" idx="3"/>
            <a:endCxn id="29" idx="0"/>
          </p:cNvCxnSpPr>
          <p:nvPr/>
        </p:nvCxnSpPr>
        <p:spPr>
          <a:xfrm flipH="1">
            <a:off x="2628900" y="3009900"/>
            <a:ext cx="5524500" cy="1409700"/>
          </a:xfrm>
          <a:prstGeom prst="bentConnector4">
            <a:avLst>
              <a:gd name="adj1" fmla="val -4138"/>
              <a:gd name="adj2" fmla="val 7027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0" idx="3"/>
            <a:endCxn id="21" idx="1"/>
          </p:cNvCxnSpPr>
          <p:nvPr/>
        </p:nvCxnSpPr>
        <p:spPr>
          <a:xfrm>
            <a:off x="4191000" y="4987499"/>
            <a:ext cx="838200" cy="36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and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Monitoring potential</a:t>
            </a:r>
          </a:p>
          <a:p>
            <a:r>
              <a:rPr lang="en-US" sz="2400" dirty="0" smtClean="0"/>
              <a:t>Tracking change</a:t>
            </a:r>
          </a:p>
          <a:p>
            <a:r>
              <a:rPr lang="en-US" sz="2400" dirty="0" smtClean="0"/>
              <a:t>Relating to watershed characteristics</a:t>
            </a:r>
            <a:endParaRPr lang="en-US" sz="2400" dirty="0"/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54717" t="5410" b="11629"/>
          <a:stretch>
            <a:fillRect/>
          </a:stretch>
        </p:blipFill>
        <p:spPr bwMode="auto">
          <a:xfrm>
            <a:off x="4648200" y="2209800"/>
            <a:ext cx="4114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10200" y="58674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From </a:t>
            </a:r>
            <a:r>
              <a:rPr lang="en-US" sz="1400" dirty="0" err="1" smtClean="0"/>
              <a:t>Arismendez</a:t>
            </a:r>
            <a:r>
              <a:rPr lang="en-US" sz="1400" dirty="0" smtClean="0"/>
              <a:t> et al. (2009)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186</TotalTime>
  <Words>164</Words>
  <Application>Microsoft Office PowerPoint</Application>
  <PresentationFormat>On-screen Show (4:3)</PresentationFormat>
  <Paragraphs>43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Urban</vt:lpstr>
      <vt:lpstr>Remote Sensing of Chlorophyll in Matagorda Bay and Surroundings</vt:lpstr>
      <vt:lpstr>Outline</vt:lpstr>
      <vt:lpstr>Chlorophyll</vt:lpstr>
      <vt:lpstr>Remote Sensing of Water Quality</vt:lpstr>
      <vt:lpstr>Matagorda Bay</vt:lpstr>
      <vt:lpstr>Data</vt:lpstr>
      <vt:lpstr>Image Processing</vt:lpstr>
      <vt:lpstr>Mapping Chlorophyll</vt:lpstr>
      <vt:lpstr>Implications and Uses</vt:lpstr>
      <vt:lpstr>Questions?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Sensing of Chlorophyll in Matagorda and Lavaca Bays</dc:title>
  <dc:creator>Claire</dc:creator>
  <cp:lastModifiedBy>David Maidment</cp:lastModifiedBy>
  <cp:revision>10</cp:revision>
  <dcterms:created xsi:type="dcterms:W3CDTF">2010-11-18T04:09:06Z</dcterms:created>
  <dcterms:modified xsi:type="dcterms:W3CDTF">2010-11-18T14:37:08Z</dcterms:modified>
</cp:coreProperties>
</file>