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3" r:id="rId9"/>
    <p:sldId id="271" r:id="rId10"/>
    <p:sldId id="262" r:id="rId11"/>
    <p:sldId id="264" r:id="rId12"/>
    <p:sldId id="267" r:id="rId13"/>
    <p:sldId id="268" r:id="rId14"/>
    <p:sldId id="269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446AD-34C8-4019-8048-7B79F4DC4173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188DC-1D7B-4A27-A815-E72283690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83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D4DE-6965-4330-ABAB-91B1F22E032A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876E-3C59-4DD1-A052-941BE64FC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D4DE-6965-4330-ABAB-91B1F22E032A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876E-3C59-4DD1-A052-941BE64FC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D4DE-6965-4330-ABAB-91B1F22E032A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876E-3C59-4DD1-A052-941BE64FC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D4DE-6965-4330-ABAB-91B1F22E032A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876E-3C59-4DD1-A052-941BE64FC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D4DE-6965-4330-ABAB-91B1F22E032A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876E-3C59-4DD1-A052-941BE64FC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D4DE-6965-4330-ABAB-91B1F22E032A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876E-3C59-4DD1-A052-941BE64FC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D4DE-6965-4330-ABAB-91B1F22E032A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876E-3C59-4DD1-A052-941BE64FC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D4DE-6965-4330-ABAB-91B1F22E032A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876E-3C59-4DD1-A052-941BE64FC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D4DE-6965-4330-ABAB-91B1F22E032A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876E-3C59-4DD1-A052-941BE64FC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D4DE-6965-4330-ABAB-91B1F22E032A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876E-3C59-4DD1-A052-941BE64FC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D4DE-6965-4330-ABAB-91B1F22E032A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876E-3C59-4DD1-A052-941BE64FC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1D4DE-6965-4330-ABAB-91B1F22E032A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0876E-3C59-4DD1-A052-941BE64FC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latin typeface="AR CENA" pitchFamily="2" charset="0"/>
              </a:rPr>
              <a:t>ArcGIS for the Recreational </a:t>
            </a:r>
            <a:r>
              <a:rPr lang="en-US" sz="4800" dirty="0" smtClean="0">
                <a:latin typeface="AR CENA" pitchFamily="2" charset="0"/>
              </a:rPr>
              <a:t>User</a:t>
            </a:r>
            <a:br>
              <a:rPr lang="en-US" sz="4800" dirty="0" smtClean="0">
                <a:latin typeface="AR CENA" pitchFamily="2" charset="0"/>
              </a:rPr>
            </a:br>
            <a:r>
              <a:rPr lang="en-US" sz="4800" dirty="0" smtClean="0">
                <a:latin typeface="AR CENA" pitchFamily="2" charset="0"/>
              </a:rPr>
              <a:t>By </a:t>
            </a:r>
            <a:r>
              <a:rPr lang="en-US" sz="4800" smtClean="0">
                <a:latin typeface="AR CENA" pitchFamily="2" charset="0"/>
              </a:rPr>
              <a:t>Laura Gundlach</a:t>
            </a:r>
            <a:endParaRPr lang="en-US" sz="4800" dirty="0">
              <a:latin typeface="AR CENA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A Technologically Enhanced Trip into the Yellowstone Backcountry</a:t>
            </a: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"/>
            <a:ext cx="5715000" cy="580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514600" y="6858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29400" y="25908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62600" y="2133600"/>
            <a:ext cx="304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8000" y="20574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52600" y="3048000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Only </a:t>
            </a:r>
          </a:p>
          <a:p>
            <a:pPr algn="ctr"/>
            <a:r>
              <a:rPr lang="en-US" sz="6000" dirty="0" smtClean="0"/>
              <a:t>1.62 mi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!</a:t>
            </a:r>
            <a:endParaRPr lang="en-US" sz="6000" dirty="0"/>
          </a:p>
        </p:txBody>
      </p:sp>
      <p:sp>
        <p:nvSpPr>
          <p:cNvPr id="11" name="Rectangle 10"/>
          <p:cNvSpPr/>
          <p:nvPr/>
        </p:nvSpPr>
        <p:spPr>
          <a:xfrm>
            <a:off x="1828800" y="533400"/>
            <a:ext cx="5715000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04800"/>
            <a:ext cx="56007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2438400" y="533400"/>
            <a:ext cx="533400" cy="533400"/>
          </a:xfrm>
          <a:prstGeom prst="ellipse">
            <a:avLst/>
          </a:prstGeom>
          <a:solidFill>
            <a:srgbClr val="FFFF00">
              <a:alpha val="4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Elevation Profile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563868" cy="473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86200" y="4724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Electric </a:t>
            </a:r>
          </a:p>
          <a:p>
            <a:pPr algn="ctr"/>
            <a:r>
              <a:rPr lang="en-US" dirty="0" smtClean="0"/>
              <a:t>Pass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209800" y="1600200"/>
            <a:ext cx="1295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52600" y="1600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Englemann</a:t>
            </a:r>
            <a:r>
              <a:rPr lang="en-US" sz="2000" b="1" dirty="0" smtClean="0"/>
              <a:t> Spruce!!!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4114800" y="2895600"/>
            <a:ext cx="1524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14800" y="2895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Camping Spots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4191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Sportsman Lake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2895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Crescent Lake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3810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Electric Peak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4191000" y="3352800"/>
            <a:ext cx="685800" cy="5334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3505200" y="2895600"/>
            <a:ext cx="533400" cy="762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79724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ArcGlobe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3D Analyst/Functional Surface/</a:t>
            </a:r>
            <a:r>
              <a:rPr lang="en-US" dirty="0" smtClean="0">
                <a:solidFill>
                  <a:srgbClr val="FF0000"/>
                </a:solidFill>
              </a:rPr>
              <a:t>Add Surface Information</a:t>
            </a:r>
            <a:r>
              <a:rPr lang="en-US" dirty="0" smtClean="0"/>
              <a:t>, I added z-values to the selected trail</a:t>
            </a:r>
          </a:p>
          <a:p>
            <a:r>
              <a:rPr lang="en-US" dirty="0" smtClean="0"/>
              <a:t>Added the trail into </a:t>
            </a:r>
            <a:r>
              <a:rPr lang="en-US" dirty="0" err="1" smtClean="0"/>
              <a:t>ArcGlobe</a:t>
            </a:r>
            <a:r>
              <a:rPr lang="en-US" dirty="0" smtClean="0"/>
              <a:t> to view the Elevation Profile in 3D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001000" cy="478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105400" y="1676400"/>
            <a:ext cx="2514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05400" y="16764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That doesn’t look right…</a:t>
            </a:r>
          </a:p>
          <a:p>
            <a:r>
              <a:rPr lang="en-US" dirty="0" smtClean="0"/>
              <a:t> - Convert Elevation from     </a:t>
            </a:r>
          </a:p>
          <a:p>
            <a:r>
              <a:rPr lang="en-US" dirty="0" smtClean="0"/>
              <a:t>   feet to meters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33400"/>
            <a:ext cx="895350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257800" y="838200"/>
            <a:ext cx="3276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0" y="9144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 Elevation	      9,820 ft</a:t>
            </a:r>
          </a:p>
          <a:p>
            <a:r>
              <a:rPr lang="en-US" dirty="0" smtClean="0"/>
              <a:t>Max Elevation Gain  </a:t>
            </a:r>
          </a:p>
          <a:p>
            <a:r>
              <a:rPr lang="en-US" dirty="0" smtClean="0"/>
              <a:t>(One way)	      2,537 ft</a:t>
            </a:r>
          </a:p>
          <a:p>
            <a:r>
              <a:rPr lang="en-US" dirty="0" smtClean="0"/>
              <a:t>Distance to Campsite</a:t>
            </a:r>
          </a:p>
          <a:p>
            <a:r>
              <a:rPr lang="en-US" dirty="0" smtClean="0"/>
              <a:t>		      12.7 mi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5105400"/>
            <a:ext cx="2438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105400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Red Polygons show Spruce/Fir</a:t>
            </a:r>
          </a:p>
          <a:p>
            <a:r>
              <a:rPr lang="en-US" sz="1400" i="1" dirty="0" smtClean="0"/>
              <a:t>Blue Shading shows Aspect</a:t>
            </a:r>
          </a:p>
          <a:p>
            <a:r>
              <a:rPr lang="en-US" sz="1400" i="1" dirty="0" smtClean="0"/>
              <a:t>White triangles show Campsites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Backcountry Waterfalls and add them as Points</a:t>
            </a:r>
          </a:p>
          <a:p>
            <a:r>
              <a:rPr lang="en-US" dirty="0" smtClean="0"/>
              <a:t>Conduct Line of Sight Analysis at the high point along Electric Pass</a:t>
            </a:r>
          </a:p>
          <a:p>
            <a:r>
              <a:rPr lang="en-US" dirty="0" smtClean="0"/>
              <a:t>Finish Report!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Performing this </a:t>
            </a:r>
            <a:r>
              <a:rPr lang="en-US" dirty="0" smtClean="0">
                <a:solidFill>
                  <a:srgbClr val="FF0000"/>
                </a:solidFill>
              </a:rPr>
              <a:t>classical GIS analysis </a:t>
            </a:r>
            <a:r>
              <a:rPr lang="en-US" dirty="0" smtClean="0"/>
              <a:t>gives great insight into why the program was developed</a:t>
            </a:r>
          </a:p>
          <a:p>
            <a:pPr lvl="1"/>
            <a:r>
              <a:rPr lang="en-US" dirty="0" smtClean="0"/>
              <a:t>“Easily” reproduced </a:t>
            </a:r>
            <a:r>
              <a:rPr lang="en-US" dirty="0" smtClean="0">
                <a:solidFill>
                  <a:srgbClr val="FF0000"/>
                </a:solidFill>
              </a:rPr>
              <a:t>elevation profile </a:t>
            </a:r>
            <a:r>
              <a:rPr lang="en-US" dirty="0" smtClean="0"/>
              <a:t>earlier developed by hand with </a:t>
            </a:r>
            <a:r>
              <a:rPr lang="en-US" dirty="0" err="1" smtClean="0"/>
              <a:t>topo</a:t>
            </a:r>
            <a:r>
              <a:rPr lang="en-US" dirty="0" smtClean="0"/>
              <a:t> maps</a:t>
            </a:r>
          </a:p>
          <a:p>
            <a:r>
              <a:rPr lang="en-US" dirty="0" smtClean="0"/>
              <a:t>It is possible to convince a layman that </a:t>
            </a:r>
            <a:r>
              <a:rPr lang="en-US" dirty="0" err="1" smtClean="0"/>
              <a:t>ArcGIS</a:t>
            </a:r>
            <a:r>
              <a:rPr lang="en-US" dirty="0" smtClean="0"/>
              <a:t> is a useful and fun tool</a:t>
            </a:r>
          </a:p>
          <a:p>
            <a:pPr lvl="1"/>
            <a:r>
              <a:rPr lang="en-US" dirty="0" smtClean="0"/>
              <a:t>Especially when you start with the </a:t>
            </a:r>
            <a:r>
              <a:rPr lang="en-US" dirty="0" smtClean="0">
                <a:solidFill>
                  <a:srgbClr val="FF0000"/>
                </a:solidFill>
              </a:rPr>
              <a:t>fly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float</a:t>
            </a:r>
            <a:r>
              <a:rPr lang="en-US" dirty="0" smtClean="0"/>
              <a:t> tool in </a:t>
            </a:r>
            <a:r>
              <a:rPr lang="en-US" dirty="0" err="1" smtClean="0">
                <a:solidFill>
                  <a:srgbClr val="FF0000"/>
                </a:solidFill>
              </a:rPr>
              <a:t>ArcGlobe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It might not be worth it to </a:t>
            </a:r>
            <a:r>
              <a:rPr lang="en-US" dirty="0" smtClean="0">
                <a:solidFill>
                  <a:srgbClr val="FF0000"/>
                </a:solidFill>
              </a:rPr>
              <a:t>hike 44 miles </a:t>
            </a:r>
            <a:r>
              <a:rPr lang="en-US" dirty="0" smtClean="0"/>
              <a:t>just to see the </a:t>
            </a:r>
            <a:r>
              <a:rPr lang="en-US" dirty="0" err="1" smtClean="0"/>
              <a:t>Englemann</a:t>
            </a:r>
            <a:r>
              <a:rPr lang="en-US" dirty="0" smtClean="0"/>
              <a:t> Spruce…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National Resource Information Portal - </a:t>
            </a:r>
            <a:r>
              <a:rPr lang="en-US" sz="2400" i="1" dirty="0" smtClean="0"/>
              <a:t>http://nrinfo.nps.gov</a:t>
            </a:r>
          </a:p>
          <a:p>
            <a:r>
              <a:rPr lang="en-US" dirty="0" smtClean="0"/>
              <a:t>The Yellowstone Backcountry Page - </a:t>
            </a:r>
            <a:r>
              <a:rPr lang="en-US" sz="2400" i="1" dirty="0" smtClean="0"/>
              <a:t>http://www.yellowstonestereoviews.com/backcountry/home.html</a:t>
            </a:r>
          </a:p>
          <a:p>
            <a:r>
              <a:rPr lang="en-US" dirty="0" smtClean="0"/>
              <a:t>Hiking Yellowstone National Park – </a:t>
            </a:r>
            <a:r>
              <a:rPr lang="en-US" sz="2400" i="1" dirty="0" smtClean="0"/>
              <a:t>Bill Schneider</a:t>
            </a:r>
          </a:p>
          <a:p>
            <a:r>
              <a:rPr lang="en-US" dirty="0" smtClean="0"/>
              <a:t>Mapping the Distribution of Yellowstone Water Resources - </a:t>
            </a:r>
            <a:r>
              <a:rPr lang="en-US" sz="2400" i="1" dirty="0" smtClean="0"/>
              <a:t>http://www.topoimagery.com/making/yswater/index.html</a:t>
            </a:r>
          </a:p>
          <a:p>
            <a:r>
              <a:rPr lang="en-US" dirty="0" smtClean="0"/>
              <a:t>Planning a Trip to Yellowstone Park - </a:t>
            </a:r>
            <a:r>
              <a:rPr lang="en-US" sz="2200" i="1" dirty="0" smtClean="0"/>
              <a:t>http://www.geology.und.edu/gerla/gge220/yellowstone/yellowstone.html</a:t>
            </a:r>
            <a:endParaRPr lang="en-US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r>
              <a:rPr lang="en-US" dirty="0" smtClean="0"/>
              <a:t>Discover ways in which </a:t>
            </a:r>
            <a:r>
              <a:rPr lang="en-US" dirty="0" err="1" smtClean="0"/>
              <a:t>ArcGIS</a:t>
            </a:r>
            <a:r>
              <a:rPr lang="en-US" dirty="0" smtClean="0"/>
              <a:t> can be used to enhance “normal” life</a:t>
            </a:r>
            <a:endParaRPr lang="en-US" dirty="0"/>
          </a:p>
          <a:p>
            <a:pPr lvl="1"/>
            <a:r>
              <a:rPr lang="en-US" dirty="0" smtClean="0"/>
              <a:t>Develop a Non-Scientific/Non-Engineering inquiry that is self-interested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657600"/>
            <a:ext cx="4266793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Yellowstone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World’s Oldest (and best!) National Park</a:t>
            </a:r>
          </a:p>
          <a:p>
            <a:pPr lvl="1"/>
            <a:r>
              <a:rPr lang="en-US" dirty="0" smtClean="0"/>
              <a:t>2/3 of the </a:t>
            </a:r>
            <a:r>
              <a:rPr lang="en-US" dirty="0"/>
              <a:t>W</a:t>
            </a:r>
            <a:r>
              <a:rPr lang="en-US" dirty="0" smtClean="0"/>
              <a:t>orld’s Thermal Features</a:t>
            </a:r>
          </a:p>
          <a:p>
            <a:pPr lvl="1"/>
            <a:r>
              <a:rPr lang="en-US" dirty="0" smtClean="0"/>
              <a:t>Beautiful Mountainous Landscapes</a:t>
            </a:r>
          </a:p>
          <a:p>
            <a:pPr lvl="1"/>
            <a:r>
              <a:rPr lang="en-US" dirty="0" smtClean="0"/>
              <a:t>Several Charismatic </a:t>
            </a:r>
            <a:r>
              <a:rPr lang="en-US" dirty="0" err="1" smtClean="0"/>
              <a:t>Megafauna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733800"/>
            <a:ext cx="3979819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733800"/>
            <a:ext cx="4038600" cy="266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ArcGIS</a:t>
            </a:r>
            <a:r>
              <a:rPr lang="en-US" dirty="0" smtClean="0"/>
              <a:t> tools to view </a:t>
            </a:r>
            <a:r>
              <a:rPr lang="en-US" dirty="0" err="1" smtClean="0"/>
              <a:t>Englemann</a:t>
            </a:r>
            <a:r>
              <a:rPr lang="en-US" dirty="0" smtClean="0"/>
              <a:t> Spruce/Subalpine Fir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Remote</a:t>
            </a:r>
            <a:r>
              <a:rPr lang="en-US" dirty="0" smtClean="0"/>
              <a:t> (5km away from the road)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Bear “Free” </a:t>
            </a:r>
            <a:r>
              <a:rPr lang="en-US" dirty="0" smtClean="0"/>
              <a:t>(Out of Bear Management Areas)</a:t>
            </a:r>
          </a:p>
          <a:p>
            <a:pPr lvl="1"/>
            <a:r>
              <a:rPr lang="en-US" dirty="0" smtClean="0"/>
              <a:t> Above </a:t>
            </a:r>
            <a:r>
              <a:rPr lang="en-US" dirty="0" smtClean="0">
                <a:solidFill>
                  <a:srgbClr val="FF0000"/>
                </a:solidFill>
              </a:rPr>
              <a:t>9,000</a:t>
            </a:r>
            <a:r>
              <a:rPr lang="en-US" dirty="0" smtClean="0"/>
              <a:t> ft</a:t>
            </a:r>
          </a:p>
          <a:p>
            <a:pPr lvl="1"/>
            <a:r>
              <a:rPr lang="en-US" dirty="0" smtClean="0"/>
              <a:t> Accessible by </a:t>
            </a:r>
            <a:r>
              <a:rPr lang="en-US" dirty="0" smtClean="0">
                <a:solidFill>
                  <a:srgbClr val="FF0000"/>
                </a:solidFill>
              </a:rPr>
              <a:t>Trails</a:t>
            </a:r>
            <a:r>
              <a:rPr lang="en-US" dirty="0" smtClean="0"/>
              <a:t> / Near Backcountry </a:t>
            </a:r>
            <a:r>
              <a:rPr lang="en-US" dirty="0" smtClean="0">
                <a:solidFill>
                  <a:srgbClr val="FF0000"/>
                </a:solidFill>
              </a:rPr>
              <a:t>Campsites</a:t>
            </a:r>
          </a:p>
          <a:p>
            <a:pPr lvl="1"/>
            <a:r>
              <a:rPr lang="en-US" dirty="0" smtClean="0"/>
              <a:t> Nearby Fly Fishing (</a:t>
            </a:r>
            <a:r>
              <a:rPr lang="en-US" dirty="0" smtClean="0">
                <a:solidFill>
                  <a:srgbClr val="FF0000"/>
                </a:solidFill>
              </a:rPr>
              <a:t>Lakes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FF0000"/>
                </a:solidFill>
              </a:rPr>
              <a:t>Rivers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3505200" cy="280416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3600"/>
            <a:ext cx="41243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3124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Lodgepole</a:t>
            </a:r>
            <a:r>
              <a:rPr lang="en-US" sz="3600" dirty="0" smtClean="0"/>
              <a:t> Pine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1447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Subalpine Fir</a:t>
            </a:r>
            <a:endParaRPr lang="en-US" sz="3600" dirty="0"/>
          </a:p>
        </p:txBody>
      </p:sp>
      <p:sp>
        <p:nvSpPr>
          <p:cNvPr id="8" name="Smiley Face 7"/>
          <p:cNvSpPr/>
          <p:nvPr/>
        </p:nvSpPr>
        <p:spPr>
          <a:xfrm>
            <a:off x="4724400" y="2209800"/>
            <a:ext cx="533400" cy="533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Resource Information Panel</a:t>
            </a:r>
          </a:p>
          <a:p>
            <a:pPr lvl="1"/>
            <a:r>
              <a:rPr lang="en-US" dirty="0" smtClean="0"/>
              <a:t>LOTS of Data from National Parks</a:t>
            </a:r>
          </a:p>
          <a:p>
            <a:pPr lvl="1"/>
            <a:r>
              <a:rPr lang="en-US" dirty="0" smtClean="0"/>
              <a:t>Search </a:t>
            </a:r>
            <a:r>
              <a:rPr lang="en-US" dirty="0" smtClean="0">
                <a:solidFill>
                  <a:srgbClr val="FF0000"/>
                </a:solidFill>
              </a:rPr>
              <a:t>Geographically</a:t>
            </a:r>
            <a:r>
              <a:rPr lang="en-US" dirty="0" smtClean="0"/>
              <a:t> or by </a:t>
            </a:r>
            <a:r>
              <a:rPr lang="en-US" dirty="0" smtClean="0">
                <a:solidFill>
                  <a:srgbClr val="FF0000"/>
                </a:solidFill>
              </a:rPr>
              <a:t>Keyword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352800"/>
            <a:ext cx="663219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4971677" cy="633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334000" y="609600"/>
            <a:ext cx="3124200" cy="5867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5000" y="1828800"/>
            <a:ext cx="228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Available Data- </a:t>
            </a:r>
          </a:p>
          <a:p>
            <a:pPr algn="ctr"/>
            <a:r>
              <a:rPr lang="en-US" sz="1400" dirty="0" smtClean="0"/>
              <a:t>Vegetation</a:t>
            </a:r>
          </a:p>
          <a:p>
            <a:pPr algn="ctr"/>
            <a:r>
              <a:rPr lang="en-US" sz="1400" dirty="0" smtClean="0"/>
              <a:t>Streamflow</a:t>
            </a:r>
          </a:p>
          <a:p>
            <a:pPr algn="ctr"/>
            <a:r>
              <a:rPr lang="en-US" sz="1400" dirty="0" smtClean="0"/>
              <a:t>Watersheds</a:t>
            </a:r>
          </a:p>
          <a:p>
            <a:pPr algn="ctr"/>
            <a:r>
              <a:rPr lang="en-US" sz="1400" dirty="0" smtClean="0"/>
              <a:t>Roads </a:t>
            </a:r>
          </a:p>
          <a:p>
            <a:pPr algn="ctr"/>
            <a:r>
              <a:rPr lang="en-US" sz="1400" dirty="0" smtClean="0"/>
              <a:t>Boundaries</a:t>
            </a:r>
          </a:p>
          <a:p>
            <a:pPr algn="ctr"/>
            <a:r>
              <a:rPr lang="en-US" sz="1400" dirty="0" smtClean="0"/>
              <a:t>Trails</a:t>
            </a:r>
          </a:p>
          <a:p>
            <a:pPr algn="ctr"/>
            <a:r>
              <a:rPr lang="en-US" sz="1400" dirty="0" smtClean="0"/>
              <a:t>Elevation</a:t>
            </a:r>
          </a:p>
          <a:p>
            <a:pPr algn="ctr"/>
            <a:r>
              <a:rPr lang="en-US" sz="1400" dirty="0" smtClean="0"/>
              <a:t>Aspect</a:t>
            </a:r>
          </a:p>
          <a:p>
            <a:pPr algn="ctr"/>
            <a:r>
              <a:rPr lang="en-US" sz="1400" dirty="0" smtClean="0"/>
              <a:t>Bear Management</a:t>
            </a:r>
          </a:p>
          <a:p>
            <a:pPr algn="ctr"/>
            <a:r>
              <a:rPr lang="en-US" sz="1400" dirty="0" smtClean="0"/>
              <a:t>Bathymetry</a:t>
            </a:r>
          </a:p>
          <a:p>
            <a:pPr algn="ctr"/>
            <a:r>
              <a:rPr lang="en-US" sz="1400" dirty="0" smtClean="0"/>
              <a:t>Percent Burned</a:t>
            </a:r>
          </a:p>
          <a:p>
            <a:pPr algn="ctr"/>
            <a:r>
              <a:rPr lang="en-US" sz="1400" dirty="0" smtClean="0"/>
              <a:t>And Much More!!!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Englemann</a:t>
            </a:r>
            <a:r>
              <a:rPr lang="en-US" dirty="0" smtClean="0"/>
              <a:t> Spruce / Subalpine Fir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257800" cy="20574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Selected Targets from Attribute Table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New Layer from Selection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Raster to Polygon</a:t>
            </a:r>
          </a:p>
          <a:p>
            <a:pPr lvl="1" algn="ctr"/>
            <a:endParaRPr lang="en-U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43200"/>
            <a:ext cx="33337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76400"/>
            <a:ext cx="4051033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38800" y="5867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 Vegetation in Red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886200" y="4572000"/>
            <a:ext cx="1066800" cy="3810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Yellowstone Vegetation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00200"/>
            <a:ext cx="4727093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667000" cy="1143000"/>
          </a:xfrm>
        </p:spPr>
        <p:txBody>
          <a:bodyPr/>
          <a:lstStyle/>
          <a:p>
            <a:r>
              <a:rPr lang="en-US" dirty="0" smtClean="0"/>
              <a:t>Criteri</a:t>
            </a:r>
            <a:r>
              <a:rPr lang="en-US" dirty="0"/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3400" y="457200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Remote – 5km</a:t>
            </a:r>
          </a:p>
          <a:p>
            <a:r>
              <a:rPr lang="en-US" sz="1400" i="1" dirty="0" smtClean="0"/>
              <a:t>Blue “Intestines”</a:t>
            </a:r>
          </a:p>
          <a:p>
            <a:r>
              <a:rPr lang="en-US" sz="1400" i="1" dirty="0" smtClean="0"/>
              <a:t>Analysis/Proximity/Buffer</a:t>
            </a:r>
            <a:endParaRPr 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1828800"/>
            <a:ext cx="2743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Bear Free</a:t>
            </a:r>
          </a:p>
          <a:p>
            <a:r>
              <a:rPr lang="en-US" sz="1400" i="1" dirty="0" smtClean="0"/>
              <a:t>Red Cross-Hatched Polygons</a:t>
            </a:r>
          </a:p>
          <a:p>
            <a:r>
              <a:rPr lang="en-US" sz="1400" i="1" dirty="0" smtClean="0"/>
              <a:t>Bear Management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3124200"/>
            <a:ext cx="152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Trails</a:t>
            </a:r>
          </a:p>
          <a:p>
            <a:r>
              <a:rPr lang="en-US" sz="1400" i="1" dirty="0" smtClean="0"/>
              <a:t>Green </a:t>
            </a:r>
            <a:r>
              <a:rPr lang="en-US" sz="1400" i="1" dirty="0" err="1" smtClean="0"/>
              <a:t>PolyLines</a:t>
            </a:r>
            <a:endParaRPr lang="en-US" sz="1400" i="1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50292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Legally </a:t>
            </a:r>
            <a:r>
              <a:rPr lang="en-US" dirty="0" err="1" smtClean="0"/>
              <a:t>Campable</a:t>
            </a:r>
            <a:endParaRPr lang="en-US" sz="1400" i="1" dirty="0" smtClean="0"/>
          </a:p>
          <a:p>
            <a:r>
              <a:rPr lang="en-US" sz="1400" i="1" dirty="0" smtClean="0"/>
              <a:t>Small Black Triangles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38862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Elevation</a:t>
            </a:r>
          </a:p>
          <a:p>
            <a:r>
              <a:rPr lang="en-US" sz="1400" i="1" dirty="0" smtClean="0"/>
              <a:t>Purple Polygons</a:t>
            </a:r>
          </a:p>
          <a:p>
            <a:r>
              <a:rPr lang="en-US" sz="1400" i="1" dirty="0" smtClean="0"/>
              <a:t>Spatial /</a:t>
            </a:r>
            <a:r>
              <a:rPr lang="en-US" sz="1400" i="1" dirty="0" err="1" smtClean="0"/>
              <a:t>Reclass</a:t>
            </a:r>
            <a:r>
              <a:rPr lang="en-US" sz="1400" i="1" dirty="0" smtClean="0"/>
              <a:t>/Reclassify</a:t>
            </a:r>
          </a:p>
          <a:p>
            <a:r>
              <a:rPr lang="en-US" sz="1400" i="1" dirty="0" smtClean="0"/>
              <a:t>Raster to Polygon</a:t>
            </a:r>
            <a:endParaRPr lang="en-US" sz="1400" i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524000" y="3733800"/>
            <a:ext cx="12192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57400" y="5334000"/>
            <a:ext cx="838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6896100" y="4914900"/>
            <a:ext cx="7620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5562600" y="2590800"/>
            <a:ext cx="16002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3733800" y="1219200"/>
            <a:ext cx="8382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2"/>
          </p:cNvCxnSpPr>
          <p:nvPr/>
        </p:nvCxnSpPr>
        <p:spPr>
          <a:xfrm rot="16200000" flipH="1">
            <a:off x="5353110" y="1314509"/>
            <a:ext cx="876181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219200" y="1676400"/>
            <a:ext cx="678180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066800" y="22860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For each of the 3 Polygon Layers…</a:t>
            </a:r>
          </a:p>
          <a:p>
            <a:pPr algn="ctr"/>
            <a:r>
              <a:rPr lang="en-US" sz="3600" dirty="0" smtClean="0"/>
              <a:t>Analysis/Overlay/Intersect </a:t>
            </a:r>
          </a:p>
          <a:p>
            <a:pPr algn="ctr"/>
            <a:r>
              <a:rPr lang="en-US" sz="3600" dirty="0" smtClean="0"/>
              <a:t>and</a:t>
            </a:r>
          </a:p>
          <a:p>
            <a:pPr algn="ctr"/>
            <a:r>
              <a:rPr lang="en-US" sz="3600" dirty="0" smtClean="0"/>
              <a:t>Analysis/Overlay/Erase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85800"/>
            <a:ext cx="4948237" cy="555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514600" y="762000"/>
            <a:ext cx="533400" cy="533400"/>
          </a:xfrm>
          <a:prstGeom prst="ellipse">
            <a:avLst/>
          </a:prstGeom>
          <a:solidFill>
            <a:srgbClr val="FFFF00">
              <a:alpha val="4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05400" y="2057400"/>
            <a:ext cx="381000" cy="381000"/>
          </a:xfrm>
          <a:prstGeom prst="ellipse">
            <a:avLst/>
          </a:prstGeom>
          <a:solidFill>
            <a:srgbClr val="FFFF00">
              <a:alpha val="4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19800" y="2590800"/>
            <a:ext cx="381000" cy="381000"/>
          </a:xfrm>
          <a:prstGeom prst="ellipse">
            <a:avLst/>
          </a:prstGeom>
          <a:solidFill>
            <a:srgbClr val="FFFF00">
              <a:alpha val="4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71800" y="2133600"/>
            <a:ext cx="304800" cy="304800"/>
          </a:xfrm>
          <a:prstGeom prst="ellipse">
            <a:avLst/>
          </a:prstGeom>
          <a:solidFill>
            <a:srgbClr val="FFFF00">
              <a:alpha val="4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38800" y="3200400"/>
            <a:ext cx="457200" cy="457200"/>
          </a:xfrm>
          <a:prstGeom prst="ellipse">
            <a:avLst/>
          </a:prstGeom>
          <a:solidFill>
            <a:srgbClr val="FFFF00">
              <a:alpha val="4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428</Words>
  <Application>Microsoft Office PowerPoint</Application>
  <PresentationFormat>On-screen Show (4:3)</PresentationFormat>
  <Paragraphs>101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ArcGIS for the Recreational User By Laura Gundlach</vt:lpstr>
      <vt:lpstr>Motivations</vt:lpstr>
      <vt:lpstr>Yellowstone </vt:lpstr>
      <vt:lpstr>Objectives</vt:lpstr>
      <vt:lpstr>PowerPoint Presentation</vt:lpstr>
      <vt:lpstr>Data</vt:lpstr>
      <vt:lpstr>Englemann Spruce / Subalpine Fir</vt:lpstr>
      <vt:lpstr>Criteria</vt:lpstr>
      <vt:lpstr>PowerPoint Presentation</vt:lpstr>
      <vt:lpstr>PowerPoint Presentation</vt:lpstr>
      <vt:lpstr>Elevation Profile</vt:lpstr>
      <vt:lpstr>ArcGlobe</vt:lpstr>
      <vt:lpstr>PowerPoint Presentation</vt:lpstr>
      <vt:lpstr>Future Work</vt:lpstr>
      <vt:lpstr>Conclusions</vt:lpstr>
      <vt:lpstr>References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ArcGIS for the Recreational User</dc:title>
  <dc:creator>Blessing</dc:creator>
  <cp:lastModifiedBy>maidment</cp:lastModifiedBy>
  <cp:revision>14</cp:revision>
  <dcterms:created xsi:type="dcterms:W3CDTF">2010-11-17T19:07:13Z</dcterms:created>
  <dcterms:modified xsi:type="dcterms:W3CDTF">2010-11-18T16:26:59Z</dcterms:modified>
</cp:coreProperties>
</file>