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73" r:id="rId6"/>
    <p:sldId id="274" r:id="rId7"/>
    <p:sldId id="277" r:id="rId8"/>
    <p:sldId id="278" r:id="rId9"/>
    <p:sldId id="275" r:id="rId10"/>
    <p:sldId id="279" r:id="rId11"/>
    <p:sldId id="25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BF5"/>
    <a:srgbClr val="0033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B6B8985-124B-49A5-959D-97A73C29A045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73B856-8F12-45AB-9537-746320ED1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5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AD6AF4-A9D2-4B46-8B13-40202EA660B1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3B856-8F12-45AB-9537-746320ED19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93FE91-9F87-42EF-92BE-2D5382E3377C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C409E1-F7CC-4CF9-A0A9-B9263451C31D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8154D5-6704-4E3D-8947-8B780D5A521D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0F25C-77A1-4B39-AFFB-DA7C4212E25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B64045-B196-48CA-87C1-348C0586895F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080FB-8D64-453F-B277-76CA7DDD4DA4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3B856-8F12-45AB-9537-746320ED19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3B856-8F12-45AB-9537-746320ED19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3B856-8F12-45AB-9537-746320ED19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3B856-8F12-45AB-9537-746320ED19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797B-F66B-40DA-9A4B-720DEACEA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93FE-6EB8-431B-B389-05B14761F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D943-4226-404B-A5A3-EC3AED14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5CF3-CFA1-411D-87B1-6DDE55BB5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F11C-B715-4023-9319-4004833B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BCC1-A361-474F-BC6F-8041BB9C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AF9B-A593-4E0F-BC3B-BA07D7BEF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C9CA-7367-458D-86A6-6D682F680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5958-D818-49DE-A4D6-ACC63332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5423-9CF3-4E5F-A57F-21998C06E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9B5D-6874-46D6-9B2F-ED4761CD2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9BBB141-353A-46EB-939E-1A320BFD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4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705" r:id="rId9"/>
    <p:sldLayoutId id="2147483696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4724400"/>
            <a:ext cx="3505200" cy="2133600"/>
          </a:xfrm>
        </p:spPr>
        <p:txBody>
          <a:bodyPr>
            <a:normAutofit lnSpcReduction="10000"/>
          </a:bodyPr>
          <a:lstStyle/>
          <a:p>
            <a:pPr marR="0" algn="ctr"/>
            <a:r>
              <a:rPr lang="en-US" sz="2400" b="1" dirty="0" smtClean="0">
                <a:latin typeface="Calibri" pitchFamily="34" charset="0"/>
              </a:rPr>
              <a:t>Aubrey </a:t>
            </a:r>
            <a:r>
              <a:rPr lang="en-US" sz="2400" b="1" dirty="0" err="1" smtClean="0">
                <a:latin typeface="Calibri" pitchFamily="34" charset="0"/>
              </a:rPr>
              <a:t>Lashaway</a:t>
            </a:r>
            <a:endParaRPr lang="en-US" sz="2400" b="1" dirty="0" smtClean="0">
              <a:latin typeface="Calibri" pitchFamily="34" charset="0"/>
            </a:endParaRPr>
          </a:p>
          <a:p>
            <a:pPr marR="0" algn="ctr"/>
            <a:r>
              <a:rPr lang="en-US" sz="2400" b="1" dirty="0" smtClean="0">
                <a:latin typeface="Calibri" pitchFamily="34" charset="0"/>
              </a:rPr>
              <a:t>November 18, 2010</a:t>
            </a:r>
          </a:p>
          <a:p>
            <a:pPr marR="0" algn="ctr"/>
            <a:r>
              <a:rPr lang="en-US" sz="2400" b="1" dirty="0" smtClean="0">
                <a:latin typeface="Calibri" pitchFamily="34" charset="0"/>
              </a:rPr>
              <a:t>GISWR 394K.3</a:t>
            </a:r>
          </a:p>
          <a:p>
            <a:pPr marR="0" algn="ctr"/>
            <a:r>
              <a:rPr lang="en-US" sz="2400" b="1" dirty="0" smtClean="0">
                <a:latin typeface="Calibri" pitchFamily="34" charset="0"/>
              </a:rPr>
              <a:t>**Collaborators: Dr. Deana </a:t>
            </a:r>
            <a:r>
              <a:rPr lang="en-US" sz="2400" b="1" dirty="0" err="1" smtClean="0">
                <a:latin typeface="Calibri" pitchFamily="34" charset="0"/>
              </a:rPr>
              <a:t>Erdner</a:t>
            </a:r>
            <a:r>
              <a:rPr lang="en-US" sz="2400" b="1" dirty="0" smtClean="0">
                <a:latin typeface="Calibri" pitchFamily="34" charset="0"/>
              </a:rPr>
              <a:t> and </a:t>
            </a:r>
            <a:r>
              <a:rPr lang="en-US" sz="2400" b="1" dirty="0" err="1" smtClean="0">
                <a:latin typeface="Calibri" pitchFamily="34" charset="0"/>
              </a:rPr>
              <a:t>Qiyuan</a:t>
            </a:r>
            <a:r>
              <a:rPr lang="en-US" sz="2400" b="1" dirty="0" smtClean="0">
                <a:latin typeface="Calibri" pitchFamily="34" charset="0"/>
              </a:rPr>
              <a:t> Liu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0" y="2286000"/>
            <a:ext cx="7772400" cy="1311275"/>
          </a:xfrm>
          <a:prstGeom prst="rect">
            <a:avLst/>
          </a:prstGeom>
          <a:solidFill>
            <a:srgbClr val="3366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Effects of Freshwater Inflows on Estuarine Structure and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sz="4600" b="1" dirty="0" smtClean="0"/>
              <a:t>GISWR Project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5715000" cy="25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834" y="3962400"/>
            <a:ext cx="5827966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713037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Creating Stream Network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Interpolation of Salinity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Interpolation of biological data (e.g. chlorophyll)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sz="4600" b="1" dirty="0" smtClean="0"/>
              <a:t>Remaining Goals </a:t>
            </a:r>
          </a:p>
        </p:txBody>
      </p:sp>
      <p:pic>
        <p:nvPicPr>
          <p:cNvPr id="3076" name="Picture 4" descr="http://www.probalt.fi/assets/info/Phytoplankton_bloom_in_the_Baltic_Sea_(July_3,_200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370" y="3733800"/>
            <a:ext cx="3843039" cy="287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Baird, D. 2009. An assessment of the functional variability of selected coastal ecosystems in the context of local environmental changes. – ICES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Journal of Marine Science,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66: pp. 1520–1527.</a:t>
            </a:r>
          </a:p>
          <a:p>
            <a:pPr>
              <a:buNone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Caliman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Carneiro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L.S.,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Santangelo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J.M.,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Guariento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R.D.,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Suhett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A.L.,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Pires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A.P.,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Marinho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C.C., Lopes, P.M., Quesada, L.B.,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Sanches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L.F.,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Azevedo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F.D.,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Siqueira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V.S.,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Farjalla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V.F.,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Bozelli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R.L.,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Esteves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F.A. 2010. Temporal Coherence among Tropical Coastal Lagoons: A Search for Patterns and Mechanisms.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Brazilian Journal of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Biology.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Cavazos, T. 1998. Large-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Sclae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Circulation Anomalies Conducive to Extreme Precipitation Events and Derivation of Daily Rainfall in Northeastern Mexico and Southeastern Texas.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Journal of Climate.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12: pp. 1506-1523.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Harley, C.D.G., Randall Hughes, A.,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Hultgren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K.M., Miner, B.G.,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Sorte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C.J.B.,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Thornber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C.S., Rodriguez, L.F.,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Tomanek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L. and Williams, S.L. 2006. The impacts of climate change in coastal marine systems.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Ecology Letters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9: pp. 228–241.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Miller, C.J.,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Roelke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D.L., Davis, S.E., Li, H., and Gable, G. 2008. The role of inflow magnitude and frequency on plankton communities from the Guadalupe estuary, Texas, USA: findings from microcosm experiments.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Estuarine, Coastal, and Shelf Science.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80 (2008) pp. 67-73.  </a:t>
            </a:r>
          </a:p>
          <a:p>
            <a:pPr>
              <a:buNone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Norkko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A., Thrush, S.F., Hewitt, J.E., Cummings, V.J.,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Norkko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J., Ellis, J.I.,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Funnell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G.A., Schultz, D., MacDonald, L.</a:t>
            </a:r>
            <a:r>
              <a:rPr lang="en-US" sz="1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2002. Smothering of estuarine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sandflats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terrigenous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clay: the role of wind-wave disturbance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bioturbation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in site-dependent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macrofaunal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recovery,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Marine Ecology Progress Series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234.  pp. 23–41.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Orlando Jr. S.P.,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Rozas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L.P., Ward, G.H., Klein, C.J. 1993. Salinity characteristics of Gulf of  Mexico Estuaries. National Oceanic and Atmospheric Administration, Office of Ocean Resources Conservation and Assessment, Silver Spring, Maryland.</a:t>
            </a:r>
          </a:p>
          <a:p>
            <a:pPr>
              <a:buNone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Paerl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H.W., Bales, J.D.,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Ausley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L.W.,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Buzzelli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C.P., Crowder, L.B.,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Eby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L.A., Fear, J.M., Go, M.,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Peierls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B.L., Richardson, T.L.,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J.S.  2001.  Ecosystem impacts of three sequential hurricanes (Dennis, Floyd, and Irene) on the United States' largest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lagoonal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estuary, Pamlico Sound, NC.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Proceedings of the National Academy of Sciences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98(10): pp. 5655-5660.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Pinckney, J.L.,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Paerl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H.W., Harrington, M.B., and Howe, K.E. 1998. Annual cycles of phytoplankton community structure and bloom dynamics in the Neuse River Estuary, North Carolina.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Marine Biology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131: pp. 371-381.</a:t>
            </a:r>
          </a:p>
          <a:p>
            <a:pPr>
              <a:buNone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Roelke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D.L. 2000. Copepod food-quality threshold as a mechanism influencing phytoplankton succession and accumulation of biomass, and secondary productivity: a modeling study with management implications.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Ecological Modeling.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134. pp. 245–274.</a:t>
            </a:r>
          </a:p>
          <a:p>
            <a:pPr>
              <a:buNone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Salen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-Picard, C.,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Arlhac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D., and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Alliot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E. 2003. Responses of a Mediterranean soft bottom community to short-term (1993–1996) hydrological changes in the Rhone river.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Marine Environmental Research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55. pp. 409–427.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Tyler, M.A.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1986. Flow-induced variation in transport and deposition pathways in the concentration: the effect on phytoplankton dominance and anoxia. In: Wolfe, D. A. (ed.)Estuarine variability. Academic Press, New York, pp. 161-175.</a:t>
            </a:r>
          </a:p>
          <a:p>
            <a:pPr>
              <a:buNone/>
            </a:pP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Turek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J.G.,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Goodger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T.E.,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Bigford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T.E., Nichols, J.S. 1987. Influence of freshwater inflows on estuarine productivity. U.S. Department of Commerce. Northeast Fisheries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Center.Woods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Hole, Massachusetts. 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704850"/>
            <a:ext cx="8229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 And References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Outline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Research Description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GISWR Project Focus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Remaining Goals</a:t>
            </a:r>
          </a:p>
        </p:txBody>
      </p:sp>
      <p:pic>
        <p:nvPicPr>
          <p:cNvPr id="10244" name="Picture 4" descr="http://fmel.ifas.ufl.edu/images/ma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368800"/>
            <a:ext cx="2590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 b="1" dirty="0" smtClean="0"/>
              <a:t>Research Description</a:t>
            </a:r>
          </a:p>
        </p:txBody>
      </p:sp>
      <p:pic>
        <p:nvPicPr>
          <p:cNvPr id="13314" name="Picture 2" descr="http://web2.airmail.net/danb1/Leander%20fl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876800" cy="3246923"/>
          </a:xfrm>
          <a:prstGeom prst="rect">
            <a:avLst/>
          </a:prstGeom>
          <a:noFill/>
        </p:spPr>
      </p:pic>
      <p:pic>
        <p:nvPicPr>
          <p:cNvPr id="13316" name="Picture 4" descr="http://www.niot.res.in/m5/mbic/me/zones/images/estuary_clip_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57684"/>
            <a:ext cx="4600575" cy="3928867"/>
          </a:xfrm>
          <a:prstGeom prst="rect">
            <a:avLst/>
          </a:prstGeom>
          <a:noFill/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35814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South Texas ideal location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80060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Variable Rainfall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Nutrient Pulses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Altered Plankton Composition</a:t>
            </a:r>
          </a:p>
        </p:txBody>
      </p:sp>
      <p:pic>
        <p:nvPicPr>
          <p:cNvPr id="13318" name="Picture 6" descr="http://www.hudsonregional.org/mosquito/images/copep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95800"/>
            <a:ext cx="1747956" cy="1219200"/>
          </a:xfrm>
          <a:prstGeom prst="rect">
            <a:avLst/>
          </a:prstGeom>
          <a:noFill/>
        </p:spPr>
      </p:pic>
      <p:pic>
        <p:nvPicPr>
          <p:cNvPr id="13320" name="Picture 8" descr="http://drake.marin.k12.ca.us/stuwork/rockwater/PLANKTON/phytodrawing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334000"/>
            <a:ext cx="2047474" cy="1335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5350"/>
          </a:xfrm>
        </p:spPr>
        <p:txBody>
          <a:bodyPr/>
          <a:lstStyle/>
          <a:p>
            <a:pPr algn="ctr"/>
            <a:r>
              <a:rPr lang="en-US" b="1" dirty="0" smtClean="0"/>
              <a:t>Research Description</a:t>
            </a:r>
          </a:p>
        </p:txBody>
      </p:sp>
      <p:pic>
        <p:nvPicPr>
          <p:cNvPr id="11268" name="Picture 4" descr="http://www.texasbeyondhistory.net/guadbay/images/Central-Coast-CL2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28216"/>
            <a:ext cx="5943600" cy="4933190"/>
          </a:xfrm>
          <a:prstGeom prst="rect">
            <a:avLst/>
          </a:prstGeom>
          <a:noFill/>
        </p:spPr>
      </p:pic>
      <p:sp>
        <p:nvSpPr>
          <p:cNvPr id="7" name="Isosceles Triangle 6"/>
          <p:cNvSpPr/>
          <p:nvPr/>
        </p:nvSpPr>
        <p:spPr>
          <a:xfrm>
            <a:off x="3048000" y="3429000"/>
            <a:ext cx="381000" cy="381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6600" y="3657600"/>
            <a:ext cx="3048000" cy="2286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3429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Guadalupe Estuary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5486400"/>
            <a:ext cx="4648200" cy="1524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90800" y="4495800"/>
            <a:ext cx="3810000" cy="15240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30409" y="4191000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Mission-Aransas NERR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25780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Nueces Delta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953000" cy="96043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Microcosm experiments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Copepod population density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94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Gulf of Mexico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9150"/>
          </a:xfrm>
        </p:spPr>
        <p:txBody>
          <a:bodyPr/>
          <a:lstStyle/>
          <a:p>
            <a:pPr algn="ctr"/>
            <a:r>
              <a:rPr lang="en-US" b="1" smtClean="0"/>
              <a:t>Research Description</a:t>
            </a:r>
          </a:p>
        </p:txBody>
      </p:sp>
      <p:pic>
        <p:nvPicPr>
          <p:cNvPr id="13316" name="Picture 2" descr="http://www.tpwd.state.tx.us/learning/webcasts/rivers02/images/85_river_bas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990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2019300" y="3238500"/>
            <a:ext cx="2819400" cy="1524000"/>
          </a:xfrm>
          <a:prstGeom prst="line">
            <a:avLst/>
          </a:prstGeom>
          <a:noFill/>
          <a:ln w="25400" algn="ctr">
            <a:solidFill>
              <a:srgbClr val="065093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819400" y="5638800"/>
            <a:ext cx="1371600" cy="0"/>
          </a:xfrm>
          <a:prstGeom prst="line">
            <a:avLst/>
          </a:prstGeom>
          <a:noFill/>
          <a:ln w="25400" algn="ctr">
            <a:solidFill>
              <a:srgbClr val="065093"/>
            </a:solidFill>
            <a:round/>
            <a:headEnd/>
            <a:tailEnd/>
          </a:ln>
        </p:spPr>
      </p:cxn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27163"/>
            <a:ext cx="51847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86200" y="5943600"/>
            <a:ext cx="502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of 2 Texas estuaries labeled as “low risk”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0" y="1447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Mission-Aransas NERR Watershed Boundary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257800"/>
            <a:ext cx="19018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/>
            <a:r>
              <a:rPr lang="en-US" sz="4600" b="1" dirty="0" smtClean="0"/>
              <a:t>GISWR Project </a:t>
            </a:r>
          </a:p>
        </p:txBody>
      </p:sp>
      <p:pic>
        <p:nvPicPr>
          <p:cNvPr id="4" name="Picture 1" descr="http://climvis.ncdc.noaa.gov/tmp/StMap-Nov1600:16:1236282348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712" y="2514600"/>
            <a:ext cx="588721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382000" cy="990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July 2007 Texas precipitation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Extreme freshwater inflow to MANEER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5" name="Oval 4"/>
          <p:cNvSpPr/>
          <p:nvPr/>
        </p:nvSpPr>
        <p:spPr>
          <a:xfrm>
            <a:off x="8229600" y="5638800"/>
            <a:ext cx="9144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9800" y="5105400"/>
            <a:ext cx="2209800" cy="762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0480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**Some stations averaged MUCH more!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19150"/>
          </a:xfrm>
        </p:spPr>
        <p:txBody>
          <a:bodyPr/>
          <a:lstStyle/>
          <a:p>
            <a:pPr algn="ctr"/>
            <a:r>
              <a:rPr lang="en-US" sz="4600" b="1" dirty="0" smtClean="0"/>
              <a:t>GISWR Project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45" y="1524001"/>
            <a:ext cx="601345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824107"/>
            <a:ext cx="1752600" cy="103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16200000" flipV="1">
            <a:off x="3162300" y="1485900"/>
            <a:ext cx="2057400" cy="13716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429000" y="3352800"/>
            <a:ext cx="1371600" cy="3810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838200" y="4495800"/>
            <a:ext cx="1371600" cy="20574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05200" cy="2590800"/>
          </a:xfrm>
          <a:ln w="3810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Jan-June ≈ 30 inches; 13.95 inches above normal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July 4 = 11.5 inches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Discharge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400" y="32004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114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5000" y="5029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0" y="5257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24600" y="4114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24200" y="60198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0" y="228600"/>
          <a:ext cx="6019800" cy="335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Chart" r:id="rId5" imgW="7543800" imgH="4210050" progId="Excel.Sheet.8">
                  <p:embed/>
                </p:oleObj>
              </mc:Choice>
              <mc:Fallback>
                <p:oleObj name="Chart" r:id="rId5" imgW="7543800" imgH="42100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6019800" cy="335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4"/>
          <p:cNvGraphicFramePr>
            <a:graphicFrameLocks noChangeAspect="1"/>
          </p:cNvGraphicFramePr>
          <p:nvPr/>
        </p:nvGraphicFramePr>
        <p:xfrm>
          <a:off x="1057653" y="3505200"/>
          <a:ext cx="808634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Chart" r:id="rId8" imgW="9096375" imgH="3771900" progId="Excel.Sheet.8">
                  <p:embed/>
                </p:oleObj>
              </mc:Choice>
              <mc:Fallback>
                <p:oleObj name="Chart" r:id="rId8" imgW="9096375" imgH="37719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653" y="3505200"/>
                        <a:ext cx="8086347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12192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↑ Precipitation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↑ Discharge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↑ Nutrients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↑ Freshwater Inflow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↓ Salinity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sz="4600" b="1" dirty="0" smtClean="0"/>
              <a:t>GISWR Project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69070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4290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SWMP stations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048000" y="1295400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53000" y="3429000"/>
            <a:ext cx="1447800" cy="1371600"/>
          </a:xfrm>
          <a:prstGeom prst="line">
            <a:avLst/>
          </a:prstGeom>
          <a:ln w="222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53000" y="4572000"/>
            <a:ext cx="1447800" cy="304800"/>
          </a:xfrm>
          <a:prstGeom prst="line">
            <a:avLst/>
          </a:prstGeom>
          <a:ln w="222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3429000"/>
            <a:ext cx="2743200" cy="1200329"/>
          </a:xfrm>
          <a:prstGeom prst="rect">
            <a:avLst/>
          </a:pr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Copano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East and West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Salinity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67600" y="4800600"/>
            <a:ext cx="1219200" cy="17526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267200" y="4038600"/>
            <a:ext cx="2133600" cy="914400"/>
          </a:xfrm>
          <a:prstGeom prst="line">
            <a:avLst/>
          </a:prstGeom>
          <a:ln w="222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392</Words>
  <Application>Microsoft Office PowerPoint</Application>
  <PresentationFormat>On-screen Show (4:3)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Chart</vt:lpstr>
      <vt:lpstr>PowerPoint Presentation</vt:lpstr>
      <vt:lpstr>Report Outline</vt:lpstr>
      <vt:lpstr>Research Description</vt:lpstr>
      <vt:lpstr>Research Description</vt:lpstr>
      <vt:lpstr>Research Description</vt:lpstr>
      <vt:lpstr>GISWR Project </vt:lpstr>
      <vt:lpstr>GISWR Project </vt:lpstr>
      <vt:lpstr>PowerPoint Presentation</vt:lpstr>
      <vt:lpstr>GISWR Project </vt:lpstr>
      <vt:lpstr>GISWR Project </vt:lpstr>
      <vt:lpstr>Remaining Goals 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maidment</cp:lastModifiedBy>
  <cp:revision>82</cp:revision>
  <dcterms:created xsi:type="dcterms:W3CDTF">2010-11-16T20:26:16Z</dcterms:created>
  <dcterms:modified xsi:type="dcterms:W3CDTF">2010-11-18T16:22:03Z</dcterms:modified>
</cp:coreProperties>
</file>