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1" r:id="rId2"/>
  </p:sldMasterIdLst>
  <p:sldIdLst>
    <p:sldId id="256" r:id="rId3"/>
    <p:sldId id="270" r:id="rId4"/>
    <p:sldId id="258" r:id="rId5"/>
    <p:sldId id="257" r:id="rId6"/>
    <p:sldId id="266" r:id="rId7"/>
    <p:sldId id="275" r:id="rId8"/>
    <p:sldId id="277" r:id="rId9"/>
    <p:sldId id="276" r:id="rId10"/>
    <p:sldId id="261" r:id="rId11"/>
    <p:sldId id="259" r:id="rId12"/>
    <p:sldId id="271" r:id="rId13"/>
    <p:sldId id="260" r:id="rId14"/>
    <p:sldId id="272" r:id="rId15"/>
    <p:sldId id="262" r:id="rId16"/>
    <p:sldId id="269" r:id="rId17"/>
    <p:sldId id="274" r:id="rId18"/>
    <p:sldId id="278" r:id="rId19"/>
    <p:sldId id="273" r:id="rId20"/>
    <p:sldId id="280" r:id="rId21"/>
    <p:sldId id="264" r:id="rId22"/>
    <p:sldId id="265" r:id="rId23"/>
    <p:sldId id="281" r:id="rId24"/>
  </p:sldIdLst>
  <p:sldSz cx="9144000" cy="6858000" type="screen4x3"/>
  <p:notesSz cx="6858000" cy="9144000"/>
  <p:defaultTextStyle>
    <a:defPPr>
      <a:defRPr lang="zh-CN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E6EFAF"/>
    <a:srgbClr val="FF3300"/>
    <a:srgbClr val="996600"/>
    <a:srgbClr val="FF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2.emf"/><Relationship Id="rId1" Type="http://schemas.openxmlformats.org/officeDocument/2006/relationships/image" Target="../media/image1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0" y="1981200"/>
            <a:ext cx="6858000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00200" y="3632200"/>
            <a:ext cx="6172200" cy="838200"/>
          </a:xfrm>
        </p:spPr>
        <p:txBody>
          <a:bodyPr/>
          <a:lstStyle>
            <a:lvl1pPr marL="0" indent="0" algn="ctr">
              <a:buFontTx/>
              <a:buNone/>
              <a:defRPr b="1">
                <a:ea typeface="黑体" pitchFamily="2" charset="-122"/>
              </a:defRPr>
            </a:lvl1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228600" y="6245225"/>
            <a:ext cx="2133600" cy="476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altLang="zh-CN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048000" y="6245225"/>
            <a:ext cx="2895600" cy="476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altLang="zh-CN"/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2133600" cy="476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1EE72A-1DF1-45AB-BF46-27A24F8A8D50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A3B7B8-2731-452D-8F2F-1B4143E44C5E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76200"/>
            <a:ext cx="215265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76200"/>
            <a:ext cx="630555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C5455C-D1AC-4784-9F3F-2030E805775D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6200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219200"/>
            <a:ext cx="42291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19200"/>
            <a:ext cx="42291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36900" y="633095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05600" y="63182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F4F21BC-8DCC-4C5D-9A9D-FE5D5321C7A7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6200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219200"/>
            <a:ext cx="42291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219200"/>
            <a:ext cx="42291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810000"/>
            <a:ext cx="42291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36900" y="633095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05600" y="63182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0F2086D-E680-407C-B537-09B3F81E8E19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6200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19200"/>
            <a:ext cx="42291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219200"/>
            <a:ext cx="42291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810000"/>
            <a:ext cx="42291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36900" y="633095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05600" y="63182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E22B8DD-2E71-48B2-A630-B33DA6D77092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572E3C-1740-4222-B380-212162F2D2DB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607013-A106-4318-8602-CA27061AA852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1218BF-89D4-46F5-9185-F928851DBE01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4C8919-7FA6-4447-B567-7E699B2338AD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D7EF7-56B5-4C2C-AD98-1F90D99666D2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9C3809-CFD3-4150-BB4E-6BD18EA07A7B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A6B648-CE7A-4F88-BD82-C3AA8A9F0C48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8CB521-1358-4082-A7EC-0351CBAC62AE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129ED5-C6E4-4782-92BB-26B182C3F018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7F1555-C1F9-4EE4-9844-6059B65C063E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245D09-27B1-4D78-A7EF-FC8839843E8B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7D146F-C56C-426B-83F8-73DCEFA7F3EC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B36ABF-E5B4-42AE-8F34-E1F0C4CDBAE3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19200"/>
            <a:ext cx="42291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19200"/>
            <a:ext cx="42291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3DF4E2-D4E7-4210-B3CC-7DD5AF35E252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7C8AAD-9939-478F-A078-9335DFA1E3C0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49B7A9-88BF-475F-9FDE-42A3DBCD0CD0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2E8B5E-022F-4746-BAA0-AF4DA51EA00F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6FAA43-7D1C-48DA-B949-B8C3E5127C5A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C6CB7E-CB7D-405A-9194-570F8AC16EBB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"/>
            <a:ext cx="7620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19200"/>
            <a:ext cx="8610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3563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US" altLang="zh-CN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36900" y="633095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zh-CN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3182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E8C2784-9570-4B2C-8B2E-A11778651A32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73" r:id="rId12"/>
    <p:sldLayoutId id="2147483674" r:id="rId13"/>
    <p:sldLayoutId id="2147483675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US" altLang="zh-CN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zh-CN"/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7D5F9D9-D4B8-4E13-9E7C-DBBD3BF65FEA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Chart1.xls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Chart2.xls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Chart3.xls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Microsoft_Office_Excel_Chart4.xls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ission%20Aransas-Qiyuan%20Liu.avi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Chart5.xls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Microsoft_Office_Excel_Chart7.xls"/><Relationship Id="rId4" Type="http://schemas.openxmlformats.org/officeDocument/2006/relationships/oleObject" Target="../embeddings/Microsoft_Office_Excel_Chart6.xls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Chart8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8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Aerial view of Hobby-Eberly Telesco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143000"/>
            <a:ext cx="8229600" cy="2305050"/>
          </a:xfrm>
        </p:spPr>
        <p:txBody>
          <a:bodyPr/>
          <a:lstStyle/>
          <a:p>
            <a:r>
              <a:rPr lang="en-US" altLang="zh-CN">
                <a:solidFill>
                  <a:srgbClr val="99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Influences of Storm Events on Mission-Aransas Estuary and the Recovery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14800"/>
            <a:ext cx="6400800" cy="1752600"/>
          </a:xfrm>
        </p:spPr>
        <p:txBody>
          <a:bodyPr/>
          <a:lstStyle/>
          <a:p>
            <a:r>
              <a:rPr lang="en-US" altLang="zh-CN" sz="2400" i="1">
                <a:solidFill>
                  <a:schemeClr val="bg1"/>
                </a:solidFill>
              </a:rPr>
              <a:t>Qiyuan Liu</a:t>
            </a:r>
          </a:p>
          <a:p>
            <a:endParaRPr lang="en-US" altLang="zh-CN" sz="2400" i="1">
              <a:solidFill>
                <a:schemeClr val="bg1"/>
              </a:solidFill>
            </a:endParaRPr>
          </a:p>
          <a:p>
            <a:r>
              <a:rPr lang="en-US" altLang="zh-CN" sz="2400" i="1">
                <a:solidFill>
                  <a:schemeClr val="bg1"/>
                </a:solidFill>
              </a:rPr>
              <a:t>(Coworker - Aubrey Lashaway)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altLang="zh-CN"/>
              <a:t>Precipitation – Storm Event</a:t>
            </a:r>
          </a:p>
        </p:txBody>
      </p:sp>
      <p:graphicFrame>
        <p:nvGraphicFramePr>
          <p:cNvPr id="7171" name="Object 3"/>
          <p:cNvGraphicFramePr>
            <a:graphicFrameLocks noChangeAspect="1"/>
          </p:cNvGraphicFramePr>
          <p:nvPr>
            <p:ph idx="1"/>
          </p:nvPr>
        </p:nvGraphicFramePr>
        <p:xfrm>
          <a:off x="685800" y="1219200"/>
          <a:ext cx="7772400" cy="5100638"/>
        </p:xfrm>
        <a:graphic>
          <a:graphicData uri="http://schemas.openxmlformats.org/presentationml/2006/ole">
            <p:oleObj spid="_x0000_s7171" name="图表" r:id="rId3" imgW="6705600" imgH="4400738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 cstate="print"/>
          <a:srcRect l="23750" t="11458" r="1250" b="10417"/>
          <a:stretch>
            <a:fillRect/>
          </a:stretch>
        </p:blipFill>
        <p:spPr bwMode="auto">
          <a:xfrm>
            <a:off x="381000" y="1009650"/>
            <a:ext cx="8382000" cy="5238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4953000" y="3124200"/>
            <a:ext cx="31242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/>
              <a:t>Copano Ck nr Refugio, TX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3657600" y="3810000"/>
            <a:ext cx="31242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/>
              <a:t>Mission RV at Refugio, TX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1676400" y="3124200"/>
            <a:ext cx="33528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/>
              <a:t>Aransas RV nr Skidmore, TX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1524000" y="2209800"/>
            <a:ext cx="33528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/>
              <a:t>Medio CK nr beeville, TX</a:t>
            </a: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1447800" y="228600"/>
            <a:ext cx="670560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u="sng"/>
              <a:t>Stream Discharge</a:t>
            </a:r>
            <a:r>
              <a:rPr lang="en-US" altLang="zh-CN" sz="2800" b="1"/>
              <a:t> Gauge Stations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altLang="zh-CN">
                <a:solidFill>
                  <a:schemeClr val="hlink"/>
                </a:solidFill>
              </a:rPr>
              <a:t>Stream Discharge</a:t>
            </a:r>
          </a:p>
        </p:txBody>
      </p:sp>
      <p:graphicFrame>
        <p:nvGraphicFramePr>
          <p:cNvPr id="8199" name="Object 7"/>
          <p:cNvGraphicFramePr>
            <a:graphicFrameLocks noChangeAspect="1"/>
          </p:cNvGraphicFramePr>
          <p:nvPr>
            <p:ph sz="half" idx="2"/>
          </p:nvPr>
        </p:nvGraphicFramePr>
        <p:xfrm>
          <a:off x="76200" y="1117600"/>
          <a:ext cx="8915400" cy="5054600"/>
        </p:xfrm>
        <a:graphic>
          <a:graphicData uri="http://schemas.openxmlformats.org/presentationml/2006/ole">
            <p:oleObj spid="_x0000_s8199" name="图表" r:id="rId3" imgW="8086786" imgH="3943323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 cstate="print"/>
          <a:srcRect l="25626" t="12500" r="2499" b="10417"/>
          <a:stretch>
            <a:fillRect/>
          </a:stretch>
        </p:blipFill>
        <p:spPr bwMode="auto">
          <a:xfrm>
            <a:off x="228600" y="931863"/>
            <a:ext cx="8610600" cy="5540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1295400" y="228600"/>
            <a:ext cx="670560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u="sng"/>
              <a:t>Water Quality</a:t>
            </a:r>
            <a:r>
              <a:rPr lang="en-US" altLang="zh-CN" sz="2800" b="1"/>
              <a:t> Gauge Stations</a:t>
            </a:r>
          </a:p>
        </p:txBody>
      </p:sp>
      <p:sp>
        <p:nvSpPr>
          <p:cNvPr id="24584" name="AutoShape 8"/>
          <p:cNvSpPr>
            <a:spLocks noChangeArrowheads="1"/>
          </p:cNvSpPr>
          <p:nvPr/>
        </p:nvSpPr>
        <p:spPr bwMode="auto">
          <a:xfrm>
            <a:off x="6324600" y="3733800"/>
            <a:ext cx="2438400" cy="304800"/>
          </a:xfrm>
          <a:prstGeom prst="wedgeRectCallout">
            <a:avLst>
              <a:gd name="adj1" fmla="val -49676"/>
              <a:gd name="adj2" fmla="val 196875"/>
            </a:avLst>
          </a:prstGeom>
          <a:solidFill>
            <a:srgbClr val="FFFF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altLang="zh-CN" b="1"/>
              <a:t>Copano Bay East</a:t>
            </a:r>
            <a:r>
              <a:rPr lang="en-US" altLang="zh-CN"/>
              <a:t> </a:t>
            </a:r>
          </a:p>
        </p:txBody>
      </p:sp>
      <p:sp>
        <p:nvSpPr>
          <p:cNvPr id="24585" name="AutoShape 9"/>
          <p:cNvSpPr>
            <a:spLocks noChangeArrowheads="1"/>
          </p:cNvSpPr>
          <p:nvPr/>
        </p:nvSpPr>
        <p:spPr bwMode="auto">
          <a:xfrm>
            <a:off x="3124200" y="3962400"/>
            <a:ext cx="2438400" cy="304800"/>
          </a:xfrm>
          <a:prstGeom prst="wedgeRectCallout">
            <a:avLst>
              <a:gd name="adj1" fmla="val 45181"/>
              <a:gd name="adj2" fmla="val 212500"/>
            </a:avLst>
          </a:prstGeom>
          <a:solidFill>
            <a:srgbClr val="FFFF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altLang="zh-CN" b="1"/>
              <a:t>Copano Bay West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zh-CN">
                <a:solidFill>
                  <a:srgbClr val="FFCC00"/>
                </a:solidFill>
              </a:rPr>
              <a:t>Salinity</a:t>
            </a:r>
          </a:p>
        </p:txBody>
      </p:sp>
      <p:graphicFrame>
        <p:nvGraphicFramePr>
          <p:cNvPr id="10244" name="Object 4"/>
          <p:cNvGraphicFramePr>
            <a:graphicFrameLocks noChangeAspect="1"/>
          </p:cNvGraphicFramePr>
          <p:nvPr>
            <p:ph sz="quarter" idx="2"/>
          </p:nvPr>
        </p:nvGraphicFramePr>
        <p:xfrm>
          <a:off x="1752600" y="914400"/>
          <a:ext cx="5562600" cy="2719388"/>
        </p:xfrm>
        <a:graphic>
          <a:graphicData uri="http://schemas.openxmlformats.org/presentationml/2006/ole">
            <p:oleObj spid="_x0000_s10244" name="图表" r:id="rId3" imgW="5162429" imgH="2524174" progId="Excel.Chart.8">
              <p:embed/>
            </p:oleObj>
          </a:graphicData>
        </a:graphic>
      </p:graphicFrame>
      <p:graphicFrame>
        <p:nvGraphicFramePr>
          <p:cNvPr id="10252" name="Object 12"/>
          <p:cNvGraphicFramePr>
            <a:graphicFrameLocks noChangeAspect="1"/>
          </p:cNvGraphicFramePr>
          <p:nvPr>
            <p:ph sz="quarter" idx="3"/>
          </p:nvPr>
        </p:nvGraphicFramePr>
        <p:xfrm>
          <a:off x="1752600" y="3581400"/>
          <a:ext cx="5562600" cy="2971800"/>
        </p:xfrm>
        <a:graphic>
          <a:graphicData uri="http://schemas.openxmlformats.org/presentationml/2006/ole">
            <p:oleObj spid="_x0000_s10252" name="图表" r:id="rId4" imgW="6096000" imgH="3076687" progId="Excel.Chart.8">
              <p:embed/>
            </p:oleObj>
          </a:graphicData>
        </a:graphic>
      </p:graphicFrame>
      <p:sp>
        <p:nvSpPr>
          <p:cNvPr id="10256" name="AutoShape 16"/>
          <p:cNvSpPr>
            <a:spLocks noChangeArrowheads="1"/>
          </p:cNvSpPr>
          <p:nvPr/>
        </p:nvSpPr>
        <p:spPr bwMode="auto">
          <a:xfrm>
            <a:off x="3124200" y="1905000"/>
            <a:ext cx="228600" cy="457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257" name="AutoShape 17"/>
          <p:cNvSpPr>
            <a:spLocks noChangeArrowheads="1"/>
          </p:cNvSpPr>
          <p:nvPr/>
        </p:nvSpPr>
        <p:spPr bwMode="auto">
          <a:xfrm>
            <a:off x="6172200" y="1828800"/>
            <a:ext cx="228600" cy="457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3366FF"/>
          </a:solidFill>
          <a:ln w="9525" algn="ctr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258" name="AutoShape 18"/>
          <p:cNvSpPr>
            <a:spLocks noChangeArrowheads="1"/>
          </p:cNvSpPr>
          <p:nvPr/>
        </p:nvSpPr>
        <p:spPr bwMode="auto">
          <a:xfrm>
            <a:off x="6324600" y="4114800"/>
            <a:ext cx="228600" cy="457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3366FF"/>
          </a:solidFill>
          <a:ln w="9525" algn="ctr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259" name="AutoShape 19"/>
          <p:cNvSpPr>
            <a:spLocks noChangeArrowheads="1"/>
          </p:cNvSpPr>
          <p:nvPr/>
        </p:nvSpPr>
        <p:spPr bwMode="auto">
          <a:xfrm>
            <a:off x="2971800" y="4343400"/>
            <a:ext cx="228600" cy="457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02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02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2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6" grpId="0" animBg="1"/>
      <p:bldP spid="10257" grpId="0" animBg="1"/>
      <p:bldP spid="10258" grpId="0" animBg="1"/>
      <p:bldP spid="1025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 cstate="print"/>
          <a:srcRect l="27501" t="12500" r="4375" b="10417"/>
          <a:stretch>
            <a:fillRect/>
          </a:stretch>
        </p:blipFill>
        <p:spPr bwMode="auto">
          <a:xfrm>
            <a:off x="381000" y="533400"/>
            <a:ext cx="8305800" cy="5638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6553200" y="4953000"/>
            <a:ext cx="20574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17421" name="Group 13"/>
          <p:cNvGrpSpPr>
            <a:grpSpLocks/>
          </p:cNvGrpSpPr>
          <p:nvPr/>
        </p:nvGrpSpPr>
        <p:grpSpPr bwMode="auto">
          <a:xfrm>
            <a:off x="6096000" y="609600"/>
            <a:ext cx="2514600" cy="1004888"/>
            <a:chOff x="3984" y="384"/>
            <a:chExt cx="1488" cy="633"/>
          </a:xfrm>
        </p:grpSpPr>
        <p:grpSp>
          <p:nvGrpSpPr>
            <p:cNvPr id="17416" name="Group 8"/>
            <p:cNvGrpSpPr>
              <a:grpSpLocks/>
            </p:cNvGrpSpPr>
            <p:nvPr/>
          </p:nvGrpSpPr>
          <p:grpSpPr bwMode="auto">
            <a:xfrm>
              <a:off x="3984" y="384"/>
              <a:ext cx="1488" cy="192"/>
              <a:chOff x="3984" y="3120"/>
              <a:chExt cx="1488" cy="192"/>
            </a:xfrm>
          </p:grpSpPr>
          <p:sp>
            <p:nvSpPr>
              <p:cNvPr id="17414" name="Oval 6"/>
              <p:cNvSpPr>
                <a:spLocks noChangeArrowheads="1"/>
              </p:cNvSpPr>
              <p:nvPr/>
            </p:nvSpPr>
            <p:spPr bwMode="auto">
              <a:xfrm>
                <a:off x="3984" y="3168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15" name="Text Box 7"/>
              <p:cNvSpPr txBox="1">
                <a:spLocks noChangeArrowheads="1"/>
              </p:cNvSpPr>
              <p:nvPr/>
            </p:nvSpPr>
            <p:spPr bwMode="auto">
              <a:xfrm>
                <a:off x="3984" y="3120"/>
                <a:ext cx="1488" cy="19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en-US" altLang="zh-CN" sz="1400" b="1"/>
                  <a:t>Stream Discharge Gauges</a:t>
                </a:r>
                <a:r>
                  <a:rPr lang="en-US" altLang="zh-CN" sz="1400"/>
                  <a:t> </a:t>
                </a:r>
              </a:p>
            </p:txBody>
          </p:sp>
        </p:grpSp>
        <p:grpSp>
          <p:nvGrpSpPr>
            <p:cNvPr id="17420" name="Group 12"/>
            <p:cNvGrpSpPr>
              <a:grpSpLocks/>
            </p:cNvGrpSpPr>
            <p:nvPr/>
          </p:nvGrpSpPr>
          <p:grpSpPr bwMode="auto">
            <a:xfrm>
              <a:off x="3984" y="624"/>
              <a:ext cx="1488" cy="393"/>
              <a:chOff x="3984" y="624"/>
              <a:chExt cx="1488" cy="393"/>
            </a:xfrm>
          </p:grpSpPr>
          <p:sp>
            <p:nvSpPr>
              <p:cNvPr id="17418" name="Oval 10"/>
              <p:cNvSpPr>
                <a:spLocks noChangeArrowheads="1"/>
              </p:cNvSpPr>
              <p:nvPr/>
            </p:nvSpPr>
            <p:spPr bwMode="auto">
              <a:xfrm>
                <a:off x="3984" y="672"/>
                <a:ext cx="96" cy="96"/>
              </a:xfrm>
              <a:prstGeom prst="ellipse">
                <a:avLst/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19" name="Text Box 11"/>
              <p:cNvSpPr txBox="1">
                <a:spLocks noChangeArrowheads="1"/>
              </p:cNvSpPr>
              <p:nvPr/>
            </p:nvSpPr>
            <p:spPr bwMode="auto">
              <a:xfrm>
                <a:off x="3984" y="624"/>
                <a:ext cx="1488" cy="39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1400" b="1"/>
                  <a:t>Water Quality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altLang="zh-CN" sz="1400" b="1"/>
                  <a:t> Gauge Stations</a:t>
                </a:r>
                <a:r>
                  <a:rPr lang="en-US" altLang="zh-CN" sz="1400"/>
                  <a:t>        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6" name="Group 8"/>
          <p:cNvGrpSpPr>
            <a:grpSpLocks/>
          </p:cNvGrpSpPr>
          <p:nvPr/>
        </p:nvGrpSpPr>
        <p:grpSpPr bwMode="auto">
          <a:xfrm>
            <a:off x="1773238" y="76200"/>
            <a:ext cx="5713412" cy="6629400"/>
            <a:chOff x="1117" y="48"/>
            <a:chExt cx="3599" cy="4176"/>
          </a:xfrm>
        </p:grpSpPr>
        <p:grpSp>
          <p:nvGrpSpPr>
            <p:cNvPr id="27654" name="Group 6"/>
            <p:cNvGrpSpPr>
              <a:grpSpLocks/>
            </p:cNvGrpSpPr>
            <p:nvPr/>
          </p:nvGrpSpPr>
          <p:grpSpPr bwMode="auto">
            <a:xfrm>
              <a:off x="1117" y="48"/>
              <a:ext cx="3599" cy="4176"/>
              <a:chOff x="1117" y="0"/>
              <a:chExt cx="3599" cy="4176"/>
            </a:xfrm>
          </p:grpSpPr>
          <p:pic>
            <p:nvPicPr>
              <p:cNvPr id="27652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49910" t="15422" r="12607" b="12424"/>
              <a:stretch>
                <a:fillRect/>
              </a:stretch>
            </p:blipFill>
            <p:spPr bwMode="auto">
              <a:xfrm>
                <a:off x="1117" y="0"/>
                <a:ext cx="3599" cy="41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653" name="Text Box 5">
                <a:hlinkClick r:id="rId3" action="ppaction://hlinkfile"/>
              </p:cNvPr>
              <p:cNvSpPr txBox="1">
                <a:spLocks noChangeArrowheads="1"/>
              </p:cNvSpPr>
              <p:nvPr/>
            </p:nvSpPr>
            <p:spPr bwMode="auto">
              <a:xfrm>
                <a:off x="1536" y="0"/>
                <a:ext cx="2784" cy="44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000" b="1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Stream Discharge</a:t>
                </a:r>
                <a:r>
                  <a:rPr lang="en-US" altLang="zh-CN" sz="2000" b="1"/>
                  <a:t> and </a:t>
                </a:r>
                <a:r>
                  <a:rPr lang="en-US" altLang="zh-CN" sz="2000" b="1"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Salinity</a:t>
                </a:r>
                <a:r>
                  <a:rPr lang="en-US" altLang="zh-CN" sz="2000" b="1">
                    <a:solidFill>
                      <a:srgbClr val="FFCC00"/>
                    </a:solidFill>
                  </a:rPr>
                  <a:t> </a:t>
                </a:r>
                <a:r>
                  <a:rPr lang="en-US" altLang="zh-CN" sz="2000" b="1"/>
                  <a:t>2007-7-8 00:00</a:t>
                </a:r>
              </a:p>
            </p:txBody>
          </p:sp>
        </p:grpSp>
        <p:sp>
          <p:nvSpPr>
            <p:cNvPr id="27655" name="Line 7"/>
            <p:cNvSpPr>
              <a:spLocks noChangeShapeType="1"/>
            </p:cNvSpPr>
            <p:nvPr/>
          </p:nvSpPr>
          <p:spPr bwMode="auto">
            <a:xfrm>
              <a:off x="3024" y="2544"/>
              <a:ext cx="0" cy="15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75" name="Group 1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aphicFrame>
          <p:nvGraphicFramePr>
            <p:cNvPr id="40964" name="Object 4"/>
            <p:cNvGraphicFramePr>
              <a:graphicFrameLocks noChangeAspect="1"/>
            </p:cNvGraphicFramePr>
            <p:nvPr/>
          </p:nvGraphicFramePr>
          <p:xfrm>
            <a:off x="1776" y="2711"/>
            <a:ext cx="3984" cy="1609"/>
          </p:xfrm>
          <a:graphic>
            <a:graphicData uri="http://schemas.openxmlformats.org/presentationml/2006/ole">
              <p:oleObj spid="_x0000_s40964" name="图表" r:id="rId3" imgW="5162429" imgH="2524174" progId="Excel.Chart.8">
                <p:embed/>
              </p:oleObj>
            </a:graphicData>
          </a:graphic>
        </p:graphicFrame>
        <p:graphicFrame>
          <p:nvGraphicFramePr>
            <p:cNvPr id="40972" name="Object 12"/>
            <p:cNvGraphicFramePr>
              <a:graphicFrameLocks noChangeAspect="1"/>
            </p:cNvGraphicFramePr>
            <p:nvPr/>
          </p:nvGraphicFramePr>
          <p:xfrm>
            <a:off x="1968" y="1030"/>
            <a:ext cx="3552" cy="1802"/>
          </p:xfrm>
          <a:graphic>
            <a:graphicData uri="http://schemas.openxmlformats.org/presentationml/2006/ole">
              <p:oleObj spid="_x0000_s40972" name="图表" r:id="rId4" imgW="8086786" imgH="3943323" progId="Excel.Chart.8">
                <p:embed/>
              </p:oleObj>
            </a:graphicData>
          </a:graphic>
        </p:graphicFrame>
        <p:graphicFrame>
          <p:nvGraphicFramePr>
            <p:cNvPr id="40967" name="Object 7"/>
            <p:cNvGraphicFramePr>
              <a:graphicFrameLocks noChangeAspect="1"/>
            </p:cNvGraphicFramePr>
            <p:nvPr/>
          </p:nvGraphicFramePr>
          <p:xfrm>
            <a:off x="0" y="0"/>
            <a:ext cx="4800" cy="1680"/>
          </p:xfrm>
          <a:graphic>
            <a:graphicData uri="http://schemas.openxmlformats.org/presentationml/2006/ole">
              <p:oleObj spid="_x0000_s40967" name="图表" r:id="rId5" imgW="6705600" imgH="4400738" progId="Excel.Chart.8">
                <p:embed/>
              </p:oleObj>
            </a:graphicData>
          </a:graphic>
        </p:graphicFrame>
      </p:grpSp>
      <p:sp>
        <p:nvSpPr>
          <p:cNvPr id="40971" name="Line 11"/>
          <p:cNvSpPr>
            <a:spLocks noChangeShapeType="1"/>
          </p:cNvSpPr>
          <p:nvPr/>
        </p:nvSpPr>
        <p:spPr bwMode="auto">
          <a:xfrm>
            <a:off x="4419600" y="-76200"/>
            <a:ext cx="0" cy="6934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976" name="AutoShape 16"/>
          <p:cNvSpPr>
            <a:spLocks noChangeArrowheads="1"/>
          </p:cNvSpPr>
          <p:nvPr/>
        </p:nvSpPr>
        <p:spPr bwMode="auto">
          <a:xfrm>
            <a:off x="4648200" y="1905000"/>
            <a:ext cx="3962400" cy="1143000"/>
          </a:xfrm>
          <a:prstGeom prst="wedgeEllipseCallout">
            <a:avLst>
              <a:gd name="adj1" fmla="val -55648"/>
              <a:gd name="adj2" fmla="val 6875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altLang="zh-CN" sz="2400" b="1">
                <a:solidFill>
                  <a:srgbClr val="FF3300"/>
                </a:solidFill>
              </a:rPr>
              <a:t>July 4</a:t>
            </a:r>
            <a:r>
              <a:rPr lang="en-US" altLang="zh-CN" sz="2400" b="1" baseline="30000">
                <a:solidFill>
                  <a:srgbClr val="FF3300"/>
                </a:solidFill>
              </a:rPr>
              <a:t>th</a:t>
            </a:r>
            <a:r>
              <a:rPr lang="en-US" altLang="zh-CN" sz="2400" b="1">
                <a:solidFill>
                  <a:srgbClr val="FF3300"/>
                </a:solidFill>
              </a:rPr>
              <a:t>, 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1" grpId="0" animBg="1"/>
      <p:bldP spid="4097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solidFill>
                  <a:srgbClr val="0066FF"/>
                </a:solidFill>
              </a:rPr>
              <a:t>Dissolved Oxygen</a:t>
            </a:r>
          </a:p>
        </p:txBody>
      </p:sp>
      <p:pic>
        <p:nvPicPr>
          <p:cNvPr id="26633" name="Picture 9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81200" y="949325"/>
            <a:ext cx="5410200" cy="2849563"/>
          </a:xfrm>
          <a:noFill/>
          <a:ln/>
        </p:spPr>
      </p:pic>
      <p:pic>
        <p:nvPicPr>
          <p:cNvPr id="26635" name="Picture 11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81200" y="3709988"/>
            <a:ext cx="5410200" cy="290353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1" name="Rectangle 9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620000" cy="1066800"/>
          </a:xfrm>
        </p:spPr>
        <p:txBody>
          <a:bodyPr/>
          <a:lstStyle/>
          <a:p>
            <a:r>
              <a:rPr lang="en-US" altLang="zh-CN">
                <a:solidFill>
                  <a:schemeClr val="folHlink"/>
                </a:solidFill>
              </a:rPr>
              <a:t>Stream Discharge</a:t>
            </a:r>
            <a:r>
              <a:rPr lang="en-US" altLang="zh-CN"/>
              <a:t> </a:t>
            </a:r>
            <a:r>
              <a:rPr lang="en-US" altLang="zh-CN" b="0"/>
              <a:t>&amp;</a:t>
            </a:r>
            <a:r>
              <a:rPr lang="en-US" altLang="zh-CN"/>
              <a:t> </a:t>
            </a:r>
            <a:r>
              <a:rPr lang="en-US" altLang="zh-CN">
                <a:solidFill>
                  <a:srgbClr val="0066FF"/>
                </a:solidFill>
              </a:rPr>
              <a:t>DO</a:t>
            </a:r>
          </a:p>
        </p:txBody>
      </p:sp>
      <p:grpSp>
        <p:nvGrpSpPr>
          <p:cNvPr id="49170" name="Group 18"/>
          <p:cNvGrpSpPr>
            <a:grpSpLocks/>
          </p:cNvGrpSpPr>
          <p:nvPr/>
        </p:nvGrpSpPr>
        <p:grpSpPr bwMode="auto">
          <a:xfrm>
            <a:off x="1371600" y="914400"/>
            <a:ext cx="6477000" cy="5792788"/>
            <a:chOff x="864" y="576"/>
            <a:chExt cx="4080" cy="3649"/>
          </a:xfrm>
        </p:grpSpPr>
        <p:graphicFrame>
          <p:nvGraphicFramePr>
            <p:cNvPr id="49160" name="Object 8"/>
            <p:cNvGraphicFramePr>
              <a:graphicFrameLocks noChangeAspect="1"/>
            </p:cNvGraphicFramePr>
            <p:nvPr/>
          </p:nvGraphicFramePr>
          <p:xfrm>
            <a:off x="1056" y="576"/>
            <a:ext cx="3675" cy="1792"/>
          </p:xfrm>
          <a:graphic>
            <a:graphicData uri="http://schemas.openxmlformats.org/presentationml/2006/ole">
              <p:oleObj spid="_x0000_s49160" name="图表" r:id="rId3" imgW="8086786" imgH="3943323" progId="Excel.Chart.8">
                <p:embed/>
              </p:oleObj>
            </a:graphicData>
          </a:graphic>
        </p:graphicFrame>
        <p:pic>
          <p:nvPicPr>
            <p:cNvPr id="49163" name="Picture 1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64" y="2304"/>
              <a:ext cx="4080" cy="19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sp>
        <p:nvSpPr>
          <p:cNvPr id="49164" name="AutoShape 12"/>
          <p:cNvSpPr>
            <a:spLocks noChangeArrowheads="1"/>
          </p:cNvSpPr>
          <p:nvPr/>
        </p:nvSpPr>
        <p:spPr bwMode="auto">
          <a:xfrm>
            <a:off x="2895600" y="1219200"/>
            <a:ext cx="304800" cy="457200"/>
          </a:xfrm>
          <a:prstGeom prst="downArrow">
            <a:avLst>
              <a:gd name="adj1" fmla="val 50000"/>
              <a:gd name="adj2" fmla="val 37500"/>
            </a:avLst>
          </a:prstGeom>
          <a:solidFill>
            <a:srgbClr val="FF3300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165" name="AutoShape 13"/>
          <p:cNvSpPr>
            <a:spLocks noChangeArrowheads="1"/>
          </p:cNvSpPr>
          <p:nvPr/>
        </p:nvSpPr>
        <p:spPr bwMode="auto">
          <a:xfrm>
            <a:off x="3810000" y="4419600"/>
            <a:ext cx="304800" cy="457200"/>
          </a:xfrm>
          <a:prstGeom prst="downArrow">
            <a:avLst>
              <a:gd name="adj1" fmla="val 50000"/>
              <a:gd name="adj2" fmla="val 37500"/>
            </a:avLst>
          </a:prstGeom>
          <a:solidFill>
            <a:srgbClr val="FF33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166" name="AutoShape 14"/>
          <p:cNvSpPr>
            <a:spLocks noChangeArrowheads="1"/>
          </p:cNvSpPr>
          <p:nvPr/>
        </p:nvSpPr>
        <p:spPr bwMode="auto">
          <a:xfrm>
            <a:off x="3352800" y="1219200"/>
            <a:ext cx="304800" cy="457200"/>
          </a:xfrm>
          <a:prstGeom prst="downArrow">
            <a:avLst>
              <a:gd name="adj1" fmla="val 50000"/>
              <a:gd name="adj2" fmla="val 37500"/>
            </a:avLst>
          </a:prstGeom>
          <a:solidFill>
            <a:srgbClr val="FF9900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167" name="AutoShape 15"/>
          <p:cNvSpPr>
            <a:spLocks noChangeArrowheads="1"/>
          </p:cNvSpPr>
          <p:nvPr/>
        </p:nvSpPr>
        <p:spPr bwMode="auto">
          <a:xfrm>
            <a:off x="4267200" y="4419600"/>
            <a:ext cx="304800" cy="457200"/>
          </a:xfrm>
          <a:prstGeom prst="downArrow">
            <a:avLst>
              <a:gd name="adj1" fmla="val 50000"/>
              <a:gd name="adj2" fmla="val 37500"/>
            </a:avLst>
          </a:prstGeom>
          <a:solidFill>
            <a:srgbClr val="FF99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168" name="AutoShape 16"/>
          <p:cNvSpPr>
            <a:spLocks noChangeArrowheads="1"/>
          </p:cNvSpPr>
          <p:nvPr/>
        </p:nvSpPr>
        <p:spPr bwMode="auto">
          <a:xfrm>
            <a:off x="4191000" y="1219200"/>
            <a:ext cx="304800" cy="457200"/>
          </a:xfrm>
          <a:prstGeom prst="downArrow">
            <a:avLst>
              <a:gd name="adj1" fmla="val 50000"/>
              <a:gd name="adj2" fmla="val 37500"/>
            </a:avLst>
          </a:prstGeom>
          <a:solidFill>
            <a:srgbClr val="FFFF00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169" name="AutoShape 17"/>
          <p:cNvSpPr>
            <a:spLocks noChangeArrowheads="1"/>
          </p:cNvSpPr>
          <p:nvPr/>
        </p:nvSpPr>
        <p:spPr bwMode="auto">
          <a:xfrm>
            <a:off x="5105400" y="4419600"/>
            <a:ext cx="304800" cy="457200"/>
          </a:xfrm>
          <a:prstGeom prst="downArrow">
            <a:avLst>
              <a:gd name="adj1" fmla="val 50000"/>
              <a:gd name="adj2" fmla="val 375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451 0.10879 0.0092 0.21782 0.02569 0.29491 C 0.04218 0.37199 0.07031 0.41713 0.09843 0.4625 " pathEditMode="relative" ptsTypes="aaA">
                                      <p:cBhvr>
                                        <p:cTn id="6" dur="2000" fill="hold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451 0.10879 0.0092 0.21782 0.02569 0.29491 C 0.04218 0.37199 0.07031 0.41713 0.09843 0.4625 " pathEditMode="relative" ptsTypes="aaA">
                                      <p:cBhvr>
                                        <p:cTn id="8" dur="2000" fill="hold"/>
                                        <p:tgtEl>
                                          <p:spTgt spid="49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451 0.10879 0.0092 0.21782 0.02569 0.29491 C 0.04218 0.37199 0.07031 0.41713 0.09843 0.4625 " pathEditMode="relative" ptsTypes="aaA">
                                      <p:cBhvr>
                                        <p:cTn id="10" dur="2000" fill="hold"/>
                                        <p:tgtEl>
                                          <p:spTgt spid="49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4" grpId="0" animBg="1"/>
      <p:bldP spid="49166" grpId="0" animBg="1"/>
      <p:bldP spid="4916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>
                <a:solidFill>
                  <a:srgbClr val="996600"/>
                </a:solidFill>
              </a:rPr>
              <a:t> Overview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altLang="zh-CN"/>
              <a:t>What: </a:t>
            </a:r>
            <a:r>
              <a:rPr lang="en-US" altLang="zh-CN">
                <a:solidFill>
                  <a:srgbClr val="FF3300"/>
                </a:solidFill>
              </a:rPr>
              <a:t>Mission-Aransas Estuary</a:t>
            </a:r>
          </a:p>
          <a:p>
            <a:pPr>
              <a:lnSpc>
                <a:spcPct val="200000"/>
              </a:lnSpc>
            </a:pPr>
            <a:r>
              <a:rPr lang="en-US" altLang="zh-CN"/>
              <a:t>Why: </a:t>
            </a:r>
            <a:r>
              <a:rPr lang="en-US" altLang="zh-CN">
                <a:solidFill>
                  <a:srgbClr val="FF3300"/>
                </a:solidFill>
              </a:rPr>
              <a:t>Objectives</a:t>
            </a:r>
            <a:r>
              <a:rPr lang="en-US" altLang="zh-CN"/>
              <a:t> </a:t>
            </a:r>
            <a:r>
              <a:rPr lang="en-US" altLang="zh-CN">
                <a:solidFill>
                  <a:srgbClr val="FF3300"/>
                </a:solidFill>
              </a:rPr>
              <a:t>for the project</a:t>
            </a:r>
          </a:p>
          <a:p>
            <a:pPr>
              <a:lnSpc>
                <a:spcPct val="200000"/>
              </a:lnSpc>
            </a:pPr>
            <a:r>
              <a:rPr lang="en-US" altLang="zh-CN"/>
              <a:t>How: </a:t>
            </a:r>
            <a:r>
              <a:rPr lang="en-US" altLang="zh-CN">
                <a:solidFill>
                  <a:srgbClr val="FF3300"/>
                </a:solidFill>
              </a:rPr>
              <a:t>Results</a:t>
            </a:r>
          </a:p>
          <a:p>
            <a:pPr>
              <a:lnSpc>
                <a:spcPct val="200000"/>
              </a:lnSpc>
            </a:pPr>
            <a:r>
              <a:rPr lang="en-US" altLang="zh-CN"/>
              <a:t>What’s next: </a:t>
            </a:r>
            <a:r>
              <a:rPr lang="en-US" altLang="zh-CN">
                <a:solidFill>
                  <a:srgbClr val="FF3300"/>
                </a:solidFill>
              </a:rPr>
              <a:t>Future work</a:t>
            </a:r>
          </a:p>
          <a:p>
            <a:pPr>
              <a:lnSpc>
                <a:spcPct val="200000"/>
              </a:lnSpc>
            </a:pPr>
            <a:endParaRPr lang="en-US" altLang="zh-CN"/>
          </a:p>
          <a:p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/>
              <a:t>Conclusions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8610600" cy="5029200"/>
          </a:xfrm>
        </p:spPr>
        <p:txBody>
          <a:bodyPr/>
          <a:lstStyle/>
          <a:p>
            <a:pPr>
              <a:lnSpc>
                <a:spcPct val="140000"/>
              </a:lnSpc>
              <a:spcBef>
                <a:spcPct val="55000"/>
              </a:spcBef>
            </a:pPr>
            <a:r>
              <a:rPr lang="en-US" altLang="zh-CN" sz="2800">
                <a:solidFill>
                  <a:srgbClr val="FF3300"/>
                </a:solidFill>
              </a:rPr>
              <a:t>Storm events</a:t>
            </a:r>
            <a:r>
              <a:rPr lang="en-US" altLang="zh-CN" sz="2800"/>
              <a:t> can greatly influence the </a:t>
            </a:r>
            <a:r>
              <a:rPr lang="en-US" altLang="zh-CN" sz="2800">
                <a:solidFill>
                  <a:srgbClr val="FF3300"/>
                </a:solidFill>
              </a:rPr>
              <a:t>water quality</a:t>
            </a:r>
            <a:r>
              <a:rPr lang="en-US" altLang="zh-CN" sz="2800"/>
              <a:t> such as salinity, DO, etc in downstream estuary.</a:t>
            </a:r>
          </a:p>
          <a:p>
            <a:pPr>
              <a:lnSpc>
                <a:spcPct val="140000"/>
              </a:lnSpc>
              <a:spcBef>
                <a:spcPct val="55000"/>
              </a:spcBef>
            </a:pPr>
            <a:r>
              <a:rPr lang="en-US" altLang="zh-CN" sz="2800"/>
              <a:t>There would be a </a:t>
            </a:r>
            <a:r>
              <a:rPr lang="en-US" altLang="zh-CN" sz="2800">
                <a:solidFill>
                  <a:srgbClr val="FF3300"/>
                </a:solidFill>
              </a:rPr>
              <a:t>delay</a:t>
            </a:r>
            <a:r>
              <a:rPr lang="en-US" altLang="zh-CN" sz="2800"/>
              <a:t> in the change of water quality after a storm event.</a:t>
            </a:r>
          </a:p>
          <a:p>
            <a:pPr>
              <a:lnSpc>
                <a:spcPct val="140000"/>
              </a:lnSpc>
              <a:spcBef>
                <a:spcPct val="55000"/>
              </a:spcBef>
            </a:pPr>
            <a:r>
              <a:rPr lang="en-US" altLang="zh-CN" sz="2800"/>
              <a:t>It will take </a:t>
            </a:r>
            <a:r>
              <a:rPr lang="en-US" altLang="zh-CN" sz="2800">
                <a:solidFill>
                  <a:srgbClr val="FF3300"/>
                </a:solidFill>
              </a:rPr>
              <a:t>about 5 months</a:t>
            </a:r>
            <a:r>
              <a:rPr lang="en-US" altLang="zh-CN" sz="2800"/>
              <a:t> for an estuary to recover from storm, with little permanent effect</a:t>
            </a:r>
          </a:p>
          <a:p>
            <a:endParaRPr lang="en-US" altLang="zh-CN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Future Work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9067800" cy="502920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2800"/>
              <a:t>Compare the change in </a:t>
            </a:r>
            <a:r>
              <a:rPr lang="en-US" altLang="zh-CN" sz="2800">
                <a:solidFill>
                  <a:srgbClr val="FF3300"/>
                </a:solidFill>
              </a:rPr>
              <a:t>salinity in different gauge stations</a:t>
            </a:r>
            <a:r>
              <a:rPr lang="en-US" altLang="zh-CN" sz="2800"/>
              <a:t> which serve different functions in the estuary.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2800"/>
              <a:t>Provide</a:t>
            </a:r>
            <a:r>
              <a:rPr lang="en-US" altLang="zh-CN" sz="2800">
                <a:solidFill>
                  <a:srgbClr val="FF3300"/>
                </a:solidFill>
              </a:rPr>
              <a:t> interpolation</a:t>
            </a:r>
            <a:r>
              <a:rPr lang="en-US" altLang="zh-CN" sz="2800"/>
              <a:t> of salinity in estuary before and after storm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2800"/>
              <a:t>Storm influences on </a:t>
            </a:r>
            <a:r>
              <a:rPr lang="en-US" altLang="zh-CN" sz="2800">
                <a:solidFill>
                  <a:srgbClr val="FF3300"/>
                </a:solidFill>
              </a:rPr>
              <a:t>estuarine ecosystem</a:t>
            </a:r>
            <a:r>
              <a:rPr lang="en-US" altLang="zh-CN" sz="2800"/>
              <a:t> – biodiversity, composition and function of communities.</a:t>
            </a:r>
          </a:p>
          <a:p>
            <a:pPr>
              <a:spcBef>
                <a:spcPct val="50000"/>
              </a:spcBef>
            </a:pPr>
            <a:endParaRPr lang="en-US" altLang="zh-CN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2228" name="WordArt 4"/>
          <p:cNvSpPr>
            <a:spLocks noChangeArrowheads="1" noChangeShapeType="1" noTextEdit="1"/>
          </p:cNvSpPr>
          <p:nvPr/>
        </p:nvSpPr>
        <p:spPr bwMode="auto">
          <a:xfrm>
            <a:off x="1676400" y="2286000"/>
            <a:ext cx="6019800" cy="2057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r>
              <a:rPr lang="en-US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Thank you!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 l="45625" t="15625" r="21249" b="9375"/>
          <a:stretch>
            <a:fillRect/>
          </a:stretch>
        </p:blipFill>
        <p:spPr bwMode="auto">
          <a:xfrm>
            <a:off x="2130425" y="76200"/>
            <a:ext cx="4879975" cy="6629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381000"/>
            <a:ext cx="4038600" cy="1143000"/>
          </a:xfrm>
        </p:spPr>
        <p:txBody>
          <a:bodyPr/>
          <a:lstStyle/>
          <a:p>
            <a:r>
              <a:rPr lang="en-US" altLang="zh-CN" sz="2000" b="1"/>
              <a:t>Mission-Aransas National Estuarine Research Reserve (MA-NERR)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7" name="Picture 7" descr="Corpus Christi Bay 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838200"/>
            <a:ext cx="3665538" cy="5181600"/>
          </a:xfrm>
          <a:prstGeom prst="rect">
            <a:avLst/>
          </a:prstGeom>
          <a:noFill/>
        </p:spPr>
      </p:pic>
      <p:sp>
        <p:nvSpPr>
          <p:cNvPr id="5130" name="Line 10"/>
          <p:cNvSpPr>
            <a:spLocks noChangeShapeType="1"/>
          </p:cNvSpPr>
          <p:nvPr/>
        </p:nvSpPr>
        <p:spPr bwMode="auto">
          <a:xfrm>
            <a:off x="2743200" y="1828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134" name="Group 14"/>
          <p:cNvGrpSpPr>
            <a:grpSpLocks/>
          </p:cNvGrpSpPr>
          <p:nvPr/>
        </p:nvGrpSpPr>
        <p:grpSpPr bwMode="auto">
          <a:xfrm>
            <a:off x="1828800" y="0"/>
            <a:ext cx="7315200" cy="4800600"/>
            <a:chOff x="1152" y="0"/>
            <a:chExt cx="4608" cy="3024"/>
          </a:xfrm>
        </p:grpSpPr>
        <p:sp>
          <p:nvSpPr>
            <p:cNvPr id="5128" name="Rectangle 8"/>
            <p:cNvSpPr>
              <a:spLocks noChangeArrowheads="1"/>
            </p:cNvSpPr>
            <p:nvPr/>
          </p:nvSpPr>
          <p:spPr bwMode="auto">
            <a:xfrm>
              <a:off x="1152" y="912"/>
              <a:ext cx="576" cy="528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133" name="Group 13"/>
            <p:cNvGrpSpPr>
              <a:grpSpLocks/>
            </p:cNvGrpSpPr>
            <p:nvPr/>
          </p:nvGrpSpPr>
          <p:grpSpPr bwMode="auto">
            <a:xfrm>
              <a:off x="1728" y="0"/>
              <a:ext cx="4032" cy="3024"/>
              <a:chOff x="1728" y="0"/>
              <a:chExt cx="4032" cy="3024"/>
            </a:xfrm>
          </p:grpSpPr>
          <p:pic>
            <p:nvPicPr>
              <p:cNvPr id="5125" name="Picture 5" descr="mapb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448" y="0"/>
                <a:ext cx="3312" cy="3024"/>
              </a:xfrm>
              <a:prstGeom prst="rect">
                <a:avLst/>
              </a:prstGeom>
              <a:noFill/>
            </p:spPr>
          </p:pic>
          <p:sp>
            <p:nvSpPr>
              <p:cNvPr id="5129" name="Line 9"/>
              <p:cNvSpPr>
                <a:spLocks noChangeShapeType="1"/>
              </p:cNvSpPr>
              <p:nvPr/>
            </p:nvSpPr>
            <p:spPr bwMode="auto">
              <a:xfrm flipV="1">
                <a:off x="1728" y="0"/>
                <a:ext cx="768" cy="115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1" name="Line 11"/>
              <p:cNvSpPr>
                <a:spLocks noChangeShapeType="1"/>
              </p:cNvSpPr>
              <p:nvPr/>
            </p:nvSpPr>
            <p:spPr bwMode="auto">
              <a:xfrm>
                <a:off x="1728" y="1152"/>
                <a:ext cx="720" cy="187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132" name="Oval 12"/>
          <p:cNvSpPr>
            <a:spLocks noChangeArrowheads="1"/>
          </p:cNvSpPr>
          <p:nvPr/>
        </p:nvSpPr>
        <p:spPr bwMode="auto">
          <a:xfrm>
            <a:off x="762000" y="1676400"/>
            <a:ext cx="685800" cy="762000"/>
          </a:xfrm>
          <a:prstGeom prst="ellipse">
            <a:avLst/>
          </a:prstGeom>
          <a:noFill/>
          <a:ln w="9525" algn="ctr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/>
          <a:srcRect l="23750" t="12500" r="3125" b="10417"/>
          <a:stretch>
            <a:fillRect/>
          </a:stretch>
        </p:blipFill>
        <p:spPr bwMode="auto">
          <a:xfrm>
            <a:off x="152400" y="533400"/>
            <a:ext cx="8839200" cy="5591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pSp>
        <p:nvGrpSpPr>
          <p:cNvPr id="14347" name="Group 11"/>
          <p:cNvGrpSpPr>
            <a:grpSpLocks/>
          </p:cNvGrpSpPr>
          <p:nvPr/>
        </p:nvGrpSpPr>
        <p:grpSpPr bwMode="auto">
          <a:xfrm>
            <a:off x="6781800" y="762000"/>
            <a:ext cx="2362200" cy="838200"/>
            <a:chOff x="4272" y="480"/>
            <a:chExt cx="1488" cy="528"/>
          </a:xfrm>
        </p:grpSpPr>
        <p:grpSp>
          <p:nvGrpSpPr>
            <p:cNvPr id="14343" name="Group 7"/>
            <p:cNvGrpSpPr>
              <a:grpSpLocks/>
            </p:cNvGrpSpPr>
            <p:nvPr/>
          </p:nvGrpSpPr>
          <p:grpSpPr bwMode="auto">
            <a:xfrm>
              <a:off x="4272" y="480"/>
              <a:ext cx="1488" cy="528"/>
              <a:chOff x="4272" y="480"/>
              <a:chExt cx="1488" cy="528"/>
            </a:xfrm>
          </p:grpSpPr>
          <p:pic>
            <p:nvPicPr>
              <p:cNvPr id="14341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7622" t="51674" r="90140" b="38570"/>
              <a:stretch>
                <a:fillRect/>
              </a:stretch>
            </p:blipFill>
            <p:spPr bwMode="auto">
              <a:xfrm>
                <a:off x="4272" y="480"/>
                <a:ext cx="200" cy="5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342" name="Text Box 6"/>
              <p:cNvSpPr txBox="1">
                <a:spLocks noChangeArrowheads="1"/>
              </p:cNvSpPr>
              <p:nvPr/>
            </p:nvSpPr>
            <p:spPr bwMode="auto">
              <a:xfrm>
                <a:off x="4416" y="528"/>
                <a:ext cx="1344" cy="19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1400"/>
                  <a:t>Copano Subwatershed</a:t>
                </a:r>
              </a:p>
            </p:txBody>
          </p:sp>
        </p:grpSp>
        <p:sp>
          <p:nvSpPr>
            <p:cNvPr id="14344" name="Text Box 8"/>
            <p:cNvSpPr txBox="1">
              <a:spLocks noChangeArrowheads="1"/>
            </p:cNvSpPr>
            <p:nvPr/>
          </p:nvSpPr>
          <p:spPr bwMode="auto">
            <a:xfrm>
              <a:off x="4464" y="672"/>
              <a:ext cx="1296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400"/>
                <a:t>Misssion Subwatershed</a:t>
              </a:r>
            </a:p>
          </p:txBody>
        </p:sp>
        <p:sp>
          <p:nvSpPr>
            <p:cNvPr id="14345" name="Text Box 9"/>
            <p:cNvSpPr txBox="1">
              <a:spLocks noChangeArrowheads="1"/>
            </p:cNvSpPr>
            <p:nvPr/>
          </p:nvSpPr>
          <p:spPr bwMode="auto">
            <a:xfrm>
              <a:off x="4464" y="816"/>
              <a:ext cx="1296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400"/>
                <a:t>Aransas Subwatershed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 cstate="print"/>
          <a:srcRect l="23125" t="12500" r="2499" b="10417"/>
          <a:stretch>
            <a:fillRect/>
          </a:stretch>
        </p:blipFill>
        <p:spPr bwMode="auto">
          <a:xfrm>
            <a:off x="152400" y="533400"/>
            <a:ext cx="8839200" cy="5495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pSp>
        <p:nvGrpSpPr>
          <p:cNvPr id="36869" name="Group 5"/>
          <p:cNvGrpSpPr>
            <a:grpSpLocks/>
          </p:cNvGrpSpPr>
          <p:nvPr/>
        </p:nvGrpSpPr>
        <p:grpSpPr bwMode="auto">
          <a:xfrm>
            <a:off x="6553200" y="762000"/>
            <a:ext cx="2362200" cy="914400"/>
            <a:chOff x="4272" y="480"/>
            <a:chExt cx="1488" cy="576"/>
          </a:xfrm>
        </p:grpSpPr>
        <p:grpSp>
          <p:nvGrpSpPr>
            <p:cNvPr id="36870" name="Group 6"/>
            <p:cNvGrpSpPr>
              <a:grpSpLocks/>
            </p:cNvGrpSpPr>
            <p:nvPr/>
          </p:nvGrpSpPr>
          <p:grpSpPr bwMode="auto">
            <a:xfrm>
              <a:off x="4272" y="480"/>
              <a:ext cx="1488" cy="528"/>
              <a:chOff x="4272" y="480"/>
              <a:chExt cx="1488" cy="528"/>
            </a:xfrm>
          </p:grpSpPr>
          <p:pic>
            <p:nvPicPr>
              <p:cNvPr id="36871" name="Picture 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7622" t="51674" r="90140" b="38570"/>
              <a:stretch>
                <a:fillRect/>
              </a:stretch>
            </p:blipFill>
            <p:spPr bwMode="auto">
              <a:xfrm>
                <a:off x="4272" y="480"/>
                <a:ext cx="200" cy="5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6872" name="Text Box 8"/>
              <p:cNvSpPr txBox="1">
                <a:spLocks noChangeArrowheads="1"/>
              </p:cNvSpPr>
              <p:nvPr/>
            </p:nvSpPr>
            <p:spPr bwMode="auto">
              <a:xfrm>
                <a:off x="4416" y="528"/>
                <a:ext cx="1344" cy="19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1400"/>
                  <a:t>Copano Subwatershed</a:t>
                </a:r>
              </a:p>
            </p:txBody>
          </p:sp>
        </p:grpSp>
        <p:sp>
          <p:nvSpPr>
            <p:cNvPr id="36873" name="Text Box 9"/>
            <p:cNvSpPr txBox="1">
              <a:spLocks noChangeArrowheads="1"/>
            </p:cNvSpPr>
            <p:nvPr/>
          </p:nvSpPr>
          <p:spPr bwMode="auto">
            <a:xfrm>
              <a:off x="4464" y="672"/>
              <a:ext cx="1296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400"/>
                <a:t>Misssion Subwatershed</a:t>
              </a:r>
            </a:p>
          </p:txBody>
        </p:sp>
        <p:sp>
          <p:nvSpPr>
            <p:cNvPr id="36874" name="Text Box 10"/>
            <p:cNvSpPr txBox="1">
              <a:spLocks noChangeArrowheads="1"/>
            </p:cNvSpPr>
            <p:nvPr/>
          </p:nvSpPr>
          <p:spPr bwMode="auto">
            <a:xfrm>
              <a:off x="4464" y="864"/>
              <a:ext cx="1296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400"/>
                <a:t>Aransas Subwatershed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Advantages of target area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19200"/>
            <a:ext cx="8610600" cy="502920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altLang="zh-CN"/>
              <a:t>Relatively pristine ecosystem</a:t>
            </a:r>
          </a:p>
          <a:p>
            <a:pPr>
              <a:lnSpc>
                <a:spcPct val="200000"/>
              </a:lnSpc>
            </a:pPr>
            <a:r>
              <a:rPr lang="en-US" altLang="zh-CN"/>
              <a:t>Texas’s climate: variable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2209800" y="381000"/>
            <a:ext cx="4724400" cy="519113"/>
          </a:xfrm>
          <a:prstGeom prst="rect">
            <a:avLst/>
          </a:prstGeom>
          <a:gradFill rotWithShape="1">
            <a:gsLst>
              <a:gs pos="0">
                <a:srgbClr val="E6EFAF">
                  <a:gamma/>
                  <a:shade val="46275"/>
                  <a:invGamma/>
                </a:srgbClr>
              </a:gs>
              <a:gs pos="50000">
                <a:srgbClr val="E6EFAF"/>
              </a:gs>
              <a:gs pos="100000">
                <a:srgbClr val="E6EFAF">
                  <a:gamma/>
                  <a:shade val="46275"/>
                  <a:invGamma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chemeClr val="accent2"/>
                </a:solidFill>
              </a:rPr>
              <a:t>Extreme weather events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1828800" y="1538288"/>
            <a:ext cx="5562600" cy="519112"/>
          </a:xfrm>
          <a:prstGeom prst="rect">
            <a:avLst/>
          </a:prstGeom>
          <a:gradFill rotWithShape="1">
            <a:gsLst>
              <a:gs pos="0">
                <a:srgbClr val="E6EFAF">
                  <a:gamma/>
                  <a:shade val="46275"/>
                  <a:invGamma/>
                </a:srgbClr>
              </a:gs>
              <a:gs pos="50000">
                <a:srgbClr val="E6EFAF"/>
              </a:gs>
              <a:gs pos="100000">
                <a:srgbClr val="E6EFAF">
                  <a:gamma/>
                  <a:shade val="46275"/>
                  <a:invGamma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chemeClr val="accent2"/>
                </a:solidFill>
              </a:rPr>
              <a:t>Amount and timing of rainfall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2514600" y="2743200"/>
            <a:ext cx="4267200" cy="519113"/>
          </a:xfrm>
          <a:prstGeom prst="rect">
            <a:avLst/>
          </a:prstGeom>
          <a:gradFill rotWithShape="1">
            <a:gsLst>
              <a:gs pos="0">
                <a:srgbClr val="E6EFAF">
                  <a:gamma/>
                  <a:shade val="46275"/>
                  <a:invGamma/>
                </a:srgbClr>
              </a:gs>
              <a:gs pos="50000">
                <a:srgbClr val="E6EFAF"/>
              </a:gs>
              <a:gs pos="100000">
                <a:srgbClr val="E6EFAF">
                  <a:gamma/>
                  <a:shade val="46275"/>
                  <a:invGamma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chemeClr val="accent2"/>
                </a:solidFill>
              </a:rPr>
              <a:t>Freshwater inflows</a:t>
            </a: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2286000" y="3962400"/>
            <a:ext cx="4724400" cy="519113"/>
          </a:xfrm>
          <a:prstGeom prst="rect">
            <a:avLst/>
          </a:prstGeom>
          <a:gradFill rotWithShape="1">
            <a:gsLst>
              <a:gs pos="0">
                <a:srgbClr val="E6EFAF">
                  <a:gamma/>
                  <a:shade val="46275"/>
                  <a:invGamma/>
                </a:srgbClr>
              </a:gs>
              <a:gs pos="50000">
                <a:srgbClr val="E6EFAF"/>
              </a:gs>
              <a:gs pos="100000">
                <a:srgbClr val="E6EFAF">
                  <a:gamma/>
                  <a:shade val="46275"/>
                  <a:invGamma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chemeClr val="accent2"/>
                </a:solidFill>
              </a:rPr>
              <a:t>Abrupt changes in estuary</a:t>
            </a: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1066800" y="5181600"/>
            <a:ext cx="3048000" cy="946150"/>
          </a:xfrm>
          <a:prstGeom prst="rect">
            <a:avLst/>
          </a:prstGeom>
          <a:gradFill rotWithShape="1">
            <a:gsLst>
              <a:gs pos="0">
                <a:srgbClr val="E6EFAF">
                  <a:gamma/>
                  <a:shade val="46275"/>
                  <a:invGamma/>
                </a:srgbClr>
              </a:gs>
              <a:gs pos="50000">
                <a:srgbClr val="E6EFAF"/>
              </a:gs>
              <a:gs pos="100000">
                <a:srgbClr val="E6EFAF">
                  <a:gamma/>
                  <a:shade val="46275"/>
                  <a:invGamma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chemeClr val="accent2"/>
                </a:solidFill>
              </a:rPr>
              <a:t>Abiotic factors: water quality</a:t>
            </a:r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4648200" y="5181600"/>
            <a:ext cx="3810000" cy="946150"/>
          </a:xfrm>
          <a:prstGeom prst="rect">
            <a:avLst/>
          </a:prstGeom>
          <a:gradFill rotWithShape="1">
            <a:gsLst>
              <a:gs pos="0">
                <a:srgbClr val="E6EFAF">
                  <a:gamma/>
                  <a:shade val="46275"/>
                  <a:invGamma/>
                </a:srgbClr>
              </a:gs>
              <a:gs pos="50000">
                <a:srgbClr val="E6EFAF"/>
              </a:gs>
              <a:gs pos="100000">
                <a:srgbClr val="E6EFAF">
                  <a:gamma/>
                  <a:shade val="46275"/>
                  <a:invGamma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chemeClr val="accent2"/>
                </a:solidFill>
              </a:rPr>
              <a:t>Biotic factors: diversity &amp; function</a:t>
            </a:r>
          </a:p>
        </p:txBody>
      </p:sp>
      <p:sp>
        <p:nvSpPr>
          <p:cNvPr id="37898" name="AutoShape 10"/>
          <p:cNvSpPr>
            <a:spLocks noChangeArrowheads="1"/>
          </p:cNvSpPr>
          <p:nvPr/>
        </p:nvSpPr>
        <p:spPr bwMode="auto">
          <a:xfrm>
            <a:off x="4419600" y="990600"/>
            <a:ext cx="381000" cy="533400"/>
          </a:xfrm>
          <a:prstGeom prst="down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899" name="AutoShape 11"/>
          <p:cNvSpPr>
            <a:spLocks noChangeArrowheads="1"/>
          </p:cNvSpPr>
          <p:nvPr/>
        </p:nvSpPr>
        <p:spPr bwMode="auto">
          <a:xfrm>
            <a:off x="4419600" y="2133600"/>
            <a:ext cx="381000" cy="533400"/>
          </a:xfrm>
          <a:prstGeom prst="down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900" name="AutoShape 12"/>
          <p:cNvSpPr>
            <a:spLocks noChangeArrowheads="1"/>
          </p:cNvSpPr>
          <p:nvPr/>
        </p:nvSpPr>
        <p:spPr bwMode="auto">
          <a:xfrm>
            <a:off x="4419600" y="3352800"/>
            <a:ext cx="381000" cy="533400"/>
          </a:xfrm>
          <a:prstGeom prst="down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901" name="AutoShape 13"/>
          <p:cNvSpPr>
            <a:spLocks noChangeArrowheads="1"/>
          </p:cNvSpPr>
          <p:nvPr/>
        </p:nvSpPr>
        <p:spPr bwMode="auto">
          <a:xfrm rot="7896017">
            <a:off x="2895600" y="4648200"/>
            <a:ext cx="609600" cy="457200"/>
          </a:xfrm>
          <a:prstGeom prst="notchedRightArrow">
            <a:avLst>
              <a:gd name="adj1" fmla="val 50000"/>
              <a:gd name="adj2" fmla="val 33333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902" name="AutoShape 14"/>
          <p:cNvSpPr>
            <a:spLocks noChangeArrowheads="1"/>
          </p:cNvSpPr>
          <p:nvPr/>
        </p:nvSpPr>
        <p:spPr bwMode="auto">
          <a:xfrm rot="2829196">
            <a:off x="5562600" y="4648200"/>
            <a:ext cx="609600" cy="457200"/>
          </a:xfrm>
          <a:prstGeom prst="notchedRightArrow">
            <a:avLst>
              <a:gd name="adj1" fmla="val 50000"/>
              <a:gd name="adj2" fmla="val 33333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7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7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 animBg="1"/>
      <p:bldP spid="37894" grpId="0" animBg="1"/>
      <p:bldP spid="37895" grpId="0" animBg="1"/>
      <p:bldP spid="37896" grpId="0" animBg="1"/>
      <p:bldP spid="37897" grpId="0" animBg="1"/>
      <p:bldP spid="37898" grpId="0" animBg="1"/>
      <p:bldP spid="37899" grpId="0" animBg="1"/>
      <p:bldP spid="37900" grpId="0" animBg="1"/>
      <p:bldP spid="37901" grpId="0" animBg="1"/>
      <p:bldP spid="3790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/>
              <a:t>Goals &amp; Methods: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4305300" cy="1524000"/>
          </a:xfrm>
        </p:spPr>
        <p:txBody>
          <a:bodyPr/>
          <a:lstStyle/>
          <a:p>
            <a:r>
              <a:rPr lang="en-US" altLang="zh-CN"/>
              <a:t>Precipitation &amp; </a:t>
            </a:r>
            <a:r>
              <a:rPr lang="en-US" altLang="zh-CN">
                <a:solidFill>
                  <a:srgbClr val="FF3300"/>
                </a:solidFill>
              </a:rPr>
              <a:t>Stream discharge</a:t>
            </a: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5029200" y="1143000"/>
            <a:ext cx="4648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US" altLang="zh-CN" sz="3200">
                <a:solidFill>
                  <a:srgbClr val="FF3300"/>
                </a:solidFill>
              </a:rPr>
              <a:t>Water quality</a:t>
            </a:r>
            <a:r>
              <a:rPr lang="en-US" altLang="zh-CN" sz="3200"/>
              <a:t> 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altLang="zh-CN" sz="3200"/>
              <a:t>   before &amp; after storm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2057400" y="4038600"/>
            <a:ext cx="518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US" altLang="zh-CN" sz="3200">
                <a:solidFill>
                  <a:srgbClr val="FF3300"/>
                </a:solidFill>
              </a:rPr>
              <a:t>Influence</a:t>
            </a:r>
            <a:r>
              <a:rPr lang="en-US" altLang="zh-CN" sz="3200"/>
              <a:t> of up-stream watersheds storm events on estuary and </a:t>
            </a:r>
            <a:r>
              <a:rPr lang="en-US" altLang="zh-CN" sz="3200">
                <a:solidFill>
                  <a:srgbClr val="FF3300"/>
                </a:solidFill>
              </a:rPr>
              <a:t>recovery</a:t>
            </a:r>
          </a:p>
        </p:txBody>
      </p:sp>
      <p:sp>
        <p:nvSpPr>
          <p:cNvPr id="9222" name="Line 6"/>
          <p:cNvSpPr>
            <a:spLocks noChangeShapeType="1"/>
          </p:cNvSpPr>
          <p:nvPr/>
        </p:nvSpPr>
        <p:spPr bwMode="auto">
          <a:xfrm>
            <a:off x="3962400" y="1752600"/>
            <a:ext cx="9906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stealth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2514600" y="2514600"/>
            <a:ext cx="1066800" cy="16002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 flipH="1">
            <a:off x="5181600" y="2514600"/>
            <a:ext cx="1676400" cy="16002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  <p:bldP spid="9220" grpId="0"/>
      <p:bldP spid="9221" grpId="0"/>
      <p:bldP spid="9222" grpId="0" animBg="1"/>
      <p:bldP spid="9223" grpId="0" animBg="1"/>
      <p:bldP spid="9224" grpId="0" animBg="1"/>
    </p:bldLst>
  </p:timing>
</p:sld>
</file>

<file path=ppt/theme/theme1.xml><?xml version="1.0" encoding="utf-8"?>
<a:theme xmlns:a="http://schemas.openxmlformats.org/drawingml/2006/main" name="1_默认设计模板">
  <a:themeElements>
    <a:clrScheme name="1_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1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987</TotalTime>
  <Words>288</Words>
  <Application>Microsoft Office PowerPoint</Application>
  <PresentationFormat>On-screen Show (4:3)</PresentationFormat>
  <Paragraphs>57</Paragraphs>
  <Slides>22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宋体</vt:lpstr>
      <vt:lpstr>黑体</vt:lpstr>
      <vt:lpstr>1_默认设计模板</vt:lpstr>
      <vt:lpstr>默认设计模板</vt:lpstr>
      <vt:lpstr>Microsoft Office Excel 图表</vt:lpstr>
      <vt:lpstr>Influences of Storm Events on Mission-Aransas Estuary and the Recovery</vt:lpstr>
      <vt:lpstr> Overview</vt:lpstr>
      <vt:lpstr>Mission-Aransas National Estuarine Research Reserve (MA-NERR)</vt:lpstr>
      <vt:lpstr>Slide 4</vt:lpstr>
      <vt:lpstr>Slide 5</vt:lpstr>
      <vt:lpstr>Slide 6</vt:lpstr>
      <vt:lpstr>Advantages of target area</vt:lpstr>
      <vt:lpstr>Slide 8</vt:lpstr>
      <vt:lpstr>Goals &amp; Methods:</vt:lpstr>
      <vt:lpstr>Precipitation – Storm Event</vt:lpstr>
      <vt:lpstr>Slide 11</vt:lpstr>
      <vt:lpstr>Stream Discharge</vt:lpstr>
      <vt:lpstr>Slide 13</vt:lpstr>
      <vt:lpstr>Salinity</vt:lpstr>
      <vt:lpstr>Slide 15</vt:lpstr>
      <vt:lpstr>Slide 16</vt:lpstr>
      <vt:lpstr>Slide 17</vt:lpstr>
      <vt:lpstr>Dissolved Oxygen</vt:lpstr>
      <vt:lpstr>Stream Discharge &amp; DO</vt:lpstr>
      <vt:lpstr>Conclusions</vt:lpstr>
      <vt:lpstr>Future Work</vt:lpstr>
      <vt:lpstr>Slide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MARINESCI</dc:creator>
  <cp:lastModifiedBy>MARINESCI</cp:lastModifiedBy>
  <cp:revision>67</cp:revision>
  <cp:lastPrinted>1601-01-01T00:00:00Z</cp:lastPrinted>
  <dcterms:created xsi:type="dcterms:W3CDTF">1601-01-01T00:00:00Z</dcterms:created>
  <dcterms:modified xsi:type="dcterms:W3CDTF">2010-11-18T15:05:21Z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