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82" r:id="rId2"/>
    <p:sldId id="283" r:id="rId3"/>
    <p:sldId id="284" r:id="rId4"/>
    <p:sldId id="285" r:id="rId5"/>
    <p:sldId id="286" r:id="rId6"/>
    <p:sldId id="287" r:id="rId7"/>
    <p:sldId id="292" r:id="rId8"/>
    <p:sldId id="288" r:id="rId9"/>
    <p:sldId id="293" r:id="rId10"/>
    <p:sldId id="295" r:id="rId11"/>
    <p:sldId id="294" r:id="rId12"/>
    <p:sldId id="296" r:id="rId13"/>
    <p:sldId id="29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éma alapján készült stílus 2 – 6. jelölőszín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éma alapján készült stílus 2 – 5. jelölőszín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éma alapján készült stílus 1 – 4. jelölőszín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897" autoAdjust="0"/>
    <p:restoredTop sz="93667" autoAdjust="0"/>
  </p:normalViewPr>
  <p:slideViewPr>
    <p:cSldViewPr>
      <p:cViewPr>
        <p:scale>
          <a:sx n="100" d="100"/>
          <a:sy n="100" d="100"/>
        </p:scale>
        <p:origin x="-4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E44AA5-5C34-7A40-8374-6EADA1AF9B4F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</dgm:pt>
    <dgm:pt modelId="{DB09C6E7-DBB5-C84B-9733-32585D7EB404}">
      <dgm:prSet phldrT="[Texte]"/>
      <dgm:spPr/>
      <dgm:t>
        <a:bodyPr/>
        <a:lstStyle/>
        <a:p>
          <a:r>
            <a:rPr lang="fr-FR" b="1" dirty="0" smtClean="0"/>
            <a:t>EPA </a:t>
          </a:r>
          <a:r>
            <a:rPr lang="fr-FR" b="1" dirty="0" err="1" smtClean="0"/>
            <a:t>drinking</a:t>
          </a:r>
          <a:r>
            <a:rPr lang="fr-FR" b="1" dirty="0" smtClean="0"/>
            <a:t> water</a:t>
          </a:r>
          <a:endParaRPr lang="fr-FR" dirty="0" smtClean="0"/>
        </a:p>
        <a:p>
          <a:r>
            <a:rPr lang="fr-FR" dirty="0" smtClean="0"/>
            <a:t> MCL 0</a:t>
          </a:r>
          <a:endParaRPr lang="fr-FR" dirty="0"/>
        </a:p>
      </dgm:t>
    </dgm:pt>
    <dgm:pt modelId="{031D4A83-F024-734F-8BB9-BB5B2615DB80}" type="parTrans" cxnId="{AC2F77C6-EFE0-554A-87AE-8F549308EF29}">
      <dgm:prSet/>
      <dgm:spPr/>
      <dgm:t>
        <a:bodyPr/>
        <a:lstStyle/>
        <a:p>
          <a:endParaRPr lang="fr-FR"/>
        </a:p>
      </dgm:t>
    </dgm:pt>
    <dgm:pt modelId="{8CDE8591-7822-9C4D-B545-2BA665185790}" type="sibTrans" cxnId="{AC2F77C6-EFE0-554A-87AE-8F549308EF29}">
      <dgm:prSet/>
      <dgm:spPr/>
      <dgm:t>
        <a:bodyPr/>
        <a:lstStyle/>
        <a:p>
          <a:endParaRPr lang="fr-FR"/>
        </a:p>
      </dgm:t>
    </dgm:pt>
    <dgm:pt modelId="{9C23810D-D81B-BA41-B550-6FAD78EB9086}">
      <dgm:prSet phldrT="[Texte]"/>
      <dgm:spPr/>
      <dgm:t>
        <a:bodyPr/>
        <a:lstStyle/>
        <a:p>
          <a:r>
            <a:rPr lang="fr-FR" b="1" dirty="0" err="1" smtClean="0"/>
            <a:t>Typical</a:t>
          </a:r>
          <a:r>
            <a:rPr lang="fr-FR" b="1" dirty="0" smtClean="0"/>
            <a:t> range in Edwards </a:t>
          </a:r>
          <a:r>
            <a:rPr lang="fr-FR" b="1" dirty="0" err="1" smtClean="0"/>
            <a:t>wells</a:t>
          </a:r>
          <a:endParaRPr lang="fr-FR" b="1" dirty="0" smtClean="0"/>
        </a:p>
        <a:p>
          <a:r>
            <a:rPr lang="fr-FR" dirty="0" smtClean="0"/>
            <a:t> 0-150 cfu/100 ml.</a:t>
          </a:r>
          <a:endParaRPr lang="fr-FR" dirty="0"/>
        </a:p>
      </dgm:t>
    </dgm:pt>
    <dgm:pt modelId="{30B47522-32DC-6C4D-B74D-87A84DCBF44F}" type="parTrans" cxnId="{A2F8E10F-FD8F-CD49-BDFD-B5498A98802E}">
      <dgm:prSet/>
      <dgm:spPr/>
      <dgm:t>
        <a:bodyPr/>
        <a:lstStyle/>
        <a:p>
          <a:endParaRPr lang="fr-FR"/>
        </a:p>
      </dgm:t>
    </dgm:pt>
    <dgm:pt modelId="{5F129A73-C17C-2242-91BD-7EBCCD9D7E94}" type="sibTrans" cxnId="{A2F8E10F-FD8F-CD49-BDFD-B5498A98802E}">
      <dgm:prSet/>
      <dgm:spPr/>
      <dgm:t>
        <a:bodyPr/>
        <a:lstStyle/>
        <a:p>
          <a:endParaRPr lang="fr-FR"/>
        </a:p>
      </dgm:t>
    </dgm:pt>
    <dgm:pt modelId="{603B5C28-30BF-0B43-A459-FCC8D32A6056}">
      <dgm:prSet phldrT="[Texte]"/>
      <dgm:spPr/>
      <dgm:t>
        <a:bodyPr/>
        <a:lstStyle/>
        <a:p>
          <a:r>
            <a:rPr lang="fr-FR" b="1" dirty="0" smtClean="0"/>
            <a:t>Source for public </a:t>
          </a:r>
          <a:r>
            <a:rPr lang="fr-FR" b="1" dirty="0" err="1" smtClean="0"/>
            <a:t>drinking</a:t>
          </a:r>
          <a:r>
            <a:rPr lang="fr-FR" b="1" dirty="0" smtClean="0"/>
            <a:t> water supplies</a:t>
          </a:r>
          <a:endParaRPr lang="fr-FR" dirty="0" smtClean="0"/>
        </a:p>
        <a:p>
          <a:r>
            <a:rPr lang="fr-FR" dirty="0" smtClean="0"/>
            <a:t> MCL: 2,000 cfu/100 ml </a:t>
          </a:r>
          <a:endParaRPr lang="fr-FR" dirty="0"/>
        </a:p>
      </dgm:t>
    </dgm:pt>
    <dgm:pt modelId="{235863BC-87F0-D041-88D3-57918A97E83F}" type="parTrans" cxnId="{C2D118EC-BCB6-5248-99C1-0BD893D27071}">
      <dgm:prSet/>
      <dgm:spPr/>
      <dgm:t>
        <a:bodyPr/>
        <a:lstStyle/>
        <a:p>
          <a:endParaRPr lang="fr-FR"/>
        </a:p>
      </dgm:t>
    </dgm:pt>
    <dgm:pt modelId="{18C827A0-531D-364D-B53D-7ED1AE4CE43C}" type="sibTrans" cxnId="{C2D118EC-BCB6-5248-99C1-0BD893D27071}">
      <dgm:prSet/>
      <dgm:spPr/>
      <dgm:t>
        <a:bodyPr/>
        <a:lstStyle/>
        <a:p>
          <a:endParaRPr lang="fr-FR"/>
        </a:p>
      </dgm:t>
    </dgm:pt>
    <dgm:pt modelId="{C53D1ED0-F381-274B-A8FD-EB37CCA7F251}" type="pres">
      <dgm:prSet presAssocID="{D2E44AA5-5C34-7A40-8374-6EADA1AF9B4F}" presName="Name0" presStyleCnt="0">
        <dgm:presLayoutVars>
          <dgm:dir/>
          <dgm:resizeHandles val="exact"/>
        </dgm:presLayoutVars>
      </dgm:prSet>
      <dgm:spPr/>
    </dgm:pt>
    <dgm:pt modelId="{6A6DFC9C-E47D-4347-BF64-50C91AD25A39}" type="pres">
      <dgm:prSet presAssocID="{D2E44AA5-5C34-7A40-8374-6EADA1AF9B4F}" presName="arrow" presStyleLbl="bgShp" presStyleIdx="0" presStyleCnt="1"/>
      <dgm:spPr/>
      <dgm:t>
        <a:bodyPr/>
        <a:lstStyle/>
        <a:p>
          <a:endParaRPr lang="fr-FR"/>
        </a:p>
      </dgm:t>
    </dgm:pt>
    <dgm:pt modelId="{9F2DCC62-4002-0C42-976A-7A397DF7DC5C}" type="pres">
      <dgm:prSet presAssocID="{D2E44AA5-5C34-7A40-8374-6EADA1AF9B4F}" presName="points" presStyleCnt="0"/>
      <dgm:spPr/>
    </dgm:pt>
    <dgm:pt modelId="{72484FC5-0D51-F344-AC6A-525ABF1D09AC}" type="pres">
      <dgm:prSet presAssocID="{DB09C6E7-DBB5-C84B-9733-32585D7EB404}" presName="compositeA" presStyleCnt="0"/>
      <dgm:spPr/>
    </dgm:pt>
    <dgm:pt modelId="{AFA8ADF0-9FDE-BF4D-938F-9BF38E2B3937}" type="pres">
      <dgm:prSet presAssocID="{DB09C6E7-DBB5-C84B-9733-32585D7EB404}" presName="textA" presStyleLbl="revTx" presStyleIdx="0" presStyleCnt="3" custScaleX="1126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61324D-C75E-B445-9C71-D166A0AD6FBD}" type="pres">
      <dgm:prSet presAssocID="{DB09C6E7-DBB5-C84B-9733-32585D7EB404}" presName="circleA" presStyleLbl="node1" presStyleIdx="0" presStyleCnt="3"/>
      <dgm:spPr/>
    </dgm:pt>
    <dgm:pt modelId="{7955A5C8-1924-FC4D-9E32-59EF99F80929}" type="pres">
      <dgm:prSet presAssocID="{DB09C6E7-DBB5-C84B-9733-32585D7EB404}" presName="spaceA" presStyleCnt="0"/>
      <dgm:spPr/>
    </dgm:pt>
    <dgm:pt modelId="{221DF4B2-5C2B-624E-8799-3460ED574B1D}" type="pres">
      <dgm:prSet presAssocID="{8CDE8591-7822-9C4D-B545-2BA665185790}" presName="space" presStyleCnt="0"/>
      <dgm:spPr/>
    </dgm:pt>
    <dgm:pt modelId="{34747278-9AFA-D44F-B3A3-7AC243CF3433}" type="pres">
      <dgm:prSet presAssocID="{9C23810D-D81B-BA41-B550-6FAD78EB9086}" presName="compositeB" presStyleCnt="0"/>
      <dgm:spPr/>
    </dgm:pt>
    <dgm:pt modelId="{00CBA772-0DE3-2A47-80F8-09F8D883F37F}" type="pres">
      <dgm:prSet presAssocID="{9C23810D-D81B-BA41-B550-6FAD78EB9086}" presName="textB" presStyleLbl="revTx" presStyleIdx="1" presStyleCnt="3" custScaleX="199963" custLinFactNeighborX="29421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086BC7-4043-FE4F-A5E4-FB7C2AF94403}" type="pres">
      <dgm:prSet presAssocID="{9C23810D-D81B-BA41-B550-6FAD78EB9086}" presName="circleB" presStyleLbl="node1" presStyleIdx="1" presStyleCnt="3" custLinFactNeighborX="57730"/>
      <dgm:spPr/>
    </dgm:pt>
    <dgm:pt modelId="{BE00DC4B-D76E-774B-96C2-73916A71A3A4}" type="pres">
      <dgm:prSet presAssocID="{9C23810D-D81B-BA41-B550-6FAD78EB9086}" presName="spaceB" presStyleCnt="0"/>
      <dgm:spPr/>
    </dgm:pt>
    <dgm:pt modelId="{14DD99E8-21A2-F24D-B694-F999E7469450}" type="pres">
      <dgm:prSet presAssocID="{5F129A73-C17C-2242-91BD-7EBCCD9D7E94}" presName="space" presStyleCnt="0"/>
      <dgm:spPr/>
    </dgm:pt>
    <dgm:pt modelId="{67EB09A5-D068-C146-827C-7E72EF1416EA}" type="pres">
      <dgm:prSet presAssocID="{603B5C28-30BF-0B43-A459-FCC8D32A6056}" presName="compositeA" presStyleCnt="0"/>
      <dgm:spPr/>
    </dgm:pt>
    <dgm:pt modelId="{A3C50E3B-A6ED-5246-8A1D-86547656E09B}" type="pres">
      <dgm:prSet presAssocID="{603B5C28-30BF-0B43-A459-FCC8D32A6056}" presName="textA" presStyleLbl="revTx" presStyleIdx="2" presStyleCnt="3" custScaleX="2070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719334-B32D-DA4C-9EA0-1C3CC6571BD4}" type="pres">
      <dgm:prSet presAssocID="{603B5C28-30BF-0B43-A459-FCC8D32A6056}" presName="circleA" presStyleLbl="node1" presStyleIdx="2" presStyleCnt="3"/>
      <dgm:spPr/>
    </dgm:pt>
    <dgm:pt modelId="{BDB6E96C-4B13-CF46-8BD6-DEFB952FDA7B}" type="pres">
      <dgm:prSet presAssocID="{603B5C28-30BF-0B43-A459-FCC8D32A6056}" presName="spaceA" presStyleCnt="0"/>
      <dgm:spPr/>
    </dgm:pt>
  </dgm:ptLst>
  <dgm:cxnLst>
    <dgm:cxn modelId="{7B66F34A-FF90-874B-AF3F-A1C5DE1F6219}" type="presOf" srcId="{9C23810D-D81B-BA41-B550-6FAD78EB9086}" destId="{00CBA772-0DE3-2A47-80F8-09F8D883F37F}" srcOrd="0" destOrd="0" presId="urn:microsoft.com/office/officeart/2005/8/layout/hProcess11"/>
    <dgm:cxn modelId="{A2F8E10F-FD8F-CD49-BDFD-B5498A98802E}" srcId="{D2E44AA5-5C34-7A40-8374-6EADA1AF9B4F}" destId="{9C23810D-D81B-BA41-B550-6FAD78EB9086}" srcOrd="1" destOrd="0" parTransId="{30B47522-32DC-6C4D-B74D-87A84DCBF44F}" sibTransId="{5F129A73-C17C-2242-91BD-7EBCCD9D7E94}"/>
    <dgm:cxn modelId="{AC2F77C6-EFE0-554A-87AE-8F549308EF29}" srcId="{D2E44AA5-5C34-7A40-8374-6EADA1AF9B4F}" destId="{DB09C6E7-DBB5-C84B-9733-32585D7EB404}" srcOrd="0" destOrd="0" parTransId="{031D4A83-F024-734F-8BB9-BB5B2615DB80}" sibTransId="{8CDE8591-7822-9C4D-B545-2BA665185790}"/>
    <dgm:cxn modelId="{5292C0FE-9B2C-4B40-A72C-19A7F942BC48}" type="presOf" srcId="{DB09C6E7-DBB5-C84B-9733-32585D7EB404}" destId="{AFA8ADF0-9FDE-BF4D-938F-9BF38E2B3937}" srcOrd="0" destOrd="0" presId="urn:microsoft.com/office/officeart/2005/8/layout/hProcess11"/>
    <dgm:cxn modelId="{FE55DE03-2535-4C4E-96F8-9DB034E5BF5D}" type="presOf" srcId="{D2E44AA5-5C34-7A40-8374-6EADA1AF9B4F}" destId="{C53D1ED0-F381-274B-A8FD-EB37CCA7F251}" srcOrd="0" destOrd="0" presId="urn:microsoft.com/office/officeart/2005/8/layout/hProcess11"/>
    <dgm:cxn modelId="{C82738F1-E73F-9E47-B4F0-4386F1DE6CE1}" type="presOf" srcId="{603B5C28-30BF-0B43-A459-FCC8D32A6056}" destId="{A3C50E3B-A6ED-5246-8A1D-86547656E09B}" srcOrd="0" destOrd="0" presId="urn:microsoft.com/office/officeart/2005/8/layout/hProcess11"/>
    <dgm:cxn modelId="{C2D118EC-BCB6-5248-99C1-0BD893D27071}" srcId="{D2E44AA5-5C34-7A40-8374-6EADA1AF9B4F}" destId="{603B5C28-30BF-0B43-A459-FCC8D32A6056}" srcOrd="2" destOrd="0" parTransId="{235863BC-87F0-D041-88D3-57918A97E83F}" sibTransId="{18C827A0-531D-364D-B53D-7ED1AE4CE43C}"/>
    <dgm:cxn modelId="{6FD563CA-2ED3-CA44-9CC1-0BDC4BA8EE85}" type="presParOf" srcId="{C53D1ED0-F381-274B-A8FD-EB37CCA7F251}" destId="{6A6DFC9C-E47D-4347-BF64-50C91AD25A39}" srcOrd="0" destOrd="0" presId="urn:microsoft.com/office/officeart/2005/8/layout/hProcess11"/>
    <dgm:cxn modelId="{1379586F-55EB-DD43-8893-5D0EB105CA63}" type="presParOf" srcId="{C53D1ED0-F381-274B-A8FD-EB37CCA7F251}" destId="{9F2DCC62-4002-0C42-976A-7A397DF7DC5C}" srcOrd="1" destOrd="0" presId="urn:microsoft.com/office/officeart/2005/8/layout/hProcess11"/>
    <dgm:cxn modelId="{C96C467F-EBF7-7444-956F-F31920601F8F}" type="presParOf" srcId="{9F2DCC62-4002-0C42-976A-7A397DF7DC5C}" destId="{72484FC5-0D51-F344-AC6A-525ABF1D09AC}" srcOrd="0" destOrd="0" presId="urn:microsoft.com/office/officeart/2005/8/layout/hProcess11"/>
    <dgm:cxn modelId="{A0E621E3-7D00-E54B-A23D-12DD0187D75E}" type="presParOf" srcId="{72484FC5-0D51-F344-AC6A-525ABF1D09AC}" destId="{AFA8ADF0-9FDE-BF4D-938F-9BF38E2B3937}" srcOrd="0" destOrd="0" presId="urn:microsoft.com/office/officeart/2005/8/layout/hProcess11"/>
    <dgm:cxn modelId="{0AACD3A1-9971-CD4B-BE5E-CD1C6A44F2B7}" type="presParOf" srcId="{72484FC5-0D51-F344-AC6A-525ABF1D09AC}" destId="{7A61324D-C75E-B445-9C71-D166A0AD6FBD}" srcOrd="1" destOrd="0" presId="urn:microsoft.com/office/officeart/2005/8/layout/hProcess11"/>
    <dgm:cxn modelId="{640BBE48-C8AE-484E-935F-34A6B9FD8C90}" type="presParOf" srcId="{72484FC5-0D51-F344-AC6A-525ABF1D09AC}" destId="{7955A5C8-1924-FC4D-9E32-59EF99F80929}" srcOrd="2" destOrd="0" presId="urn:microsoft.com/office/officeart/2005/8/layout/hProcess11"/>
    <dgm:cxn modelId="{502A1EBF-5D07-FE4F-B20B-1314403B41C6}" type="presParOf" srcId="{9F2DCC62-4002-0C42-976A-7A397DF7DC5C}" destId="{221DF4B2-5C2B-624E-8799-3460ED574B1D}" srcOrd="1" destOrd="0" presId="urn:microsoft.com/office/officeart/2005/8/layout/hProcess11"/>
    <dgm:cxn modelId="{65A2E3E3-2800-674E-8617-8B1B4F2C8631}" type="presParOf" srcId="{9F2DCC62-4002-0C42-976A-7A397DF7DC5C}" destId="{34747278-9AFA-D44F-B3A3-7AC243CF3433}" srcOrd="2" destOrd="0" presId="urn:microsoft.com/office/officeart/2005/8/layout/hProcess11"/>
    <dgm:cxn modelId="{F0AEED69-03EA-AA45-9370-07A96A5945A2}" type="presParOf" srcId="{34747278-9AFA-D44F-B3A3-7AC243CF3433}" destId="{00CBA772-0DE3-2A47-80F8-09F8D883F37F}" srcOrd="0" destOrd="0" presId="urn:microsoft.com/office/officeart/2005/8/layout/hProcess11"/>
    <dgm:cxn modelId="{6877D30B-20A1-324A-9FCB-A2396CC591C8}" type="presParOf" srcId="{34747278-9AFA-D44F-B3A3-7AC243CF3433}" destId="{3C086BC7-4043-FE4F-A5E4-FB7C2AF94403}" srcOrd="1" destOrd="0" presId="urn:microsoft.com/office/officeart/2005/8/layout/hProcess11"/>
    <dgm:cxn modelId="{D00E50DB-78DB-C947-A2DC-9F6B47CC89E4}" type="presParOf" srcId="{34747278-9AFA-D44F-B3A3-7AC243CF3433}" destId="{BE00DC4B-D76E-774B-96C2-73916A71A3A4}" srcOrd="2" destOrd="0" presId="urn:microsoft.com/office/officeart/2005/8/layout/hProcess11"/>
    <dgm:cxn modelId="{5D410977-3244-9446-BC48-B1CBC3C0DD87}" type="presParOf" srcId="{9F2DCC62-4002-0C42-976A-7A397DF7DC5C}" destId="{14DD99E8-21A2-F24D-B694-F999E7469450}" srcOrd="3" destOrd="0" presId="urn:microsoft.com/office/officeart/2005/8/layout/hProcess11"/>
    <dgm:cxn modelId="{82551F24-7274-2A43-91EA-6BD882D0B17B}" type="presParOf" srcId="{9F2DCC62-4002-0C42-976A-7A397DF7DC5C}" destId="{67EB09A5-D068-C146-827C-7E72EF1416EA}" srcOrd="4" destOrd="0" presId="urn:microsoft.com/office/officeart/2005/8/layout/hProcess11"/>
    <dgm:cxn modelId="{D15895BD-8909-194A-AB19-9F2B189B8FE1}" type="presParOf" srcId="{67EB09A5-D068-C146-827C-7E72EF1416EA}" destId="{A3C50E3B-A6ED-5246-8A1D-86547656E09B}" srcOrd="0" destOrd="0" presId="urn:microsoft.com/office/officeart/2005/8/layout/hProcess11"/>
    <dgm:cxn modelId="{DC86AD8F-A10F-8046-94E6-10CAFAD2A70B}" type="presParOf" srcId="{67EB09A5-D068-C146-827C-7E72EF1416EA}" destId="{1C719334-B32D-DA4C-9EA0-1C3CC6571BD4}" srcOrd="1" destOrd="0" presId="urn:microsoft.com/office/officeart/2005/8/layout/hProcess11"/>
    <dgm:cxn modelId="{D9145577-302C-C543-962C-19BC2BF4F49E}" type="presParOf" srcId="{67EB09A5-D068-C146-827C-7E72EF1416EA}" destId="{BDB6E96C-4B13-CF46-8BD6-DEFB952FDA7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6DFC9C-E47D-4347-BF64-50C91AD25A39}">
      <dsp:nvSpPr>
        <dsp:cNvPr id="0" name=""/>
        <dsp:cNvSpPr/>
      </dsp:nvSpPr>
      <dsp:spPr>
        <a:xfrm>
          <a:off x="0" y="1219199"/>
          <a:ext cx="6096000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A8ADF0-9FDE-BF4D-938F-9BF38E2B3937}">
      <dsp:nvSpPr>
        <dsp:cNvPr id="0" name=""/>
        <dsp:cNvSpPr/>
      </dsp:nvSpPr>
      <dsp:spPr>
        <a:xfrm>
          <a:off x="1079" y="0"/>
          <a:ext cx="116653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EPA </a:t>
          </a:r>
          <a:r>
            <a:rPr lang="fr-FR" sz="1400" b="1" kern="1200" dirty="0" err="1" smtClean="0"/>
            <a:t>drinking</a:t>
          </a:r>
          <a:r>
            <a:rPr lang="fr-FR" sz="1400" b="1" kern="1200" dirty="0" smtClean="0"/>
            <a:t> water</a:t>
          </a:r>
          <a:endParaRPr lang="fr-F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 MCL 0</a:t>
          </a:r>
          <a:endParaRPr lang="fr-FR" sz="1400" kern="1200" dirty="0"/>
        </a:p>
      </dsp:txBody>
      <dsp:txXfrm>
        <a:off x="1079" y="0"/>
        <a:ext cx="1166530" cy="1625600"/>
      </dsp:txXfrm>
    </dsp:sp>
    <dsp:sp modelId="{7A61324D-C75E-B445-9C71-D166A0AD6FBD}">
      <dsp:nvSpPr>
        <dsp:cNvPr id="0" name=""/>
        <dsp:cNvSpPr/>
      </dsp:nvSpPr>
      <dsp:spPr>
        <a:xfrm>
          <a:off x="381144" y="1828800"/>
          <a:ext cx="406400" cy="406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CBA772-0DE3-2A47-80F8-09F8D883F37F}">
      <dsp:nvSpPr>
        <dsp:cNvPr id="0" name=""/>
        <dsp:cNvSpPr/>
      </dsp:nvSpPr>
      <dsp:spPr>
        <a:xfrm>
          <a:off x="1524004" y="2438399"/>
          <a:ext cx="207041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Typical</a:t>
          </a:r>
          <a:r>
            <a:rPr lang="fr-FR" sz="1400" b="1" kern="1200" dirty="0" smtClean="0"/>
            <a:t> range in Edwards </a:t>
          </a:r>
          <a:r>
            <a:rPr lang="fr-FR" sz="1400" b="1" kern="1200" dirty="0" err="1" smtClean="0"/>
            <a:t>wells</a:t>
          </a:r>
          <a:endParaRPr lang="fr-F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 0-150 cfu/100 ml.</a:t>
          </a:r>
          <a:endParaRPr lang="fr-FR" sz="1400" kern="1200" dirty="0"/>
        </a:p>
      </dsp:txBody>
      <dsp:txXfrm>
        <a:off x="1524004" y="2438399"/>
        <a:ext cx="2070411" cy="1625600"/>
      </dsp:txXfrm>
    </dsp:sp>
    <dsp:sp modelId="{3C086BC7-4043-FE4F-A5E4-FB7C2AF94403}">
      <dsp:nvSpPr>
        <dsp:cNvPr id="0" name=""/>
        <dsp:cNvSpPr/>
      </dsp:nvSpPr>
      <dsp:spPr>
        <a:xfrm>
          <a:off x="2286000" y="1828800"/>
          <a:ext cx="406400" cy="406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50E3B-A6ED-5246-8A1D-86547656E09B}">
      <dsp:nvSpPr>
        <dsp:cNvPr id="0" name=""/>
        <dsp:cNvSpPr/>
      </dsp:nvSpPr>
      <dsp:spPr>
        <a:xfrm>
          <a:off x="3341561" y="0"/>
          <a:ext cx="214375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Source for public </a:t>
          </a:r>
          <a:r>
            <a:rPr lang="fr-FR" sz="1400" b="1" kern="1200" dirty="0" err="1" smtClean="0"/>
            <a:t>drinking</a:t>
          </a:r>
          <a:r>
            <a:rPr lang="fr-FR" sz="1400" b="1" kern="1200" dirty="0" smtClean="0"/>
            <a:t> water supplies</a:t>
          </a:r>
          <a:endParaRPr lang="fr-F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 MCL: 2,000 cfu/100 ml </a:t>
          </a:r>
          <a:endParaRPr lang="fr-FR" sz="1400" kern="1200" dirty="0"/>
        </a:p>
      </dsp:txBody>
      <dsp:txXfrm>
        <a:off x="3341561" y="0"/>
        <a:ext cx="2143758" cy="1625600"/>
      </dsp:txXfrm>
    </dsp:sp>
    <dsp:sp modelId="{1C719334-B32D-DA4C-9EA0-1C3CC6571BD4}">
      <dsp:nvSpPr>
        <dsp:cNvPr id="0" name=""/>
        <dsp:cNvSpPr/>
      </dsp:nvSpPr>
      <dsp:spPr>
        <a:xfrm>
          <a:off x="4210240" y="1828800"/>
          <a:ext cx="406400" cy="406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9946E-C439-8140-A5E7-741C02EED1A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11/23/10</a:t>
            </a:r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8377-B9BF-4518-B5DF-50A749BD597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fr-FR" smtClean="0"/>
              <a:t>Final Project Presentation</a:t>
            </a:r>
            <a:endParaRPr lang="fr-FR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1E893C7-11A4-4A12-8C98-A75B4707AF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Final Project Presentation</a:t>
            </a:r>
            <a:endParaRPr lang="fr-FR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93C7-11A4-4A12-8C98-A75B4707AF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Final Project Presentation</a:t>
            </a:r>
            <a:endParaRPr lang="fr-FR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93C7-11A4-4A12-8C98-A75B4707AF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E893C7-11A4-4A12-8C98-A75B4707AF3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r-FR" smtClean="0"/>
              <a:t>Final Project Presentation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fr-FR" smtClean="0"/>
              <a:t>Final Project Presentation</a:t>
            </a:r>
            <a:endParaRPr lang="fr-FR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1E893C7-11A4-4A12-8C98-A75B4707AF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Final Project Presentation</a:t>
            </a:r>
            <a:endParaRPr lang="fr-FR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93C7-11A4-4A12-8C98-A75B4707AF3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Final Project Presentation</a:t>
            </a:r>
            <a:endParaRPr lang="fr-FR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93C7-11A4-4A12-8C98-A75B4707AF3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E893C7-11A4-4A12-8C98-A75B4707AF3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FR" smtClean="0"/>
              <a:t>Final Project Presentation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Final Project Presentation</a:t>
            </a:r>
            <a:endParaRPr lang="fr-FR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93C7-11A4-4A12-8C98-A75B4707AF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E893C7-11A4-4A12-8C98-A75B4707AF3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r-FR" smtClean="0"/>
              <a:t>Final Project Presentation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E893C7-11A4-4A12-8C98-A75B4707AF3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FR" smtClean="0"/>
              <a:t>Final Project Presentation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40000">
              <a:schemeClr val="accent1">
                <a:lumMod val="40000"/>
                <a:lumOff val="60000"/>
              </a:schemeClr>
            </a:gs>
            <a:gs pos="100000">
              <a:schemeClr val="bg1">
                <a:tint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Final Project Presentation</a:t>
            </a:r>
            <a:endParaRPr lang="fr-FR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E893C7-11A4-4A12-8C98-A75B4707AF3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9" Type="http://schemas.openxmlformats.org/officeDocument/2006/relationships/image" Target="../media/image8.jpeg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3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5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800" y="1752600"/>
            <a:ext cx="6705600" cy="1894362"/>
          </a:xfrm>
        </p:spPr>
        <p:txBody>
          <a:bodyPr>
            <a:normAutofit/>
          </a:bodyPr>
          <a:lstStyle/>
          <a:p>
            <a:pPr algn="ctr" rtl="0" eaLnBrk="1" latinLnBrk="0" hangingPunct="1"/>
            <a:r>
              <a:rPr lang="en-US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Water Quality in the San Marcos Basin</a:t>
            </a:r>
            <a:endParaRPr lang="en-US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2438400" y="4572000"/>
            <a:ext cx="6172200" cy="1371600"/>
          </a:xfrm>
        </p:spPr>
        <p:txBody>
          <a:bodyPr>
            <a:normAutofit/>
          </a:bodyPr>
          <a:lstStyle/>
          <a:p>
            <a:pPr algn="ctr" rtl="0" eaLnBrk="1" latinLnBrk="0" hangingPunct="1">
              <a:buNone/>
            </a:pPr>
            <a:r>
              <a:rPr lang="fr-FR" sz="3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GIS in Water </a:t>
            </a:r>
            <a:r>
              <a:rPr lang="fr-FR" sz="3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  <a:endParaRPr lang="fr-FR" sz="3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rtl="0" eaLnBrk="1" latinLnBrk="0" hangingPunct="1">
              <a:buNone/>
            </a:pPr>
            <a:endParaRPr lang="fr-FR" dirty="0" smtClean="0"/>
          </a:p>
          <a:p>
            <a:pPr algn="ctr" rtl="0" eaLnBrk="1" latinLnBrk="0" hangingPunct="1">
              <a:buNone/>
            </a:pPr>
            <a:r>
              <a:rPr lang="fr-FR" dirty="0" smtClean="0"/>
              <a:t>Aurore </a:t>
            </a:r>
            <a:r>
              <a:rPr lang="fr-FR" dirty="0" err="1" smtClean="0"/>
              <a:t>Mercelat</a:t>
            </a:r>
            <a:endParaRPr lang="fr-FR" sz="3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Surface water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prone</a:t>
            </a:r>
            <a:r>
              <a:rPr lang="fr-FR" dirty="0" smtClean="0"/>
              <a:t> to variations	</a:t>
            </a:r>
          </a:p>
          <a:p>
            <a:pPr lvl="1"/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exceed</a:t>
            </a:r>
            <a:r>
              <a:rPr lang="fr-FR" dirty="0" smtClean="0"/>
              <a:t> </a:t>
            </a:r>
            <a:r>
              <a:rPr lang="fr-FR" dirty="0" err="1" smtClean="0"/>
              <a:t>drinking</a:t>
            </a:r>
            <a:r>
              <a:rPr lang="fr-FR" dirty="0" smtClean="0"/>
              <a:t> water </a:t>
            </a:r>
            <a:r>
              <a:rPr lang="fr-FR" dirty="0" err="1" smtClean="0"/>
              <a:t>requirements</a:t>
            </a:r>
            <a:endParaRPr lang="fr-FR" dirty="0" smtClean="0"/>
          </a:p>
          <a:p>
            <a:pPr lvl="1"/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exceed</a:t>
            </a:r>
            <a:r>
              <a:rPr lang="fr-FR" dirty="0" smtClean="0"/>
              <a:t> </a:t>
            </a:r>
            <a:r>
              <a:rPr lang="fr-FR" dirty="0" err="1" smtClean="0"/>
              <a:t>recreational</a:t>
            </a:r>
            <a:r>
              <a:rPr lang="fr-FR" dirty="0" smtClean="0"/>
              <a:t> water </a:t>
            </a:r>
            <a:r>
              <a:rPr lang="fr-FR" dirty="0" err="1" smtClean="0"/>
              <a:t>requirements</a:t>
            </a: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r>
              <a:rPr lang="fr-FR" dirty="0" smtClean="0"/>
              <a:t>Generally, </a:t>
            </a:r>
            <a:r>
              <a:rPr lang="fr-FR" dirty="0" err="1" smtClean="0"/>
              <a:t>less</a:t>
            </a:r>
            <a:r>
              <a:rPr lang="fr-FR" dirty="0" smtClean="0"/>
              <a:t> clean </a:t>
            </a:r>
            <a:r>
              <a:rPr lang="fr-FR" dirty="0" err="1" smtClean="0"/>
              <a:t>than</a:t>
            </a:r>
            <a:r>
              <a:rPr lang="fr-FR" dirty="0" smtClean="0"/>
              <a:t> Edwards' water</a:t>
            </a:r>
          </a:p>
          <a:p>
            <a:pPr lvl="1">
              <a:buNone/>
            </a:pPr>
            <a:endParaRPr lang="fr-FR" dirty="0" smtClean="0"/>
          </a:p>
          <a:p>
            <a:pPr marL="369888" lvl="1" indent="-273050">
              <a:buFont typeface="Wingdings" charset="2"/>
              <a:buChar char="Ø"/>
            </a:pPr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?</a:t>
            </a:r>
          </a:p>
          <a:p>
            <a:pPr marL="369888" lvl="1" indent="-273050">
              <a:buFont typeface="Wingdings" charset="2"/>
              <a:buChar char="Ø"/>
            </a:pPr>
            <a:r>
              <a:rPr lang="fr-FR" dirty="0" err="1" smtClean="0"/>
              <a:t>What</a:t>
            </a:r>
            <a:r>
              <a:rPr lang="fr-FR" dirty="0" smtClean="0"/>
              <a:t> are the </a:t>
            </a:r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smtClean="0"/>
              <a:t>sources of pollution?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E893C7-11A4-4A12-8C98-A75B4707AF39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Final Project Presentation</a:t>
            </a:r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772400" cy="1143000"/>
          </a:xfrm>
        </p:spPr>
        <p:txBody>
          <a:bodyPr/>
          <a:lstStyle/>
          <a:p>
            <a:r>
              <a:rPr lang="fr-FR" dirty="0" smtClean="0"/>
              <a:t>Edwards ' Water,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healthy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4873752"/>
          </a:xfrm>
        </p:spPr>
        <p:txBody>
          <a:bodyPr>
            <a:normAutofit/>
          </a:bodyPr>
          <a:lstStyle/>
          <a:p>
            <a:r>
              <a:rPr lang="fr-FR" sz="2800" dirty="0" smtClean="0"/>
              <a:t>Natural </a:t>
            </a:r>
            <a:r>
              <a:rPr lang="fr-FR" sz="2800" dirty="0" err="1" smtClean="0"/>
              <a:t>treatments</a:t>
            </a:r>
            <a:r>
              <a:rPr lang="fr-FR" sz="2800" dirty="0" smtClean="0"/>
              <a:t>:</a:t>
            </a:r>
          </a:p>
          <a:p>
            <a:pPr>
              <a:buNone/>
            </a:pPr>
            <a:endParaRPr lang="fr-FR" sz="2800" dirty="0" smtClean="0"/>
          </a:p>
          <a:p>
            <a:pPr lvl="1"/>
            <a:r>
              <a:rPr lang="fr-FR" sz="2500" dirty="0" smtClean="0"/>
              <a:t>Dilution</a:t>
            </a:r>
          </a:p>
          <a:p>
            <a:pPr>
              <a:buNone/>
            </a:pPr>
            <a:endParaRPr lang="fr-FR" sz="2800" dirty="0" smtClean="0"/>
          </a:p>
          <a:p>
            <a:pPr lvl="1"/>
            <a:r>
              <a:rPr lang="fr-FR" sz="2500" dirty="0" err="1" smtClean="0"/>
              <a:t>Settling</a:t>
            </a:r>
            <a:endParaRPr lang="fr-FR" sz="2500" dirty="0" smtClean="0"/>
          </a:p>
          <a:p>
            <a:pPr>
              <a:buNone/>
            </a:pPr>
            <a:endParaRPr lang="fr-FR" sz="2800" dirty="0" smtClean="0"/>
          </a:p>
          <a:p>
            <a:pPr lvl="1"/>
            <a:r>
              <a:rPr lang="fr-FR" sz="2500" dirty="0" err="1" smtClean="0"/>
              <a:t>Biological</a:t>
            </a:r>
            <a:r>
              <a:rPr lang="fr-FR" sz="2500" dirty="0" smtClean="0"/>
              <a:t> </a:t>
            </a:r>
            <a:r>
              <a:rPr lang="fr-FR" sz="2500" dirty="0" err="1" smtClean="0"/>
              <a:t>activity</a:t>
            </a:r>
            <a:r>
              <a:rPr lang="fr-FR" sz="2500" dirty="0" smtClean="0"/>
              <a:t>: </a:t>
            </a:r>
            <a:r>
              <a:rPr lang="fr-FR" sz="2500" dirty="0" err="1" smtClean="0"/>
              <a:t>neutralize</a:t>
            </a:r>
            <a:r>
              <a:rPr lang="fr-FR" sz="2500" dirty="0" smtClean="0"/>
              <a:t> </a:t>
            </a:r>
            <a:r>
              <a:rPr lang="fr-FR" sz="2500" dirty="0" err="1" smtClean="0"/>
              <a:t>organic</a:t>
            </a:r>
            <a:r>
              <a:rPr lang="fr-FR" sz="2500" dirty="0" smtClean="0"/>
              <a:t> </a:t>
            </a:r>
            <a:r>
              <a:rPr lang="fr-FR" sz="2500" dirty="0" err="1" smtClean="0"/>
              <a:t>material</a:t>
            </a:r>
            <a:endParaRPr lang="fr-FR" sz="2500" dirty="0" smtClean="0"/>
          </a:p>
          <a:p>
            <a:pPr>
              <a:buNone/>
            </a:pPr>
            <a:endParaRPr lang="fr-FR" sz="2800" dirty="0" smtClean="0"/>
          </a:p>
          <a:p>
            <a:pPr lvl="1"/>
            <a:r>
              <a:rPr lang="fr-FR" sz="2500" dirty="0" smtClean="0"/>
              <a:t>Natural </a:t>
            </a:r>
            <a:r>
              <a:rPr lang="fr-FR" sz="2500" dirty="0" err="1" smtClean="0"/>
              <a:t>Degradation</a:t>
            </a:r>
            <a:endParaRPr lang="fr-FR" sz="25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E893C7-11A4-4A12-8C98-A75B4707AF39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Final Project Presentation</a:t>
            </a:r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fr-FR" dirty="0" smtClean="0"/>
              <a:t>Future </a:t>
            </a:r>
            <a:r>
              <a:rPr lang="fr-FR" dirty="0" err="1" smtClean="0"/>
              <a:t>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7467600" cy="4873752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fr-FR" dirty="0" err="1" smtClean="0"/>
              <a:t>Identify</a:t>
            </a:r>
            <a:r>
              <a:rPr lang="fr-FR" dirty="0" smtClean="0"/>
              <a:t> the </a:t>
            </a:r>
            <a:r>
              <a:rPr lang="fr-FR" dirty="0" err="1" smtClean="0"/>
              <a:t>potential</a:t>
            </a:r>
            <a:r>
              <a:rPr lang="fr-FR" dirty="0" smtClean="0"/>
              <a:t> sources of pollution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E893C7-11A4-4A12-8C98-A75B4707AF39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Image 6" descr="land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7331734" cy="4320000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Final Project Presentation</a:t>
            </a:r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7467600" cy="1143000"/>
          </a:xfrm>
        </p:spPr>
        <p:txBody>
          <a:bodyPr/>
          <a:lstStyle/>
          <a:p>
            <a:pPr algn="ctr"/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listening</a:t>
            </a:r>
            <a:r>
              <a:rPr lang="fr-FR" dirty="0" smtClean="0"/>
              <a:t>...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E893C7-11A4-4A12-8C98-A75B4707AF39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Final Project Presentation</a:t>
            </a:r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Objectives and location</a:t>
            </a:r>
          </a:p>
          <a:p>
            <a:r>
              <a:rPr lang="fr-FR" sz="2800" dirty="0" err="1" smtClean="0"/>
              <a:t>Problematic</a:t>
            </a:r>
            <a:endParaRPr lang="fr-FR" sz="2800" dirty="0" smtClean="0"/>
          </a:p>
          <a:p>
            <a:r>
              <a:rPr lang="fr-FR" sz="2800" dirty="0" err="1" smtClean="0"/>
              <a:t>Groundwater</a:t>
            </a:r>
            <a:r>
              <a:rPr lang="fr-FR" sz="2800" dirty="0" smtClean="0"/>
              <a:t> </a:t>
            </a:r>
            <a:r>
              <a:rPr lang="fr-FR" sz="2800" dirty="0" err="1" smtClean="0"/>
              <a:t>quality</a:t>
            </a:r>
            <a:endParaRPr lang="fr-FR" sz="2800" dirty="0" smtClean="0"/>
          </a:p>
          <a:p>
            <a:r>
              <a:rPr lang="fr-FR" sz="2800" dirty="0" smtClean="0"/>
              <a:t>Surface water </a:t>
            </a:r>
            <a:r>
              <a:rPr lang="fr-FR" sz="2800" dirty="0" err="1" smtClean="0"/>
              <a:t>quality</a:t>
            </a:r>
            <a:endParaRPr lang="fr-FR" sz="2800" dirty="0" smtClean="0"/>
          </a:p>
          <a:p>
            <a:r>
              <a:rPr lang="fr-FR" sz="2800" dirty="0" smtClean="0"/>
              <a:t>Conclusions</a:t>
            </a:r>
          </a:p>
          <a:p>
            <a:r>
              <a:rPr lang="fr-FR" sz="2800" dirty="0" smtClean="0"/>
              <a:t>Future </a:t>
            </a:r>
            <a:r>
              <a:rPr lang="fr-FR" sz="2800" dirty="0" err="1" smtClean="0"/>
              <a:t>work</a:t>
            </a:r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E893C7-11A4-4A12-8C98-A75B4707AF39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Final Project Presentation</a:t>
            </a:r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Objectives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Compare water </a:t>
            </a:r>
            <a:r>
              <a:rPr lang="fr-FR" dirty="0" err="1" smtClean="0"/>
              <a:t>quality</a:t>
            </a:r>
            <a:r>
              <a:rPr lang="fr-FR" dirty="0" smtClean="0"/>
              <a:t>:</a:t>
            </a:r>
          </a:p>
          <a:p>
            <a:pPr lvl="1">
              <a:buFont typeface="Arial"/>
              <a:buChar char="•"/>
            </a:pPr>
            <a:r>
              <a:rPr lang="fr-FR" dirty="0" err="1" smtClean="0"/>
              <a:t>Groundwater</a:t>
            </a:r>
            <a:r>
              <a:rPr lang="fr-FR" dirty="0" smtClean="0"/>
              <a:t> vs Surface water </a:t>
            </a:r>
          </a:p>
          <a:p>
            <a:pPr lvl="1">
              <a:buFont typeface="Arial"/>
              <a:buChar char="•"/>
            </a:pPr>
            <a:r>
              <a:rPr lang="fr-FR" dirty="0" err="1" smtClean="0"/>
              <a:t>Drinking</a:t>
            </a:r>
            <a:r>
              <a:rPr lang="fr-FR" dirty="0" smtClean="0"/>
              <a:t> water vs </a:t>
            </a:r>
            <a:r>
              <a:rPr lang="fr-FR" dirty="0" err="1" smtClean="0"/>
              <a:t>recreational</a:t>
            </a:r>
            <a:r>
              <a:rPr lang="fr-FR" dirty="0" smtClean="0"/>
              <a:t> water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19200" y="5943600"/>
            <a:ext cx="693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Source: </a:t>
            </a:r>
          </a:p>
          <a:p>
            <a:r>
              <a:rPr lang="fr-FR" sz="1400" i="1" dirty="0" smtClean="0"/>
              <a:t>http://</a:t>
            </a:r>
            <a:r>
              <a:rPr lang="fr-FR" sz="1400" i="1" dirty="0" err="1" smtClean="0"/>
              <a:t>blog.texasrvtravel.com</a:t>
            </a:r>
            <a:r>
              <a:rPr lang="fr-FR" sz="1400" i="1" dirty="0" smtClean="0"/>
              <a:t>/</a:t>
            </a:r>
          </a:p>
          <a:p>
            <a:r>
              <a:rPr lang="fr-FR" sz="1400" i="1" dirty="0" err="1" smtClean="0"/>
              <a:t>https://www.acsmeetings.org</a:t>
            </a:r>
            <a:r>
              <a:rPr lang="fr-FR" sz="1400" i="1" dirty="0" smtClean="0"/>
              <a:t>/</a:t>
            </a:r>
            <a:endParaRPr lang="fr-FR" sz="1400" i="1" dirty="0"/>
          </a:p>
        </p:txBody>
      </p:sp>
      <p:pic>
        <p:nvPicPr>
          <p:cNvPr id="9" name="Image 8" descr="san marcos swimming h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819400"/>
            <a:ext cx="2971800" cy="2357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 descr="edwar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819400"/>
            <a:ext cx="3144000" cy="23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E893C7-11A4-4A12-8C98-A75B4707AF39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Final Project Presentation</a:t>
            </a:r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take</a:t>
            </a:r>
            <a:r>
              <a:rPr lang="fr-FR" dirty="0" smtClean="0"/>
              <a:t> place?</a:t>
            </a:r>
            <a:endParaRPr lang="fr-FR" dirty="0"/>
          </a:p>
        </p:txBody>
      </p:sp>
      <p:pic>
        <p:nvPicPr>
          <p:cNvPr id="7" name="Image 6" descr="Localisation au Tex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379104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ZoneTexte 9"/>
          <p:cNvSpPr txBox="1"/>
          <p:nvPr/>
        </p:nvSpPr>
        <p:spPr>
          <a:xfrm>
            <a:off x="4343400" y="2209800"/>
            <a:ext cx="436951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fr-FR" dirty="0" err="1" smtClean="0"/>
              <a:t>Why</a:t>
            </a:r>
            <a:r>
              <a:rPr lang="fr-FR" dirty="0" smtClean="0"/>
              <a:t>?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fr-FR" dirty="0" smtClean="0"/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fr-FR" dirty="0" smtClean="0"/>
              <a:t> Edwards </a:t>
            </a:r>
            <a:r>
              <a:rPr lang="fr-FR" dirty="0" err="1" smtClean="0"/>
              <a:t>aquifer</a:t>
            </a:r>
            <a:r>
              <a:rPr lang="fr-FR" dirty="0" smtClean="0"/>
              <a:t>: </a:t>
            </a:r>
            <a:r>
              <a:rPr lang="fr-FR" dirty="0" err="1" smtClean="0"/>
              <a:t>groundwater</a:t>
            </a:r>
            <a:endParaRPr lang="fr-FR" dirty="0" smtClean="0"/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fr-FR" dirty="0" smtClean="0"/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fr-FR" dirty="0" smtClean="0"/>
              <a:t> Rivers: surface water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fr-FR" dirty="0" smtClean="0"/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fr-FR" dirty="0" smtClean="0"/>
              <a:t> San Marcos city: on the </a:t>
            </a:r>
            <a:r>
              <a:rPr lang="fr-FR" dirty="0" err="1" smtClean="0"/>
              <a:t>aquifer</a:t>
            </a:r>
            <a:r>
              <a:rPr lang="fr-FR" dirty="0" smtClean="0"/>
              <a:t> and </a:t>
            </a:r>
            <a:r>
              <a:rPr lang="fr-FR" dirty="0" err="1" smtClean="0"/>
              <a:t>near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rivers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E893C7-11A4-4A12-8C98-A75B4707AF39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Final Project Presentation</a:t>
            </a:r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72"/>
            <a:ext cx="8229600" cy="1143000"/>
          </a:xfrm>
        </p:spPr>
        <p:txBody>
          <a:bodyPr/>
          <a:lstStyle/>
          <a:p>
            <a:r>
              <a:rPr lang="fr-FR" dirty="0" err="1" smtClean="0"/>
              <a:t>Problematics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9" name="Image 8" descr="Image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295400"/>
            <a:ext cx="6234540" cy="4320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93624" y="5962789"/>
            <a:ext cx="6497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Source: City Of San Marcos Water </a:t>
            </a:r>
            <a:r>
              <a:rPr lang="fr-FR" sz="1200" i="1" dirty="0" err="1" smtClean="0"/>
              <a:t>Supply</a:t>
            </a:r>
            <a:r>
              <a:rPr lang="fr-FR" sz="1200" i="1" dirty="0" smtClean="0"/>
              <a:t> Master Plan, </a:t>
            </a:r>
            <a:r>
              <a:rPr lang="fr-FR" sz="1200" i="1" dirty="0" err="1" smtClean="0"/>
              <a:t>December</a:t>
            </a:r>
            <a:r>
              <a:rPr lang="fr-FR" sz="1200" i="1" dirty="0" smtClean="0"/>
              <a:t> 2004</a:t>
            </a:r>
            <a:endParaRPr lang="fr-FR" sz="1200" i="1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E893C7-11A4-4A12-8C98-A75B4707AF39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Final Project Presentation</a:t>
            </a:r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Water supplies of San Marcos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968" y="1143000"/>
            <a:ext cx="8229600" cy="4098991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Current</a:t>
            </a:r>
            <a:r>
              <a:rPr lang="fr-FR" dirty="0" smtClean="0"/>
              <a:t> water supplies:</a:t>
            </a:r>
          </a:p>
          <a:p>
            <a:pPr lvl="3"/>
            <a:r>
              <a:rPr lang="fr-FR" dirty="0" err="1" smtClean="0"/>
              <a:t>Mainly</a:t>
            </a:r>
            <a:r>
              <a:rPr lang="fr-FR" dirty="0" smtClean="0"/>
              <a:t> Edwards </a:t>
            </a:r>
            <a:r>
              <a:rPr lang="fr-FR" dirty="0" err="1" smtClean="0"/>
              <a:t>aquifer</a:t>
            </a:r>
            <a:r>
              <a:rPr lang="fr-FR" dirty="0" smtClean="0"/>
              <a:t>: </a:t>
            </a:r>
          </a:p>
          <a:p>
            <a:pPr lvl="4">
              <a:buNone/>
            </a:pPr>
            <a:r>
              <a:rPr lang="fr-FR" dirty="0" smtClean="0"/>
              <a:t>	BUT, new </a:t>
            </a:r>
            <a:r>
              <a:rPr lang="fr-FR" dirty="0" err="1" smtClean="0"/>
              <a:t>regulations</a:t>
            </a:r>
            <a:r>
              <a:rPr lang="fr-FR" dirty="0" smtClean="0"/>
              <a:t> to </a:t>
            </a:r>
            <a:r>
              <a:rPr lang="fr-FR" dirty="0" err="1" smtClean="0"/>
              <a:t>protect</a:t>
            </a:r>
            <a:r>
              <a:rPr lang="fr-FR" dirty="0" smtClean="0"/>
              <a:t> the </a:t>
            </a:r>
            <a:r>
              <a:rPr lang="fr-FR" dirty="0" err="1" smtClean="0"/>
              <a:t>aquifer</a:t>
            </a:r>
            <a:endParaRPr lang="fr-FR" dirty="0" smtClean="0"/>
          </a:p>
          <a:p>
            <a:pPr lvl="3">
              <a:buNone/>
            </a:pPr>
            <a:endParaRPr lang="fr-FR" dirty="0" smtClean="0"/>
          </a:p>
          <a:p>
            <a:r>
              <a:rPr lang="fr-FR" sz="2400" dirty="0" smtClean="0"/>
              <a:t>Potentiel </a:t>
            </a:r>
            <a:r>
              <a:rPr lang="fr-FR" sz="2400" dirty="0"/>
              <a:t>water supplies</a:t>
            </a:r>
            <a:r>
              <a:rPr lang="fr-FR" sz="2400" dirty="0" smtClean="0"/>
              <a:t>:</a:t>
            </a:r>
          </a:p>
          <a:p>
            <a:pPr lvl="3"/>
            <a:r>
              <a:rPr lang="fr-FR" dirty="0" err="1" smtClean="0"/>
              <a:t>Reclaimed</a:t>
            </a:r>
            <a:r>
              <a:rPr lang="fr-FR" dirty="0" smtClean="0"/>
              <a:t> water (</a:t>
            </a:r>
            <a:r>
              <a:rPr lang="fr-FR" dirty="0" err="1" smtClean="0"/>
              <a:t>wastewater</a:t>
            </a:r>
            <a:r>
              <a:rPr lang="fr-FR" dirty="0" smtClean="0"/>
              <a:t> </a:t>
            </a:r>
            <a:r>
              <a:rPr lang="fr-FR" dirty="0" err="1" smtClean="0"/>
              <a:t>reuse</a:t>
            </a:r>
            <a:r>
              <a:rPr lang="fr-FR" dirty="0" smtClean="0"/>
              <a:t>)</a:t>
            </a:r>
          </a:p>
          <a:p>
            <a:pPr lvl="3"/>
            <a:r>
              <a:rPr lang="fr-FR" dirty="0" smtClean="0"/>
              <a:t>Surface water</a:t>
            </a:r>
          </a:p>
          <a:p>
            <a:pPr lvl="4"/>
            <a:r>
              <a:rPr lang="fr-FR" dirty="0" smtClean="0"/>
              <a:t>Canyon Lake:  </a:t>
            </a:r>
            <a:r>
              <a:rPr lang="fr-FR" dirty="0" err="1" smtClean="0"/>
              <a:t>costs</a:t>
            </a:r>
            <a:r>
              <a:rPr lang="fr-FR" dirty="0" smtClean="0"/>
              <a:t> </a:t>
            </a:r>
            <a:r>
              <a:rPr lang="fr-FR" sz="1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1400" dirty="0" smtClean="0"/>
              <a:t> </a:t>
            </a:r>
            <a:r>
              <a:rPr lang="fr-FR" dirty="0" smtClean="0"/>
              <a:t>leasing and </a:t>
            </a:r>
            <a:r>
              <a:rPr lang="fr-FR" dirty="0" err="1" smtClean="0"/>
              <a:t>carrying</a:t>
            </a:r>
            <a:r>
              <a:rPr lang="fr-FR" dirty="0" smtClean="0"/>
              <a:t> the water (≈ 30 km)</a:t>
            </a:r>
          </a:p>
          <a:p>
            <a:pPr lvl="4"/>
            <a:r>
              <a:rPr lang="fr-FR" dirty="0" smtClean="0"/>
              <a:t>San Marcos river (</a:t>
            </a:r>
            <a:r>
              <a:rPr lang="fr-FR" dirty="0" err="1" smtClean="0"/>
              <a:t>rights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owned</a:t>
            </a:r>
            <a:r>
              <a:rPr lang="fr-FR" dirty="0" smtClean="0"/>
              <a:t>) (</a:t>
            </a:r>
            <a:r>
              <a:rPr lang="fr-FR" dirty="0" err="1" smtClean="0"/>
              <a:t>some</a:t>
            </a:r>
            <a:r>
              <a:rPr lang="fr-FR" dirty="0" smtClean="0"/>
              <a:t> km)</a:t>
            </a:r>
          </a:p>
          <a:p>
            <a:pPr lvl="3"/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groundwater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381000" y="5486400"/>
            <a:ext cx="7789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charset="2"/>
              <a:buChar char="Ø"/>
            </a:pPr>
            <a:r>
              <a:rPr lang="fr-FR" sz="2000" i="1" dirty="0" err="1" smtClean="0"/>
              <a:t>What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would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be</a:t>
            </a:r>
            <a:r>
              <a:rPr lang="fr-FR" sz="2000" i="1" dirty="0" smtClean="0"/>
              <a:t> the </a:t>
            </a:r>
            <a:r>
              <a:rPr lang="fr-FR" sz="2000" i="1" dirty="0" err="1" smtClean="0"/>
              <a:t>difference</a:t>
            </a:r>
            <a:r>
              <a:rPr lang="fr-FR" sz="2000" i="1" dirty="0" smtClean="0"/>
              <a:t> of </a:t>
            </a:r>
            <a:r>
              <a:rPr lang="fr-FR" sz="2000" i="1" dirty="0" err="1" smtClean="0"/>
              <a:t>quality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between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groundwater</a:t>
            </a:r>
            <a:r>
              <a:rPr lang="fr-FR" sz="2000" i="1" dirty="0" smtClean="0"/>
              <a:t> and surface water?</a:t>
            </a:r>
            <a:endParaRPr lang="fr-FR" sz="2000" i="1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E893C7-11A4-4A12-8C98-A75B4707AF39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11/23/10</a:t>
            </a:r>
            <a:endParaRPr lang="fr-FR"/>
          </a:p>
        </p:txBody>
      </p:sp>
      <p:pic>
        <p:nvPicPr>
          <p:cNvPr id="13" name="Image 12" descr="Image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8459530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Final Project Presentation</a:t>
            </a:r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fr-FR" dirty="0" err="1" smtClean="0"/>
              <a:t>Groundwater</a:t>
            </a:r>
            <a:r>
              <a:rPr lang="fr-FR" dirty="0" smtClean="0"/>
              <a:t> </a:t>
            </a:r>
            <a:r>
              <a:rPr lang="fr-FR" dirty="0" err="1" smtClean="0"/>
              <a:t>resource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			the Edwards </a:t>
            </a:r>
            <a:r>
              <a:rPr lang="fr-FR" dirty="0" err="1" smtClean="0"/>
              <a:t>Aquifer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848600" cy="4873752"/>
          </a:xfrm>
        </p:spPr>
        <p:txBody>
          <a:bodyPr/>
          <a:lstStyle/>
          <a:p>
            <a:r>
              <a:rPr lang="fr-FR" sz="2100" dirty="0" smtClean="0"/>
              <a:t>"Water </a:t>
            </a:r>
            <a:r>
              <a:rPr lang="fr-FR" sz="2100" dirty="0" err="1" smtClean="0"/>
              <a:t>quality</a:t>
            </a:r>
            <a:r>
              <a:rPr lang="fr-FR" sz="2100" dirty="0" smtClean="0"/>
              <a:t> in the Edwards </a:t>
            </a:r>
            <a:r>
              <a:rPr lang="fr-FR" sz="2100" dirty="0" err="1" smtClean="0"/>
              <a:t>is</a:t>
            </a:r>
            <a:r>
              <a:rPr lang="fr-FR" sz="2100" dirty="0" smtClean="0"/>
              <a:t> </a:t>
            </a:r>
            <a:r>
              <a:rPr lang="fr-FR" sz="2100" dirty="0" err="1" smtClean="0"/>
              <a:t>exceptionally</a:t>
            </a:r>
            <a:r>
              <a:rPr lang="fr-FR" sz="2100" dirty="0" smtClean="0"/>
              <a:t> good" </a:t>
            </a:r>
            <a:r>
              <a:rPr lang="fr-FR" sz="1800" i="1" dirty="0" smtClean="0"/>
              <a:t>(http://</a:t>
            </a:r>
            <a:r>
              <a:rPr lang="fr-FR" sz="1800" i="1" dirty="0" err="1" smtClean="0"/>
              <a:t>www.edwardsaquifer.net</a:t>
            </a:r>
            <a:r>
              <a:rPr lang="fr-FR" sz="1800" i="1" dirty="0" smtClean="0"/>
              <a:t>/)</a:t>
            </a:r>
            <a:endParaRPr lang="fr-FR" dirty="0" smtClean="0"/>
          </a:p>
          <a:p>
            <a:pPr marL="615950" lvl="2" indent="-182563">
              <a:buFont typeface="Wingdings" charset="2"/>
              <a:buChar char="Ø"/>
            </a:pPr>
            <a:r>
              <a:rPr lang="fr-FR" dirty="0" err="1" smtClean="0"/>
              <a:t>Metals</a:t>
            </a:r>
            <a:r>
              <a:rPr lang="fr-FR" dirty="0" smtClean="0"/>
              <a:t>: </a:t>
            </a:r>
            <a:r>
              <a:rPr lang="fr-FR" dirty="0" err="1" smtClean="0"/>
              <a:t>usually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</a:t>
            </a:r>
            <a:r>
              <a:rPr lang="fr-FR" dirty="0" err="1" smtClean="0"/>
              <a:t>drinking</a:t>
            </a:r>
            <a:r>
              <a:rPr lang="fr-FR" dirty="0" smtClean="0"/>
              <a:t> water standards</a:t>
            </a:r>
          </a:p>
          <a:p>
            <a:pPr marL="615950" lvl="2" indent="-182563">
              <a:buFont typeface="Wingdings" charset="2"/>
              <a:buChar char="Ø"/>
            </a:pPr>
            <a:r>
              <a:rPr lang="fr-FR" dirty="0" smtClean="0"/>
              <a:t>Ions: </a:t>
            </a:r>
            <a:r>
              <a:rPr lang="fr-FR" dirty="0" err="1" smtClean="0"/>
              <a:t>healthy</a:t>
            </a:r>
            <a:r>
              <a:rPr lang="fr-FR" dirty="0" smtClean="0"/>
              <a:t> mix</a:t>
            </a:r>
          </a:p>
          <a:p>
            <a:pPr marL="615950" lvl="2" indent="-182563">
              <a:buNone/>
            </a:pPr>
            <a:endParaRPr lang="fr-FR" dirty="0" smtClean="0"/>
          </a:p>
          <a:p>
            <a:pPr marL="615950" lvl="2" indent="-182563">
              <a:buFont typeface="Wingdings" charset="2"/>
              <a:buChar char="Ø"/>
            </a:pPr>
            <a:r>
              <a:rPr lang="fr-FR" dirty="0" smtClean="0"/>
              <a:t>Fecal </a:t>
            </a:r>
            <a:r>
              <a:rPr lang="fr-FR" dirty="0" err="1" smtClean="0"/>
              <a:t>coliform</a:t>
            </a:r>
            <a:r>
              <a:rPr lang="fr-FR" dirty="0" smtClean="0"/>
              <a:t> </a:t>
            </a:r>
            <a:r>
              <a:rPr lang="fr-FR" dirty="0" err="1" smtClean="0"/>
              <a:t>bacteria</a:t>
            </a:r>
            <a:r>
              <a:rPr lang="fr-FR" dirty="0" smtClean="0"/>
              <a:t>: </a:t>
            </a:r>
            <a:r>
              <a:rPr lang="fr-FR" dirty="0" err="1" smtClean="0"/>
              <a:t>indicators</a:t>
            </a:r>
            <a:r>
              <a:rPr lang="fr-FR" dirty="0" smtClean="0"/>
              <a:t> of </a:t>
            </a:r>
            <a:r>
              <a:rPr lang="fr-FR" dirty="0" err="1" smtClean="0"/>
              <a:t>harmful</a:t>
            </a:r>
            <a:r>
              <a:rPr lang="fr-FR" dirty="0" smtClean="0"/>
              <a:t> </a:t>
            </a:r>
            <a:r>
              <a:rPr lang="fr-FR" dirty="0" err="1" smtClean="0"/>
              <a:t>bacteria</a:t>
            </a:r>
            <a:r>
              <a:rPr lang="fr-FR" dirty="0" smtClean="0"/>
              <a:t> </a:t>
            </a:r>
            <a:r>
              <a:rPr lang="fr-FR" dirty="0" err="1" smtClean="0"/>
              <a:t>presence</a:t>
            </a:r>
            <a:r>
              <a:rPr lang="fr-FR" dirty="0" smtClean="0"/>
              <a:t> </a:t>
            </a:r>
          </a:p>
          <a:p>
            <a:pPr lvl="2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E893C7-11A4-4A12-8C98-A75B4707AF39}" type="slidenum">
              <a:rPr lang="fr-FR" smtClean="0"/>
              <a:pPr/>
              <a:t>7</a:t>
            </a:fld>
            <a:endParaRPr lang="fr-FR"/>
          </a:p>
        </p:txBody>
      </p:sp>
      <p:graphicFrame>
        <p:nvGraphicFramePr>
          <p:cNvPr id="8" name="Diagramme 7"/>
          <p:cNvGraphicFramePr/>
          <p:nvPr/>
        </p:nvGraphicFramePr>
        <p:xfrm>
          <a:off x="1447800" y="2971800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 10" descr="2005-06-20-coliform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000" y="1828800"/>
            <a:ext cx="3332231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990600" y="6248400"/>
            <a:ext cx="3020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/>
              <a:t>Source: http://</a:t>
            </a:r>
            <a:r>
              <a:rPr lang="fr-FR" sz="1400" i="1" dirty="0" err="1" smtClean="0"/>
              <a:t>www.ars.usda.gov</a:t>
            </a:r>
            <a:endParaRPr lang="fr-FR" sz="1400" i="1" dirty="0"/>
          </a:p>
        </p:txBody>
      </p:sp>
      <p:pic>
        <p:nvPicPr>
          <p:cNvPr id="10" name="Image 9" descr="e_coli.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9200" y="1828800"/>
            <a:ext cx="2532663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Final Project Presentation</a:t>
            </a:r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7467600" cy="1143000"/>
          </a:xfrm>
        </p:spPr>
        <p:txBody>
          <a:bodyPr/>
          <a:lstStyle/>
          <a:p>
            <a:r>
              <a:rPr lang="fr-FR" dirty="0" smtClean="0"/>
              <a:t>Surface water </a:t>
            </a:r>
            <a:r>
              <a:rPr lang="fr-FR" dirty="0" err="1" smtClean="0"/>
              <a:t>around</a:t>
            </a:r>
            <a:r>
              <a:rPr lang="fr-FR" dirty="0" smtClean="0"/>
              <a:t> San Marcos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E893C7-11A4-4A12-8C98-A75B4707AF39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11/23/10</a:t>
            </a:r>
            <a:endParaRPr lang="fr-FR"/>
          </a:p>
        </p:txBody>
      </p:sp>
      <p:pic>
        <p:nvPicPr>
          <p:cNvPr id="11" name="Image 10" descr="legende pour points de mes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886200"/>
            <a:ext cx="1457325" cy="2057400"/>
          </a:xfrm>
          <a:prstGeom prst="rect">
            <a:avLst/>
          </a:prstGeom>
        </p:spPr>
      </p:pic>
      <p:pic>
        <p:nvPicPr>
          <p:cNvPr id="12" name="Image 11" descr="north arr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676400"/>
            <a:ext cx="1458000" cy="1749600"/>
          </a:xfrm>
          <a:prstGeom prst="rect">
            <a:avLst/>
          </a:prstGeom>
        </p:spPr>
      </p:pic>
      <p:pic>
        <p:nvPicPr>
          <p:cNvPr id="13" name="Image 12" descr="Vue du bsain et lieu de mesu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752600"/>
            <a:ext cx="8298091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 descr="Nouvelle carte de localisation des points de mes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1219200"/>
            <a:ext cx="5040000" cy="5371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 descr="Zoom sur localisa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1219200"/>
            <a:ext cx="5040000" cy="515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Final Project Presentation</a:t>
            </a:r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467600" cy="1143000"/>
          </a:xfrm>
        </p:spPr>
        <p:txBody>
          <a:bodyPr/>
          <a:lstStyle/>
          <a:p>
            <a:r>
              <a:rPr lang="fr-FR" dirty="0" err="1" smtClean="0"/>
              <a:t>Bacteriological</a:t>
            </a:r>
            <a:r>
              <a:rPr lang="fr-FR" dirty="0" smtClean="0"/>
              <a:t> </a:t>
            </a:r>
            <a:r>
              <a:rPr lang="fr-FR" dirty="0" err="1" smtClean="0"/>
              <a:t>quality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11/23/10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E893C7-11A4-4A12-8C98-A75B4707AF39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62000" y="990600"/>
            <a:ext cx="287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100000"/>
              <a:buFont typeface="Wingdings" charset="2"/>
              <a:buChar char=""/>
            </a:pPr>
            <a:r>
              <a:rPr lang="fr-FR" sz="2000" dirty="0" smtClean="0"/>
              <a:t> EPA </a:t>
            </a:r>
            <a:r>
              <a:rPr lang="fr-FR" sz="2000" dirty="0" err="1" smtClean="0"/>
              <a:t>measurements</a:t>
            </a:r>
            <a:endParaRPr lang="fr-FR" sz="2000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762000" y="990600"/>
            <a:ext cx="3082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100000"/>
              <a:buFont typeface="Wingdings" charset="2"/>
              <a:buChar char=""/>
            </a:pPr>
            <a:r>
              <a:rPr lang="fr-FR" sz="2000" dirty="0" smtClean="0"/>
              <a:t> TCEQ </a:t>
            </a:r>
            <a:r>
              <a:rPr lang="fr-FR" sz="2000" dirty="0" err="1" smtClean="0"/>
              <a:t>measurements</a:t>
            </a:r>
            <a:endParaRPr lang="fr-FR" sz="2000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762000" y="990600"/>
            <a:ext cx="2993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100000"/>
              <a:buFont typeface="Wingdings" charset="2"/>
              <a:buChar char=""/>
            </a:pPr>
            <a:r>
              <a:rPr lang="fr-FR" sz="2000" dirty="0" smtClean="0"/>
              <a:t>NWIS </a:t>
            </a:r>
            <a:r>
              <a:rPr lang="fr-FR" sz="2000" dirty="0" err="1" smtClean="0"/>
              <a:t>measurements</a:t>
            </a:r>
            <a:endParaRPr lang="fr-FR" sz="2000" dirty="0" smtClean="0"/>
          </a:p>
        </p:txBody>
      </p:sp>
      <p:pic>
        <p:nvPicPr>
          <p:cNvPr id="21" name="Espace réservé du contenu 6" descr="EPA graph new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3717" b="-3717"/>
          <a:stretch>
            <a:fillRect/>
          </a:stretch>
        </p:blipFill>
        <p:spPr>
          <a:xfrm>
            <a:off x="304800" y="1447800"/>
            <a:ext cx="7722327" cy="5040000"/>
          </a:xfrm>
        </p:spPr>
      </p:pic>
      <p:grpSp>
        <p:nvGrpSpPr>
          <p:cNvPr id="22" name="Grouper 21"/>
          <p:cNvGrpSpPr/>
          <p:nvPr/>
        </p:nvGrpSpPr>
        <p:grpSpPr>
          <a:xfrm>
            <a:off x="6096000" y="1828800"/>
            <a:ext cx="736464" cy="685800"/>
            <a:chOff x="6172200" y="1905000"/>
            <a:chExt cx="736464" cy="685800"/>
          </a:xfrm>
        </p:grpSpPr>
        <p:sp>
          <p:nvSpPr>
            <p:cNvPr id="23" name="Flèche vers le haut 22"/>
            <p:cNvSpPr/>
            <p:nvPr/>
          </p:nvSpPr>
          <p:spPr>
            <a:xfrm>
              <a:off x="6172200" y="2057400"/>
              <a:ext cx="152400" cy="53340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324600" y="1905000"/>
              <a:ext cx="5840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</a:rPr>
                <a:t>2000</a:t>
              </a:r>
            </a:p>
          </p:txBody>
        </p:sp>
      </p:grpSp>
      <p:grpSp>
        <p:nvGrpSpPr>
          <p:cNvPr id="25" name="Grouper 24"/>
          <p:cNvGrpSpPr/>
          <p:nvPr/>
        </p:nvGrpSpPr>
        <p:grpSpPr>
          <a:xfrm>
            <a:off x="1143000" y="4495800"/>
            <a:ext cx="6613622" cy="276999"/>
            <a:chOff x="1371600" y="4953000"/>
            <a:chExt cx="6613622" cy="276999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1371600" y="5029200"/>
              <a:ext cx="62484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7543800" y="4953000"/>
              <a:ext cx="4414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0000"/>
                  </a:solidFill>
                </a:rPr>
                <a:t>126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8" name="Espace réservé du contenu 6" descr="TCEQ graph new.jpg"/>
          <p:cNvPicPr>
            <a:picLocks noChangeAspect="1"/>
          </p:cNvPicPr>
          <p:nvPr/>
        </p:nvPicPr>
        <p:blipFill>
          <a:blip r:embed="rId3"/>
          <a:srcRect t="-4048" b="-4048"/>
          <a:stretch>
            <a:fillRect/>
          </a:stretch>
        </p:blipFill>
        <p:spPr>
          <a:xfrm>
            <a:off x="304800" y="1447800"/>
            <a:ext cx="7722326" cy="5040000"/>
          </a:xfrm>
          <a:prstGeom prst="rect">
            <a:avLst/>
          </a:prstGeom>
        </p:spPr>
      </p:pic>
      <p:grpSp>
        <p:nvGrpSpPr>
          <p:cNvPr id="29" name="Grouper 28"/>
          <p:cNvGrpSpPr/>
          <p:nvPr/>
        </p:nvGrpSpPr>
        <p:grpSpPr>
          <a:xfrm>
            <a:off x="6019800" y="1752600"/>
            <a:ext cx="736464" cy="685800"/>
            <a:chOff x="6172200" y="1905000"/>
            <a:chExt cx="736464" cy="685800"/>
          </a:xfrm>
        </p:grpSpPr>
        <p:sp>
          <p:nvSpPr>
            <p:cNvPr id="30" name="Flèche vers le haut 29"/>
            <p:cNvSpPr/>
            <p:nvPr/>
          </p:nvSpPr>
          <p:spPr>
            <a:xfrm>
              <a:off x="6172200" y="2057400"/>
              <a:ext cx="152400" cy="53340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324600" y="1905000"/>
              <a:ext cx="5840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</a:rPr>
                <a:t>2000</a:t>
              </a:r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1219200" y="4800600"/>
            <a:ext cx="6613622" cy="276999"/>
            <a:chOff x="1371600" y="4953000"/>
            <a:chExt cx="6613622" cy="276999"/>
          </a:xfrm>
        </p:grpSpPr>
        <p:cxnSp>
          <p:nvCxnSpPr>
            <p:cNvPr id="33" name="Connecteur droit 32"/>
            <p:cNvCxnSpPr/>
            <p:nvPr/>
          </p:nvCxnSpPr>
          <p:spPr>
            <a:xfrm>
              <a:off x="1371600" y="5029200"/>
              <a:ext cx="62484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7543800" y="4953000"/>
              <a:ext cx="4414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0000"/>
                  </a:solidFill>
                </a:rPr>
                <a:t>126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6" name="Espace réservé du contenu 15" descr="graph nwis.JPG"/>
          <p:cNvPicPr>
            <a:picLocks noChangeAspect="1"/>
          </p:cNvPicPr>
          <p:nvPr/>
        </p:nvPicPr>
        <p:blipFill>
          <a:blip r:embed="rId4"/>
          <a:srcRect t="-5227" b="-5227"/>
          <a:stretch>
            <a:fillRect/>
          </a:stretch>
        </p:blipFill>
        <p:spPr>
          <a:xfrm>
            <a:off x="533400" y="1447800"/>
            <a:ext cx="7467600" cy="4873752"/>
          </a:xfrm>
          <a:prstGeom prst="rect">
            <a:avLst/>
          </a:prstGeom>
        </p:spPr>
      </p:pic>
      <p:grpSp>
        <p:nvGrpSpPr>
          <p:cNvPr id="37" name="Grouper 36"/>
          <p:cNvGrpSpPr/>
          <p:nvPr/>
        </p:nvGrpSpPr>
        <p:grpSpPr>
          <a:xfrm>
            <a:off x="1219200" y="5105400"/>
            <a:ext cx="6546807" cy="276999"/>
            <a:chOff x="1219200" y="5257800"/>
            <a:chExt cx="6546807" cy="276999"/>
          </a:xfrm>
        </p:grpSpPr>
        <p:cxnSp>
          <p:nvCxnSpPr>
            <p:cNvPr id="38" name="Connecteur droit 37"/>
            <p:cNvCxnSpPr/>
            <p:nvPr/>
          </p:nvCxnSpPr>
          <p:spPr>
            <a:xfrm>
              <a:off x="1219200" y="5486400"/>
              <a:ext cx="60960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7239000" y="5257800"/>
              <a:ext cx="5270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0000"/>
                  </a:solidFill>
                </a:rPr>
                <a:t>2000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Espace réservé du pied de page 3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Final Project Presentation</a:t>
            </a:r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Egyéni 17. sém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3667C4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2368</TotalTime>
  <Words>486</Words>
  <Application>Microsoft Macintosh PowerPoint</Application>
  <PresentationFormat>Présentation à l'écran (4:3)</PresentationFormat>
  <Paragraphs>125</Paragraphs>
  <Slides>13</Slides>
  <Notes>4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Loggia</vt:lpstr>
      <vt:lpstr>Water Quality in the San Marcos Basin</vt:lpstr>
      <vt:lpstr>Agenda</vt:lpstr>
      <vt:lpstr>Objectives</vt:lpstr>
      <vt:lpstr>Where does our study take place?</vt:lpstr>
      <vt:lpstr>Problematics</vt:lpstr>
      <vt:lpstr>Water supplies of San Marcos</vt:lpstr>
      <vt:lpstr>Groundwater resource:     the Edwards Aquifer</vt:lpstr>
      <vt:lpstr>Surface water around San Marcos</vt:lpstr>
      <vt:lpstr>Bacteriological quality</vt:lpstr>
      <vt:lpstr>Conclusions</vt:lpstr>
      <vt:lpstr>Edwards ' Water, Naturally healthy?</vt:lpstr>
      <vt:lpstr>Future work</vt:lpstr>
      <vt:lpstr>Thank you for listening...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Guillaume</dc:creator>
  <cp:lastModifiedBy>Aurore Mercelat</cp:lastModifiedBy>
  <cp:revision>280</cp:revision>
  <dcterms:created xsi:type="dcterms:W3CDTF">2010-11-23T15:10:05Z</dcterms:created>
  <dcterms:modified xsi:type="dcterms:W3CDTF">2010-11-23T16:03:41Z</dcterms:modified>
</cp:coreProperties>
</file>