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3"/>
  </p:notesMasterIdLst>
  <p:sldIdLst>
    <p:sldId id="256" r:id="rId2"/>
    <p:sldId id="263" r:id="rId3"/>
    <p:sldId id="267" r:id="rId4"/>
    <p:sldId id="261" r:id="rId5"/>
    <p:sldId id="257" r:id="rId6"/>
    <p:sldId id="258" r:id="rId7"/>
    <p:sldId id="259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67" autoAdjust="0"/>
  </p:normalViewPr>
  <p:slideViewPr>
    <p:cSldViewPr>
      <p:cViewPr varScale="1">
        <p:scale>
          <a:sx n="79" d="100"/>
          <a:sy n="79" d="100"/>
        </p:scale>
        <p:origin x="-12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06B0E-7262-4E6F-99F3-B82CA9127811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1E804-E729-43B5-AE07-C65B865A9A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13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Transport</a:t>
            </a:r>
            <a:r>
              <a:rPr lang="en-US" baseline="0" dirty="0" smtClean="0"/>
              <a:t> sediment, both good and bad, </a:t>
            </a:r>
            <a:r>
              <a:rPr lang="en-US" baseline="0" dirty="0" err="1" smtClean="0"/>
              <a:t>pointsource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nonpoint source pollution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1E804-E729-43B5-AE07-C65B865A9A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75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measure erosion… RUSLE</a:t>
            </a:r>
            <a:r>
              <a:rPr lang="en-US" baseline="0" dirty="0" smtClean="0"/>
              <a:t> Model</a:t>
            </a:r>
          </a:p>
          <a:p>
            <a:r>
              <a:rPr lang="en-US" baseline="0" dirty="0" smtClean="0"/>
              <a:t>Average Annual Soil Loss- tolerance parameter from USDA</a:t>
            </a:r>
            <a:endParaRPr lang="en-US" baseline="0" dirty="0"/>
          </a:p>
          <a:p>
            <a:r>
              <a:rPr lang="en-US" baseline="0" dirty="0" smtClean="0"/>
              <a:t>R is an interesting factor;  I used </a:t>
            </a:r>
            <a:r>
              <a:rPr lang="en-US" baseline="0" dirty="0" err="1" smtClean="0"/>
              <a:t>avg</a:t>
            </a:r>
            <a:r>
              <a:rPr lang="en-US" baseline="0" dirty="0" smtClean="0"/>
              <a:t> yearly data, but this can be changed to focus on wet months, single events, etc.</a:t>
            </a:r>
          </a:p>
          <a:p>
            <a:r>
              <a:rPr lang="en-US" baseline="0" dirty="0" smtClean="0"/>
              <a:t>P is also interesting because it is based off of measures you take to reduce soil erosion like PAM which I’ll get into later.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1E804-E729-43B5-AE07-C65B865A9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8914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Greek Letter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Lamda</a:t>
            </a:r>
            <a:r>
              <a:rPr lang="en-US" baseline="0" dirty="0" smtClean="0"/>
              <a:t>!; 72.6ft is the length standard erosion plot, m is variable slope length exponent</a:t>
            </a:r>
            <a:endParaRPr lang="en-US" dirty="0" smtClean="0"/>
          </a:p>
          <a:p>
            <a:r>
              <a:rPr lang="en-US" dirty="0" smtClean="0"/>
              <a:t>Error</a:t>
            </a:r>
            <a:r>
              <a:rPr lang="en-US" baseline="0" dirty="0" smtClean="0"/>
              <a:t> </a:t>
            </a:r>
            <a:r>
              <a:rPr lang="en-US" baseline="0" dirty="0" smtClean="0"/>
              <a:t>in Near Function- doesn’t necessarily mean </a:t>
            </a:r>
            <a:r>
              <a:rPr lang="en-US" baseline="0" dirty="0" smtClean="0"/>
              <a:t>downhill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1E804-E729-43B5-AE07-C65B865A9A3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Sometimes</a:t>
            </a:r>
            <a:r>
              <a:rPr lang="en-US" baseline="0" dirty="0" smtClean="0"/>
              <a:t> known as Cover &amp; Management 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1E804-E729-43B5-AE07-C65B865A9A3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scale- individual construction projects,</a:t>
            </a:r>
            <a:r>
              <a:rPr lang="en-US" baseline="0" dirty="0" smtClean="0"/>
              <a:t> understand how the change is going to impact soil erosion and what needs to be done</a:t>
            </a:r>
          </a:p>
          <a:p>
            <a:r>
              <a:rPr lang="en-US" baseline="0" dirty="0" smtClean="0"/>
              <a:t>Large scale- understand what regions of the state are most susceptible to erosion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1E804-E729-43B5-AE07-C65B865A9A3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4EB3-2818-4452-BFE0-223262C10180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1B45-3730-48F8-815F-0B7ECA8FB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4EB3-2818-4452-BFE0-223262C10180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1B45-3730-48F8-815F-0B7ECA8FB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4EB3-2818-4452-BFE0-223262C10180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1B45-3730-48F8-815F-0B7ECA8FB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4EB3-2818-4452-BFE0-223262C10180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1B45-3730-48F8-815F-0B7ECA8FB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4EB3-2818-4452-BFE0-223262C10180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1B45-3730-48F8-815F-0B7ECA8FB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4EB3-2818-4452-BFE0-223262C10180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1B45-3730-48F8-815F-0B7ECA8FB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4EB3-2818-4452-BFE0-223262C10180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1B45-3730-48F8-815F-0B7ECA8FB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4EB3-2818-4452-BFE0-223262C10180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1B45-3730-48F8-815F-0B7ECA8FB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4EB3-2818-4452-BFE0-223262C10180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1B45-3730-48F8-815F-0B7ECA8FB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4EB3-2818-4452-BFE0-223262C10180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1B45-3730-48F8-815F-0B7ECA8FB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4EB3-2818-4452-BFE0-223262C10180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4EA1B45-3730-48F8-815F-0B7ECA8FB0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E24EB3-2818-4452-BFE0-223262C10180}" type="datetimeFigureOut">
              <a:rPr lang="en-US" smtClean="0"/>
              <a:pPr/>
              <a:t>11/22/2010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EA1B45-3730-48F8-815F-0B7ECA8FB00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Erosion Potential </a:t>
            </a:r>
            <a:br>
              <a:rPr lang="en-US" dirty="0" smtClean="0"/>
            </a:br>
            <a:r>
              <a:rPr lang="en-US" dirty="0" smtClean="0"/>
              <a:t>in Travis County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Rounce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606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Effectiveness of Polyacrylamides </a:t>
            </a:r>
            <a:r>
              <a:rPr lang="en-US" b="1" dirty="0" smtClean="0"/>
              <a:t>(PAM)</a:t>
            </a:r>
            <a:r>
              <a:rPr lang="en-US" dirty="0" smtClean="0"/>
              <a:t> at reducing stormwater runoff from construction sites</a:t>
            </a:r>
          </a:p>
          <a:p>
            <a:endParaRPr lang="en-US" dirty="0" smtClean="0"/>
          </a:p>
          <a:p>
            <a:r>
              <a:rPr lang="en-US" dirty="0" smtClean="0"/>
              <a:t>Incorporate </a:t>
            </a:r>
            <a:r>
              <a:rPr lang="en-US" b="1" dirty="0" smtClean="0"/>
              <a:t>P</a:t>
            </a:r>
            <a:r>
              <a:rPr lang="en-US" dirty="0" smtClean="0"/>
              <a:t> (support practice factor) into model</a:t>
            </a:r>
          </a:p>
          <a:p>
            <a:endParaRPr lang="en-US" dirty="0" smtClean="0"/>
          </a:p>
          <a:p>
            <a:r>
              <a:rPr lang="en-US" dirty="0" smtClean="0"/>
              <a:t>Model on the Small Scale</a:t>
            </a:r>
          </a:p>
          <a:p>
            <a:endParaRPr lang="en-US" dirty="0" smtClean="0"/>
          </a:p>
          <a:p>
            <a:r>
              <a:rPr lang="en-US" dirty="0" smtClean="0"/>
              <a:t>Model on the Large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85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1800" dirty="0" smtClean="0"/>
              <a:t>References:</a:t>
            </a:r>
          </a:p>
          <a:p>
            <a:pPr>
              <a:buNone/>
            </a:pPr>
            <a:r>
              <a:rPr lang="en-US" sz="1800" dirty="0" err="1" smtClean="0"/>
              <a:t>Haan</a:t>
            </a:r>
            <a:r>
              <a:rPr lang="en-US" sz="1800" dirty="0" smtClean="0"/>
              <a:t>, C.T., Barfield, B.J. and Hayes J.C. (1994). </a:t>
            </a:r>
            <a:r>
              <a:rPr lang="en-US" sz="1800" i="1" dirty="0" smtClean="0"/>
              <a:t>Design Hydrology and </a:t>
            </a:r>
            <a:r>
              <a:rPr lang="en-US" sz="1800" i="1" dirty="0" err="1" smtClean="0"/>
              <a:t>Sedimentology</a:t>
            </a:r>
            <a:r>
              <a:rPr lang="en-US" sz="1800" i="1" dirty="0" smtClean="0"/>
              <a:t> for Small Catchments</a:t>
            </a:r>
            <a:r>
              <a:rPr lang="en-US" sz="1800" dirty="0" smtClean="0"/>
              <a:t>. Academic Press, Inc, California.</a:t>
            </a:r>
          </a:p>
          <a:p>
            <a:pPr>
              <a:buNone/>
            </a:pPr>
            <a:r>
              <a:rPr lang="en-US" sz="1800" dirty="0" err="1" smtClean="0"/>
              <a:t>Khosrowpanah</a:t>
            </a:r>
            <a:r>
              <a:rPr lang="en-US" sz="1800" dirty="0" smtClean="0"/>
              <a:t>, S., </a:t>
            </a:r>
            <a:r>
              <a:rPr lang="en-US" sz="1800" dirty="0" err="1" smtClean="0"/>
              <a:t>Heitz</a:t>
            </a:r>
            <a:r>
              <a:rPr lang="en-US" sz="1800" dirty="0" smtClean="0"/>
              <a:t>, L., </a:t>
            </a:r>
            <a:r>
              <a:rPr lang="en-US" sz="1800" dirty="0" err="1" smtClean="0"/>
              <a:t>Wen</a:t>
            </a:r>
            <a:r>
              <a:rPr lang="en-US" sz="1800" dirty="0" smtClean="0"/>
              <a:t>, Y., and Park, M. (2007). “Developing a GIS-based Soil Erosion Potential Model of the </a:t>
            </a:r>
            <a:r>
              <a:rPr lang="en-US" sz="1800" dirty="0" err="1" smtClean="0"/>
              <a:t>Ugum</a:t>
            </a:r>
            <a:r>
              <a:rPr lang="en-US" sz="1800" dirty="0" smtClean="0"/>
              <a:t> Watershed.” Technical Report No. 117. Water Environmental Research Institute of the Western </a:t>
            </a:r>
            <a:r>
              <a:rPr lang="en-US" sz="1800" dirty="0" err="1" smtClean="0"/>
              <a:t>Pacfic</a:t>
            </a:r>
            <a:r>
              <a:rPr lang="en-US" sz="1800" dirty="0" smtClean="0"/>
              <a:t>, University of Guam.</a:t>
            </a:r>
          </a:p>
          <a:p>
            <a:pPr>
              <a:buNone/>
            </a:pPr>
            <a:r>
              <a:rPr lang="en-US" sz="1800" dirty="0" smtClean="0"/>
              <a:t>USGS, http://seamless.usgs.gov/</a:t>
            </a:r>
          </a:p>
          <a:p>
            <a:pPr>
              <a:buNone/>
            </a:pPr>
            <a:r>
              <a:rPr lang="en-US" sz="1800" dirty="0" smtClean="0"/>
              <a:t>USDA-NRCS, www.soils.usda.gov/survey/geography/ssurgo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pic>
        <p:nvPicPr>
          <p:cNvPr id="3074" name="Picture 2" descr="erosion cartoons, erosion cartoon, erosion picture, erosion pictures, erosion image, erosion images, erosion illustration, erosion illustration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33600"/>
            <a:ext cx="3343275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69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Erosion Potential</a:t>
            </a:r>
          </a:p>
          <a:p>
            <a:endParaRPr lang="en-US" dirty="0" smtClean="0"/>
          </a:p>
          <a:p>
            <a:r>
              <a:rPr lang="en-US" dirty="0" smtClean="0"/>
              <a:t>RUSLE Model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Process of Project</a:t>
            </a:r>
          </a:p>
          <a:p>
            <a:endParaRPr lang="en-US" dirty="0" smtClean="0"/>
          </a:p>
          <a:p>
            <a:r>
              <a:rPr lang="en-US" dirty="0" smtClean="0"/>
              <a:t>Relevance</a:t>
            </a:r>
          </a:p>
        </p:txBody>
      </p:sp>
    </p:spTree>
    <p:extLst>
      <p:ext uri="{BB962C8B-B14F-4D97-AF65-F5344CB8AC3E}">
        <p14:creationId xmlns:p14="http://schemas.microsoft.com/office/powerpoint/2010/main" xmlns="" val="125013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Naturally </a:t>
            </a:r>
            <a:r>
              <a:rPr lang="en-US" b="1" dirty="0" smtClean="0"/>
              <a:t>transports</a:t>
            </a:r>
            <a:r>
              <a:rPr lang="en-US" dirty="0" smtClean="0"/>
              <a:t> sediment downstream</a:t>
            </a:r>
          </a:p>
          <a:p>
            <a:endParaRPr lang="en-US" dirty="0" smtClean="0"/>
          </a:p>
          <a:p>
            <a:r>
              <a:rPr lang="en-US" dirty="0" smtClean="0"/>
              <a:t>Nonpoint Source Pollution</a:t>
            </a:r>
          </a:p>
          <a:p>
            <a:pPr lvl="1"/>
            <a:r>
              <a:rPr lang="en-US" dirty="0" smtClean="0"/>
              <a:t>Degrade waters for aquatic life</a:t>
            </a:r>
          </a:p>
          <a:p>
            <a:pPr lvl="1"/>
            <a:r>
              <a:rPr lang="en-US" dirty="0" smtClean="0"/>
              <a:t>Decrease depth of streams</a:t>
            </a:r>
          </a:p>
          <a:p>
            <a:pPr lvl="1"/>
            <a:r>
              <a:rPr lang="en-US" dirty="0" smtClean="0"/>
              <a:t>Increase turbidity</a:t>
            </a:r>
          </a:p>
          <a:p>
            <a:pPr lvl="1"/>
            <a:r>
              <a:rPr lang="en-US" dirty="0" smtClean="0"/>
              <a:t>Nutrient Pollution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44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RUSLE Model</a:t>
            </a:r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1"/>
          </p:nvPr>
        </p:nvSpPr>
        <p:spPr>
          <a:xfrm>
            <a:off x="2209800" y="1905000"/>
            <a:ext cx="4038600" cy="685800"/>
          </a:xfr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895600"/>
            <a:ext cx="5791200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A = </a:t>
            </a:r>
            <a:r>
              <a:rPr lang="en-US" sz="2000" dirty="0" err="1" smtClean="0"/>
              <a:t>Avg</a:t>
            </a:r>
            <a:r>
              <a:rPr lang="en-US" sz="2000" dirty="0" smtClean="0"/>
              <a:t> Annual Soil Loss </a:t>
            </a:r>
          </a:p>
          <a:p>
            <a:pPr marL="0" indent="0">
              <a:buNone/>
            </a:pPr>
            <a:r>
              <a:rPr lang="en-US" sz="2000" dirty="0" smtClean="0"/>
              <a:t>      (</a:t>
            </a:r>
            <a:r>
              <a:rPr lang="en-US" sz="2000" dirty="0" smtClean="0"/>
              <a:t>tons/</a:t>
            </a:r>
            <a:r>
              <a:rPr lang="en-US" sz="2000" dirty="0" err="1" smtClean="0"/>
              <a:t>acre</a:t>
            </a:r>
            <a:r>
              <a:rPr lang="en-US" sz="2000" dirty="0" err="1" smtClean="0"/>
              <a:t>∙yr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 smtClean="0"/>
              <a:t>LS = Slope Steepness </a:t>
            </a:r>
            <a:r>
              <a:rPr lang="en-US" sz="2000" dirty="0" smtClean="0"/>
              <a:t>&amp; </a:t>
            </a:r>
            <a:r>
              <a:rPr lang="en-US" sz="2000" dirty="0" smtClean="0"/>
              <a:t>Length Factor</a:t>
            </a:r>
          </a:p>
          <a:p>
            <a:pPr marL="0" indent="0">
              <a:buNone/>
            </a:pPr>
            <a:r>
              <a:rPr lang="en-US" sz="2000" dirty="0" smtClean="0"/>
              <a:t>R = Rainfall Energy Factor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(</a:t>
            </a:r>
            <a:r>
              <a:rPr lang="en-US" sz="2000" dirty="0" err="1" smtClean="0"/>
              <a:t>ft∙tonsf∙in</a:t>
            </a:r>
            <a:r>
              <a:rPr lang="en-US" sz="2000" dirty="0" smtClean="0"/>
              <a:t>/</a:t>
            </a:r>
            <a:r>
              <a:rPr lang="en-US" sz="2000" dirty="0" err="1" smtClean="0"/>
              <a:t>acre∙hr∙yr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 smtClean="0"/>
              <a:t>K = Soil </a:t>
            </a:r>
            <a:r>
              <a:rPr lang="en-US" sz="2000" dirty="0" err="1" smtClean="0"/>
              <a:t>Erodibility</a:t>
            </a:r>
            <a:r>
              <a:rPr lang="en-US" sz="2000" dirty="0" smtClean="0"/>
              <a:t> Factor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(</a:t>
            </a:r>
            <a:r>
              <a:rPr lang="en-US" sz="2000" dirty="0" err="1" smtClean="0"/>
              <a:t>tons∙acre∙hr</a:t>
            </a:r>
            <a:r>
              <a:rPr lang="en-US" sz="2000" dirty="0" smtClean="0"/>
              <a:t>/</a:t>
            </a:r>
            <a:r>
              <a:rPr lang="en-US" sz="2000" dirty="0" err="1" smtClean="0"/>
              <a:t>hundreds_acre∙ft∙tonsf∙in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 smtClean="0"/>
              <a:t>C = Cover Factor</a:t>
            </a:r>
          </a:p>
          <a:p>
            <a:pPr marL="0" indent="0">
              <a:buNone/>
            </a:pPr>
            <a:r>
              <a:rPr lang="en-US" sz="2000" dirty="0" smtClean="0"/>
              <a:t>P = Support Practice Factor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1050" y="2438400"/>
            <a:ext cx="45529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1200" y="4572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Adapted from </a:t>
            </a:r>
            <a:r>
              <a:rPr lang="en-US" dirty="0" err="1" smtClean="0"/>
              <a:t>Khosrowpanah</a:t>
            </a:r>
            <a:r>
              <a:rPr lang="en-US" dirty="0" smtClean="0"/>
              <a:t> et al. (2007)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78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573798"/>
            <a:ext cx="4433278" cy="393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630" y="2606543"/>
            <a:ext cx="448064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724400" cy="31699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Horizontal Distance from </a:t>
            </a:r>
          </a:p>
          <a:p>
            <a:pPr>
              <a:buNone/>
            </a:pPr>
            <a:r>
              <a:rPr lang="en-US" dirty="0" smtClean="0"/>
              <a:t>	any point to stream</a:t>
            </a:r>
          </a:p>
          <a:p>
            <a:r>
              <a:rPr lang="en-US" b="1" dirty="0" smtClean="0"/>
              <a:t>Near</a:t>
            </a:r>
            <a:r>
              <a:rPr lang="en-US" dirty="0" smtClean="0"/>
              <a:t> Function</a:t>
            </a:r>
          </a:p>
          <a:p>
            <a:pPr lvl="1"/>
            <a:r>
              <a:rPr lang="en-US" dirty="0" err="1" smtClean="0"/>
              <a:t>NHDPlus</a:t>
            </a:r>
            <a:r>
              <a:rPr lang="en-US" dirty="0" smtClean="0"/>
              <a:t> </a:t>
            </a:r>
            <a:r>
              <a:rPr lang="en-US" dirty="0" err="1" smtClean="0"/>
              <a:t>Flowlines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</a:p>
          <a:p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4802" y="1084078"/>
            <a:ext cx="15525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3239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3962400"/>
            <a:ext cx="20669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676400" y="5105400"/>
            <a:ext cx="2196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assumption: m=0.25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785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79526"/>
            <a:ext cx="13049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3709" y="2352406"/>
            <a:ext cx="4279004" cy="382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 Steepness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1/3” Seamless DEM</a:t>
            </a:r>
          </a:p>
          <a:p>
            <a:r>
              <a:rPr lang="en-US" dirty="0" smtClean="0"/>
              <a:t>Projected to TX Lambert</a:t>
            </a:r>
          </a:p>
          <a:p>
            <a:pPr>
              <a:buNone/>
            </a:pPr>
            <a:r>
              <a:rPr lang="en-US" dirty="0" smtClean="0"/>
              <a:t>	preserves length</a:t>
            </a:r>
          </a:p>
          <a:p>
            <a:r>
              <a:rPr lang="en-US" dirty="0" smtClean="0"/>
              <a:t>Slope to S</a:t>
            </a:r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6088" y="2216589"/>
            <a:ext cx="4458005" cy="396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09880"/>
            <a:ext cx="15144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4876800"/>
            <a:ext cx="4613442" cy="430887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3240" y="5340434"/>
            <a:ext cx="4675960" cy="430887"/>
          </a:xfrm>
          <a:prstGeom prst="rect">
            <a:avLst/>
          </a:prstGeom>
          <a:blipFill rotWithShape="1">
            <a:blip r:embed="rId7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27603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59302"/>
            <a:ext cx="4367247" cy="379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8206"/>
            <a:ext cx="8229600" cy="1143000"/>
          </a:xfrm>
        </p:spPr>
        <p:txBody>
          <a:bodyPr/>
          <a:lstStyle/>
          <a:p>
            <a:r>
              <a:rPr lang="en-US" dirty="0" smtClean="0"/>
              <a:t>Cover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813095"/>
            <a:ext cx="4191000" cy="4389120"/>
          </a:xfrm>
        </p:spPr>
        <p:txBody>
          <a:bodyPr/>
          <a:lstStyle/>
          <a:p>
            <a:r>
              <a:rPr lang="en-US" dirty="0" smtClean="0"/>
              <a:t>USDA Soil Data</a:t>
            </a:r>
          </a:p>
          <a:p>
            <a:pPr lvl="1"/>
            <a:r>
              <a:rPr lang="en-US" dirty="0" smtClean="0"/>
              <a:t>Land </a:t>
            </a:r>
            <a:r>
              <a:rPr lang="en-US" dirty="0" smtClean="0"/>
              <a:t>Cover Classification</a:t>
            </a:r>
            <a:endParaRPr lang="en-US" dirty="0" smtClean="0"/>
          </a:p>
          <a:p>
            <a:r>
              <a:rPr lang="en-US" dirty="0" smtClean="0"/>
              <a:t>Land </a:t>
            </a:r>
            <a:r>
              <a:rPr lang="en-US" dirty="0" smtClean="0"/>
              <a:t>Cover to C value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8047" y="1752600"/>
            <a:ext cx="4377353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75" y="3571875"/>
            <a:ext cx="2371725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6162" y="4354694"/>
            <a:ext cx="15144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52850"/>
            <a:ext cx="18288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33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570" y="2336006"/>
            <a:ext cx="4529685" cy="403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8021" y="2354800"/>
            <a:ext cx="4577978" cy="402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Annual Soil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3352800" cy="3657600"/>
          </a:xfrm>
        </p:spPr>
        <p:txBody>
          <a:bodyPr/>
          <a:lstStyle/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R=260</a:t>
            </a:r>
          </a:p>
          <a:p>
            <a:pPr lvl="1"/>
            <a:r>
              <a:rPr lang="en-US" dirty="0" smtClean="0"/>
              <a:t>K=0.25</a:t>
            </a:r>
          </a:p>
          <a:p>
            <a:pPr lvl="1"/>
            <a:r>
              <a:rPr lang="en-US" dirty="0" smtClean="0"/>
              <a:t>P=1.0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2209800" y="1905000"/>
                <a:ext cx="4038600" cy="6858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𝐴</m:t>
                      </m:r>
                      <m:r>
                        <a:rPr lang="en-US" sz="2800" i="1" smtClean="0">
                          <a:latin typeface="Cambria Math"/>
                        </a:rPr>
                        <m:t>=</m:t>
                      </m:r>
                      <m:r>
                        <a:rPr lang="en-US" sz="2800" i="1" smtClean="0">
                          <a:latin typeface="Cambria Math"/>
                        </a:rPr>
                        <m:t>𝐿𝑆</m:t>
                      </m:r>
                      <m:r>
                        <a:rPr lang="en-US" sz="2800" i="1" smtClean="0">
                          <a:latin typeface="Cambria Math"/>
                        </a:rPr>
                        <m:t>∗</m:t>
                      </m:r>
                      <m:r>
                        <a:rPr lang="en-US" sz="2800" i="1" smtClean="0">
                          <a:latin typeface="Cambria Math"/>
                        </a:rPr>
                        <m:t>𝑅</m:t>
                      </m:r>
                      <m:r>
                        <a:rPr lang="en-US" sz="2800" i="1" smtClean="0">
                          <a:latin typeface="Cambria Math"/>
                        </a:rPr>
                        <m:t>∗</m:t>
                      </m:r>
                      <m:r>
                        <a:rPr lang="en-US" sz="2800" i="1" smtClean="0">
                          <a:latin typeface="Cambria Math"/>
                        </a:rPr>
                        <m:t>𝐾</m:t>
                      </m:r>
                      <m:r>
                        <a:rPr lang="en-US" sz="2800" i="1" smtClean="0">
                          <a:latin typeface="Cambria Math"/>
                        </a:rPr>
                        <m:t>∗</m:t>
                      </m:r>
                      <m:r>
                        <a:rPr lang="en-US" sz="2800" i="1" smtClean="0">
                          <a:latin typeface="Cambria Math"/>
                        </a:rPr>
                        <m:t>𝐶</m:t>
                      </m:r>
                      <m:r>
                        <a:rPr lang="en-US" sz="2800" i="1" smtClean="0">
                          <a:latin typeface="Cambria Math"/>
                        </a:rPr>
                        <m:t>∗</m:t>
                      </m:r>
                      <m:r>
                        <a:rPr lang="en-US" sz="280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905000"/>
                <a:ext cx="4038600" cy="68580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375860"/>
            <a:ext cx="1295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37610"/>
            <a:ext cx="15430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88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National Resource Conservation Services (NRCS)</a:t>
            </a:r>
          </a:p>
          <a:p>
            <a:pPr lvl="1"/>
            <a:r>
              <a:rPr lang="en-US" dirty="0" err="1" smtClean="0"/>
              <a:t>Rasters</a:t>
            </a:r>
            <a:r>
              <a:rPr lang="en-US" dirty="0" smtClean="0"/>
              <a:t> of K and T </a:t>
            </a:r>
            <a:r>
              <a:rPr lang="en-US" dirty="0" smtClean="0"/>
              <a:t>(</a:t>
            </a:r>
            <a:r>
              <a:rPr lang="en-US" dirty="0" smtClean="0"/>
              <a:t>Tolerable Soil </a:t>
            </a:r>
            <a:r>
              <a:rPr lang="en-US" dirty="0" smtClean="0"/>
              <a:t>Loss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Soil Data Viewer</a:t>
            </a:r>
            <a:endParaRPr lang="en-US" dirty="0" smtClean="0"/>
          </a:p>
          <a:p>
            <a:endParaRPr lang="en-US" b="1" dirty="0" smtClean="0"/>
          </a:p>
          <a:p>
            <a:r>
              <a:rPr lang="en-US" dirty="0" smtClean="0"/>
              <a:t>Near Function</a:t>
            </a:r>
          </a:p>
          <a:p>
            <a:endParaRPr lang="en-US" dirty="0" smtClean="0"/>
          </a:p>
          <a:p>
            <a:r>
              <a:rPr lang="en-US" dirty="0" smtClean="0"/>
              <a:t>Level of detail</a:t>
            </a:r>
          </a:p>
          <a:p>
            <a:pPr lvl="1"/>
            <a:r>
              <a:rPr lang="en-US" dirty="0" smtClean="0"/>
              <a:t>100m to 30m to 3m</a:t>
            </a:r>
          </a:p>
          <a:p>
            <a:endParaRPr lang="en-US" dirty="0" smtClean="0"/>
          </a:p>
          <a:p>
            <a:r>
              <a:rPr lang="en-US" dirty="0" smtClean="0"/>
              <a:t>Time period</a:t>
            </a:r>
          </a:p>
          <a:p>
            <a:pPr lvl="1"/>
            <a:r>
              <a:rPr lang="en-US" dirty="0" smtClean="0"/>
              <a:t>Monthly average, N-year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848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523</TotalTime>
  <Words>474</Words>
  <Application>Microsoft Office PowerPoint</Application>
  <PresentationFormat>On-screen Show (4:3)</PresentationFormat>
  <Paragraphs>100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Erosion Potential  in Travis County</vt:lpstr>
      <vt:lpstr>Outline</vt:lpstr>
      <vt:lpstr>Importance of Erosion</vt:lpstr>
      <vt:lpstr>RUSLE Model</vt:lpstr>
      <vt:lpstr>Slope Length</vt:lpstr>
      <vt:lpstr>Slope Steepness</vt:lpstr>
      <vt:lpstr>Cover Factor</vt:lpstr>
      <vt:lpstr>Average Annual Soil Loss</vt:lpstr>
      <vt:lpstr>Improvements</vt:lpstr>
      <vt:lpstr>My Research</vt:lpstr>
      <vt:lpstr>Questions</vt:lpstr>
    </vt:vector>
  </TitlesOfParts>
  <Company>The University of Texas at Austin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Rounce, David R</dc:creator>
  <cp:lastModifiedBy>Wildcat</cp:lastModifiedBy>
  <cp:revision>53</cp:revision>
  <dcterms:created xsi:type="dcterms:W3CDTF">2010-11-22T18:34:55Z</dcterms:created>
  <dcterms:modified xsi:type="dcterms:W3CDTF">2010-11-23T05:31:38Z</dcterms:modified>
</cp:coreProperties>
</file>