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5"/>
  </p:notesMasterIdLst>
  <p:sldIdLst>
    <p:sldId id="256" r:id="rId2"/>
    <p:sldId id="259" r:id="rId3"/>
    <p:sldId id="262" r:id="rId4"/>
    <p:sldId id="269" r:id="rId5"/>
    <p:sldId id="270" r:id="rId6"/>
    <p:sldId id="271" r:id="rId7"/>
    <p:sldId id="277" r:id="rId8"/>
    <p:sldId id="272" r:id="rId9"/>
    <p:sldId id="273" r:id="rId10"/>
    <p:sldId id="275" r:id="rId11"/>
    <p:sldId id="274" r:id="rId12"/>
    <p:sldId id="276" r:id="rId13"/>
    <p:sldId id="278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21" d="100"/>
          <a:sy n="121" d="100"/>
        </p:scale>
        <p:origin x="-3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GIS\first%20try%20seba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581576026637066E-2"/>
          <c:y val="3.2626427406199018E-2"/>
          <c:w val="0.9156492785793563"/>
          <c:h val="0.86133768352365414"/>
        </c:manualLayout>
      </c:layout>
      <c:scatterChart>
        <c:scatterStyle val="lineMarker"/>
        <c:varyColors val="0"/>
        <c:ser>
          <c:idx val="0"/>
          <c:order val="0"/>
          <c:tx>
            <c:v>Terra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Sheet1!$B$2:$B$7</c:f>
              <c:numCache>
                <c:formatCode>General</c:formatCode>
                <c:ptCount val="6"/>
                <c:pt idx="0">
                  <c:v>3.94</c:v>
                </c:pt>
                <c:pt idx="1">
                  <c:v>1.1000000000000001</c:v>
                </c:pt>
                <c:pt idx="2">
                  <c:v>0.53</c:v>
                </c:pt>
                <c:pt idx="3">
                  <c:v>2.71</c:v>
                </c:pt>
                <c:pt idx="4">
                  <c:v>2.2599999999999998</c:v>
                </c:pt>
                <c:pt idx="5">
                  <c:v>3.46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4</c:v>
                </c:pt>
                <c:pt idx="1">
                  <c:v>4.1100000000000003</c:v>
                </c:pt>
                <c:pt idx="2">
                  <c:v>2.68</c:v>
                </c:pt>
                <c:pt idx="3">
                  <c:v>4.97</c:v>
                </c:pt>
                <c:pt idx="4">
                  <c:v>5.0999999999999996</c:v>
                </c:pt>
                <c:pt idx="5">
                  <c:v>5.8</c:v>
                </c:pt>
              </c:numCache>
            </c:numRef>
          </c:yVal>
          <c:smooth val="0"/>
        </c:ser>
        <c:ser>
          <c:idx val="1"/>
          <c:order val="1"/>
          <c:tx>
            <c:v>Aqua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DD2D32"/>
              </a:solidFill>
              <a:ln>
                <a:solidFill>
                  <a:srgbClr val="DD2D32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Sheet1!$B$2:$B$7</c:f>
              <c:numCache>
                <c:formatCode>General</c:formatCode>
                <c:ptCount val="6"/>
                <c:pt idx="0">
                  <c:v>3.94</c:v>
                </c:pt>
                <c:pt idx="1">
                  <c:v>1.1000000000000001</c:v>
                </c:pt>
                <c:pt idx="2">
                  <c:v>0.53</c:v>
                </c:pt>
                <c:pt idx="3">
                  <c:v>2.71</c:v>
                </c:pt>
                <c:pt idx="4">
                  <c:v>2.2599999999999998</c:v>
                </c:pt>
                <c:pt idx="5">
                  <c:v>3.46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5.17</c:v>
                </c:pt>
                <c:pt idx="1">
                  <c:v>4.3600000000000003</c:v>
                </c:pt>
                <c:pt idx="2">
                  <c:v>3.2</c:v>
                </c:pt>
                <c:pt idx="3">
                  <c:v>5.56</c:v>
                </c:pt>
                <c:pt idx="4">
                  <c:v>5</c:v>
                </c:pt>
                <c:pt idx="5">
                  <c:v>5.3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978624"/>
        <c:axId val="80696832"/>
      </c:scatterChart>
      <c:valAx>
        <c:axId val="77978624"/>
        <c:scaling>
          <c:orientation val="minMax"/>
          <c:max val="6"/>
        </c:scaling>
        <c:delete val="0"/>
        <c:axPos val="b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Actual ET 
(mm/day)</a:t>
                </a:r>
              </a:p>
            </c:rich>
          </c:tx>
          <c:layout>
            <c:manualLayout>
              <c:xMode val="edge"/>
              <c:yMode val="edge"/>
              <c:x val="0.48501664816870144"/>
              <c:y val="0.931484502446982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0696832"/>
        <c:crosses val="autoZero"/>
        <c:crossBetween val="midCat"/>
      </c:valAx>
      <c:valAx>
        <c:axId val="80696832"/>
        <c:scaling>
          <c:orientation val="minMax"/>
          <c:max val="6"/>
        </c:scaling>
        <c:delete val="0"/>
        <c:axPos val="l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Esimated ET 
(mm/day)</a:t>
                </a:r>
              </a:p>
            </c:rich>
          </c:tx>
          <c:layout>
            <c:manualLayout>
              <c:xMode val="edge"/>
              <c:yMode val="edge"/>
              <c:x val="4.4395116537180911E-3"/>
              <c:y val="0.381729200652528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77978624"/>
        <c:crosses val="autoZero"/>
        <c:crossBetween val="midCat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905733854851656"/>
          <c:y val="0.65520448153720157"/>
          <c:w val="9.6625161551118471E-2"/>
          <c:h val="9.6834699718361256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0.40525</cdr:x>
      <cdr:y>0.69775</cdr:y>
    </cdr:from>
    <cdr:to>
      <cdr:x>0.79925</cdr:x>
      <cdr:y>0.7825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77866" y="4074040"/>
          <a:ext cx="3381317" cy="4948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RMSE = 2.43 mm/day</a:t>
          </a:r>
        </a:p>
        <a:p xmlns:a="http://schemas.openxmlformats.org/drawingml/2006/main">
          <a:pPr algn="l" rtl="0"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BIAS  = 2.27 mm/day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CA0EF5-1A5B-40C1-ABC7-EC477CD22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2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B82A-2A61-4DF8-AB77-4C1A0D1C0B8E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E2ECE-83FA-43AE-83E5-B9DB3C508B7D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F1AE6-78C9-4886-9813-2DA3846FE7C3}" type="slidenum">
              <a:rPr lang="en-US"/>
              <a:pPr/>
              <a:t>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B295EE4-20CF-498D-B265-3E096C091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3A87-6320-456D-9EDB-33B7B76B20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465F4-A8F4-43B3-BAB0-07B1D7929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2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F6FAA-FA6A-4673-8054-E143358DE9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3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2D30C-6C12-4972-A861-3EE753FB93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5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65BB7-8ECA-488E-A628-4219F33AF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0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79B23-B127-4F09-A771-9DCF1AEEE0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2D4BF-2825-4178-8B1C-D5E07A064F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7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29AA1-5B5A-4494-8349-0318DE743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3A731-F2F6-451D-80E5-70170ED138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5CEB9-AF00-4E7E-BA2C-4F42D0EB3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fld id="{23087D18-56DB-44CD-82BD-A44D2DE70C7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5725" cy="76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343400"/>
            <a:ext cx="78486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5400"/>
              <a:t> Remote Sensing </a:t>
            </a:r>
            <a:br>
              <a:rPr lang="en-US" sz="5400"/>
            </a:br>
            <a:r>
              <a:rPr lang="en-US" sz="5400"/>
              <a:t>of</a:t>
            </a:r>
            <a:br>
              <a:rPr lang="en-US" sz="5400"/>
            </a:br>
            <a:r>
              <a:rPr lang="en-US" sz="5400"/>
              <a:t> Evapotranspiration</a:t>
            </a:r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09600" y="152400"/>
            <a:ext cx="9205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Surface Energy Balance Algorithm for Land (SEBAL)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t="22069" r="2965" b="19724"/>
          <a:stretch/>
        </p:blipFill>
        <p:spPr bwMode="auto">
          <a:xfrm>
            <a:off x="76199" y="533400"/>
            <a:ext cx="895259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259080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27083" t="9615" r="3205" b="6623"/>
          <a:stretch/>
        </p:blipFill>
        <p:spPr bwMode="auto">
          <a:xfrm>
            <a:off x="14654" y="23446"/>
            <a:ext cx="9144000" cy="6758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371600" y="3402624"/>
            <a:ext cx="3124200" cy="1474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16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283370"/>
              </p:ext>
            </p:extLst>
          </p:nvPr>
        </p:nvGraphicFramePr>
        <p:xfrm>
          <a:off x="76200" y="513332"/>
          <a:ext cx="8782050" cy="596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3200" y="152400"/>
            <a:ext cx="3862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SEBAL </a:t>
            </a:r>
            <a:r>
              <a:rPr lang="en-US" dirty="0" err="1" smtClean="0"/>
              <a:t>vs</a:t>
            </a:r>
            <a:r>
              <a:rPr lang="en-US" dirty="0" smtClean="0"/>
              <a:t> Flux Tower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772400" cy="4114800"/>
          </a:xfrm>
        </p:spPr>
        <p:txBody>
          <a:bodyPr/>
          <a:lstStyle/>
          <a:p>
            <a:r>
              <a:rPr lang="en-US" dirty="0" smtClean="0"/>
              <a:t>Develop principle for constraining maximum evapotranspiration</a:t>
            </a:r>
          </a:p>
          <a:p>
            <a:endParaRPr lang="en-US" dirty="0"/>
          </a:p>
          <a:p>
            <a:r>
              <a:rPr lang="en-US" dirty="0"/>
              <a:t>Develop principle </a:t>
            </a:r>
            <a:r>
              <a:rPr lang="en-US" dirty="0" smtClean="0"/>
              <a:t>for estimating net radiation on cloudy days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Any Questions?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/>
              <a:t>What is MODIS?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9144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</a:rPr>
              <a:t>Moderate-Resolution Imaging </a:t>
            </a:r>
            <a:r>
              <a:rPr lang="en-US" sz="1800" dirty="0" err="1">
                <a:solidFill>
                  <a:srgbClr val="000000"/>
                </a:solidFill>
              </a:rPr>
              <a:t>Spectroradiometer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</a:rPr>
              <a:t>Launched in 1999 aboard the EOS AM (Terra); EOS PM (Aqua) followed in 2002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</a:rPr>
              <a:t>Monitors 36 spectral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     bands between 0.4 </a:t>
            </a:r>
            <a:r>
              <a:rPr lang="en-US" sz="1800" dirty="0">
                <a:solidFill>
                  <a:srgbClr val="00000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sz="1800" dirty="0">
                <a:solidFill>
                  <a:srgbClr val="000000"/>
                </a:solidFill>
              </a:rPr>
              <a:t>m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     and 14.4 </a:t>
            </a:r>
            <a:r>
              <a:rPr lang="en-US" sz="1800" dirty="0">
                <a:solidFill>
                  <a:srgbClr val="00000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sz="1800" dirty="0">
                <a:solidFill>
                  <a:srgbClr val="000000"/>
                </a:solidFill>
              </a:rPr>
              <a:t>m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</a:rPr>
              <a:t>Images entire Earth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     every 1-2 days at 1 km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     resolution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1800" dirty="0"/>
              <a:t>X data products provided by NASA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  with full QA/QC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  <p:pic>
        <p:nvPicPr>
          <p:cNvPr id="11268" name="Picture 4" descr="TERRA_a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44074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Accessing MODIS Data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Level 1 and Atmosphere Archive and Distribution System (LAADS)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Warehouse Inventory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   Search </a:t>
            </a:r>
            <a:r>
              <a:rPr lang="en-US" sz="2400" dirty="0">
                <a:solidFill>
                  <a:srgbClr val="000000"/>
                </a:solidFill>
              </a:rPr>
              <a:t>Tool (WIST)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   submits </a:t>
            </a:r>
            <a:r>
              <a:rPr lang="en-US" sz="2400" dirty="0">
                <a:solidFill>
                  <a:srgbClr val="000000"/>
                </a:solidFill>
              </a:rPr>
              <a:t>orders via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   EOS </a:t>
            </a:r>
            <a:r>
              <a:rPr lang="en-US" sz="2400" dirty="0" err="1">
                <a:solidFill>
                  <a:srgbClr val="000000"/>
                </a:solidFill>
              </a:rPr>
              <a:t>ClearingHouse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   (ECHO)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Direct access via FTP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HDF </a:t>
            </a:r>
            <a:r>
              <a:rPr lang="en-US" sz="2400" dirty="0" smtClean="0">
                <a:solidFill>
                  <a:srgbClr val="000000"/>
                </a:solidFill>
              </a:rPr>
              <a:t>files can be manipulated </a:t>
            </a:r>
            <a:r>
              <a:rPr lang="en-US" sz="2400" dirty="0">
                <a:solidFill>
                  <a:srgbClr val="000000"/>
                </a:solidFill>
              </a:rPr>
              <a:t>with C, Fortran, Perl, MATLAB, </a:t>
            </a:r>
            <a:r>
              <a:rPr lang="en-US" sz="2400" dirty="0" smtClean="0">
                <a:solidFill>
                  <a:srgbClr val="000000"/>
                </a:solidFill>
              </a:rPr>
              <a:t>IDL, </a:t>
            </a:r>
            <a:r>
              <a:rPr lang="en-US" sz="2400" dirty="0" err="1" smtClean="0">
                <a:solidFill>
                  <a:srgbClr val="000000"/>
                </a:solidFill>
              </a:rPr>
              <a:t>Mathmatica</a:t>
            </a:r>
            <a:r>
              <a:rPr lang="en-US" sz="2400" dirty="0" smtClean="0">
                <a:solidFill>
                  <a:srgbClr val="000000"/>
                </a:solidFill>
              </a:rPr>
              <a:t> and now ArcGIS</a:t>
            </a:r>
            <a:endParaRPr lang="en-US" sz="2400" dirty="0"/>
          </a:p>
        </p:txBody>
      </p:sp>
      <p:pic>
        <p:nvPicPr>
          <p:cNvPr id="17412" name="Picture 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49061"/>
            <a:ext cx="4267200" cy="32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8351" r="28947" b="16351"/>
          <a:stretch/>
        </p:blipFill>
        <p:spPr bwMode="auto">
          <a:xfrm>
            <a:off x="290763" y="682437"/>
            <a:ext cx="8458200" cy="601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393658" y="-23416"/>
                <a:ext cx="735530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ET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𝑅</m:t>
                        </m:r>
                        <m:r>
                          <a:rPr lang="en-US" b="0" i="1" baseline="-250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b="0" i="1" baseline="-250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 − 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𝐿𝑆𝑇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𝑎</m:t>
                            </m:r>
                            <m: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𝑏</m:t>
                            </m:r>
                          </m:e>
                        </m:d>
                        <m:f>
                          <m:fPr>
                            <m:ctrlPr>
                              <a:rPr lang="en-US" b="0" i="1" baseline="-2500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𝑐</m:t>
                            </m:r>
                            <m:r>
                              <a:rPr lang="en-US" b="0" i="1" baseline="-2500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ρ</m:t>
                            </m:r>
                            <m:r>
                              <a:rPr lang="en-US" b="0" i="1" baseline="-2500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𝑟</m:t>
                            </m:r>
                            <m:r>
                              <a:rPr lang="en-US" b="0" i="1" baseline="-2500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𝑎h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∗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36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00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 ∗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h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/ 2450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000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658" y="-23416"/>
                <a:ext cx="7355305" cy="645048"/>
              </a:xfrm>
              <a:prstGeom prst="rect">
                <a:avLst/>
              </a:prstGeom>
              <a:blipFill rotWithShape="1">
                <a:blip r:embed="rId3"/>
                <a:stretch>
                  <a:fillRect l="-132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 bwMode="auto">
          <a:xfrm flipH="1">
            <a:off x="7086600" y="457200"/>
            <a:ext cx="838200" cy="2895600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 bwMode="auto">
          <a:xfrm>
            <a:off x="3048000" y="35449"/>
            <a:ext cx="2438400" cy="586184"/>
          </a:xfrm>
          <a:prstGeom prst="roundRect">
            <a:avLst/>
          </a:prstGeom>
          <a:solidFill>
            <a:srgbClr val="FFFF00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0" y="89817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Sensible Heat Flux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886200" y="533400"/>
            <a:ext cx="633663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414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596" t="27991" r="13943" b="28205"/>
          <a:stretch/>
        </p:blipFill>
        <p:spPr bwMode="auto">
          <a:xfrm>
            <a:off x="609600" y="88715"/>
            <a:ext cx="7924800" cy="6769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88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/>
        </p:blipFill>
        <p:spPr bwMode="auto">
          <a:xfrm>
            <a:off x="609599" y="3810000"/>
            <a:ext cx="276225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205" t="22436" r="2404" b="20512"/>
          <a:stretch/>
        </p:blipFill>
        <p:spPr bwMode="auto">
          <a:xfrm>
            <a:off x="4191000" y="3663407"/>
            <a:ext cx="4800600" cy="2960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980" y="1066800"/>
            <a:ext cx="3185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Evapotranspiration</a:t>
            </a:r>
          </a:p>
          <a:p>
            <a:pPr algn="ctr"/>
            <a:r>
              <a:rPr lang="en-US" sz="2800" dirty="0" smtClean="0"/>
              <a:t>and Land Use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8045" t="22009" r="2404" b="20085"/>
          <a:stretch/>
        </p:blipFill>
        <p:spPr bwMode="auto">
          <a:xfrm>
            <a:off x="4235116" y="304800"/>
            <a:ext cx="4724400" cy="2950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73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/>
          <a:srcRect l="46634" t="32265" r="14744" b="31838"/>
          <a:stretch/>
        </p:blipFill>
        <p:spPr bwMode="auto">
          <a:xfrm>
            <a:off x="-38100" y="152400"/>
            <a:ext cx="9182100" cy="6479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46955" t="33333" r="14423" b="31838"/>
          <a:stretch/>
        </p:blipFill>
        <p:spPr bwMode="auto">
          <a:xfrm>
            <a:off x="38100" y="307731"/>
            <a:ext cx="9120554" cy="632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6795" t="33333" r="15064" b="32292"/>
          <a:stretch/>
        </p:blipFill>
        <p:spPr bwMode="auto">
          <a:xfrm>
            <a:off x="0" y="322385"/>
            <a:ext cx="9029700" cy="6260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26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784" r="778" b="5527"/>
          <a:stretch/>
        </p:blipFill>
        <p:spPr bwMode="auto">
          <a:xfrm>
            <a:off x="381000" y="805272"/>
            <a:ext cx="845266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1477" y="243952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Validating the Method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21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77243" t="14635" b="68045"/>
          <a:stretch/>
        </p:blipFill>
        <p:spPr bwMode="auto">
          <a:xfrm>
            <a:off x="583223" y="347527"/>
            <a:ext cx="3302000" cy="1884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064" t="13033" r="44391" b="36539"/>
          <a:stretch/>
        </p:blipFill>
        <p:spPr bwMode="auto">
          <a:xfrm>
            <a:off x="4572000" y="805962"/>
            <a:ext cx="4166138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21636" t="19194" r="34935" b="38462"/>
          <a:stretch/>
        </p:blipFill>
        <p:spPr bwMode="auto">
          <a:xfrm>
            <a:off x="457200" y="3216166"/>
            <a:ext cx="3886200" cy="295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400300" y="1600200"/>
            <a:ext cx="2171700" cy="632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400300" y="1600200"/>
            <a:ext cx="19050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508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544</TotalTime>
  <Words>207</Words>
  <Application>Microsoft Office PowerPoint</Application>
  <PresentationFormat>On-screen Show (4:3)</PresentationFormat>
  <Paragraphs>49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 Remote Sensing  of  Evapotranspiration</vt:lpstr>
      <vt:lpstr>What is MODIS?</vt:lpstr>
      <vt:lpstr>Accessing MODIS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>Daniel Siegel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 of  Evapotranspiration</dc:title>
  <dc:creator>Daniel Siegel</dc:creator>
  <cp:lastModifiedBy>Daniel Siegel</cp:lastModifiedBy>
  <cp:revision>17</cp:revision>
  <dcterms:created xsi:type="dcterms:W3CDTF">2010-11-04T23:45:49Z</dcterms:created>
  <dcterms:modified xsi:type="dcterms:W3CDTF">2010-11-22T21:45:59Z</dcterms:modified>
</cp:coreProperties>
</file>