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0" r:id="rId3"/>
    <p:sldId id="257" r:id="rId4"/>
    <p:sldId id="261" r:id="rId5"/>
    <p:sldId id="263" r:id="rId6"/>
    <p:sldId id="262" r:id="rId7"/>
    <p:sldId id="266" r:id="rId8"/>
    <p:sldId id="265" r:id="rId9"/>
    <p:sldId id="264" r:id="rId10"/>
    <p:sldId id="267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80" r:id="rId21"/>
    <p:sldId id="281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81747" autoAdjust="0"/>
  </p:normalViewPr>
  <p:slideViewPr>
    <p:cSldViewPr>
      <p:cViewPr>
        <p:scale>
          <a:sx n="66" d="100"/>
          <a:sy n="66" d="100"/>
        </p:scale>
        <p:origin x="-4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B0C5176-2E3E-47A2-819D-8C85BD3B1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26B959E-78D3-4CD0-A45F-9CC6D429B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6302CF-B42B-451E-AD6F-187EC6D705B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D712D-6517-475B-9187-641DDBE60E9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2CB4FD-9087-4ABC-B8CB-A93A1900674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08B7B-22C3-45B0-A85E-165BE107D06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1B4736-3B10-4AFE-848C-EB5ADD5E579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C43D13-A847-429C-AFFA-B3406B66410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B0DEE-47EF-4EBC-9057-CB20C3C19F9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A39A8-5EAA-4504-84CA-B83FFCA63C8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DF4283-3A7C-4834-BE84-74EAF76A62A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A646E7-829B-4868-87CA-FF77471BEBA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DBCC3-E1DC-4C8B-8A4C-614F1651E3A4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03E4CA-0EC9-464F-9C68-A19F5CD798C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708B7-72B1-4C23-ABAA-9E275B81C56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6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1B56D-B53B-4761-9810-76676A2C6F9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A11D8-8802-42CC-B05D-740AF18036E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9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96AF7-91C9-41ED-9A8F-1CFDF0F3260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61FB9-F677-4F29-B0FC-4C77DD610AF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166AF-A0D5-4777-94A4-211BB93C521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CEF693-6110-47D7-A33F-576FA677812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35F7A4-AAD9-414E-B18D-F9430E3088F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10E04-B216-49D1-8E61-DE80D6C43A1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D07D-08C4-4BB4-B5CE-20A0A47DC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31051-52A3-4BA5-90F0-BF1F221EC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4E6B0-77B1-4585-8294-381813CE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80CA-FE1D-48E5-99F2-7C3CF0FD4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6AF97-CFCA-4AB1-B37D-9DF0FF4A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AA730-3E61-41A4-B237-D21E9BD18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C7A357-79A0-4E67-B6A7-21D65870E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FE4B-5492-4F6E-B63E-0B97BB229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220BE-D0FE-4EC5-A0E3-98A2C5ABD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49488-A900-4094-BDA0-641057C9E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3BF9A-EA2F-40F0-A46F-1800F5A1C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DC09-17A7-4D38-BE4F-7F4F46FA5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AB9A3A09-8CA5-49CA-A71D-FD222946D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csc.noaa.gov/hurricanes/viewer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wf.ncdc.noaa.gov/oa/radar/radarresource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TSHermine-T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Tropical Storm </a:t>
            </a:r>
            <a:r>
              <a:rPr lang="en-US" sz="4000" dirty="0" err="1" smtClean="0">
                <a:solidFill>
                  <a:srgbClr val="000000"/>
                </a:solidFill>
              </a:rPr>
              <a:t>Hermine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&amp;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it’s Impact on Texas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</a:rPr>
              <a:t>Steven Vargas, 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Rain_5-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800225"/>
            <a:ext cx="8763000" cy="5057775"/>
          </a:xfrm>
          <a:noFill/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Normal Rainfall for Sept 2010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Rain_5-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800225"/>
            <a:ext cx="8763000" cy="5057775"/>
          </a:xfrm>
          <a:noFill/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Observed Rainfall for Sept 2010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Rain_5-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800225"/>
            <a:ext cx="8763000" cy="5057775"/>
          </a:xfrm>
          <a:noFill/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Departure from Normal Rainfall for Sept 2010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ain_5-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800225"/>
            <a:ext cx="8763000" cy="5057775"/>
          </a:xfrm>
          <a:noFill/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Departure from Normal Rainfall for Sept 2010 as Percentage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Rain_5-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25600" y="1800225"/>
            <a:ext cx="6273800" cy="5057775"/>
          </a:xfrm>
          <a:noFill/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Rainfall totals from TS </a:t>
            </a:r>
            <a:r>
              <a:rPr lang="en-US" dirty="0" err="1" smtClean="0"/>
              <a:t>Hermine</a:t>
            </a:r>
            <a:r>
              <a:rPr lang="en-US" dirty="0" smtClean="0"/>
              <a:t> for Sept 6-9,2010.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ain_5-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0213" y="1828800"/>
            <a:ext cx="8408987" cy="4852988"/>
          </a:xfrm>
          <a:noFill/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One-Day Rainfall totals from TS </a:t>
            </a:r>
            <a:r>
              <a:rPr lang="en-US" dirty="0" err="1" smtClean="0"/>
              <a:t>Hermine</a:t>
            </a:r>
            <a:r>
              <a:rPr lang="en-US" dirty="0" smtClean="0"/>
              <a:t> on Sept 8, 2010.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Rain_5-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28725" y="1828800"/>
            <a:ext cx="6811963" cy="4852988"/>
          </a:xfrm>
          <a:noFill/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Texas Waterways-</a:t>
            </a:r>
            <a:r>
              <a:rPr lang="en-US" dirty="0" err="1" smtClean="0"/>
              <a:t>ArcGIS</a:t>
            </a:r>
            <a:r>
              <a:rPr lang="en-US" dirty="0" smtClean="0"/>
              <a:t> Layer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Rain_5-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28725" y="1949450"/>
            <a:ext cx="6811963" cy="4611688"/>
          </a:xfrm>
          <a:noFill/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USGS Texas Gauge Locations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Rain_5-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28725" y="2159000"/>
            <a:ext cx="6811963" cy="4192588"/>
          </a:xfrm>
          <a:noFill/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TX Mean Annual Flow (</a:t>
            </a:r>
            <a:r>
              <a:rPr lang="en-US" dirty="0" err="1" smtClean="0"/>
              <a:t>cfs</a:t>
            </a:r>
            <a:r>
              <a:rPr lang="en-US" dirty="0" smtClean="0"/>
              <a:t>)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Rain_5-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28725" y="2159000"/>
            <a:ext cx="6811963" cy="4192588"/>
          </a:xfrm>
          <a:noFill/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TX Stream Flow Maxima (</a:t>
            </a:r>
            <a:r>
              <a:rPr lang="en-US" dirty="0" err="1" smtClean="0"/>
              <a:t>cfs</a:t>
            </a:r>
            <a:r>
              <a:rPr lang="en-US" dirty="0" smtClean="0"/>
              <a:t>) during </a:t>
            </a:r>
            <a:r>
              <a:rPr lang="en-US" dirty="0" err="1" smtClean="0"/>
              <a:t>Hermine</a:t>
            </a:r>
            <a:r>
              <a:rPr lang="en-US" dirty="0" smtClean="0"/>
              <a:t> Storm Event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Tropical Storm </a:t>
            </a:r>
            <a:r>
              <a:rPr lang="en-US" sz="2400" dirty="0" err="1" smtClean="0"/>
              <a:t>Hermine</a:t>
            </a:r>
            <a:r>
              <a:rPr lang="en-US" sz="2400" dirty="0" smtClean="0"/>
              <a:t> formed off the Bay of Campeche on September 3, 2010.</a:t>
            </a:r>
          </a:p>
          <a:p>
            <a:pPr eaLnBrk="1" hangingPunct="1">
              <a:defRPr/>
            </a:pPr>
            <a:r>
              <a:rPr lang="en-US" sz="2400" dirty="0" smtClean="0"/>
              <a:t>Over the next several days, </a:t>
            </a:r>
            <a:r>
              <a:rPr lang="en-US" sz="2400" dirty="0" err="1" smtClean="0"/>
              <a:t>Hermine</a:t>
            </a:r>
            <a:r>
              <a:rPr lang="en-US" sz="2400" dirty="0" smtClean="0"/>
              <a:t> produced record-setting rainfall, flooding and damage in Texas and primarily up and down the IH-35 corridor.</a:t>
            </a:r>
          </a:p>
          <a:p>
            <a:pPr eaLnBrk="1" hangingPunct="1">
              <a:defRPr/>
            </a:pPr>
            <a:r>
              <a:rPr lang="en-US" sz="2400" dirty="0" smtClean="0"/>
              <a:t>Because of the magnitude of flooding, the governor of Texas declared those areas affected by the storm as disaster areas.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Conclusion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Tropical Storm </a:t>
            </a:r>
            <a:r>
              <a:rPr lang="en-US" sz="2800" dirty="0" err="1" smtClean="0"/>
              <a:t>Hermine</a:t>
            </a:r>
            <a:r>
              <a:rPr lang="en-US" sz="2800" dirty="0" smtClean="0"/>
              <a:t> was a damaging tropical storm that hit areas within the IH-35 corridor particularly hard.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It wasn’t a particularly abnormal storm but the training effect of rain bands made it destructive.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Area infrastructure was not adequate to mitigate the subsequent flooding.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2438400"/>
            <a:ext cx="29718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Flooding after TS </a:t>
            </a:r>
            <a:r>
              <a:rPr lang="en-US" sz="4000" dirty="0" err="1" smtClean="0"/>
              <a:t>Hermine</a:t>
            </a:r>
            <a:endParaRPr lang="en-US" sz="4000" dirty="0" smtClean="0"/>
          </a:p>
        </p:txBody>
      </p:sp>
      <p:pic>
        <p:nvPicPr>
          <p:cNvPr id="5123" name="Picture 4" descr="Biot215PhotoC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524000"/>
            <a:ext cx="4116388" cy="4267200"/>
          </a:xfrm>
          <a:noFill/>
        </p:spPr>
      </p:pic>
      <p:pic>
        <p:nvPicPr>
          <p:cNvPr id="5124" name="Picture 7" descr="Biot215PhotoF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1123950"/>
            <a:ext cx="3733800" cy="2576513"/>
          </a:xfrm>
          <a:noFill/>
        </p:spPr>
      </p:pic>
      <p:pic>
        <p:nvPicPr>
          <p:cNvPr id="5125" name="Picture 10" descr="I45-Detour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029200" y="4117975"/>
            <a:ext cx="3733800" cy="2336800"/>
          </a:xfrm>
          <a:noFill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3505200" y="2209800"/>
            <a:ext cx="2819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fatalities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762000" y="32766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 $115 million in property damage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6" grpId="0"/>
      <p:bldP spid="112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Project Purpose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/>
              <a:t>Perform an evaluation of the storm and its consequences in Texas</a:t>
            </a:r>
          </a:p>
          <a:p>
            <a:pPr eaLnBrk="1" hangingPunct="1">
              <a:defRPr/>
            </a:pPr>
            <a:r>
              <a:rPr lang="en-US" sz="2800" dirty="0" smtClean="0"/>
              <a:t> Storm Track</a:t>
            </a:r>
          </a:p>
          <a:p>
            <a:pPr eaLnBrk="1" hangingPunct="1">
              <a:defRPr/>
            </a:pPr>
            <a:r>
              <a:rPr lang="en-US" sz="2800" dirty="0" smtClean="0"/>
              <a:t> Precipitation</a:t>
            </a:r>
          </a:p>
          <a:p>
            <a:pPr eaLnBrk="1" hangingPunct="1">
              <a:defRPr/>
            </a:pPr>
            <a:r>
              <a:rPr lang="en-US" sz="2800" dirty="0" smtClean="0"/>
              <a:t> Stream discharge</a:t>
            </a:r>
          </a:p>
          <a:p>
            <a:pPr eaLnBrk="1" hangingPunct="1">
              <a:defRPr/>
            </a:pPr>
            <a:r>
              <a:rPr lang="en-US" sz="2800" dirty="0" smtClean="0"/>
              <a:t> Flooding area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Better understand water resource data and how to integrate different source data using </a:t>
            </a:r>
            <a:r>
              <a:rPr lang="en-US" sz="2800" dirty="0" err="1" smtClean="0"/>
              <a:t>ArcGIS</a:t>
            </a:r>
            <a:endParaRPr lang="en-US" sz="2800" dirty="0" smtClean="0"/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Data Sources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effectLst/>
              </a:rPr>
              <a:t>National Hurricane Center provides historical</a:t>
            </a:r>
            <a:r>
              <a:rPr lang="en-US" sz="2000" dirty="0" smtClean="0"/>
              <a:t> tropical cyclone track GIS data at: </a:t>
            </a:r>
            <a:r>
              <a:rPr lang="en-US" sz="2000" b="1" u="sng" dirty="0" smtClean="0">
                <a:hlinkClick r:id="rId3"/>
              </a:rPr>
              <a:t>http://maps.csc.noaa.gov/hurricanes/viewer.html</a:t>
            </a:r>
            <a:endParaRPr lang="en-US" sz="2000" b="1" dirty="0" smtClean="0"/>
          </a:p>
          <a:p>
            <a:pPr eaLnBrk="1" hangingPunct="1">
              <a:defRPr/>
            </a:pPr>
            <a:r>
              <a:rPr lang="en-US" sz="2000" dirty="0" smtClean="0">
                <a:effectLst/>
              </a:rPr>
              <a:t>National Climate Data Center provides NEXRAD Radar rainfall data at: </a:t>
            </a:r>
            <a:r>
              <a:rPr lang="en-US" sz="2000" b="1" u="sng" dirty="0" smtClean="0">
                <a:hlinkClick r:id="rId4"/>
              </a:rPr>
              <a:t>http://lwf.ncdc.noaa.gov/oa/radar/radarresources.html</a:t>
            </a:r>
            <a:endParaRPr lang="en-US" sz="2000" b="1" u="sng" dirty="0" smtClean="0"/>
          </a:p>
          <a:p>
            <a:pPr eaLnBrk="1" hangingPunct="1">
              <a:defRPr/>
            </a:pPr>
            <a:r>
              <a:rPr lang="en-US" sz="2000" dirty="0" err="1" smtClean="0">
                <a:effectLst/>
              </a:rPr>
              <a:t>NHDplus</a:t>
            </a:r>
            <a:r>
              <a:rPr lang="en-US" sz="2000" dirty="0" smtClean="0">
                <a:effectLst/>
              </a:rPr>
              <a:t> provided surface water dataset of Texas </a:t>
            </a:r>
          </a:p>
          <a:p>
            <a:pPr eaLnBrk="1" hangingPunct="1">
              <a:defRPr/>
            </a:pPr>
            <a:r>
              <a:rPr lang="en-US" sz="2000" dirty="0" smtClean="0">
                <a:effectLst/>
              </a:rPr>
              <a:t>USGS stream gages &amp; real time dataset</a:t>
            </a:r>
          </a:p>
          <a:p>
            <a:pPr eaLnBrk="1" hangingPunct="1">
              <a:defRPr/>
            </a:pPr>
            <a:r>
              <a:rPr lang="en-US" sz="2000" dirty="0" smtClean="0">
                <a:effectLst/>
              </a:rPr>
              <a:t>NEXRAD historical radar</a:t>
            </a:r>
          </a:p>
          <a:p>
            <a:pPr eaLnBrk="1" hangingPunct="1">
              <a:buFontTx/>
              <a:buNone/>
              <a:defRPr/>
            </a:pPr>
            <a:endParaRPr lang="en-US" sz="20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rack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417513"/>
            <a:ext cx="8610600" cy="6124575"/>
          </a:xfrm>
          <a:noFill/>
        </p:spPr>
      </p:pic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35814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</a:rPr>
              <a:t>Storm </a:t>
            </a:r>
            <a:br>
              <a:rPr lang="en-US" sz="4000" dirty="0" smtClean="0">
                <a:solidFill>
                  <a:srgbClr val="000000"/>
                </a:solidFill>
              </a:rPr>
            </a:br>
            <a:r>
              <a:rPr lang="en-US" sz="4000" dirty="0" smtClean="0">
                <a:solidFill>
                  <a:srgbClr val="000000"/>
                </a:solidFill>
              </a:rPr>
              <a:t>History &amp;Track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Storm Precipitation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Rain gages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-419 rain gages operated by </a:t>
            </a:r>
            <a:r>
              <a:rPr lang="en-US" altLang="zh-CN" sz="2800" dirty="0" smtClean="0">
                <a:ea typeface="宋体" pitchFamily="2" charset="-122"/>
              </a:rPr>
              <a:t>National Weather Service (NWS) in Texas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Radar data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-NEXRAD collected rainfall radar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00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Landfall Radar on Sept 7,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Total_rain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988" y="76200"/>
            <a:ext cx="8404225" cy="6773863"/>
          </a:xfrm>
          <a:noFill/>
        </p:spPr>
      </p:pic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52578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</a:rPr>
              <a:t>Storm Total Rainfall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4826</TotalTime>
  <Words>348</Words>
  <Application>Microsoft Office PowerPoint</Application>
  <PresentationFormat>On-screen Show (4:3)</PresentationFormat>
  <Paragraphs>66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Tahoma</vt:lpstr>
      <vt:lpstr>Arial</vt:lpstr>
      <vt:lpstr>Wingdings</vt:lpstr>
      <vt:lpstr>宋体</vt:lpstr>
      <vt:lpstr>Ocean</vt:lpstr>
      <vt:lpstr>Tropical Storm Hermine  &amp;  it’s Impact on Texas</vt:lpstr>
      <vt:lpstr>Introduction</vt:lpstr>
      <vt:lpstr>Flooding after TS Hermine</vt:lpstr>
      <vt:lpstr>Project Purpose</vt:lpstr>
      <vt:lpstr>Data Sources</vt:lpstr>
      <vt:lpstr>Storm  History &amp;Track</vt:lpstr>
      <vt:lpstr>Storm Precipitation</vt:lpstr>
      <vt:lpstr>Landfall Radar on Sept 7, 2010</vt:lpstr>
      <vt:lpstr>Storm Total Rainfall</vt:lpstr>
      <vt:lpstr>Normal Rainfall for Sept 2010</vt:lpstr>
      <vt:lpstr>Observed Rainfall for Sept 2010</vt:lpstr>
      <vt:lpstr>Departure from Normal Rainfall for Sept 2010</vt:lpstr>
      <vt:lpstr>Departure from Normal Rainfall for Sept 2010 as Percentage</vt:lpstr>
      <vt:lpstr>Rainfall totals from TS Hermine for Sept 6-9,2010.</vt:lpstr>
      <vt:lpstr>One-Day Rainfall totals from TS Hermine on Sept 8, 2010.</vt:lpstr>
      <vt:lpstr>Texas Waterways-ArcGIS Layer</vt:lpstr>
      <vt:lpstr>USGS Texas Gauge Locations</vt:lpstr>
      <vt:lpstr>TX Mean Annual Flow (cfs)</vt:lpstr>
      <vt:lpstr>TX Stream Flow Maxima (cfs) during Hermine Storm Event</vt:lpstr>
      <vt:lpstr>Conclusion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Tropical Storm Allison &amp; its impact on Houston</dc:title>
  <dc:creator>Steven Vargas</dc:creator>
  <cp:lastModifiedBy>Your User Name</cp:lastModifiedBy>
  <cp:revision>169</cp:revision>
  <dcterms:created xsi:type="dcterms:W3CDTF">2006-11-22T03:08:54Z</dcterms:created>
  <dcterms:modified xsi:type="dcterms:W3CDTF">2010-11-23T14:59:06Z</dcterms:modified>
</cp:coreProperties>
</file>