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73" r:id="rId6"/>
    <p:sldId id="262" r:id="rId7"/>
    <p:sldId id="272" r:id="rId8"/>
    <p:sldId id="269" r:id="rId9"/>
    <p:sldId id="263" r:id="rId10"/>
    <p:sldId id="271" r:id="rId11"/>
    <p:sldId id="264" r:id="rId12"/>
    <p:sldId id="274" r:id="rId13"/>
    <p:sldId id="270" r:id="rId14"/>
    <p:sldId id="265" r:id="rId15"/>
    <p:sldId id="258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33" autoAdjust="0"/>
  </p:normalViewPr>
  <p:slideViewPr>
    <p:cSldViewPr>
      <p:cViewPr varScale="1">
        <p:scale>
          <a:sx n="67" d="100"/>
          <a:sy n="67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D0465-5183-4DDE-811C-FECFD0158E5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941E357-DDF3-45DD-B623-624CA964ABC1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n-US" sz="2400" b="1" dirty="0" smtClean="0"/>
            <a:t>Precipitation data</a:t>
          </a:r>
          <a:endParaRPr lang="en-IN" sz="2400" b="1" dirty="0"/>
        </a:p>
      </dgm:t>
    </dgm:pt>
    <dgm:pt modelId="{DA297069-876B-4093-BD6E-8C17B78FCB6F}" type="parTrans" cxnId="{1F5BC1C5-7E2A-4E3E-B051-4C8F5A9DEE37}">
      <dgm:prSet/>
      <dgm:spPr/>
      <dgm:t>
        <a:bodyPr/>
        <a:lstStyle/>
        <a:p>
          <a:pPr algn="ctr"/>
          <a:endParaRPr lang="en-IN" sz="2400" b="1"/>
        </a:p>
      </dgm:t>
    </dgm:pt>
    <dgm:pt modelId="{C182F81E-5F8B-4AB9-AF4B-6ED5D80A7619}" type="sibTrans" cxnId="{1F5BC1C5-7E2A-4E3E-B051-4C8F5A9DEE37}">
      <dgm:prSet custT="1"/>
      <dgm:spPr>
        <a:solidFill>
          <a:srgbClr val="FF0000"/>
        </a:solidFill>
      </dgm:spPr>
      <dgm:t>
        <a:bodyPr/>
        <a:lstStyle/>
        <a:p>
          <a:pPr algn="ctr"/>
          <a:endParaRPr lang="en-IN" sz="2400" b="1"/>
        </a:p>
      </dgm:t>
    </dgm:pt>
    <dgm:pt modelId="{5FB0D958-43CA-4FB0-B4D5-2F157586183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sz="2400" b="1" dirty="0" smtClean="0"/>
            <a:t>Rainfall-Runoff Model</a:t>
          </a:r>
          <a:endParaRPr lang="en-IN" sz="2400" b="1" dirty="0"/>
        </a:p>
      </dgm:t>
    </dgm:pt>
    <dgm:pt modelId="{EABF57D1-9A77-481E-B2EE-52F05E26D82F}" type="parTrans" cxnId="{C6B80DC7-8895-4FA2-9B82-8818DD3417FE}">
      <dgm:prSet/>
      <dgm:spPr/>
      <dgm:t>
        <a:bodyPr/>
        <a:lstStyle/>
        <a:p>
          <a:pPr algn="ctr"/>
          <a:endParaRPr lang="en-IN" sz="2400" b="1"/>
        </a:p>
      </dgm:t>
    </dgm:pt>
    <dgm:pt modelId="{403E7E2D-8E0B-4A71-98F2-5BBDDA8FF635}" type="sibTrans" cxnId="{C6B80DC7-8895-4FA2-9B82-8818DD3417FE}">
      <dgm:prSet custT="1"/>
      <dgm:spPr/>
      <dgm:t>
        <a:bodyPr/>
        <a:lstStyle/>
        <a:p>
          <a:pPr algn="ctr"/>
          <a:endParaRPr lang="en-IN" sz="2400" b="1"/>
        </a:p>
      </dgm:t>
    </dgm:pt>
    <dgm:pt modelId="{D23058C7-CA43-4782-BC14-8A46C911C63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sz="2400" b="1" dirty="0" smtClean="0"/>
            <a:t>Hydraulic model</a:t>
          </a:r>
          <a:endParaRPr lang="en-IN" sz="2400" b="1" dirty="0"/>
        </a:p>
      </dgm:t>
    </dgm:pt>
    <dgm:pt modelId="{96A46E66-0C86-4809-A927-AADC37F566C0}" type="parTrans" cxnId="{A5C5405B-DD0A-4CE2-90C4-733F31BC5D43}">
      <dgm:prSet/>
      <dgm:spPr/>
      <dgm:t>
        <a:bodyPr/>
        <a:lstStyle/>
        <a:p>
          <a:pPr algn="ctr"/>
          <a:endParaRPr lang="en-IN" sz="2400" b="1"/>
        </a:p>
      </dgm:t>
    </dgm:pt>
    <dgm:pt modelId="{E5BD755E-75E5-40FC-8EF3-1E3B21848011}" type="sibTrans" cxnId="{A5C5405B-DD0A-4CE2-90C4-733F31BC5D43}">
      <dgm:prSet custT="1"/>
      <dgm:spPr/>
      <dgm:t>
        <a:bodyPr/>
        <a:lstStyle/>
        <a:p>
          <a:pPr algn="ctr"/>
          <a:endParaRPr lang="en-IN" sz="2400" b="1"/>
        </a:p>
      </dgm:t>
    </dgm:pt>
    <dgm:pt modelId="{BE62F32A-4113-4EF7-9FF5-2DD23BFEFAE4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n-US" sz="2400" b="1" dirty="0" smtClean="0"/>
            <a:t>Flood  surface elevation</a:t>
          </a:r>
          <a:endParaRPr lang="en-IN" sz="2400" b="1" dirty="0"/>
        </a:p>
      </dgm:t>
    </dgm:pt>
    <dgm:pt modelId="{03801FFC-9B2D-4593-B02B-E5A5661AB835}" type="parTrans" cxnId="{674CFE87-9D81-4953-AB3B-DBE1A21B8E83}">
      <dgm:prSet/>
      <dgm:spPr/>
      <dgm:t>
        <a:bodyPr/>
        <a:lstStyle/>
        <a:p>
          <a:pPr algn="ctr"/>
          <a:endParaRPr lang="en-IN" sz="2400" b="1"/>
        </a:p>
      </dgm:t>
    </dgm:pt>
    <dgm:pt modelId="{D46AC287-7138-4A0C-A74B-20D6CDE1E926}" type="sibTrans" cxnId="{674CFE87-9D81-4953-AB3B-DBE1A21B8E83}">
      <dgm:prSet custT="1"/>
      <dgm:spPr>
        <a:solidFill>
          <a:srgbClr val="FF0000"/>
        </a:solidFill>
      </dgm:spPr>
      <dgm:t>
        <a:bodyPr/>
        <a:lstStyle/>
        <a:p>
          <a:pPr algn="ctr"/>
          <a:endParaRPr lang="en-IN" sz="2400" b="1"/>
        </a:p>
      </dgm:t>
    </dgm:pt>
    <dgm:pt modelId="{22B3F885-6717-416A-A8D4-747D9E6A15F4}" type="pres">
      <dgm:prSet presAssocID="{264D0465-5183-4DDE-811C-FECFD0158E5A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FBF787E-0D11-49F5-8AA0-AEF9C0710284}" type="pres">
      <dgm:prSet presAssocID="{4941E357-DDF3-45DD-B623-624CA964ABC1}" presName="node" presStyleLbl="node1" presStyleIdx="0" presStyleCnt="4" custScaleX="463029" custScaleY="14528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IN"/>
        </a:p>
      </dgm:t>
    </dgm:pt>
    <dgm:pt modelId="{AEB27DFC-DA66-49EA-AD41-B71AE3DDE8E6}" type="pres">
      <dgm:prSet presAssocID="{C182F81E-5F8B-4AB9-AF4B-6ED5D80A7619}" presName="sibTrans" presStyleLbl="sibTrans2D1" presStyleIdx="0" presStyleCnt="3"/>
      <dgm:spPr/>
      <dgm:t>
        <a:bodyPr/>
        <a:lstStyle/>
        <a:p>
          <a:endParaRPr lang="en-IN"/>
        </a:p>
      </dgm:t>
    </dgm:pt>
    <dgm:pt modelId="{4D2F9A9E-581E-4FF5-9D52-D94D7EFDAA30}" type="pres">
      <dgm:prSet presAssocID="{C182F81E-5F8B-4AB9-AF4B-6ED5D80A7619}" presName="connectorText" presStyleLbl="sibTrans2D1" presStyleIdx="0" presStyleCnt="3"/>
      <dgm:spPr/>
      <dgm:t>
        <a:bodyPr/>
        <a:lstStyle/>
        <a:p>
          <a:endParaRPr lang="en-IN"/>
        </a:p>
      </dgm:t>
    </dgm:pt>
    <dgm:pt modelId="{89F90218-8067-42D6-A63E-FDF45B190F7A}" type="pres">
      <dgm:prSet presAssocID="{5FB0D958-43CA-4FB0-B4D5-2F1575861839}" presName="node" presStyleLbl="node1" presStyleIdx="1" presStyleCnt="4" custScaleX="472848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IN"/>
        </a:p>
      </dgm:t>
    </dgm:pt>
    <dgm:pt modelId="{3C8DD849-3B4B-4388-8653-CEB897D1B39B}" type="pres">
      <dgm:prSet presAssocID="{403E7E2D-8E0B-4A71-98F2-5BBDDA8FF635}" presName="sibTrans" presStyleLbl="sibTrans2D1" presStyleIdx="1" presStyleCnt="3"/>
      <dgm:spPr/>
      <dgm:t>
        <a:bodyPr/>
        <a:lstStyle/>
        <a:p>
          <a:endParaRPr lang="en-IN"/>
        </a:p>
      </dgm:t>
    </dgm:pt>
    <dgm:pt modelId="{7DA61C68-38A8-479F-9F9A-089ECA212050}" type="pres">
      <dgm:prSet presAssocID="{403E7E2D-8E0B-4A71-98F2-5BBDDA8FF635}" presName="connectorText" presStyleLbl="sibTrans2D1" presStyleIdx="1" presStyleCnt="3"/>
      <dgm:spPr/>
      <dgm:t>
        <a:bodyPr/>
        <a:lstStyle/>
        <a:p>
          <a:endParaRPr lang="en-IN"/>
        </a:p>
      </dgm:t>
    </dgm:pt>
    <dgm:pt modelId="{5AB534A2-69DD-44BD-9268-A26DC3695159}" type="pres">
      <dgm:prSet presAssocID="{D23058C7-CA43-4782-BC14-8A46C911C63A}" presName="node" presStyleLbl="node1" presStyleIdx="2" presStyleCnt="4" custScaleX="392118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IN"/>
        </a:p>
      </dgm:t>
    </dgm:pt>
    <dgm:pt modelId="{BDFD4F99-D987-42F6-AB72-81429EA5898E}" type="pres">
      <dgm:prSet presAssocID="{E5BD755E-75E5-40FC-8EF3-1E3B21848011}" presName="sibTrans" presStyleLbl="sibTrans2D1" presStyleIdx="2" presStyleCnt="3"/>
      <dgm:spPr/>
      <dgm:t>
        <a:bodyPr/>
        <a:lstStyle/>
        <a:p>
          <a:endParaRPr lang="en-IN"/>
        </a:p>
      </dgm:t>
    </dgm:pt>
    <dgm:pt modelId="{B258B9D2-1795-437E-B34C-C327CC4E8C0D}" type="pres">
      <dgm:prSet presAssocID="{E5BD755E-75E5-40FC-8EF3-1E3B21848011}" presName="connectorText" presStyleLbl="sibTrans2D1" presStyleIdx="2" presStyleCnt="3"/>
      <dgm:spPr/>
      <dgm:t>
        <a:bodyPr/>
        <a:lstStyle/>
        <a:p>
          <a:endParaRPr lang="en-IN"/>
        </a:p>
      </dgm:t>
    </dgm:pt>
    <dgm:pt modelId="{73885EB3-38AE-43D1-B902-6A89A715DE46}" type="pres">
      <dgm:prSet presAssocID="{BE62F32A-4113-4EF7-9FF5-2DD23BFEFAE4}" presName="node" presStyleLbl="node1" presStyleIdx="3" presStyleCnt="4" custScaleX="322921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IN"/>
        </a:p>
      </dgm:t>
    </dgm:pt>
  </dgm:ptLst>
  <dgm:cxnLst>
    <dgm:cxn modelId="{5B3BFB36-8F3F-4C91-AC28-8D166A049FD5}" type="presOf" srcId="{403E7E2D-8E0B-4A71-98F2-5BBDDA8FF635}" destId="{7DA61C68-38A8-479F-9F9A-089ECA212050}" srcOrd="1" destOrd="0" presId="urn:microsoft.com/office/officeart/2005/8/layout/process2"/>
    <dgm:cxn modelId="{8AC4B584-89B1-4CED-B5F4-3C489FC50F23}" type="presOf" srcId="{E5BD755E-75E5-40FC-8EF3-1E3B21848011}" destId="{BDFD4F99-D987-42F6-AB72-81429EA5898E}" srcOrd="0" destOrd="0" presId="urn:microsoft.com/office/officeart/2005/8/layout/process2"/>
    <dgm:cxn modelId="{9BD3B3EB-157E-4568-8EC4-3CFCB437B724}" type="presOf" srcId="{264D0465-5183-4DDE-811C-FECFD0158E5A}" destId="{22B3F885-6717-416A-A8D4-747D9E6A15F4}" srcOrd="0" destOrd="0" presId="urn:microsoft.com/office/officeart/2005/8/layout/process2"/>
    <dgm:cxn modelId="{A5C5405B-DD0A-4CE2-90C4-733F31BC5D43}" srcId="{264D0465-5183-4DDE-811C-FECFD0158E5A}" destId="{D23058C7-CA43-4782-BC14-8A46C911C63A}" srcOrd="2" destOrd="0" parTransId="{96A46E66-0C86-4809-A927-AADC37F566C0}" sibTransId="{E5BD755E-75E5-40FC-8EF3-1E3B21848011}"/>
    <dgm:cxn modelId="{7A8E0105-881B-4AF9-A2B8-F731590C45B0}" type="presOf" srcId="{C182F81E-5F8B-4AB9-AF4B-6ED5D80A7619}" destId="{4D2F9A9E-581E-4FF5-9D52-D94D7EFDAA30}" srcOrd="1" destOrd="0" presId="urn:microsoft.com/office/officeart/2005/8/layout/process2"/>
    <dgm:cxn modelId="{E40515B7-2866-467B-B249-663D07B225B7}" type="presOf" srcId="{403E7E2D-8E0B-4A71-98F2-5BBDDA8FF635}" destId="{3C8DD849-3B4B-4388-8653-CEB897D1B39B}" srcOrd="0" destOrd="0" presId="urn:microsoft.com/office/officeart/2005/8/layout/process2"/>
    <dgm:cxn modelId="{30F7C230-76BB-49D9-84FB-AECC3525A223}" type="presOf" srcId="{D23058C7-CA43-4782-BC14-8A46C911C63A}" destId="{5AB534A2-69DD-44BD-9268-A26DC3695159}" srcOrd="0" destOrd="0" presId="urn:microsoft.com/office/officeart/2005/8/layout/process2"/>
    <dgm:cxn modelId="{5195F4EB-1404-4314-8E25-54D261A64864}" type="presOf" srcId="{BE62F32A-4113-4EF7-9FF5-2DD23BFEFAE4}" destId="{73885EB3-38AE-43D1-B902-6A89A715DE46}" srcOrd="0" destOrd="0" presId="urn:microsoft.com/office/officeart/2005/8/layout/process2"/>
    <dgm:cxn modelId="{674CFE87-9D81-4953-AB3B-DBE1A21B8E83}" srcId="{264D0465-5183-4DDE-811C-FECFD0158E5A}" destId="{BE62F32A-4113-4EF7-9FF5-2DD23BFEFAE4}" srcOrd="3" destOrd="0" parTransId="{03801FFC-9B2D-4593-B02B-E5A5661AB835}" sibTransId="{D46AC287-7138-4A0C-A74B-20D6CDE1E926}"/>
    <dgm:cxn modelId="{1F5BC1C5-7E2A-4E3E-B051-4C8F5A9DEE37}" srcId="{264D0465-5183-4DDE-811C-FECFD0158E5A}" destId="{4941E357-DDF3-45DD-B623-624CA964ABC1}" srcOrd="0" destOrd="0" parTransId="{DA297069-876B-4093-BD6E-8C17B78FCB6F}" sibTransId="{C182F81E-5F8B-4AB9-AF4B-6ED5D80A7619}"/>
    <dgm:cxn modelId="{854BF3AE-5D9D-463D-9ABE-9E6BCB458284}" type="presOf" srcId="{5FB0D958-43CA-4FB0-B4D5-2F1575861839}" destId="{89F90218-8067-42D6-A63E-FDF45B190F7A}" srcOrd="0" destOrd="0" presId="urn:microsoft.com/office/officeart/2005/8/layout/process2"/>
    <dgm:cxn modelId="{7CA030BF-36A1-480D-9FBF-1531AE91BF0E}" type="presOf" srcId="{E5BD755E-75E5-40FC-8EF3-1E3B21848011}" destId="{B258B9D2-1795-437E-B34C-C327CC4E8C0D}" srcOrd="1" destOrd="0" presId="urn:microsoft.com/office/officeart/2005/8/layout/process2"/>
    <dgm:cxn modelId="{C6B80DC7-8895-4FA2-9B82-8818DD3417FE}" srcId="{264D0465-5183-4DDE-811C-FECFD0158E5A}" destId="{5FB0D958-43CA-4FB0-B4D5-2F1575861839}" srcOrd="1" destOrd="0" parTransId="{EABF57D1-9A77-481E-B2EE-52F05E26D82F}" sibTransId="{403E7E2D-8E0B-4A71-98F2-5BBDDA8FF635}"/>
    <dgm:cxn modelId="{2172889E-B131-4B02-A80F-19419DCFD7BB}" type="presOf" srcId="{4941E357-DDF3-45DD-B623-624CA964ABC1}" destId="{5FBF787E-0D11-49F5-8AA0-AEF9C0710284}" srcOrd="0" destOrd="0" presId="urn:microsoft.com/office/officeart/2005/8/layout/process2"/>
    <dgm:cxn modelId="{5AD899CB-68D2-4AA0-ABAC-D077FB771816}" type="presOf" srcId="{C182F81E-5F8B-4AB9-AF4B-6ED5D80A7619}" destId="{AEB27DFC-DA66-49EA-AD41-B71AE3DDE8E6}" srcOrd="0" destOrd="0" presId="urn:microsoft.com/office/officeart/2005/8/layout/process2"/>
    <dgm:cxn modelId="{9AF3EE38-C0D8-4452-91C0-A0D4B117CDA2}" type="presParOf" srcId="{22B3F885-6717-416A-A8D4-747D9E6A15F4}" destId="{5FBF787E-0D11-49F5-8AA0-AEF9C0710284}" srcOrd="0" destOrd="0" presId="urn:microsoft.com/office/officeart/2005/8/layout/process2"/>
    <dgm:cxn modelId="{F1EDF86F-C497-425C-88CD-F4D10F7106C8}" type="presParOf" srcId="{22B3F885-6717-416A-A8D4-747D9E6A15F4}" destId="{AEB27DFC-DA66-49EA-AD41-B71AE3DDE8E6}" srcOrd="1" destOrd="0" presId="urn:microsoft.com/office/officeart/2005/8/layout/process2"/>
    <dgm:cxn modelId="{CFDC1F0B-E9BA-41C2-BBFD-6A198CBF1702}" type="presParOf" srcId="{AEB27DFC-DA66-49EA-AD41-B71AE3DDE8E6}" destId="{4D2F9A9E-581E-4FF5-9D52-D94D7EFDAA30}" srcOrd="0" destOrd="0" presId="urn:microsoft.com/office/officeart/2005/8/layout/process2"/>
    <dgm:cxn modelId="{5FD3C3E2-3361-414B-8C9B-D0F8A3A03D93}" type="presParOf" srcId="{22B3F885-6717-416A-A8D4-747D9E6A15F4}" destId="{89F90218-8067-42D6-A63E-FDF45B190F7A}" srcOrd="2" destOrd="0" presId="urn:microsoft.com/office/officeart/2005/8/layout/process2"/>
    <dgm:cxn modelId="{4FB39862-1CAE-41B3-8079-5513C9F676AE}" type="presParOf" srcId="{22B3F885-6717-416A-A8D4-747D9E6A15F4}" destId="{3C8DD849-3B4B-4388-8653-CEB897D1B39B}" srcOrd="3" destOrd="0" presId="urn:microsoft.com/office/officeart/2005/8/layout/process2"/>
    <dgm:cxn modelId="{3B30A415-E8A4-4B6A-B55A-CBE715452842}" type="presParOf" srcId="{3C8DD849-3B4B-4388-8653-CEB897D1B39B}" destId="{7DA61C68-38A8-479F-9F9A-089ECA212050}" srcOrd="0" destOrd="0" presId="urn:microsoft.com/office/officeart/2005/8/layout/process2"/>
    <dgm:cxn modelId="{5F99DF4D-EB4F-490B-B98A-93BBECEEF216}" type="presParOf" srcId="{22B3F885-6717-416A-A8D4-747D9E6A15F4}" destId="{5AB534A2-69DD-44BD-9268-A26DC3695159}" srcOrd="4" destOrd="0" presId="urn:microsoft.com/office/officeart/2005/8/layout/process2"/>
    <dgm:cxn modelId="{AAC23B68-16A1-4D2E-8A58-F58B9024BB55}" type="presParOf" srcId="{22B3F885-6717-416A-A8D4-747D9E6A15F4}" destId="{BDFD4F99-D987-42F6-AB72-81429EA5898E}" srcOrd="5" destOrd="0" presId="urn:microsoft.com/office/officeart/2005/8/layout/process2"/>
    <dgm:cxn modelId="{B3B9B70D-BA17-4DD5-9179-CBE7266D6E47}" type="presParOf" srcId="{BDFD4F99-D987-42F6-AB72-81429EA5898E}" destId="{B258B9D2-1795-437E-B34C-C327CC4E8C0D}" srcOrd="0" destOrd="0" presId="urn:microsoft.com/office/officeart/2005/8/layout/process2"/>
    <dgm:cxn modelId="{8282281F-3C01-4E0E-9509-FF5986E66DB7}" type="presParOf" srcId="{22B3F885-6717-416A-A8D4-747D9E6A15F4}" destId="{73885EB3-38AE-43D1-B902-6A89A715DE4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BF787E-0D11-49F5-8AA0-AEF9C0710284}">
      <dsp:nvSpPr>
        <dsp:cNvPr id="0" name=""/>
        <dsp:cNvSpPr/>
      </dsp:nvSpPr>
      <dsp:spPr>
        <a:xfrm>
          <a:off x="77755" y="2587"/>
          <a:ext cx="7333321" cy="1158619"/>
        </a:xfrm>
        <a:prstGeom prst="cloud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Precipitation data</a:t>
          </a:r>
          <a:endParaRPr lang="en-IN" sz="2400" b="1" kern="1200" dirty="0"/>
        </a:p>
      </dsp:txBody>
      <dsp:txXfrm>
        <a:off x="77755" y="2587"/>
        <a:ext cx="7333321" cy="1158619"/>
      </dsp:txXfrm>
    </dsp:sp>
    <dsp:sp modelId="{AEB27DFC-DA66-49EA-AD41-B71AE3DDE8E6}">
      <dsp:nvSpPr>
        <dsp:cNvPr id="0" name=""/>
        <dsp:cNvSpPr/>
      </dsp:nvSpPr>
      <dsp:spPr>
        <a:xfrm rot="5400000">
          <a:off x="3594885" y="1181143"/>
          <a:ext cx="299061" cy="35887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b="1" kern="1200"/>
        </a:p>
      </dsp:txBody>
      <dsp:txXfrm rot="5400000">
        <a:off x="3594885" y="1181143"/>
        <a:ext cx="299061" cy="358873"/>
      </dsp:txXfrm>
    </dsp:sp>
    <dsp:sp modelId="{89F90218-8067-42D6-A63E-FDF45B190F7A}">
      <dsp:nvSpPr>
        <dsp:cNvPr id="0" name=""/>
        <dsp:cNvSpPr/>
      </dsp:nvSpPr>
      <dsp:spPr>
        <a:xfrm>
          <a:off x="0" y="1559954"/>
          <a:ext cx="7488832" cy="797496"/>
        </a:xfrm>
        <a:prstGeom prst="hexag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Rainfall-Runoff Model</a:t>
          </a:r>
          <a:endParaRPr lang="en-IN" sz="2400" b="1" kern="1200" dirty="0"/>
        </a:p>
      </dsp:txBody>
      <dsp:txXfrm>
        <a:off x="0" y="1559954"/>
        <a:ext cx="7488832" cy="797496"/>
      </dsp:txXfrm>
    </dsp:sp>
    <dsp:sp modelId="{3C8DD849-3B4B-4388-8653-CEB897D1B39B}">
      <dsp:nvSpPr>
        <dsp:cNvPr id="0" name=""/>
        <dsp:cNvSpPr/>
      </dsp:nvSpPr>
      <dsp:spPr>
        <a:xfrm rot="5400000">
          <a:off x="3594885" y="2377388"/>
          <a:ext cx="299061" cy="358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b="1" kern="1200"/>
        </a:p>
      </dsp:txBody>
      <dsp:txXfrm rot="5400000">
        <a:off x="3594885" y="2377388"/>
        <a:ext cx="299061" cy="358873"/>
      </dsp:txXfrm>
    </dsp:sp>
    <dsp:sp modelId="{5AB534A2-69DD-44BD-9268-A26DC3695159}">
      <dsp:nvSpPr>
        <dsp:cNvPr id="0" name=""/>
        <dsp:cNvSpPr/>
      </dsp:nvSpPr>
      <dsp:spPr>
        <a:xfrm>
          <a:off x="639289" y="2756199"/>
          <a:ext cx="6210253" cy="797496"/>
        </a:xfrm>
        <a:prstGeom prst="hexag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Hydraulic model</a:t>
          </a:r>
          <a:endParaRPr lang="en-IN" sz="2400" b="1" kern="1200" dirty="0"/>
        </a:p>
      </dsp:txBody>
      <dsp:txXfrm>
        <a:off x="639289" y="2756199"/>
        <a:ext cx="6210253" cy="797496"/>
      </dsp:txXfrm>
    </dsp:sp>
    <dsp:sp modelId="{BDFD4F99-D987-42F6-AB72-81429EA5898E}">
      <dsp:nvSpPr>
        <dsp:cNvPr id="0" name=""/>
        <dsp:cNvSpPr/>
      </dsp:nvSpPr>
      <dsp:spPr>
        <a:xfrm rot="5400000">
          <a:off x="3594885" y="3573633"/>
          <a:ext cx="299061" cy="358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b="1" kern="1200"/>
        </a:p>
      </dsp:txBody>
      <dsp:txXfrm rot="5400000">
        <a:off x="3594885" y="3573633"/>
        <a:ext cx="299061" cy="358873"/>
      </dsp:txXfrm>
    </dsp:sp>
    <dsp:sp modelId="{73885EB3-38AE-43D1-B902-6A89A715DE46}">
      <dsp:nvSpPr>
        <dsp:cNvPr id="0" name=""/>
        <dsp:cNvSpPr/>
      </dsp:nvSpPr>
      <dsp:spPr>
        <a:xfrm>
          <a:off x="1187250" y="3952444"/>
          <a:ext cx="5114330" cy="797496"/>
        </a:xfrm>
        <a:prstGeom prst="flowChartPunchedTap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Flood  surface elevation</a:t>
          </a:r>
          <a:endParaRPr lang="en-IN" sz="2400" b="1" kern="1200" dirty="0"/>
        </a:p>
      </dsp:txBody>
      <dsp:txXfrm>
        <a:off x="1187250" y="3952444"/>
        <a:ext cx="5114330" cy="797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CCA4B-E8FF-4719-B57A-7C1E3790FCB8}" type="datetimeFigureOut">
              <a:rPr lang="en-IN" smtClean="0"/>
              <a:pPr/>
              <a:t>29-11-2010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E206D-0088-4971-8B09-757410E777E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E206D-0088-4971-8B09-757410E777E7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E206D-0088-4971-8B09-757410E777E7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E206D-0088-4971-8B09-757410E777E7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E206D-0088-4971-8B09-757410E777E7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E206D-0088-4971-8B09-757410E777E7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E206D-0088-4971-8B09-757410E777E7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019C-031F-46D3-9D9E-302C6EBAE778}" type="datetimeFigureOut">
              <a:rPr lang="en-IN" smtClean="0"/>
              <a:pPr/>
              <a:t>29-11-2010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1BD6-8E6D-4FDB-842D-865544B702B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019C-031F-46D3-9D9E-302C6EBAE778}" type="datetimeFigureOut">
              <a:rPr lang="en-IN" smtClean="0"/>
              <a:pPr/>
              <a:t>29-11-2010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1BD6-8E6D-4FDB-842D-865544B702B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019C-031F-46D3-9D9E-302C6EBAE778}" type="datetimeFigureOut">
              <a:rPr lang="en-IN" smtClean="0"/>
              <a:pPr/>
              <a:t>29-11-2010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1BD6-8E6D-4FDB-842D-865544B702B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019C-031F-46D3-9D9E-302C6EBAE778}" type="datetimeFigureOut">
              <a:rPr lang="en-IN" smtClean="0"/>
              <a:pPr/>
              <a:t>29-11-2010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1BD6-8E6D-4FDB-842D-865544B702B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019C-031F-46D3-9D9E-302C6EBAE778}" type="datetimeFigureOut">
              <a:rPr lang="en-IN" smtClean="0"/>
              <a:pPr/>
              <a:t>29-11-2010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1BD6-8E6D-4FDB-842D-865544B702B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019C-031F-46D3-9D9E-302C6EBAE778}" type="datetimeFigureOut">
              <a:rPr lang="en-IN" smtClean="0"/>
              <a:pPr/>
              <a:t>29-11-2010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1BD6-8E6D-4FDB-842D-865544B702B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019C-031F-46D3-9D9E-302C6EBAE778}" type="datetimeFigureOut">
              <a:rPr lang="en-IN" smtClean="0"/>
              <a:pPr/>
              <a:t>29-11-2010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1BD6-8E6D-4FDB-842D-865544B702B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019C-031F-46D3-9D9E-302C6EBAE778}" type="datetimeFigureOut">
              <a:rPr lang="en-IN" smtClean="0"/>
              <a:pPr/>
              <a:t>29-11-2010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1BD6-8E6D-4FDB-842D-865544B702B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019C-031F-46D3-9D9E-302C6EBAE778}" type="datetimeFigureOut">
              <a:rPr lang="en-IN" smtClean="0"/>
              <a:pPr/>
              <a:t>29-11-2010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1BD6-8E6D-4FDB-842D-865544B702B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019C-031F-46D3-9D9E-302C6EBAE778}" type="datetimeFigureOut">
              <a:rPr lang="en-IN" smtClean="0"/>
              <a:pPr/>
              <a:t>29-11-2010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1BD6-8E6D-4FDB-842D-865544B702B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019C-031F-46D3-9D9E-302C6EBAE778}" type="datetimeFigureOut">
              <a:rPr lang="en-IN" smtClean="0"/>
              <a:pPr/>
              <a:t>29-11-2010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1BD6-8E6D-4FDB-842D-865544B702B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019C-031F-46D3-9D9E-302C6EBAE778}" type="datetimeFigureOut">
              <a:rPr lang="en-IN" smtClean="0"/>
              <a:pPr/>
              <a:t>29-11-2010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D1BD6-8E6D-4FDB-842D-865544B702B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Flood Mapping </a:t>
            </a:r>
            <a:endParaRPr lang="en-IN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Prabhas Ranjan Gupta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November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G\Desktop\GIS term project\bare_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6377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‘Burning’ buildings elevations into the DEM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13967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Building footprints from the City of Austin.</a:t>
            </a:r>
          </a:p>
          <a:p>
            <a:pPr lvl="1">
              <a:buNone/>
            </a:pPr>
            <a:r>
              <a:rPr lang="en-US" sz="2400" dirty="0" smtClean="0"/>
              <a:t>    (ftp://ftp.ci.austin.tx.us/GIS-Data/Regional/coa_gis.html)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124" name="Picture 4" descr="C:\Users\PRG\Desktop\GIS term project\screenshots\ciaustingisdatas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564904"/>
            <a:ext cx="6441637" cy="4026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G\Desktop\GIS term project\screenshots\bf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2136154" cy="5756585"/>
          </a:xfrm>
          <a:prstGeom prst="rect">
            <a:avLst/>
          </a:prstGeom>
          <a:noFill/>
          <a:ln w="3175">
            <a:noFill/>
            <a:miter lim="800000"/>
          </a:ln>
        </p:spPr>
      </p:pic>
      <p:pic>
        <p:nvPicPr>
          <p:cNvPr id="5" name="Picture 3" descr="C:\Users\PRG\Desktop\GIS term project\screenshots\bfp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00808"/>
            <a:ext cx="4704953" cy="3979659"/>
          </a:xfrm>
          <a:prstGeom prst="rect">
            <a:avLst/>
          </a:prstGeom>
          <a:noFill/>
          <a:ln w="0">
            <a:noFill/>
            <a:miter lim="800000"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2267744" y="2708920"/>
            <a:ext cx="1728192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59632" y="2420888"/>
            <a:ext cx="936104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G\Desktop\GIS term project\urban_d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6672"/>
            <a:ext cx="9114472" cy="56494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558924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(screenshot from ArcScene 10)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G\Desktop\GIS term project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8712" cy="6858000"/>
          </a:xfrm>
          <a:prstGeom prst="rect">
            <a:avLst/>
          </a:prstGeom>
          <a:noFill/>
        </p:spPr>
      </p:pic>
      <p:pic>
        <p:nvPicPr>
          <p:cNvPr id="2" name="Picture 2" descr="C:\Users\PRG\Desktop\GIS term project\screenshot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Future work: real-time flood mapping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dirty="0" smtClean="0"/>
              <a:t>Can floods be mapped as they occur?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Stage data from gages available in real-time.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Interpolation of water surface elevations. </a:t>
            </a:r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 smtClean="0"/>
              <a:t>NRC, 2009. Mapping the Zone: Improving Flood Map Accuracy, National Academies Press, Washington, D.C., 136pp.; available online at &lt;http://www.nap.edu/catalog.php ?record _id=12573#toc &gt;. </a:t>
            </a:r>
          </a:p>
          <a:p>
            <a:pPr marL="342900" indent="-342900">
              <a:buAutoNum type="arabicPeriod"/>
            </a:pPr>
            <a:endParaRPr lang="en-IN" dirty="0" smtClean="0"/>
          </a:p>
          <a:p>
            <a:pPr marL="342900" indent="-342900">
              <a:buAutoNum type="arabicPeriod"/>
            </a:pPr>
            <a:r>
              <a:rPr lang="en-US" dirty="0" smtClean="0"/>
              <a:t>City of Austin GIS Data sets: </a:t>
            </a:r>
          </a:p>
          <a:p>
            <a:pPr marL="342900" indent="-342900"/>
            <a:r>
              <a:rPr lang="en-US" dirty="0" smtClean="0"/>
              <a:t>	&lt; ftp://ftp.ci.austin.tx.us/GIS-Data/Regional/coa_gis.html &gt;</a:t>
            </a:r>
          </a:p>
          <a:p>
            <a:pPr marL="342900" indent="-342900">
              <a:buAutoNum type="arabicPeriod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Autofit/>
          </a:bodyPr>
          <a:lstStyle/>
          <a:p>
            <a:r>
              <a:rPr lang="en-US" sz="2800" dirty="0" smtClean="0"/>
              <a:t>Floods are the </a:t>
            </a:r>
            <a:r>
              <a:rPr lang="en-US" sz="2800" dirty="0" smtClean="0">
                <a:solidFill>
                  <a:srgbClr val="FF0000"/>
                </a:solidFill>
              </a:rPr>
              <a:t>leading cause</a:t>
            </a:r>
            <a:r>
              <a:rPr lang="en-US" sz="2800" dirty="0" smtClean="0"/>
              <a:t> of natural disaster losses in the US (NRC, 2009).</a:t>
            </a:r>
          </a:p>
          <a:p>
            <a:endParaRPr lang="en-US" sz="2800" dirty="0" smtClean="0"/>
          </a:p>
          <a:p>
            <a:r>
              <a:rPr lang="en-US" sz="2800" dirty="0" smtClean="0"/>
              <a:t>Need for </a:t>
            </a:r>
            <a:r>
              <a:rPr lang="en-US" sz="2800" dirty="0" smtClean="0">
                <a:solidFill>
                  <a:srgbClr val="FF0000"/>
                </a:solidFill>
              </a:rPr>
              <a:t>more accurate </a:t>
            </a:r>
            <a:r>
              <a:rPr lang="en-US" sz="2800" dirty="0" smtClean="0"/>
              <a:t>flood maps.</a:t>
            </a:r>
          </a:p>
          <a:p>
            <a:endParaRPr lang="en-US" sz="2800" dirty="0" smtClean="0"/>
          </a:p>
          <a:p>
            <a:r>
              <a:rPr lang="en-US" sz="2800" dirty="0" smtClean="0"/>
              <a:t>FEMA </a:t>
            </a:r>
            <a:r>
              <a:rPr lang="en-US" sz="2800" dirty="0" smtClean="0">
                <a:solidFill>
                  <a:srgbClr val="FF0000"/>
                </a:solidFill>
              </a:rPr>
              <a:t>FIRMs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Flood </a:t>
            </a:r>
            <a:r>
              <a:rPr lang="en-US" sz="2800" dirty="0" smtClean="0">
                <a:solidFill>
                  <a:srgbClr val="FF0000"/>
                </a:solidFill>
              </a:rPr>
              <a:t>depth</a:t>
            </a:r>
            <a:r>
              <a:rPr lang="en-US" sz="2800" dirty="0" smtClean="0"/>
              <a:t> and flood </a:t>
            </a:r>
            <a:r>
              <a:rPr lang="en-US" sz="2800" dirty="0" smtClean="0">
                <a:solidFill>
                  <a:srgbClr val="FF0000"/>
                </a:solidFill>
              </a:rPr>
              <a:t>extent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3568" y="548680"/>
          <a:ext cx="74888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707904" y="1628800"/>
            <a:ext cx="5040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79712" y="5373216"/>
            <a:ext cx="5688632" cy="936104"/>
            <a:chOff x="1979712" y="5157192"/>
            <a:chExt cx="5688632" cy="936104"/>
          </a:xfrm>
        </p:grpSpPr>
        <p:sp>
          <p:nvSpPr>
            <p:cNvPr id="7" name="Bevel 6"/>
            <p:cNvSpPr/>
            <p:nvPr/>
          </p:nvSpPr>
          <p:spPr>
            <a:xfrm>
              <a:off x="1979712" y="5517232"/>
              <a:ext cx="1512168" cy="576064"/>
            </a:xfrm>
            <a:prstGeom prst="bevel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Terrain</a:t>
              </a:r>
              <a:endParaRPr lang="en-IN" sz="24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64088" y="5517232"/>
              <a:ext cx="2304256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Flood Map</a:t>
              </a:r>
              <a:endParaRPr lang="en-IN" sz="24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779912" y="5157192"/>
              <a:ext cx="50405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endPara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" name="Bent-Up Arrow 11"/>
            <p:cNvSpPr/>
            <p:nvPr/>
          </p:nvSpPr>
          <p:spPr>
            <a:xfrm rot="5400000">
              <a:off x="4355976" y="5229200"/>
              <a:ext cx="936104" cy="792088"/>
            </a:xfrm>
            <a:prstGeom prst="bent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563888" y="5661248"/>
              <a:ext cx="792088" cy="36004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85000" lnSpcReduction="10000"/>
          </a:bodyPr>
          <a:lstStyle/>
          <a:p>
            <a:endParaRPr lang="en-US" sz="3300" dirty="0" smtClean="0"/>
          </a:p>
          <a:p>
            <a:endParaRPr lang="en-US" sz="3300" dirty="0" smtClean="0"/>
          </a:p>
          <a:p>
            <a:r>
              <a:rPr lang="en-US" sz="3300" dirty="0" smtClean="0"/>
              <a:t>Rainfall runoff model: HEC-HMS</a:t>
            </a:r>
          </a:p>
          <a:p>
            <a:pPr lvl="1"/>
            <a:r>
              <a:rPr lang="en-US" b="1" dirty="0" smtClean="0"/>
              <a:t>Precipitation data entry: manual/</a:t>
            </a:r>
            <a:r>
              <a:rPr lang="en-US" b="1" dirty="0" smtClean="0">
                <a:solidFill>
                  <a:srgbClr val="FF0000"/>
                </a:solidFill>
              </a:rPr>
              <a:t>HEC-DSS</a:t>
            </a:r>
          </a:p>
          <a:p>
            <a:pPr lvl="1"/>
            <a:endParaRPr lang="en-US" dirty="0" smtClean="0"/>
          </a:p>
          <a:p>
            <a:r>
              <a:rPr lang="en-US" sz="3300" dirty="0" smtClean="0"/>
              <a:t>DSS Visual Utility Engine (DSSVue): WaterML plug-in</a:t>
            </a:r>
          </a:p>
          <a:p>
            <a:endParaRPr lang="en-US" dirty="0" smtClean="0"/>
          </a:p>
          <a:p>
            <a:r>
              <a:rPr lang="en-US" sz="3300" dirty="0" smtClean="0"/>
              <a:t>Precipitation data: National Weather Service (NWS)</a:t>
            </a:r>
          </a:p>
          <a:p>
            <a:pPr lvl="1"/>
            <a:r>
              <a:rPr lang="en-US" b="1" dirty="0" smtClean="0"/>
              <a:t>WaterML format</a:t>
            </a:r>
          </a:p>
          <a:p>
            <a:pPr lvl="1"/>
            <a:r>
              <a:rPr lang="en-US" b="1" dirty="0" smtClean="0"/>
              <a:t>HydroDesktop, HydroExcel: issues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Data source: CRWR Map Service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87624" y="1052736"/>
            <a:ext cx="6585391" cy="792088"/>
            <a:chOff x="971600" y="5517232"/>
            <a:chExt cx="6943293" cy="936104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971600" y="5517232"/>
              <a:ext cx="2160240" cy="936104"/>
            </a:xfrm>
            <a:prstGeom prst="round2Diag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WaterML</a:t>
              </a:r>
              <a:endParaRPr lang="en-IN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635896" y="5661248"/>
              <a:ext cx="1728192" cy="72008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ound Diagonal Corner Rectangle 6"/>
            <p:cNvSpPr/>
            <p:nvPr/>
          </p:nvSpPr>
          <p:spPr>
            <a:xfrm>
              <a:off x="5754653" y="5517232"/>
              <a:ext cx="2160240" cy="936104"/>
            </a:xfrm>
            <a:prstGeom prst="round2Diag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DSS</a:t>
              </a:r>
              <a:endParaRPr lang="en-I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 Precipitation data input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G\Desktop\GIS term project\screenshots\arcg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814388"/>
            <a:ext cx="8791575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48071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WaterML plug-in: issues</a:t>
            </a:r>
          </a:p>
          <a:p>
            <a:endParaRPr lang="en-US" dirty="0" smtClean="0"/>
          </a:p>
        </p:txBody>
      </p:sp>
      <p:pic>
        <p:nvPicPr>
          <p:cNvPr id="3077" name="Picture 5" descr="C:\Users\PRG\Desktop\GIS term project\screenshots\d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094398" cy="40890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3851920" y="1124744"/>
            <a:ext cx="4788024" cy="5226086"/>
            <a:chOff x="3923928" y="1268760"/>
            <a:chExt cx="4788024" cy="5226086"/>
          </a:xfrm>
        </p:grpSpPr>
        <p:pic>
          <p:nvPicPr>
            <p:cNvPr id="3078" name="Picture 6" descr="C:\Users\PRG\Desktop\GIS term project\screenshots\correc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3928" y="1268760"/>
              <a:ext cx="4788024" cy="258092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pic>
          <p:nvPicPr>
            <p:cNvPr id="3079" name="Picture 7" descr="C:\Users\PRG\Desktop\GIS term project\screenshots\incorrec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928" y="3933056"/>
              <a:ext cx="4752528" cy="256179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539552" y="5877272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(Data for representation purposes only)</a:t>
            </a:r>
            <a:endParaRPr lang="en-IN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13407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Actual data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40050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After import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RG\Desktop\GIS term project\screenshots\j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0025"/>
            <a:ext cx="7534275" cy="665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Creating a flood map: inputs</a:t>
            </a:r>
            <a:endParaRPr lang="en-IN" dirty="0"/>
          </a:p>
        </p:txBody>
      </p:sp>
      <p:grpSp>
        <p:nvGrpSpPr>
          <p:cNvPr id="9" name="Group 8"/>
          <p:cNvGrpSpPr/>
          <p:nvPr/>
        </p:nvGrpSpPr>
        <p:grpSpPr>
          <a:xfrm>
            <a:off x="323528" y="1052736"/>
            <a:ext cx="4446240" cy="5535488"/>
            <a:chOff x="323528" y="1124744"/>
            <a:chExt cx="4446240" cy="5535488"/>
          </a:xfrm>
        </p:grpSpPr>
        <p:pic>
          <p:nvPicPr>
            <p:cNvPr id="2051" name="Picture 3" descr="C:\Users\PRG\Desktop\GIS term project\screenshots\wallerdem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124744"/>
              <a:ext cx="2066925" cy="5486400"/>
            </a:xfrm>
            <a:prstGeom prst="rect">
              <a:avLst/>
            </a:prstGeom>
            <a:noFill/>
          </p:spPr>
        </p:pic>
        <p:pic>
          <p:nvPicPr>
            <p:cNvPr id="2053" name="Picture 5" descr="C:\Users\PRG\Desktop\GIS term project\screenshots\demlegen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5517232"/>
              <a:ext cx="2286000" cy="114300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C:\Users\PRG\Desktop\GIS term project\screenshots\r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052736"/>
            <a:ext cx="633670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r>
              <a:rPr lang="en-US" dirty="0" smtClean="0"/>
              <a:t>HEC-GeoRAS: extension for ArcGIS</a:t>
            </a:r>
          </a:p>
          <a:p>
            <a:r>
              <a:rPr lang="en-US" dirty="0" smtClean="0"/>
              <a:t>HEC-GeoRAS doesn’t support ArcGIS 10 yet.</a:t>
            </a:r>
          </a:p>
          <a:p>
            <a:endParaRPr lang="en-IN" dirty="0"/>
          </a:p>
        </p:txBody>
      </p:sp>
      <p:grpSp>
        <p:nvGrpSpPr>
          <p:cNvPr id="23" name="Group 22"/>
          <p:cNvGrpSpPr/>
          <p:nvPr/>
        </p:nvGrpSpPr>
        <p:grpSpPr>
          <a:xfrm>
            <a:off x="683568" y="1772816"/>
            <a:ext cx="8208912" cy="4680520"/>
            <a:chOff x="539552" y="1772816"/>
            <a:chExt cx="8208912" cy="4680520"/>
          </a:xfrm>
        </p:grpSpPr>
        <p:grpSp>
          <p:nvGrpSpPr>
            <p:cNvPr id="10" name="Group 9"/>
            <p:cNvGrpSpPr/>
            <p:nvPr/>
          </p:nvGrpSpPr>
          <p:grpSpPr>
            <a:xfrm>
              <a:off x="539552" y="1772816"/>
              <a:ext cx="8208912" cy="2952328"/>
              <a:chOff x="539552" y="3933056"/>
              <a:chExt cx="8208912" cy="2952328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539552" y="3933056"/>
                <a:ext cx="5472608" cy="1008112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/>
                  <a:t>HEC-RAS</a:t>
                </a:r>
                <a:endParaRPr lang="en-IN" sz="3600" dirty="0"/>
              </a:p>
            </p:txBody>
          </p:sp>
          <p:sp>
            <p:nvSpPr>
              <p:cNvPr id="5" name="Right Arrow 4"/>
              <p:cNvSpPr/>
              <p:nvPr/>
            </p:nvSpPr>
            <p:spPr>
              <a:xfrm rot="5400000">
                <a:off x="3815916" y="5121188"/>
                <a:ext cx="1224136" cy="432048"/>
              </a:xfrm>
              <a:prstGeom prst="rightArrow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3275856" y="4077072"/>
                <a:ext cx="2376264" cy="72008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RAS Mapper</a:t>
                </a:r>
                <a:endParaRPr lang="en-IN" sz="3200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539552" y="5949280"/>
                <a:ext cx="8208912" cy="936104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/>
                  <a:t>ArcMap</a:t>
                </a:r>
                <a:endParaRPr lang="en-IN" sz="3200" dirty="0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2339752" y="4365104"/>
                <a:ext cx="864096" cy="216024"/>
              </a:xfrm>
              <a:prstGeom prst="rightArrow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491880" y="4797152"/>
              <a:ext cx="2160240" cy="1656184"/>
              <a:chOff x="6660232" y="4653136"/>
              <a:chExt cx="2160240" cy="165618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660232" y="5661248"/>
                <a:ext cx="2160240" cy="64807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Flood map</a:t>
                </a:r>
                <a:endParaRPr lang="en-IN" sz="3200" dirty="0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7308304" y="4653136"/>
                <a:ext cx="720080" cy="936104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24128" y="1988840"/>
              <a:ext cx="2304256" cy="648072"/>
              <a:chOff x="5580112" y="3140968"/>
              <a:chExt cx="2304256" cy="648072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516216" y="3140968"/>
                <a:ext cx="1368152" cy="64807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DEM </a:t>
                </a:r>
                <a:endParaRPr lang="en-IN" sz="3200" dirty="0"/>
              </a:p>
            </p:txBody>
          </p:sp>
          <p:sp>
            <p:nvSpPr>
              <p:cNvPr id="18" name="Right Arrow 17"/>
              <p:cNvSpPr/>
              <p:nvPr/>
            </p:nvSpPr>
            <p:spPr>
              <a:xfrm rot="10800000">
                <a:off x="5580112" y="3356992"/>
                <a:ext cx="864096" cy="216024"/>
              </a:xfrm>
              <a:prstGeom prst="rightArrow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6752492" y="3933056"/>
              <a:ext cx="1923964" cy="648072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Basemap</a:t>
              </a:r>
              <a:endParaRPr lang="en-IN" sz="3200" dirty="0"/>
            </a:p>
          </p:txBody>
        </p:sp>
      </p:grpSp>
      <p:sp>
        <p:nvSpPr>
          <p:cNvPr id="24" name="Right Arrow 23"/>
          <p:cNvSpPr/>
          <p:nvPr/>
        </p:nvSpPr>
        <p:spPr>
          <a:xfrm rot="10800000">
            <a:off x="5940152" y="4149080"/>
            <a:ext cx="864096" cy="216024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ounded Rectangle 24"/>
          <p:cNvSpPr/>
          <p:nvPr/>
        </p:nvSpPr>
        <p:spPr>
          <a:xfrm>
            <a:off x="3491880" y="3861048"/>
            <a:ext cx="2376264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Flood extent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237</Words>
  <Application>Microsoft Office PowerPoint</Application>
  <PresentationFormat>On-screen Show (4:3)</PresentationFormat>
  <Paragraphs>74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Flood Mapping </vt:lpstr>
      <vt:lpstr>Introduction</vt:lpstr>
      <vt:lpstr>Slide 3</vt:lpstr>
      <vt:lpstr> Precipitation data input</vt:lpstr>
      <vt:lpstr>Slide 5</vt:lpstr>
      <vt:lpstr>Slide 6</vt:lpstr>
      <vt:lpstr>Slide 7</vt:lpstr>
      <vt:lpstr>Creating a flood map: inputs</vt:lpstr>
      <vt:lpstr>Slide 9</vt:lpstr>
      <vt:lpstr>Slide 10</vt:lpstr>
      <vt:lpstr>‘Burning’ buildings elevations into the DEM</vt:lpstr>
      <vt:lpstr>Slide 12</vt:lpstr>
      <vt:lpstr>Slide 13</vt:lpstr>
      <vt:lpstr>Slide 14</vt:lpstr>
      <vt:lpstr> Future work: real-time flood mapping 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PRG</dc:creator>
  <cp:lastModifiedBy>PRG</cp:lastModifiedBy>
  <cp:revision>277</cp:revision>
  <dcterms:created xsi:type="dcterms:W3CDTF">2010-11-29T05:26:52Z</dcterms:created>
  <dcterms:modified xsi:type="dcterms:W3CDTF">2010-11-30T05:01:03Z</dcterms:modified>
</cp:coreProperties>
</file>