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9" r:id="rId1"/>
  </p:sldMasterIdLst>
  <p:sldIdLst>
    <p:sldId id="256" r:id="rId2"/>
    <p:sldId id="259" r:id="rId3"/>
    <p:sldId id="257" r:id="rId4"/>
    <p:sldId id="263" r:id="rId5"/>
    <p:sldId id="258" r:id="rId6"/>
    <p:sldId id="262" r:id="rId7"/>
    <p:sldId id="260" r:id="rId8"/>
    <p:sldId id="264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E8505-EF2A-5644-9238-5DD2EBA89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8505-EF2A-5644-9238-5DD2EBA89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38E8505-EF2A-5644-9238-5DD2EBA89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8E8505-EF2A-5644-9238-5DD2EBA89F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8E8505-EF2A-5644-9238-5DD2EBA89F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8E8505-EF2A-5644-9238-5DD2EBA89F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8E8505-EF2A-5644-9238-5DD2EBA89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E8505-EF2A-5644-9238-5DD2EBA89F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8E8505-EF2A-5644-9238-5DD2EBA89FE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38E8505-EF2A-5644-9238-5DD2EBA89F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422148-ED13-2A45-A468-B780AB04E6E8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8E8505-EF2A-5644-9238-5DD2EBA89F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Rainwater Harvesting in Austin, TX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Collected Volume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70 gal/day/person (American Water Works Association)</a:t>
            </a:r>
          </a:p>
          <a:p>
            <a:pPr lvl="1"/>
            <a:r>
              <a:rPr lang="en-US" dirty="0" smtClean="0"/>
              <a:t>193 m</a:t>
            </a:r>
            <a:r>
              <a:rPr lang="en-US" baseline="30000" dirty="0" smtClean="0"/>
              <a:t>3</a:t>
            </a:r>
            <a:r>
              <a:rPr lang="en-US" dirty="0" smtClean="0"/>
              <a:t>/year for two people</a:t>
            </a:r>
          </a:p>
          <a:p>
            <a:r>
              <a:rPr lang="en-US" dirty="0" smtClean="0"/>
              <a:t>Build a tank and let it fill for 1 year</a:t>
            </a:r>
          </a:p>
          <a:p>
            <a:r>
              <a:rPr lang="en-US" dirty="0" smtClean="0"/>
              <a:t>Assume perfect capture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Balance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26153" y="1883331"/>
          <a:ext cx="5541601" cy="4057216"/>
        </p:xfrm>
        <a:graphic>
          <a:graphicData uri="http://schemas.openxmlformats.org/drawingml/2006/table">
            <a:tbl>
              <a:tblPr/>
              <a:tblGrid>
                <a:gridCol w="720859"/>
                <a:gridCol w="1742075"/>
                <a:gridCol w="1366628"/>
                <a:gridCol w="1712039"/>
              </a:tblGrid>
              <a:tr h="643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 Harvested (m</a:t>
                      </a:r>
                      <a:r>
                        <a:rPr lang="en-US" sz="20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 Used (m</a:t>
                      </a:r>
                      <a:r>
                        <a:rPr lang="en-US" sz="20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 Remaining (m</a:t>
                      </a:r>
                      <a:r>
                        <a:rPr lang="en-US" sz="20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3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Could build a 300-400 m</a:t>
            </a:r>
            <a:r>
              <a:rPr lang="en-US" baseline="30000" dirty="0" smtClean="0"/>
              <a:t>3</a:t>
            </a:r>
            <a:r>
              <a:rPr lang="en-US" dirty="0" smtClean="0"/>
              <a:t> tank</a:t>
            </a:r>
          </a:p>
          <a:p>
            <a:r>
              <a:rPr lang="en-US" dirty="0" smtClean="0"/>
              <a:t>Tanks have overflow spout</a:t>
            </a:r>
          </a:p>
          <a:p>
            <a:pPr lvl="1"/>
            <a:r>
              <a:rPr lang="en-US" dirty="0" smtClean="0"/>
              <a:t>Handle very wet seasons</a:t>
            </a:r>
          </a:p>
          <a:p>
            <a:r>
              <a:rPr lang="en-US" dirty="0" smtClean="0"/>
              <a:t>In Austin, most homes still connected to municipal water supply</a:t>
            </a:r>
          </a:p>
          <a:p>
            <a:pPr lvl="1"/>
            <a:r>
              <a:rPr lang="en-US" dirty="0" smtClean="0"/>
              <a:t>Safe during a draught	</a:t>
            </a:r>
          </a:p>
          <a:p>
            <a:r>
              <a:rPr lang="en-US" dirty="0" smtClean="0"/>
              <a:t>Still should consult a designer of rainwater harvesting systems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 smtClean="0"/>
              <a:t>interest in rainwater harvesting</a:t>
            </a:r>
            <a:endParaRPr lang="en-US" dirty="0" smtClean="0"/>
          </a:p>
          <a:p>
            <a:r>
              <a:rPr lang="en-US" dirty="0" smtClean="0"/>
              <a:t>Estimate potential collection area</a:t>
            </a:r>
          </a:p>
          <a:p>
            <a:r>
              <a:rPr lang="en-US" dirty="0" smtClean="0"/>
              <a:t>Use precipitation data</a:t>
            </a:r>
          </a:p>
          <a:p>
            <a:r>
              <a:rPr lang="en-US" dirty="0" smtClean="0"/>
              <a:t>Estimate collected volume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Rainwater Harvesting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Only cost is personal system maintenance</a:t>
            </a:r>
          </a:p>
          <a:p>
            <a:r>
              <a:rPr lang="en-US" dirty="0" smtClean="0"/>
              <a:t>Rainwater has very low hardness</a:t>
            </a:r>
          </a:p>
          <a:p>
            <a:r>
              <a:rPr lang="en-US" dirty="0" smtClean="0"/>
              <a:t>Important alternative source as population increases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of Interest</a:t>
            </a:r>
            <a:endParaRPr lang="en-US" dirty="0"/>
          </a:p>
        </p:txBody>
      </p:sp>
      <p:pic>
        <p:nvPicPr>
          <p:cNvPr id="4" name="Picture 3" descr="Screen shot 2010-11-30 at 8.32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39" y="1718582"/>
            <a:ext cx="576791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Roof Surface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ArcGIS</a:t>
            </a:r>
            <a:r>
              <a:rPr lang="en-US" dirty="0" smtClean="0"/>
              <a:t> 10</a:t>
            </a:r>
          </a:p>
          <a:p>
            <a:pPr lvl="1"/>
            <a:r>
              <a:rPr lang="en-US" dirty="0" smtClean="0"/>
              <a:t>6 inch </a:t>
            </a:r>
            <a:r>
              <a:rPr lang="en-US" dirty="0" err="1" smtClean="0"/>
              <a:t>orthoimage</a:t>
            </a:r>
            <a:r>
              <a:rPr lang="en-US" dirty="0" smtClean="0"/>
              <a:t> available from </a:t>
            </a:r>
            <a:r>
              <a:rPr lang="en-US" dirty="0" err="1" smtClean="0"/>
              <a:t>CapCOG</a:t>
            </a:r>
            <a:endParaRPr lang="en-US" dirty="0" smtClean="0"/>
          </a:p>
          <a:p>
            <a:pPr lvl="1"/>
            <a:r>
              <a:rPr lang="en-US" dirty="0" smtClean="0"/>
              <a:t>2761 ft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6199" y="3257053"/>
            <a:ext cx="450532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Roof Surface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ArcGIS</a:t>
            </a:r>
            <a:r>
              <a:rPr lang="en-US" dirty="0" smtClean="0"/>
              <a:t> Explorer</a:t>
            </a:r>
          </a:p>
          <a:p>
            <a:pPr lvl="1"/>
            <a:r>
              <a:rPr lang="en-US" dirty="0" smtClean="0"/>
              <a:t>Free online </a:t>
            </a:r>
            <a:r>
              <a:rPr lang="en-US" dirty="0" smtClean="0"/>
              <a:t>version</a:t>
            </a:r>
          </a:p>
          <a:p>
            <a:pPr lvl="1"/>
            <a:r>
              <a:rPr lang="en-US" dirty="0" smtClean="0"/>
              <a:t>2568 ft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~200 ft</a:t>
            </a:r>
            <a:r>
              <a:rPr lang="en-US" baseline="30000" dirty="0" smtClean="0"/>
              <a:t>2</a:t>
            </a:r>
            <a:r>
              <a:rPr lang="en-US" dirty="0" smtClean="0"/>
              <a:t> difference</a:t>
            </a:r>
          </a:p>
          <a:p>
            <a:pPr lvl="1"/>
            <a:r>
              <a:rPr lang="en-US" dirty="0" smtClean="0"/>
              <a:t>Less resolution?</a:t>
            </a:r>
          </a:p>
          <a:p>
            <a:pPr lvl="1"/>
            <a:r>
              <a:rPr lang="en-US" dirty="0" smtClean="0"/>
              <a:t>User error?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22857" y="2139658"/>
            <a:ext cx="440055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Precipitation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Hydro Desktop – free and open source</a:t>
            </a:r>
          </a:p>
          <a:p>
            <a:pPr lvl="1"/>
            <a:r>
              <a:rPr lang="en-US" sz="2000" dirty="0" smtClean="0"/>
              <a:t>Identified 6 gauges with robust data close to house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NOAA’s National Weather Service West Gulf River Forecast Center</a:t>
            </a:r>
            <a:endParaRPr lang="en-US" sz="2000" dirty="0"/>
          </a:p>
        </p:txBody>
      </p:sp>
      <p:pic>
        <p:nvPicPr>
          <p:cNvPr id="6" name="Picture 5" descr="close gau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74" y="2626954"/>
            <a:ext cx="5813239" cy="34632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Precipitation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97232"/>
            <a:ext cx="8153400" cy="1071404"/>
          </a:xfrm>
        </p:spPr>
        <p:txBody>
          <a:bodyPr>
            <a:normAutofit/>
          </a:bodyPr>
          <a:lstStyle/>
          <a:p>
            <a:r>
              <a:rPr lang="en-US" dirty="0" smtClean="0"/>
              <a:t>Histogram with data from all 6 sites</a:t>
            </a:r>
          </a:p>
          <a:p>
            <a:r>
              <a:rPr lang="en-US" dirty="0" smtClean="0"/>
              <a:t>Rainfall localized, but gauges have similar spikes</a:t>
            </a:r>
            <a:endParaRPr lang="en-US" dirty="0"/>
          </a:p>
        </p:txBody>
      </p:sp>
      <p:pic>
        <p:nvPicPr>
          <p:cNvPr id="4" name="Picture 3" descr="precip nov00-nov10 6 gau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69" y="2997778"/>
            <a:ext cx="7336934" cy="35944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Yearly Precipitation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Used gauge closest to house</a:t>
            </a:r>
          </a:p>
          <a:p>
            <a:r>
              <a:rPr lang="en-US" dirty="0" smtClean="0"/>
              <a:t>A lot of rain during 2004</a:t>
            </a:r>
          </a:p>
          <a:p>
            <a:r>
              <a:rPr lang="en-US" dirty="0" smtClean="0"/>
              <a:t>Draught in 2008 and into 2009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5114" y="2044755"/>
          <a:ext cx="3987800" cy="3492500"/>
        </p:xfrm>
        <a:graphic>
          <a:graphicData uri="http://schemas.openxmlformats.org/drawingml/2006/table">
            <a:tbl>
              <a:tblPr/>
              <a:tblGrid>
                <a:gridCol w="2260600"/>
                <a:gridCol w="1727200"/>
              </a:tblGrid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 Range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Yearly Sum (in)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11/29/00-11/29/01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11/30/01-11/29/02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33.76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11/30/02-11/29/03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19.88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11/30/03-11/29/04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3366FF"/>
                          </a:solidFill>
                          <a:latin typeface="Calibri"/>
                        </a:rPr>
                        <a:t>49.32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11/30/04-11/29/05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22.72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11/30/05-11/29/06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11/30/06-11/29/07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11/30/07-11/29/08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16.77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11/30/08-11/29/09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11/30/09-09/14/10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623</TotalTime>
  <Words>406</Words>
  <Application>Microsoft Macintosh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Rainwater Harvesting in Austin, TX</vt:lpstr>
      <vt:lpstr>Outline</vt:lpstr>
      <vt:lpstr>Rainwater Harvesting</vt:lpstr>
      <vt:lpstr>Site of Interest</vt:lpstr>
      <vt:lpstr>Estimating Roof Surface Area</vt:lpstr>
      <vt:lpstr>Estimating Roof Surface Area</vt:lpstr>
      <vt:lpstr>Finding Precipitation Data</vt:lpstr>
      <vt:lpstr>Assessing Precipitation Data</vt:lpstr>
      <vt:lpstr>Yearly Precipitation</vt:lpstr>
      <vt:lpstr>Estimating Collected Volume</vt:lpstr>
      <vt:lpstr>Water Balance</vt:lpstr>
      <vt:lpstr>Conclusions</vt:lpstr>
    </vt:vector>
  </TitlesOfParts>
  <Company>University of Texas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Rainwater Harvesting in Austin, TX</dc:title>
  <dc:creator>Sarah Keithley</dc:creator>
  <cp:lastModifiedBy>Sarah Keithley</cp:lastModifiedBy>
  <cp:revision>17</cp:revision>
  <dcterms:created xsi:type="dcterms:W3CDTF">2010-11-30T06:26:45Z</dcterms:created>
  <dcterms:modified xsi:type="dcterms:W3CDTF">2010-11-30T16:49:59Z</dcterms:modified>
</cp:coreProperties>
</file>