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61" r:id="rId8"/>
    <p:sldId id="266" r:id="rId9"/>
    <p:sldId id="262" r:id="rId10"/>
    <p:sldId id="263" r:id="rId11"/>
    <p:sldId id="26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845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3318-6027-4A57-8645-7C1C9DC84B7D}" type="datetimeFigureOut">
              <a:rPr lang="en-US" smtClean="0"/>
              <a:pPr/>
              <a:t>11/30/2010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CCB30-E16F-4ACA-8062-F32452286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3318-6027-4A57-8645-7C1C9DC84B7D}" type="datetimeFigureOut">
              <a:rPr lang="en-US" smtClean="0"/>
              <a:pPr/>
              <a:t>11/30/2010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CCB30-E16F-4ACA-8062-F32452286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3318-6027-4A57-8645-7C1C9DC84B7D}" type="datetimeFigureOut">
              <a:rPr lang="en-US" smtClean="0"/>
              <a:pPr/>
              <a:t>11/30/2010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CCB30-E16F-4ACA-8062-F32452286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3318-6027-4A57-8645-7C1C9DC84B7D}" type="datetimeFigureOut">
              <a:rPr lang="en-US" smtClean="0"/>
              <a:pPr/>
              <a:t>11/30/2010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CCB30-E16F-4ACA-8062-F32452286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3318-6027-4A57-8645-7C1C9DC84B7D}" type="datetimeFigureOut">
              <a:rPr lang="en-US" smtClean="0"/>
              <a:pPr/>
              <a:t>11/30/2010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CCB30-E16F-4ACA-8062-F32452286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3318-6027-4A57-8645-7C1C9DC84B7D}" type="datetimeFigureOut">
              <a:rPr lang="en-US" smtClean="0"/>
              <a:pPr/>
              <a:t>11/30/2010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CCB30-E16F-4ACA-8062-F32452286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3318-6027-4A57-8645-7C1C9DC84B7D}" type="datetimeFigureOut">
              <a:rPr lang="en-US" smtClean="0"/>
              <a:pPr/>
              <a:t>11/30/2010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CCB30-E16F-4ACA-8062-F32452286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3318-6027-4A57-8645-7C1C9DC84B7D}" type="datetimeFigureOut">
              <a:rPr lang="en-US" smtClean="0"/>
              <a:pPr/>
              <a:t>11/30/2010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CCB30-E16F-4ACA-8062-F32452286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3318-6027-4A57-8645-7C1C9DC84B7D}" type="datetimeFigureOut">
              <a:rPr lang="en-US" smtClean="0"/>
              <a:pPr/>
              <a:t>11/30/2010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CCB30-E16F-4ACA-8062-F324522866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3318-6027-4A57-8645-7C1C9DC84B7D}" type="datetimeFigureOut">
              <a:rPr lang="en-US" smtClean="0"/>
              <a:pPr/>
              <a:t>11/30/2010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CCB30-E16F-4ACA-8062-F324522866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3318-6027-4A57-8645-7C1C9DC84B7D}" type="datetimeFigureOut">
              <a:rPr lang="en-US" smtClean="0"/>
              <a:pPr/>
              <a:t>11/30/2010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ACCB30-E16F-4ACA-8062-F324522866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FACCB30-E16F-4ACA-8062-F324522866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15863318-6027-4A57-8645-7C1C9DC84B7D}" type="datetimeFigureOut">
              <a:rPr lang="en-US" smtClean="0"/>
              <a:pPr/>
              <a:t>11/30/2010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4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76200"/>
            <a:ext cx="7315200" cy="2384425"/>
          </a:xfrm>
        </p:spPr>
        <p:txBody>
          <a:bodyPr>
            <a:normAutofit/>
          </a:bodyPr>
          <a:lstStyle/>
          <a:p>
            <a:r>
              <a:rPr lang="en-US" dirty="0" smtClean="0"/>
              <a:t>Soils and Geology of Austin, Texas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8400" y="6172200"/>
            <a:ext cx="2209800" cy="685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Robert Lawrence</a:t>
            </a:r>
          </a:p>
          <a:p>
            <a:r>
              <a:rPr lang="en-US" dirty="0"/>
              <a:t>November 30, 2010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276600"/>
            <a:ext cx="6999516" cy="19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05000"/>
            <a:ext cx="7620000" cy="4800600"/>
          </a:xfrm>
        </p:spPr>
        <p:txBody>
          <a:bodyPr/>
          <a:lstStyle/>
          <a:p>
            <a:r>
              <a:rPr lang="en-US" dirty="0" smtClean="0"/>
              <a:t>“Hidden” Faults can be Identified</a:t>
            </a:r>
          </a:p>
          <a:p>
            <a:endParaRPr lang="en-US" dirty="0"/>
          </a:p>
          <a:p>
            <a:r>
              <a:rPr lang="en-US" dirty="0" smtClean="0"/>
              <a:t>Better Zoning and Planning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More Data = Better </a:t>
            </a:r>
            <a:r>
              <a:rPr lang="en-US" dirty="0" smtClean="0"/>
              <a:t>Information</a:t>
            </a:r>
          </a:p>
          <a:p>
            <a:endParaRPr lang="en-US" dirty="0"/>
          </a:p>
          <a:p>
            <a:r>
              <a:rPr lang="en-US" dirty="0" smtClean="0"/>
              <a:t>Mapping the Underground is Important and Useful!</a:t>
            </a: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883" y="1676400"/>
            <a:ext cx="3716960" cy="2255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83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200"/>
            <a:ext cx="6999516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7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Austin Geology</a:t>
            </a:r>
          </a:p>
          <a:p>
            <a:r>
              <a:rPr lang="en-US" sz="2800" dirty="0" smtClean="0"/>
              <a:t>Project Set Up</a:t>
            </a:r>
          </a:p>
          <a:p>
            <a:r>
              <a:rPr lang="en-US" sz="2800" dirty="0" smtClean="0"/>
              <a:t>Analyzing Data</a:t>
            </a:r>
          </a:p>
          <a:p>
            <a:pPr lvl="1"/>
            <a:r>
              <a:rPr lang="en-US" sz="2800" dirty="0" smtClean="0"/>
              <a:t>Identifying Faults</a:t>
            </a:r>
          </a:p>
          <a:p>
            <a:pPr lvl="1"/>
            <a:r>
              <a:rPr lang="en-US" sz="2800" dirty="0" smtClean="0"/>
              <a:t>Zoning and Planning</a:t>
            </a:r>
          </a:p>
          <a:p>
            <a:pPr lvl="1"/>
            <a:r>
              <a:rPr lang="en-US" sz="2800" dirty="0" err="1" smtClean="0"/>
              <a:t>Piezometric</a:t>
            </a:r>
            <a:r>
              <a:rPr lang="en-US" sz="2800" dirty="0" smtClean="0"/>
              <a:t> Data</a:t>
            </a:r>
          </a:p>
          <a:p>
            <a:r>
              <a:rPr lang="en-US" sz="2800" dirty="0" smtClean="0"/>
              <a:t>Conclusions</a:t>
            </a:r>
          </a:p>
          <a:p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121" y="2895600"/>
            <a:ext cx="3702050" cy="134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381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Austin Geology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695" y="1371600"/>
            <a:ext cx="3352800" cy="505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59" y="3657600"/>
            <a:ext cx="4418488" cy="2621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7982" y="1752600"/>
            <a:ext cx="42072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Primary Features:</a:t>
            </a:r>
          </a:p>
          <a:p>
            <a:endParaRPr lang="en-US" dirty="0"/>
          </a:p>
          <a:p>
            <a:r>
              <a:rPr lang="en-US" dirty="0" smtClean="0"/>
              <a:t>	- Balcones Fault System</a:t>
            </a:r>
          </a:p>
          <a:p>
            <a:r>
              <a:rPr lang="en-US" dirty="0"/>
              <a:t>	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- Colorado River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93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993" y="1454590"/>
            <a:ext cx="5533925" cy="3498409"/>
          </a:xfrm>
          <a:prstGeom prst="rect">
            <a:avLst/>
          </a:prstGeom>
          <a:noFill/>
          <a:ln w="38100" cmpd="thickThin">
            <a:solidFill>
              <a:schemeClr val="accent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Set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2743200" cy="4191000"/>
          </a:xfrm>
        </p:spPr>
        <p:txBody>
          <a:bodyPr>
            <a:normAutofit/>
          </a:bodyPr>
          <a:lstStyle/>
          <a:p>
            <a:r>
              <a:rPr lang="en-US" dirty="0" smtClean="0"/>
              <a:t>Access Database</a:t>
            </a:r>
          </a:p>
          <a:p>
            <a:endParaRPr lang="en-US" dirty="0"/>
          </a:p>
          <a:p>
            <a:r>
              <a:rPr lang="en-US" dirty="0" smtClean="0"/>
              <a:t>Query X, Y, Z</a:t>
            </a:r>
          </a:p>
          <a:p>
            <a:endParaRPr lang="en-US" dirty="0"/>
          </a:p>
          <a:p>
            <a:r>
              <a:rPr lang="en-US" dirty="0" smtClean="0"/>
              <a:t>Create </a:t>
            </a:r>
            <a:r>
              <a:rPr lang="en-US" dirty="0" err="1" smtClean="0"/>
              <a:t>Shapefiles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ArcMap</a:t>
            </a:r>
            <a:r>
              <a:rPr lang="en-US" dirty="0" smtClean="0"/>
              <a:t> – 2D</a:t>
            </a:r>
          </a:p>
          <a:p>
            <a:endParaRPr lang="en-US" dirty="0"/>
          </a:p>
          <a:p>
            <a:r>
              <a:rPr lang="en-US" dirty="0" err="1" smtClean="0"/>
              <a:t>ArcScene</a:t>
            </a:r>
            <a:r>
              <a:rPr lang="en-US" dirty="0" smtClean="0"/>
              <a:t> – 3D</a:t>
            </a:r>
            <a:endParaRPr lang="en-US" dirty="0"/>
          </a:p>
        </p:txBody>
      </p:sp>
      <p:pic>
        <p:nvPicPr>
          <p:cNvPr id="6" name="part1_x264_0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2792992" y="1454590"/>
            <a:ext cx="5533925" cy="3498410"/>
          </a:xfrm>
          <a:prstGeom prst="rect">
            <a:avLst/>
          </a:prstGeom>
          <a:ln w="38100" cmpd="thickThin">
            <a:solidFill>
              <a:schemeClr val="accent1"/>
            </a:solidFill>
          </a:ln>
        </p:spPr>
      </p:pic>
      <p:pic>
        <p:nvPicPr>
          <p:cNvPr id="7" name="part2_x264_001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2819400" y="1447800"/>
            <a:ext cx="5533924" cy="3498410"/>
          </a:xfrm>
          <a:prstGeom prst="rect">
            <a:avLst/>
          </a:prstGeom>
          <a:ln w="38100" cmpd="thickThin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177527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4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Faults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Arc Scene</a:t>
            </a:r>
          </a:p>
          <a:p>
            <a:pPr lvl="1"/>
            <a:r>
              <a:rPr lang="en-US" dirty="0" smtClean="0"/>
              <a:t>Easy to Identify “Odd” Areas</a:t>
            </a:r>
          </a:p>
          <a:p>
            <a:r>
              <a:rPr lang="en-US" dirty="0" err="1" smtClean="0"/>
              <a:t>ArcMap</a:t>
            </a:r>
            <a:endParaRPr lang="en-US" dirty="0" smtClean="0"/>
          </a:p>
          <a:p>
            <a:pPr lvl="1"/>
            <a:r>
              <a:rPr lang="en-US" dirty="0" smtClean="0"/>
              <a:t>Query “Odd” Area</a:t>
            </a:r>
          </a:p>
          <a:p>
            <a:pPr lvl="1"/>
            <a:r>
              <a:rPr lang="en-US" dirty="0" smtClean="0"/>
              <a:t>Use 3D Analyst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86" y="3657600"/>
            <a:ext cx="6654800" cy="256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3352800" y="4114800"/>
            <a:ext cx="1981200" cy="1905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1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Faults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 ways to view:</a:t>
            </a:r>
          </a:p>
          <a:p>
            <a:pPr lvl="1"/>
            <a:r>
              <a:rPr lang="en-US" dirty="0" smtClean="0"/>
              <a:t>3D analyst in </a:t>
            </a:r>
            <a:r>
              <a:rPr lang="en-US" dirty="0" err="1" smtClean="0"/>
              <a:t>ArcMap</a:t>
            </a:r>
            <a:endParaRPr lang="en-US" dirty="0" smtClean="0"/>
          </a:p>
          <a:p>
            <a:pPr lvl="1"/>
            <a:r>
              <a:rPr lang="en-US" dirty="0" smtClean="0"/>
              <a:t>3D view in </a:t>
            </a:r>
            <a:r>
              <a:rPr lang="en-US" dirty="0" err="1" smtClean="0"/>
              <a:t>ArcScene</a:t>
            </a:r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3" y="3662126"/>
            <a:ext cx="5824537" cy="288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02705" y="1679527"/>
            <a:ext cx="5410200" cy="1985727"/>
            <a:chOff x="1752601" y="1219200"/>
            <a:chExt cx="5410200" cy="1985727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1" y="1219200"/>
              <a:ext cx="5410200" cy="1981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Freeform 14"/>
            <p:cNvSpPr/>
            <p:nvPr/>
          </p:nvSpPr>
          <p:spPr>
            <a:xfrm>
              <a:off x="2335794" y="2271021"/>
              <a:ext cx="1812278" cy="924852"/>
            </a:xfrm>
            <a:custGeom>
              <a:avLst/>
              <a:gdLst>
                <a:gd name="connsiteX0" fmla="*/ 0 w 1812278"/>
                <a:gd name="connsiteY0" fmla="*/ 924852 h 924852"/>
                <a:gd name="connsiteX1" fmla="*/ 932507 w 1812278"/>
                <a:gd name="connsiteY1" fmla="*/ 381644 h 924852"/>
                <a:gd name="connsiteX2" fmla="*/ 1747319 w 1812278"/>
                <a:gd name="connsiteY2" fmla="*/ 28559 h 924852"/>
                <a:gd name="connsiteX3" fmla="*/ 1702052 w 1812278"/>
                <a:gd name="connsiteY3" fmla="*/ 46666 h 924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12278" h="924852">
                  <a:moveTo>
                    <a:pt x="0" y="924852"/>
                  </a:moveTo>
                  <a:cubicBezTo>
                    <a:pt x="320643" y="727939"/>
                    <a:pt x="641287" y="531026"/>
                    <a:pt x="932507" y="381644"/>
                  </a:cubicBezTo>
                  <a:cubicBezTo>
                    <a:pt x="1223727" y="232262"/>
                    <a:pt x="1619062" y="84389"/>
                    <a:pt x="1747319" y="28559"/>
                  </a:cubicBezTo>
                  <a:cubicBezTo>
                    <a:pt x="1875576" y="-27271"/>
                    <a:pt x="1788814" y="9697"/>
                    <a:pt x="1702052" y="46666"/>
                  </a:cubicBezTo>
                </a:path>
              </a:pathLst>
            </a:cu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2688879" y="2931612"/>
              <a:ext cx="615110" cy="83192"/>
            </a:xfrm>
            <a:custGeom>
              <a:avLst/>
              <a:gdLst>
                <a:gd name="connsiteX0" fmla="*/ 0 w 615110"/>
                <a:gd name="connsiteY0" fmla="*/ 83192 h 83192"/>
                <a:gd name="connsiteX1" fmla="*/ 552262 w 615110"/>
                <a:gd name="connsiteY1" fmla="*/ 10764 h 83192"/>
                <a:gd name="connsiteX2" fmla="*/ 579422 w 615110"/>
                <a:gd name="connsiteY2" fmla="*/ 1711 h 83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5110" h="83192">
                  <a:moveTo>
                    <a:pt x="0" y="83192"/>
                  </a:moveTo>
                  <a:lnTo>
                    <a:pt x="552262" y="10764"/>
                  </a:lnTo>
                  <a:cubicBezTo>
                    <a:pt x="648832" y="-2816"/>
                    <a:pt x="614127" y="-553"/>
                    <a:pt x="579422" y="1711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4001632" y="2453489"/>
              <a:ext cx="742384" cy="325925"/>
            </a:xfrm>
            <a:custGeom>
              <a:avLst/>
              <a:gdLst>
                <a:gd name="connsiteX0" fmla="*/ 0 w 742384"/>
                <a:gd name="connsiteY0" fmla="*/ 325925 h 325925"/>
                <a:gd name="connsiteX1" fmla="*/ 506994 w 742384"/>
                <a:gd name="connsiteY1" fmla="*/ 135802 h 325925"/>
                <a:gd name="connsiteX2" fmla="*/ 742384 w 742384"/>
                <a:gd name="connsiteY2" fmla="*/ 0 h 325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2384" h="325925">
                  <a:moveTo>
                    <a:pt x="0" y="325925"/>
                  </a:moveTo>
                  <a:cubicBezTo>
                    <a:pt x="191631" y="258024"/>
                    <a:pt x="383263" y="190123"/>
                    <a:pt x="506994" y="135802"/>
                  </a:cubicBezTo>
                  <a:cubicBezTo>
                    <a:pt x="630725" y="81481"/>
                    <a:pt x="686554" y="40740"/>
                    <a:pt x="742384" y="0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5051834" y="2779414"/>
              <a:ext cx="588475" cy="425513"/>
            </a:xfrm>
            <a:custGeom>
              <a:avLst/>
              <a:gdLst>
                <a:gd name="connsiteX0" fmla="*/ 0 w 588475"/>
                <a:gd name="connsiteY0" fmla="*/ 425513 h 425513"/>
                <a:gd name="connsiteX1" fmla="*/ 389299 w 588475"/>
                <a:gd name="connsiteY1" fmla="*/ 135802 h 425513"/>
                <a:gd name="connsiteX2" fmla="*/ 588475 w 588475"/>
                <a:gd name="connsiteY2" fmla="*/ 0 h 425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8475" h="425513">
                  <a:moveTo>
                    <a:pt x="0" y="425513"/>
                  </a:moveTo>
                  <a:lnTo>
                    <a:pt x="389299" y="135802"/>
                  </a:lnTo>
                  <a:cubicBezTo>
                    <a:pt x="487378" y="64883"/>
                    <a:pt x="537926" y="32441"/>
                    <a:pt x="588475" y="0"/>
                  </a:cubicBezTo>
                </a:path>
              </a:pathLst>
            </a:cu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887538" y="2214326"/>
            <a:ext cx="2436891" cy="3950329"/>
            <a:chOff x="4137434" y="1752600"/>
            <a:chExt cx="2436891" cy="3950329"/>
          </a:xfrm>
        </p:grpSpPr>
        <p:grpSp>
          <p:nvGrpSpPr>
            <p:cNvPr id="22" name="Group 21"/>
            <p:cNvGrpSpPr/>
            <p:nvPr/>
          </p:nvGrpSpPr>
          <p:grpSpPr>
            <a:xfrm>
              <a:off x="4137434" y="1752600"/>
              <a:ext cx="2436891" cy="3886200"/>
              <a:chOff x="4137434" y="1752600"/>
              <a:chExt cx="2436891" cy="3886200"/>
            </a:xfrm>
          </p:grpSpPr>
          <p:sp>
            <p:nvSpPr>
              <p:cNvPr id="11" name="Freeform 10"/>
              <p:cNvSpPr/>
              <p:nvPr/>
            </p:nvSpPr>
            <p:spPr>
              <a:xfrm>
                <a:off x="4137434" y="1752600"/>
                <a:ext cx="1035867" cy="519820"/>
              </a:xfrm>
              <a:custGeom>
                <a:avLst/>
                <a:gdLst>
                  <a:gd name="connsiteX0" fmla="*/ 0 w 796705"/>
                  <a:gd name="connsiteY0" fmla="*/ 407406 h 407406"/>
                  <a:gd name="connsiteX1" fmla="*/ 796705 w 796705"/>
                  <a:gd name="connsiteY1" fmla="*/ 0 h 407406"/>
                  <a:gd name="connsiteX2" fmla="*/ 796705 w 796705"/>
                  <a:gd name="connsiteY2" fmla="*/ 0 h 407406"/>
                  <a:gd name="connsiteX3" fmla="*/ 796705 w 796705"/>
                  <a:gd name="connsiteY3" fmla="*/ 0 h 407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6705" h="407406">
                    <a:moveTo>
                      <a:pt x="0" y="407406"/>
                    </a:moveTo>
                    <a:lnTo>
                      <a:pt x="796705" y="0"/>
                    </a:lnTo>
                    <a:lnTo>
                      <a:pt x="796705" y="0"/>
                    </a:lnTo>
                    <a:lnTo>
                      <a:pt x="796705" y="0"/>
                    </a:lnTo>
                  </a:path>
                </a:pathLst>
              </a:cu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19"/>
              <p:cNvSpPr/>
              <p:nvPr/>
            </p:nvSpPr>
            <p:spPr>
              <a:xfrm>
                <a:off x="4706292" y="1828800"/>
                <a:ext cx="1161107" cy="650341"/>
              </a:xfrm>
              <a:custGeom>
                <a:avLst/>
                <a:gdLst>
                  <a:gd name="connsiteX0" fmla="*/ 0 w 796705"/>
                  <a:gd name="connsiteY0" fmla="*/ 407406 h 407406"/>
                  <a:gd name="connsiteX1" fmla="*/ 796705 w 796705"/>
                  <a:gd name="connsiteY1" fmla="*/ 0 h 407406"/>
                  <a:gd name="connsiteX2" fmla="*/ 796705 w 796705"/>
                  <a:gd name="connsiteY2" fmla="*/ 0 h 407406"/>
                  <a:gd name="connsiteX3" fmla="*/ 796705 w 796705"/>
                  <a:gd name="connsiteY3" fmla="*/ 0 h 407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6705" h="407406">
                    <a:moveTo>
                      <a:pt x="0" y="407406"/>
                    </a:moveTo>
                    <a:lnTo>
                      <a:pt x="796705" y="0"/>
                    </a:lnTo>
                    <a:lnTo>
                      <a:pt x="796705" y="0"/>
                    </a:lnTo>
                    <a:lnTo>
                      <a:pt x="796705" y="0"/>
                    </a:lnTo>
                  </a:path>
                </a:pathLst>
              </a:cu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5640309" y="2281473"/>
                <a:ext cx="934016" cy="497941"/>
              </a:xfrm>
              <a:custGeom>
                <a:avLst/>
                <a:gdLst>
                  <a:gd name="connsiteX0" fmla="*/ 0 w 796705"/>
                  <a:gd name="connsiteY0" fmla="*/ 407406 h 407406"/>
                  <a:gd name="connsiteX1" fmla="*/ 796705 w 796705"/>
                  <a:gd name="connsiteY1" fmla="*/ 0 h 407406"/>
                  <a:gd name="connsiteX2" fmla="*/ 796705 w 796705"/>
                  <a:gd name="connsiteY2" fmla="*/ 0 h 407406"/>
                  <a:gd name="connsiteX3" fmla="*/ 796705 w 796705"/>
                  <a:gd name="connsiteY3" fmla="*/ 0 h 407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6705" h="407406">
                    <a:moveTo>
                      <a:pt x="0" y="407406"/>
                    </a:moveTo>
                    <a:lnTo>
                      <a:pt x="796705" y="0"/>
                    </a:lnTo>
                    <a:lnTo>
                      <a:pt x="796705" y="0"/>
                    </a:lnTo>
                    <a:lnTo>
                      <a:pt x="796705" y="0"/>
                    </a:lnTo>
                  </a:path>
                </a:pathLst>
              </a:cu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 flipV="1">
                <a:off x="4744016" y="3505200"/>
                <a:ext cx="0" cy="213360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V="1">
                <a:off x="5410200" y="3505200"/>
                <a:ext cx="0" cy="213360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V="1">
                <a:off x="6107317" y="3505200"/>
                <a:ext cx="0" cy="213360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Arrow Connector 25"/>
            <p:cNvCxnSpPr/>
            <p:nvPr/>
          </p:nvCxnSpPr>
          <p:spPr>
            <a:xfrm flipV="1">
              <a:off x="4648200" y="5386058"/>
              <a:ext cx="0" cy="3048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4800600" y="5398129"/>
              <a:ext cx="0" cy="3048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5334000" y="5373987"/>
              <a:ext cx="0" cy="3048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5486400" y="5386058"/>
              <a:ext cx="0" cy="3048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6019800" y="5386058"/>
              <a:ext cx="0" cy="3048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6172200" y="5398129"/>
              <a:ext cx="0" cy="3048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640" y="1517602"/>
            <a:ext cx="228336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906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Zoning and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Look at Strength Parameters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RQD</a:t>
            </a:r>
            <a:r>
              <a:rPr lang="en-US" dirty="0" smtClean="0"/>
              <a:t> (Rock Quality Designation)</a:t>
            </a:r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Undrained</a:t>
            </a:r>
            <a:r>
              <a:rPr lang="en-US" dirty="0" smtClean="0">
                <a:solidFill>
                  <a:srgbClr val="FF0000"/>
                </a:solidFill>
              </a:rPr>
              <a:t> Shear Strength </a:t>
            </a:r>
            <a:r>
              <a:rPr lang="en-US" dirty="0" smtClean="0"/>
              <a:t>(Strength of Soil/Rock)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Possible Additions to Database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Pipelines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Electric, etc. Utilities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Foundations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Zoning Underground</a:t>
            </a:r>
          </a:p>
          <a:p>
            <a:endParaRPr lang="en-US" dirty="0" smtClean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10000"/>
            <a:ext cx="3220618" cy="199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230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7620000" cy="1143000"/>
          </a:xfrm>
        </p:spPr>
        <p:txBody>
          <a:bodyPr/>
          <a:lstStyle/>
          <a:p>
            <a:r>
              <a:rPr lang="en-US" dirty="0" smtClean="0"/>
              <a:t>Zoning and Planning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7700" y="1548652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RQD</a:t>
            </a:r>
            <a:r>
              <a:rPr lang="en-US" dirty="0" smtClean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51054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Green – 100 percent</a:t>
            </a:r>
          </a:p>
          <a:p>
            <a:r>
              <a:rPr lang="en-US" dirty="0">
                <a:solidFill>
                  <a:srgbClr val="FF0000"/>
                </a:solidFill>
              </a:rPr>
              <a:t>Red – 0 percent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49778" y="1548652"/>
            <a:ext cx="3932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Undrained</a:t>
            </a:r>
            <a:r>
              <a:rPr lang="en-US" sz="2800" dirty="0" smtClean="0"/>
              <a:t> Shear Strength</a:t>
            </a:r>
            <a:r>
              <a:rPr lang="en-US" dirty="0" smtClean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49778" y="51054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Green – </a:t>
            </a:r>
            <a:r>
              <a:rPr lang="en-US" dirty="0" smtClean="0">
                <a:solidFill>
                  <a:srgbClr val="00B050"/>
                </a:solidFill>
              </a:rPr>
              <a:t>stronger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Red – </a:t>
            </a:r>
            <a:r>
              <a:rPr lang="en-US" dirty="0" smtClean="0">
                <a:solidFill>
                  <a:srgbClr val="FF0000"/>
                </a:solidFill>
              </a:rPr>
              <a:t>weaker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3" name="RQ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52400" y="2044711"/>
            <a:ext cx="3886200" cy="3056162"/>
          </a:xfrm>
          <a:prstGeom prst="rect">
            <a:avLst/>
          </a:prstGeom>
        </p:spPr>
      </p:pic>
      <p:pic>
        <p:nvPicPr>
          <p:cNvPr id="8" name="UCtest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509380" y="2058291"/>
            <a:ext cx="3886200" cy="302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1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Piezometric</a:t>
            </a:r>
            <a:r>
              <a:rPr lang="en-US" dirty="0" smtClean="0"/>
              <a:t>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Currently </a:t>
            </a:r>
            <a:r>
              <a:rPr lang="en-US" dirty="0">
                <a:solidFill>
                  <a:srgbClr val="FF0000"/>
                </a:solidFill>
              </a:rPr>
              <a:t>L</a:t>
            </a:r>
            <a:r>
              <a:rPr lang="en-US" dirty="0" smtClean="0">
                <a:solidFill>
                  <a:srgbClr val="FF0000"/>
                </a:solidFill>
              </a:rPr>
              <a:t>imited</a:t>
            </a:r>
            <a:r>
              <a:rPr lang="en-US" dirty="0" smtClean="0"/>
              <a:t> Data</a:t>
            </a:r>
          </a:p>
          <a:p>
            <a:pPr marL="114300" indent="0">
              <a:buNone/>
            </a:pPr>
            <a:endParaRPr lang="en-US" dirty="0" smtClean="0"/>
          </a:p>
          <a:p>
            <a:r>
              <a:rPr lang="en-US" dirty="0" smtClean="0"/>
              <a:t>Ground Water is </a:t>
            </a:r>
            <a:r>
              <a:rPr lang="en-US" dirty="0" smtClean="0">
                <a:solidFill>
                  <a:srgbClr val="FF0000"/>
                </a:solidFill>
              </a:rPr>
              <a:t>Complicated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Purple Dot </a:t>
            </a:r>
            <a:r>
              <a:rPr lang="en-US" dirty="0" smtClean="0">
                <a:latin typeface="Calibri"/>
                <a:cs typeface="Calibri"/>
              </a:rPr>
              <a:t>≠</a:t>
            </a:r>
            <a:r>
              <a:rPr lang="en-US" dirty="0" smtClean="0"/>
              <a:t> Red Dot</a:t>
            </a:r>
          </a:p>
          <a:p>
            <a:pPr lvl="1"/>
            <a:r>
              <a:rPr lang="en-US" dirty="0" smtClean="0"/>
              <a:t>Water Main Issues?</a:t>
            </a:r>
          </a:p>
          <a:p>
            <a:pPr lvl="1"/>
            <a:r>
              <a:rPr lang="en-US" dirty="0" smtClean="0"/>
              <a:t>Karst Formation?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865" y="4114800"/>
            <a:ext cx="3810000" cy="230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035" y="1371600"/>
            <a:ext cx="2743200" cy="2472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751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587</TotalTime>
  <Words>192</Words>
  <Application>Microsoft Office PowerPoint</Application>
  <PresentationFormat>On-screen Show (4:3)</PresentationFormat>
  <Paragraphs>71</Paragraphs>
  <Slides>11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Adjacency</vt:lpstr>
      <vt:lpstr>Soils and Geology of Austin, Texas</vt:lpstr>
      <vt:lpstr>Overview</vt:lpstr>
      <vt:lpstr>Austin Geology</vt:lpstr>
      <vt:lpstr>Project Set Up</vt:lpstr>
      <vt:lpstr>Finding Faults</vt:lpstr>
      <vt:lpstr>Finding Faults</vt:lpstr>
      <vt:lpstr>Zoning and Planning</vt:lpstr>
      <vt:lpstr>Zoning and Planning</vt:lpstr>
      <vt:lpstr>Piezometric Data</vt:lpstr>
      <vt:lpstr>Conclusions</vt:lpstr>
      <vt:lpstr>Questions?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Soils and Geology of Austin, Texas</dc:title>
  <dc:creator>Rob</dc:creator>
  <cp:lastModifiedBy>Rob</cp:lastModifiedBy>
  <cp:revision>25</cp:revision>
  <dcterms:created xsi:type="dcterms:W3CDTF">2010-11-29T04:43:22Z</dcterms:created>
  <dcterms:modified xsi:type="dcterms:W3CDTF">2010-11-30T16:04:44Z</dcterms:modified>
</cp:coreProperties>
</file>