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8" r:id="rId5"/>
  </p:sldMasterIdLst>
  <p:notesMasterIdLst>
    <p:notesMasterId r:id="rId54"/>
  </p:notesMasterIdLst>
  <p:sldIdLst>
    <p:sldId id="556" r:id="rId6"/>
    <p:sldId id="546" r:id="rId7"/>
    <p:sldId id="547" r:id="rId8"/>
    <p:sldId id="555" r:id="rId9"/>
    <p:sldId id="560" r:id="rId10"/>
    <p:sldId id="548" r:id="rId11"/>
    <p:sldId id="549" r:id="rId12"/>
    <p:sldId id="550" r:id="rId13"/>
    <p:sldId id="553" r:id="rId14"/>
    <p:sldId id="552" r:id="rId15"/>
    <p:sldId id="554" r:id="rId16"/>
    <p:sldId id="561" r:id="rId17"/>
    <p:sldId id="562" r:id="rId18"/>
    <p:sldId id="563" r:id="rId19"/>
    <p:sldId id="564" r:id="rId20"/>
    <p:sldId id="565" r:id="rId21"/>
    <p:sldId id="566" r:id="rId22"/>
    <p:sldId id="567" r:id="rId23"/>
    <p:sldId id="568" r:id="rId24"/>
    <p:sldId id="569" r:id="rId25"/>
    <p:sldId id="570" r:id="rId26"/>
    <p:sldId id="571" r:id="rId27"/>
    <p:sldId id="572" r:id="rId28"/>
    <p:sldId id="573" r:id="rId29"/>
    <p:sldId id="574" r:id="rId30"/>
    <p:sldId id="575" r:id="rId31"/>
    <p:sldId id="576" r:id="rId32"/>
    <p:sldId id="577" r:id="rId33"/>
    <p:sldId id="578" r:id="rId34"/>
    <p:sldId id="579" r:id="rId35"/>
    <p:sldId id="580" r:id="rId36"/>
    <p:sldId id="581" r:id="rId37"/>
    <p:sldId id="582" r:id="rId38"/>
    <p:sldId id="583" r:id="rId39"/>
    <p:sldId id="584" r:id="rId40"/>
    <p:sldId id="585" r:id="rId41"/>
    <p:sldId id="586" r:id="rId42"/>
    <p:sldId id="587" r:id="rId43"/>
    <p:sldId id="588" r:id="rId44"/>
    <p:sldId id="589" r:id="rId45"/>
    <p:sldId id="590" r:id="rId46"/>
    <p:sldId id="591" r:id="rId47"/>
    <p:sldId id="592" r:id="rId48"/>
    <p:sldId id="593" r:id="rId49"/>
    <p:sldId id="594" r:id="rId50"/>
    <p:sldId id="595" r:id="rId51"/>
    <p:sldId id="596" r:id="rId52"/>
    <p:sldId id="597" r:id="rId53"/>
  </p:sldIdLst>
  <p:sldSz cx="9144000" cy="6858000" type="screen4x3"/>
  <p:notesSz cx="6858000" cy="9144000"/>
  <p:defaultTextStyle>
    <a:defPPr>
      <a:defRPr lang="en-US"/>
    </a:defPPr>
    <a:lvl1pPr algn="l" rtl="0" fontAlgn="base">
      <a:spcBef>
        <a:spcPct val="0"/>
      </a:spcBef>
      <a:spcAft>
        <a:spcPct val="0"/>
      </a:spcAft>
      <a:defRPr sz="1400" b="1" kern="1200">
        <a:solidFill>
          <a:srgbClr val="FFFFFF"/>
        </a:solidFill>
        <a:latin typeface="Arial" charset="0"/>
        <a:ea typeface="ＭＳ Ｐゴシック" pitchFamily="1" charset="-128"/>
        <a:cs typeface="Arial" charset="0"/>
      </a:defRPr>
    </a:lvl1pPr>
    <a:lvl2pPr marL="457200" algn="l" rtl="0" fontAlgn="base">
      <a:spcBef>
        <a:spcPct val="0"/>
      </a:spcBef>
      <a:spcAft>
        <a:spcPct val="0"/>
      </a:spcAft>
      <a:defRPr sz="1400" b="1" kern="1200">
        <a:solidFill>
          <a:srgbClr val="FFFFFF"/>
        </a:solidFill>
        <a:latin typeface="Arial" charset="0"/>
        <a:ea typeface="ＭＳ Ｐゴシック" pitchFamily="1" charset="-128"/>
        <a:cs typeface="Arial" charset="0"/>
      </a:defRPr>
    </a:lvl2pPr>
    <a:lvl3pPr marL="914400" algn="l" rtl="0" fontAlgn="base">
      <a:spcBef>
        <a:spcPct val="0"/>
      </a:spcBef>
      <a:spcAft>
        <a:spcPct val="0"/>
      </a:spcAft>
      <a:defRPr sz="1400" b="1" kern="1200">
        <a:solidFill>
          <a:srgbClr val="FFFFFF"/>
        </a:solidFill>
        <a:latin typeface="Arial" charset="0"/>
        <a:ea typeface="ＭＳ Ｐゴシック" pitchFamily="1" charset="-128"/>
        <a:cs typeface="Arial" charset="0"/>
      </a:defRPr>
    </a:lvl3pPr>
    <a:lvl4pPr marL="1371600" algn="l" rtl="0" fontAlgn="base">
      <a:spcBef>
        <a:spcPct val="0"/>
      </a:spcBef>
      <a:spcAft>
        <a:spcPct val="0"/>
      </a:spcAft>
      <a:defRPr sz="1400" b="1" kern="1200">
        <a:solidFill>
          <a:srgbClr val="FFFFFF"/>
        </a:solidFill>
        <a:latin typeface="Arial" charset="0"/>
        <a:ea typeface="ＭＳ Ｐゴシック" pitchFamily="1" charset="-128"/>
        <a:cs typeface="Arial" charset="0"/>
      </a:defRPr>
    </a:lvl4pPr>
    <a:lvl5pPr marL="1828800" algn="l" rtl="0" fontAlgn="base">
      <a:spcBef>
        <a:spcPct val="0"/>
      </a:spcBef>
      <a:spcAft>
        <a:spcPct val="0"/>
      </a:spcAft>
      <a:defRPr sz="1400" b="1" kern="1200">
        <a:solidFill>
          <a:srgbClr val="FFFFFF"/>
        </a:solidFill>
        <a:latin typeface="Arial" charset="0"/>
        <a:ea typeface="ＭＳ Ｐゴシック" pitchFamily="1" charset="-128"/>
        <a:cs typeface="Arial" charset="0"/>
      </a:defRPr>
    </a:lvl5pPr>
    <a:lvl6pPr marL="2286000" algn="l" defTabSz="914400" rtl="0" eaLnBrk="1" latinLnBrk="0" hangingPunct="1">
      <a:defRPr sz="1400" b="1" kern="1200">
        <a:solidFill>
          <a:srgbClr val="FFFFFF"/>
        </a:solidFill>
        <a:latin typeface="Arial" charset="0"/>
        <a:ea typeface="ＭＳ Ｐゴシック" pitchFamily="1" charset="-128"/>
        <a:cs typeface="Arial" charset="0"/>
      </a:defRPr>
    </a:lvl6pPr>
    <a:lvl7pPr marL="2743200" algn="l" defTabSz="914400" rtl="0" eaLnBrk="1" latinLnBrk="0" hangingPunct="1">
      <a:defRPr sz="1400" b="1" kern="1200">
        <a:solidFill>
          <a:srgbClr val="FFFFFF"/>
        </a:solidFill>
        <a:latin typeface="Arial" charset="0"/>
        <a:ea typeface="ＭＳ Ｐゴシック" pitchFamily="1" charset="-128"/>
        <a:cs typeface="Arial" charset="0"/>
      </a:defRPr>
    </a:lvl7pPr>
    <a:lvl8pPr marL="3200400" algn="l" defTabSz="914400" rtl="0" eaLnBrk="1" latinLnBrk="0" hangingPunct="1">
      <a:defRPr sz="1400" b="1" kern="1200">
        <a:solidFill>
          <a:srgbClr val="FFFFFF"/>
        </a:solidFill>
        <a:latin typeface="Arial" charset="0"/>
        <a:ea typeface="ＭＳ Ｐゴシック" pitchFamily="1" charset="-128"/>
        <a:cs typeface="Arial" charset="0"/>
      </a:defRPr>
    </a:lvl8pPr>
    <a:lvl9pPr marL="3657600" algn="l" defTabSz="914400" rtl="0" eaLnBrk="1" latinLnBrk="0" hangingPunct="1">
      <a:defRPr sz="1400" b="1" kern="1200">
        <a:solidFill>
          <a:srgbClr val="FFFFFF"/>
        </a:solidFill>
        <a:latin typeface="Arial" charset="0"/>
        <a:ea typeface="ＭＳ Ｐゴシック" pitchFamily="1" charset="-128"/>
        <a:cs typeface="Arial" charset="0"/>
      </a:defRPr>
    </a:lvl9pPr>
  </p:defaultTextStyle>
  <p:extLst>
    <p:ext uri="{521415D9-36F7-43E2-AB2F-B90AF26B5E84}">
      <p14:sectionLst xmlns:p14="http://schemas.microsoft.com/office/powerpoint/2010/main">
        <p14:section name="Default Section" id="{4CF5FA6E-233A-41B0-AD37-6FE175797C6E}">
          <p14:sldIdLst>
            <p14:sldId id="556"/>
            <p14:sldId id="546"/>
            <p14:sldId id="547"/>
            <p14:sldId id="555"/>
            <p14:sldId id="560"/>
            <p14:sldId id="548"/>
            <p14:sldId id="549"/>
            <p14:sldId id="550"/>
            <p14:sldId id="553"/>
            <p14:sldId id="552"/>
            <p14:sldId id="554"/>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9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CDFF"/>
    <a:srgbClr val="FFFF66"/>
    <a:srgbClr val="FFFFFF"/>
    <a:srgbClr val="A2530B"/>
    <a:srgbClr val="C17F36"/>
    <a:srgbClr val="FFA949"/>
    <a:srgbClr val="E6E6E6"/>
    <a:srgbClr val="556416"/>
    <a:srgbClr val="667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36" autoAdjust="0"/>
    <p:restoredTop sz="90929"/>
  </p:normalViewPr>
  <p:slideViewPr>
    <p:cSldViewPr snapToGrid="0">
      <p:cViewPr>
        <p:scale>
          <a:sx n="60" d="100"/>
          <a:sy n="60" d="100"/>
        </p:scale>
        <p:origin x="-1182" y="-11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l" eaLnBrk="0" hangingPunct="0">
              <a:defRPr sz="1200" b="0" u="sng">
                <a:solidFill>
                  <a:schemeClr val="tx1"/>
                </a:solidFill>
                <a:effectLst/>
                <a:latin typeface="Times New Roman" pitchFamily="16" charset="0"/>
                <a:ea typeface="ＭＳ Ｐゴシック" pitchFamily="16" charset="-128"/>
                <a:cs typeface="+mn-cs"/>
              </a:defRPr>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eaLnBrk="0" hangingPunct="0">
              <a:defRPr sz="1200" b="0" u="sng">
                <a:solidFill>
                  <a:schemeClr val="tx1"/>
                </a:solidFill>
                <a:effectLst/>
                <a:latin typeface="Times New Roman" pitchFamily="16" charset="0"/>
                <a:ea typeface="ＭＳ Ｐゴシック" pitchFamily="16" charset="-128"/>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bodyPr>
          <a:lstStyle>
            <a:lvl1pPr algn="l" eaLnBrk="0" hangingPunct="0">
              <a:defRPr sz="1200" b="0" u="sng">
                <a:solidFill>
                  <a:schemeClr val="tx1"/>
                </a:solidFill>
                <a:effectLst/>
                <a:latin typeface="Times New Roman" pitchFamily="16" charset="0"/>
                <a:ea typeface="ＭＳ Ｐゴシック" pitchFamily="16" charset="-128"/>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a:tailEnd/>
          </a:ln>
          <a:effectLst/>
        </p:spPr>
        <p:txBody>
          <a:bodyPr vert="horz" wrap="none" lIns="91440" tIns="45720" rIns="91440" bIns="45720" numCol="1" anchor="b" anchorCtr="0" compatLnSpc="1">
            <a:prstTxWarp prst="textNoShape">
              <a:avLst/>
            </a:prstTxWarp>
          </a:bodyPr>
          <a:lstStyle>
            <a:lvl1pPr algn="r" eaLnBrk="0" hangingPunct="0">
              <a:defRPr sz="1200" b="0" u="sng">
                <a:solidFill>
                  <a:schemeClr val="tx1"/>
                </a:solidFill>
                <a:effectLst/>
                <a:latin typeface="Times New Roman" pitchFamily="16" charset="0"/>
                <a:ea typeface="ＭＳ Ｐゴシック" pitchFamily="16" charset="-128"/>
                <a:cs typeface="+mn-cs"/>
              </a:defRPr>
            </a:lvl1pPr>
          </a:lstStyle>
          <a:p>
            <a:pPr>
              <a:defRPr/>
            </a:pPr>
            <a:fld id="{A76189F9-62A6-4CA7-9A91-93F24C281394}" type="slidenum">
              <a:rPr lang="en-US"/>
              <a:pPr>
                <a:defRPr/>
              </a:pPr>
              <a:t>‹#›</a:t>
            </a:fld>
            <a:endParaRPr lang="en-US"/>
          </a:p>
        </p:txBody>
      </p:sp>
    </p:spTree>
    <p:extLst>
      <p:ext uri="{BB962C8B-B14F-4D97-AF65-F5344CB8AC3E}">
        <p14:creationId xmlns:p14="http://schemas.microsoft.com/office/powerpoint/2010/main" val="29043871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7B70E646-A34A-4872-9ACA-5C085E3F7CDE}" type="slidenum">
              <a:rPr lang="en-US" smtClean="0">
                <a:latin typeface="Times New Roman" pitchFamily="18" charset="0"/>
                <a:ea typeface="ＭＳ Ｐゴシック" pitchFamily="1" charset="-128"/>
              </a:rPr>
              <a:pPr/>
              <a:t>2</a:t>
            </a:fld>
            <a:endParaRPr lang="en-US" smtClean="0">
              <a:latin typeface="Times New Roman" pitchFamily="18" charset="0"/>
              <a:ea typeface="ＭＳ Ｐゴシック" pitchFamily="1"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685800" y="4343400"/>
            <a:ext cx="5486400" cy="4114800"/>
          </a:xfrm>
          <a:noFill/>
          <a:ln w="9525"/>
        </p:spPr>
        <p:txBody>
          <a:bodyPr/>
          <a:lstStyle/>
          <a:p>
            <a:endParaRPr lang="en-US" smtClean="0">
              <a:ea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26628" name="Slide Number Placeholder 3"/>
          <p:cNvSpPr>
            <a:spLocks noGrp="1"/>
          </p:cNvSpPr>
          <p:nvPr>
            <p:ph type="sldNum" sz="quarter" idx="5"/>
          </p:nvPr>
        </p:nvSpPr>
        <p:spPr>
          <a:noFill/>
        </p:spPr>
        <p:txBody>
          <a:bodyPr/>
          <a:lstStyle/>
          <a:p>
            <a:fld id="{F6CA0E04-E9A5-4867-94D9-1430234A390D}" type="slidenum">
              <a:rPr lang="en-US" smtClean="0">
                <a:latin typeface="Times New Roman" pitchFamily="18" charset="0"/>
                <a:ea typeface="ＭＳ Ｐゴシック" pitchFamily="1" charset="-128"/>
              </a:rPr>
              <a:pPr/>
              <a:t>11</a:t>
            </a:fld>
            <a:endParaRPr lang="en-US" smtClean="0">
              <a:latin typeface="Times New Roman" pitchFamily="18" charset="0"/>
              <a:ea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general, in this presentation we give a general overview of the AHGW data model.</a:t>
            </a:r>
          </a:p>
          <a:p>
            <a:endParaRPr lang="en-US" dirty="0" smtClean="0"/>
          </a:p>
          <a:p>
            <a:r>
              <a:rPr lang="en-US" dirty="0" smtClean="0"/>
              <a:t>We will not go into much detail on each component/dataset, but rather give a general picture of the data model and the components.</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Arc Hydro is not only the data models/books. </a:t>
            </a:r>
          </a:p>
          <a:p>
            <a:pPr>
              <a:buFont typeface="Arial" pitchFamily="34" charset="0"/>
              <a:buChar char="•"/>
            </a:pPr>
            <a:r>
              <a:rPr lang="en-US" baseline="0" dirty="0" smtClean="0"/>
              <a:t> data models provide:</a:t>
            </a:r>
          </a:p>
          <a:p>
            <a:pPr lvl="1">
              <a:buFont typeface="Arial" pitchFamily="34" charset="0"/>
              <a:buChar char="•"/>
            </a:pPr>
            <a:r>
              <a:rPr lang="en-US" baseline="0" dirty="0" smtClean="0"/>
              <a:t>Summary of the “best practices” in the a certain field. How can we best store certain datasets, create maps, support workflows, etc.</a:t>
            </a:r>
          </a:p>
          <a:p>
            <a:pPr lvl="1">
              <a:buFont typeface="Arial" pitchFamily="34" charset="0"/>
              <a:buChar char="•"/>
            </a:pPr>
            <a:r>
              <a:rPr lang="en-US" baseline="0" dirty="0" smtClean="0"/>
              <a:t>Gives a common terminology. Users from different agencies, companies, universities can develop a common language.</a:t>
            </a:r>
          </a:p>
          <a:p>
            <a:pPr lvl="1">
              <a:buFont typeface="Arial" pitchFamily="34" charset="0"/>
              <a:buChar char="•"/>
            </a:pPr>
            <a:r>
              <a:rPr lang="en-US" baseline="0" dirty="0" smtClean="0"/>
              <a:t> The data model is public domain, published, and documented. So in fact it is a sort of standard, you can just refer users to the documentation to understand what the terms mean. Or why you did something a certain way.</a:t>
            </a:r>
            <a:endParaRPr lang="en-US" dirty="0" smtClean="0"/>
          </a:p>
          <a:p>
            <a:endParaRPr lang="en-US" baseline="0" dirty="0" smtClean="0"/>
          </a:p>
          <a:p>
            <a:pPr>
              <a:buFont typeface="Arial" pitchFamily="34" charset="0"/>
              <a:buChar char="•"/>
            </a:pPr>
            <a:r>
              <a:rPr lang="en-US" baseline="0" dirty="0" smtClean="0"/>
              <a:t>Tools (surface water and groundwater) provide a wide array of GIS tools for hydrologic analysis and data management.</a:t>
            </a:r>
          </a:p>
          <a:p>
            <a:pPr>
              <a:buFont typeface="Arial" pitchFamily="34" charset="0"/>
              <a:buChar char="•"/>
            </a:pPr>
            <a:r>
              <a:rPr lang="en-US" baseline="0" dirty="0" smtClean="0"/>
              <a:t>Community – over time there is special interest group that can share experience, develop resources, meet at conferences, etc. </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Talk about</a:t>
            </a:r>
            <a:r>
              <a:rPr lang="en-US" baseline="0" dirty="0" smtClean="0"/>
              <a:t> the AHGW tools, what each set of tools is used for.</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we will talk about the AHGW</a:t>
            </a:r>
            <a:r>
              <a:rPr lang="en-US" baseline="0" dirty="0" smtClean="0"/>
              <a:t> Data Model = Geodatabase design. </a:t>
            </a:r>
          </a:p>
          <a:p>
            <a:endParaRPr lang="en-US" baseline="0" dirty="0" smtClean="0"/>
          </a:p>
          <a:p>
            <a:r>
              <a:rPr lang="en-US" baseline="0" dirty="0" smtClean="0"/>
              <a:t>When we design a geodatabase we try to anticipate what types of datasets users will try to represent within ArcGIS. We then design specific feature classes and tables, and relationships to support the storage and management of these datasets. We give names to datasets and to fields to develop a standard language.</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When</a:t>
            </a:r>
            <a:r>
              <a:rPr lang="en-US" baseline="0" dirty="0" smtClean="0"/>
              <a:t> we released the first draft of AHGW for review, we got back comments that asked for tighter integration of the surface water data model and the groundwater data model.</a:t>
            </a:r>
          </a:p>
          <a:p>
            <a:pPr>
              <a:buFont typeface="Arial" pitchFamily="34" charset="0"/>
              <a:buChar char="•"/>
            </a:pPr>
            <a:r>
              <a:rPr lang="en-US" baseline="0" dirty="0" smtClean="0"/>
              <a:t>We redesigned both data models to be structured around an Arc Hydro Framework (in green in the center).</a:t>
            </a:r>
          </a:p>
          <a:p>
            <a:pPr>
              <a:buFont typeface="Arial" pitchFamily="34" charset="0"/>
              <a:buChar char="•"/>
            </a:pPr>
            <a:r>
              <a:rPr lang="en-US" baseline="0" dirty="0" smtClean="0"/>
              <a:t>Then the data models were broken into components that represent a specific aspect or type of datasets.</a:t>
            </a:r>
          </a:p>
          <a:p>
            <a:pPr>
              <a:buFont typeface="Arial" pitchFamily="34" charset="0"/>
              <a:buChar char="•"/>
            </a:pPr>
            <a:r>
              <a:rPr lang="en-US" baseline="0" dirty="0" smtClean="0"/>
              <a:t>The temporal component deals with managing temporal data, and is shared by both data models. E.g., you can store surface water and groundwater time series in the same tables, and apply the same tools to map data.</a:t>
            </a:r>
          </a:p>
          <a:p>
            <a:pPr>
              <a:buFont typeface="Arial" pitchFamily="34" charset="0"/>
              <a:buChar char="•"/>
            </a:pPr>
            <a:r>
              <a:rPr lang="en-US" baseline="0" dirty="0" smtClean="0"/>
              <a:t>You don’t have to implement all components, if you are dealing only with simulation model you just implement the simulation component. </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This is an overview diagram of the AHGW data model.</a:t>
            </a:r>
          </a:p>
          <a:p>
            <a:pPr>
              <a:buFont typeface="Arial" pitchFamily="34" charset="0"/>
              <a:buChar char="•"/>
            </a:pPr>
            <a:r>
              <a:rPr lang="en-US" dirty="0" smtClean="0"/>
              <a:t>You can review the different components, talk</a:t>
            </a:r>
            <a:r>
              <a:rPr lang="en-US" baseline="0" dirty="0" smtClean="0"/>
              <a:t> about what each component is for:</a:t>
            </a:r>
          </a:p>
          <a:p>
            <a:pPr>
              <a:buFont typeface="Arial" pitchFamily="34" charset="0"/>
              <a:buChar char="•"/>
            </a:pPr>
            <a:r>
              <a:rPr lang="en-US" baseline="0" dirty="0" smtClean="0"/>
              <a:t>Framework – includes hydrography, monitoring points, wells, aquifers, tables for managing time series (the framework includes a simplified temporal component). – with the framework you can get started on most water resources projects.</a:t>
            </a:r>
          </a:p>
          <a:p>
            <a:pPr>
              <a:buFont typeface="Arial" pitchFamily="34" charset="0"/>
              <a:buChar char="•"/>
            </a:pPr>
            <a:r>
              <a:rPr lang="en-US" baseline="0" dirty="0" smtClean="0"/>
              <a:t>Borehole data – description of vertical information recorded along boreholes (hydrostratigraphy, well construction).</a:t>
            </a:r>
          </a:p>
          <a:p>
            <a:pPr>
              <a:buFont typeface="Arial" pitchFamily="34" charset="0"/>
              <a:buChar char="•"/>
            </a:pPr>
            <a:r>
              <a:rPr lang="en-US" baseline="0" dirty="0" smtClean="0"/>
              <a:t>Geology – representation of data from geologic maps.</a:t>
            </a:r>
          </a:p>
          <a:p>
            <a:pPr>
              <a:buFont typeface="Arial" pitchFamily="34" charset="0"/>
              <a:buChar char="•"/>
            </a:pPr>
            <a:r>
              <a:rPr lang="en-US" baseline="0" dirty="0" smtClean="0"/>
              <a:t>Hydrostratigraphy – building 2D and 3D hydrogeologic models including surfaces, cross sections, volumes.</a:t>
            </a:r>
          </a:p>
          <a:p>
            <a:pPr>
              <a:buFont typeface="Arial" pitchFamily="34" charset="0"/>
              <a:buChar char="•"/>
            </a:pPr>
            <a:r>
              <a:rPr lang="en-US" baseline="0" dirty="0" smtClean="0"/>
              <a:t>Temporal – dealing with time varying data – plots, tracks, animations.</a:t>
            </a:r>
          </a:p>
          <a:p>
            <a:pPr>
              <a:buFont typeface="Arial" pitchFamily="34" charset="0"/>
              <a:buChar char="•"/>
            </a:pPr>
            <a:r>
              <a:rPr lang="en-US" baseline="0" dirty="0" smtClean="0"/>
              <a:t>Simulation – integration with groundwater simulation models, especially MODFLOW.</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21</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B46E3D9-4E30-4B44-9725-4A494229A266}" type="slidenum">
              <a:rPr lang="en-US" smtClean="0"/>
              <a:pPr/>
              <a:t>22</a:t>
            </a:fld>
            <a:endParaRPr lang="en-US" dirty="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w="9525"/>
        </p:spPr>
        <p:txBody>
          <a:bodyPr/>
          <a:lstStyle/>
          <a:p>
            <a:pPr eaLnBrk="1" hangingPunct="1">
              <a:buFont typeface="Arial" pitchFamily="34" charset="0"/>
              <a:buChar char="•"/>
            </a:pPr>
            <a:r>
              <a:rPr lang="en-US" dirty="0" smtClean="0"/>
              <a:t> On the left feature classes from the surface water data model – hydrography (points, lines, polygons) – the “Blue</a:t>
            </a:r>
            <a:r>
              <a:rPr lang="en-US" baseline="0" dirty="0" smtClean="0"/>
              <a:t> Lines” on maps.</a:t>
            </a:r>
          </a:p>
          <a:p>
            <a:pPr eaLnBrk="1" hangingPunct="1">
              <a:buFont typeface="Arial" pitchFamily="34" charset="0"/>
              <a:buChar char="•"/>
            </a:pPr>
            <a:r>
              <a:rPr lang="en-US" baseline="0" dirty="0" smtClean="0"/>
              <a:t> Aquifer and Well features</a:t>
            </a:r>
          </a:p>
          <a:p>
            <a:pPr eaLnBrk="1" hangingPunct="1">
              <a:buFont typeface="Arial" pitchFamily="34" charset="0"/>
              <a:buChar char="•"/>
            </a:pPr>
            <a:r>
              <a:rPr lang="en-US" baseline="0" dirty="0" smtClean="0"/>
              <a:t>Time Series – tabular structure for managing time series related with spatial features.</a:t>
            </a:r>
          </a:p>
          <a:p>
            <a:pPr eaLnBrk="1" hangingPunct="1">
              <a:buFont typeface="Arial" pitchFamily="34" charset="0"/>
              <a:buChar char="•"/>
            </a:pPr>
            <a:r>
              <a:rPr lang="en-US" baseline="0" dirty="0" smtClean="0"/>
              <a:t>Time series are related to monitoring points and to wells.</a:t>
            </a:r>
          </a:p>
          <a:p>
            <a:pPr eaLnBrk="1" hangingPunct="1">
              <a:buFont typeface="Arial" pitchFamily="34" charset="0"/>
              <a:buChar char="•"/>
            </a:pPr>
            <a:r>
              <a:rPr lang="en-US" baseline="0" dirty="0" smtClean="0"/>
              <a:t>The graph shows the change in water levels and streamflow.</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6046729-7629-41EC-9363-4C7919018F79}" type="slidenum">
              <a:rPr lang="en-US" smtClean="0">
                <a:latin typeface="Times New Roman" pitchFamily="18" charset="0"/>
                <a:ea typeface="ＭＳ Ｐゴシック" pitchFamily="1" charset="-128"/>
              </a:rPr>
              <a:pPr/>
              <a:t>23</a:t>
            </a:fld>
            <a:endParaRPr lang="en-US" dirty="0" smtClean="0">
              <a:latin typeface="Times New Roman" pitchFamily="18" charset="0"/>
              <a:ea typeface="ＭＳ Ｐゴシック" pitchFamily="1"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685800" y="4343400"/>
            <a:ext cx="5486400" cy="4114800"/>
          </a:xfrm>
          <a:noFill/>
          <a:ln w="9525"/>
        </p:spPr>
        <p:txBody>
          <a:bodyPr/>
          <a:lstStyle/>
          <a:p>
            <a:pPr eaLnBrk="1" hangingPunct="1">
              <a:buFont typeface="Arial" pitchFamily="34" charset="0"/>
              <a:buChar char="•"/>
            </a:pPr>
            <a:r>
              <a:rPr lang="en-US" dirty="0" smtClean="0">
                <a:ea typeface="ＭＳ Ｐゴシック" pitchFamily="1" charset="-128"/>
              </a:rPr>
              <a:t> Representation of hydrography – including</a:t>
            </a:r>
            <a:r>
              <a:rPr lang="en-US" baseline="0" dirty="0" smtClean="0">
                <a:ea typeface="ＭＳ Ｐゴシック" pitchFamily="1" charset="-128"/>
              </a:rPr>
              <a:t> lines (streams, rivers) polygons (water bodies, lakes, ponds, etc), and points for representing features such as diversions, springs, structures, etc.</a:t>
            </a:r>
          </a:p>
          <a:p>
            <a:pPr eaLnBrk="1" hangingPunct="1">
              <a:buFont typeface="Arial" pitchFamily="34" charset="0"/>
              <a:buChar char="•"/>
            </a:pPr>
            <a:r>
              <a:rPr lang="en-US" baseline="0" dirty="0" smtClean="0">
                <a:ea typeface="ＭＳ Ｐゴシック" pitchFamily="1" charset="-128"/>
              </a:rPr>
              <a:t> Watershed represents the drainage areas. In Arc Hydro surface water there are different definitions for the drainage areas (catchment, watershed, basin). In the framework we only include a general feature class.</a:t>
            </a:r>
            <a:endParaRPr lang="en-US" dirty="0" smtClean="0">
              <a:ea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47F59EA0-53D4-4A63-9052-1B86ED1503BB}" type="slidenum">
              <a:rPr lang="en-US" smtClean="0">
                <a:latin typeface="Times New Roman" pitchFamily="18" charset="0"/>
                <a:ea typeface="ＭＳ Ｐゴシック" pitchFamily="1" charset="-128"/>
              </a:rPr>
              <a:pPr/>
              <a:t>3</a:t>
            </a:fld>
            <a:endParaRPr lang="en-US" smtClean="0">
              <a:latin typeface="Times New Roman" pitchFamily="18" charset="0"/>
              <a:ea typeface="ＭＳ Ｐゴシック" pitchFamily="1"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w="9525"/>
        </p:spPr>
        <p:txBody>
          <a:bodyPr/>
          <a:lstStyle/>
          <a:p>
            <a:r>
              <a:rPr lang="en-US" smtClean="0">
                <a:ea typeface="ＭＳ Ｐゴシック" pitchFamily="1" charset="-128"/>
              </a:rPr>
              <a:t>Notes:  </a:t>
            </a:r>
          </a:p>
          <a:p>
            <a:endParaRPr lang="en-US" smtClean="0">
              <a:ea typeface="ＭＳ Ｐゴシック" pitchFamily="1" charset="-128"/>
            </a:endParaRPr>
          </a:p>
          <a:p>
            <a:r>
              <a:rPr lang="en-US" b="1" smtClean="0">
                <a:ea typeface="ＭＳ Ｐゴシック" pitchFamily="1" charset="-128"/>
              </a:rPr>
              <a:t>Industrial partners:</a:t>
            </a:r>
            <a:r>
              <a:rPr lang="en-US" smtClean="0">
                <a:ea typeface="ＭＳ Ｐゴシック" pitchFamily="1" charset="-128"/>
              </a:rPr>
              <a:t> ESRI, Danish Hydraulic Institute, Camp,Dresser and McKee, Dodson and Associates</a:t>
            </a:r>
          </a:p>
          <a:p>
            <a:r>
              <a:rPr lang="en-US" b="1" smtClean="0">
                <a:ea typeface="ＭＳ Ｐゴシック" pitchFamily="1" charset="-128"/>
              </a:rPr>
              <a:t>Government partners:</a:t>
            </a:r>
            <a:r>
              <a:rPr lang="en-US" smtClean="0">
                <a:ea typeface="ＭＳ Ｐゴシック" pitchFamily="1" charset="-128"/>
              </a:rPr>
              <a:t> </a:t>
            </a:r>
          </a:p>
          <a:p>
            <a:r>
              <a:rPr lang="en-US" smtClean="0">
                <a:ea typeface="ＭＳ Ｐゴシック" pitchFamily="1" charset="-128"/>
              </a:rPr>
              <a:t>	Federal: EPA, USGS, Corps of Engineers (Hydrologic Engineering Center)</a:t>
            </a:r>
          </a:p>
          <a:p>
            <a:r>
              <a:rPr lang="en-US" smtClean="0">
                <a:ea typeface="ＭＳ Ｐゴシック" pitchFamily="1" charset="-128"/>
              </a:rPr>
              <a:t>	State: Texas Natural Resource Conservation Commission, Texas Water Development Board</a:t>
            </a:r>
          </a:p>
          <a:p>
            <a:r>
              <a:rPr lang="en-US" smtClean="0">
                <a:ea typeface="ＭＳ Ｐゴシック" pitchFamily="1" charset="-128"/>
              </a:rPr>
              <a:t>	Local: Lower Colorado River Authority, City of Austin, Dept of Watershed Protection</a:t>
            </a:r>
          </a:p>
          <a:p>
            <a:r>
              <a:rPr lang="en-US" b="1" smtClean="0">
                <a:ea typeface="ＭＳ Ｐゴシック" pitchFamily="1" charset="-128"/>
              </a:rPr>
              <a:t>Academic Partners:</a:t>
            </a:r>
            <a:r>
              <a:rPr lang="en-US" smtClean="0">
                <a:ea typeface="ＭＳ Ｐゴシック" pitchFamily="1" charset="-128"/>
              </a:rPr>
              <a:t> University of Texas, Brigham Young University, Utah State University</a:t>
            </a:r>
          </a:p>
          <a:p>
            <a:endParaRPr lang="en-US" smtClean="0">
              <a:ea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6046729-7629-41EC-9363-4C7919018F79}" type="slidenum">
              <a:rPr lang="en-US" smtClean="0">
                <a:latin typeface="Times New Roman" pitchFamily="18" charset="0"/>
                <a:ea typeface="ＭＳ Ｐゴシック" pitchFamily="1" charset="-128"/>
              </a:rPr>
              <a:pPr/>
              <a:t>24</a:t>
            </a:fld>
            <a:endParaRPr lang="en-US" dirty="0" smtClean="0">
              <a:latin typeface="Times New Roman" pitchFamily="18" charset="0"/>
              <a:ea typeface="ＭＳ Ｐゴシック" pitchFamily="1"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685800" y="4343400"/>
            <a:ext cx="5486400" cy="4114800"/>
          </a:xfrm>
          <a:noFill/>
          <a:ln w="9525"/>
        </p:spPr>
        <p:txBody>
          <a:bodyPr/>
          <a:lstStyle/>
          <a:p>
            <a:pPr eaLnBrk="1" hangingPunct="1">
              <a:buFont typeface="Arial" pitchFamily="34" charset="0"/>
              <a:buChar char="•"/>
            </a:pPr>
            <a:r>
              <a:rPr lang="en-US" baseline="0" dirty="0" smtClean="0">
                <a:ea typeface="ＭＳ Ｐゴシック" pitchFamily="1" charset="-128"/>
              </a:rPr>
              <a:t> General point features that represent different features: For example we can use </a:t>
            </a:r>
            <a:r>
              <a:rPr lang="en-US" baseline="0" dirty="0" err="1" smtClean="0">
                <a:ea typeface="ＭＳ Ｐゴシック" pitchFamily="1" charset="-128"/>
              </a:rPr>
              <a:t>WaterPoints</a:t>
            </a:r>
            <a:r>
              <a:rPr lang="en-US" baseline="0" dirty="0" smtClean="0">
                <a:ea typeface="ＭＳ Ｐゴシック" pitchFamily="1" charset="-128"/>
              </a:rPr>
              <a:t> to represent springs, or sinks that recharge an aquifer.</a:t>
            </a:r>
          </a:p>
          <a:p>
            <a:pPr eaLnBrk="1" hangingPunct="1">
              <a:buFont typeface="Arial" pitchFamily="34" charset="0"/>
              <a:buChar char="•"/>
            </a:pPr>
            <a:endParaRPr lang="en-US" baseline="0" dirty="0" smtClean="0">
              <a:ea typeface="ＭＳ Ｐゴシック" pitchFamily="1" charset="-128"/>
            </a:endParaRPr>
          </a:p>
          <a:p>
            <a:pPr eaLnBrk="1" hangingPunct="1">
              <a:buFont typeface="Arial" pitchFamily="34" charset="0"/>
              <a:buChar char="•"/>
            </a:pPr>
            <a:r>
              <a:rPr lang="en-US" baseline="0" dirty="0" smtClean="0">
                <a:ea typeface="ＭＳ Ｐゴシック" pitchFamily="1" charset="-128"/>
              </a:rPr>
              <a:t> We can also use WaterPoint to represent features along a river network (in the surface water components there is a special component for representing river networks) and the features can be linked to the river network at junctions. Examples are structures, dams, diversion points. </a:t>
            </a:r>
            <a:endParaRPr lang="en-US" dirty="0" smtClean="0">
              <a:ea typeface="ＭＳ Ｐゴシック" pitchFamily="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6046729-7629-41EC-9363-4C7919018F79}" type="slidenum">
              <a:rPr lang="en-US" smtClean="0">
                <a:latin typeface="Times New Roman" pitchFamily="18" charset="0"/>
                <a:ea typeface="ＭＳ Ｐゴシック" pitchFamily="1" charset="-128"/>
              </a:rPr>
              <a:pPr/>
              <a:t>25</a:t>
            </a:fld>
            <a:endParaRPr lang="en-US" dirty="0" smtClean="0">
              <a:latin typeface="Times New Roman" pitchFamily="18" charset="0"/>
              <a:ea typeface="ＭＳ Ｐゴシック" pitchFamily="1"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685800" y="4343400"/>
            <a:ext cx="5486400" cy="4114800"/>
          </a:xfrm>
          <a:noFill/>
          <a:ln w="9525"/>
        </p:spPr>
        <p:txBody>
          <a:bodyPr/>
          <a:lstStyle/>
          <a:p>
            <a:pPr eaLnBrk="1" hangingPunct="1">
              <a:buFont typeface="Arial" pitchFamily="34" charset="0"/>
              <a:buChar char="•"/>
            </a:pPr>
            <a:r>
              <a:rPr lang="en-US" dirty="0" smtClean="0">
                <a:ea typeface="ＭＳ Ｐゴシック" pitchFamily="1" charset="-128"/>
              </a:rPr>
              <a:t> Monitoring points are locations where water is measured. Some</a:t>
            </a:r>
            <a:r>
              <a:rPr lang="en-US" baseline="0" dirty="0" smtClean="0">
                <a:ea typeface="ＭＳ Ｐゴシック" pitchFamily="1" charset="-128"/>
              </a:rPr>
              <a:t> examples – stream gages, collection points for water quality, rain gages. Basically any location where data is collected. </a:t>
            </a:r>
          </a:p>
          <a:p>
            <a:pPr eaLnBrk="1" hangingPunct="1">
              <a:buFont typeface="Arial" pitchFamily="34" charset="0"/>
              <a:buChar char="•"/>
            </a:pPr>
            <a:r>
              <a:rPr lang="en-US" baseline="0" dirty="0" smtClean="0">
                <a:ea typeface="ＭＳ Ｐゴシック" pitchFamily="1" charset="-128"/>
              </a:rPr>
              <a:t>Monitoring points are related with time series.</a:t>
            </a:r>
            <a:endParaRPr lang="en-US" dirty="0" smtClean="0">
              <a:ea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6046729-7629-41EC-9363-4C7919018F79}" type="slidenum">
              <a:rPr lang="en-US" smtClean="0">
                <a:latin typeface="Times New Roman" pitchFamily="18" charset="0"/>
                <a:ea typeface="ＭＳ Ｐゴシック" pitchFamily="1" charset="-128"/>
              </a:rPr>
              <a:pPr/>
              <a:t>26</a:t>
            </a:fld>
            <a:endParaRPr lang="en-US" dirty="0" smtClean="0">
              <a:latin typeface="Times New Roman" pitchFamily="18" charset="0"/>
              <a:ea typeface="ＭＳ Ｐゴシック" pitchFamily="1"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685800" y="4343400"/>
            <a:ext cx="5486400" cy="4114800"/>
          </a:xfrm>
          <a:noFill/>
          <a:ln w="9525"/>
        </p:spPr>
        <p:txBody>
          <a:bodyPr/>
          <a:lstStyle/>
          <a:p>
            <a:pPr eaLnBrk="1" hangingPunct="1">
              <a:buFont typeface="Arial" pitchFamily="34" charset="0"/>
              <a:buChar char="•"/>
            </a:pPr>
            <a:r>
              <a:rPr lang="en-US" dirty="0" smtClean="0">
                <a:ea typeface="ＭＳ Ｐゴシック" pitchFamily="1" charset="-128"/>
              </a:rPr>
              <a:t> Aquifers are represented as 2D polygons.</a:t>
            </a:r>
          </a:p>
          <a:p>
            <a:pPr eaLnBrk="1" hangingPunct="1">
              <a:buFont typeface="Arial" pitchFamily="34" charset="0"/>
              <a:buChar char="•"/>
            </a:pPr>
            <a:r>
              <a:rPr lang="en-US" dirty="0" smtClean="0">
                <a:ea typeface="ＭＳ Ｐゴシック" pitchFamily="1" charset="-128"/>
              </a:rPr>
              <a:t> An aquifer can be composed of multiple polygons – we assign the same HGUID to the polygons to group them</a:t>
            </a:r>
          </a:p>
          <a:p>
            <a:pPr eaLnBrk="1" hangingPunct="1">
              <a:buFont typeface="Arial" pitchFamily="34" charset="0"/>
              <a:buChar char="•"/>
            </a:pPr>
            <a:r>
              <a:rPr lang="en-US" dirty="0" smtClean="0">
                <a:ea typeface="ＭＳ Ｐゴシック" pitchFamily="1" charset="-128"/>
              </a:rPr>
              <a:t> HGUID = hydrogeologic unit identifier</a:t>
            </a:r>
            <a:r>
              <a:rPr lang="en-US" baseline="0" dirty="0" smtClean="0">
                <a:ea typeface="ＭＳ Ｐゴシック" pitchFamily="1" charset="-128"/>
              </a:rPr>
              <a:t> – is defined in the HydrogeologicUnit table.</a:t>
            </a:r>
          </a:p>
          <a:p>
            <a:pPr eaLnBrk="1" hangingPunct="1">
              <a:buFont typeface="Arial" pitchFamily="34" charset="0"/>
              <a:buChar char="•"/>
            </a:pPr>
            <a:r>
              <a:rPr lang="en-US" baseline="0" dirty="0" smtClean="0">
                <a:ea typeface="ＭＳ Ｐゴシック" pitchFamily="1" charset="-128"/>
              </a:rPr>
              <a:t> Feature can be categorized into types  - FType – e.g., confined unconfined. This is standard for most of the AH feature classes.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7C730E1-74D7-43F8-816E-AF67BD9EB0BF}" type="slidenum">
              <a:rPr lang="en-US" smtClean="0"/>
              <a:pPr/>
              <a:t>27</a:t>
            </a:fld>
            <a:endParaRPr 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w="9525"/>
        </p:spPr>
        <p:txBody>
          <a:bodyPr/>
          <a:lstStyle/>
          <a:p>
            <a:pPr eaLnBrk="1" hangingPunct="1">
              <a:buFont typeface="Arial" pitchFamily="34" charset="0"/>
              <a:buChar char="•"/>
            </a:pPr>
            <a:r>
              <a:rPr lang="en-US" dirty="0" smtClean="0"/>
              <a:t> Wells are defined as 2D Point</a:t>
            </a:r>
            <a:r>
              <a:rPr lang="en-US" baseline="0" dirty="0" smtClean="0"/>
              <a:t> features</a:t>
            </a:r>
          </a:p>
          <a:p>
            <a:pPr eaLnBrk="1" hangingPunct="1">
              <a:buFont typeface="Arial" pitchFamily="34" charset="0"/>
              <a:buChar char="•"/>
            </a:pPr>
            <a:r>
              <a:rPr lang="en-US" baseline="0" dirty="0" smtClean="0"/>
              <a:t> We predefined a set of basic attributes, mostly to represent the 3D dimension of a well (LandElev, </a:t>
            </a:r>
            <a:r>
              <a:rPr lang="en-US" baseline="0" dirty="0" err="1" smtClean="0"/>
              <a:t>WellDepth</a:t>
            </a:r>
            <a:r>
              <a:rPr lang="en-US" baseline="0" dirty="0" smtClean="0"/>
              <a:t>) and the related aquifer (AquiferID, AqCode, and HGUID). Manu of the well databases have many more attributes such as owner, driller, water use, address, drill date, etc. In AHGW we tried to minimize the set of predefined attributes and you can add your own attributes as necessary.</a:t>
            </a:r>
          </a:p>
          <a:p>
            <a:pPr eaLnBrk="1" hangingPunct="1">
              <a:buFont typeface="Arial" pitchFamily="34" charset="0"/>
              <a:buChar char="•"/>
            </a:pPr>
            <a:r>
              <a:rPr lang="en-US" baseline="0" dirty="0" smtClean="0"/>
              <a:t> </a:t>
            </a:r>
          </a:p>
          <a:p>
            <a:pPr eaLnBrk="1" hangingPunct="1">
              <a:buFont typeface="Arial" pitchFamily="34" charset="0"/>
              <a:buChar char="•"/>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1D73AAC-F050-4909-9C2A-3136988C4A7C}" type="slidenum">
              <a:rPr lang="en-US" smtClean="0">
                <a:latin typeface="Times New Roman" pitchFamily="18" charset="0"/>
                <a:ea typeface="ＭＳ Ｐゴシック" pitchFamily="1" charset="-128"/>
              </a:rPr>
              <a:pPr/>
              <a:t>28</a:t>
            </a:fld>
            <a:endParaRPr lang="en-US" dirty="0" smtClean="0">
              <a:latin typeface="Times New Roman" pitchFamily="18" charset="0"/>
              <a:ea typeface="ＭＳ Ｐゴシック" pitchFamily="1"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685800" y="4343400"/>
            <a:ext cx="5486400" cy="4114800"/>
          </a:xfrm>
          <a:noFill/>
          <a:ln w="9525"/>
        </p:spPr>
        <p:txBody>
          <a:bodyPr/>
          <a:lstStyle/>
          <a:p>
            <a:pPr eaLnBrk="1" hangingPunct="1">
              <a:buFont typeface="Arial" pitchFamily="34" charset="0"/>
              <a:buChar char="•"/>
            </a:pPr>
            <a:r>
              <a:rPr lang="en-US" dirty="0" smtClean="0">
                <a:ea typeface="ＭＳ Ｐゴシック" pitchFamily="1" charset="-128"/>
              </a:rPr>
              <a:t> Wells are related with Aquifer features</a:t>
            </a:r>
          </a:p>
          <a:p>
            <a:pPr eaLnBrk="1" hangingPunct="1">
              <a:buFont typeface="Arial" pitchFamily="34" charset="0"/>
              <a:buChar char="•"/>
            </a:pPr>
            <a:r>
              <a:rPr lang="en-US" dirty="0" smtClean="0">
                <a:ea typeface="ＭＳ Ｐゴシック" pitchFamily="1" charset="-128"/>
              </a:rPr>
              <a:t> The AquiferID of a well feature  = HydroID of an Aquifer</a:t>
            </a:r>
            <a:r>
              <a:rPr lang="en-US" baseline="0" dirty="0" smtClean="0">
                <a:ea typeface="ＭＳ Ｐゴシック" pitchFamily="1" charset="-128"/>
              </a:rPr>
              <a:t> feature</a:t>
            </a:r>
          </a:p>
          <a:p>
            <a:pPr eaLnBrk="1" hangingPunct="1">
              <a:buFont typeface="Arial" pitchFamily="34" charset="0"/>
              <a:buChar char="•"/>
            </a:pPr>
            <a:r>
              <a:rPr lang="en-US" baseline="0" dirty="0" smtClean="0">
                <a:ea typeface="ＭＳ Ｐゴシック" pitchFamily="1" charset="-128"/>
              </a:rPr>
              <a:t> This is a one-to-many relationship where one aquifer is related to many wells</a:t>
            </a:r>
          </a:p>
          <a:p>
            <a:pPr eaLnBrk="1" hangingPunct="1">
              <a:buFont typeface="Arial" pitchFamily="34" charset="0"/>
              <a:buChar char="•"/>
            </a:pPr>
            <a:r>
              <a:rPr lang="en-US" baseline="0" dirty="0" smtClean="0">
                <a:ea typeface="ＭＳ Ｐゴシック" pitchFamily="1" charset="-128"/>
              </a:rPr>
              <a:t>You can use this association to query for data in a specific aquifer.</a:t>
            </a:r>
            <a:endParaRPr lang="en-US" dirty="0" smtClean="0">
              <a:ea typeface="ＭＳ Ｐゴシック" pitchFamily="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30</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32</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34</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47F59EA0-53D4-4A63-9052-1B86ED1503BB}" type="slidenum">
              <a:rPr lang="en-US" smtClean="0">
                <a:latin typeface="Times New Roman" pitchFamily="18" charset="0"/>
                <a:ea typeface="ＭＳ Ｐゴシック" pitchFamily="1" charset="-128"/>
              </a:rPr>
              <a:pPr/>
              <a:t>4</a:t>
            </a:fld>
            <a:endParaRPr lang="en-US" smtClean="0">
              <a:latin typeface="Times New Roman" pitchFamily="18" charset="0"/>
              <a:ea typeface="ＭＳ Ｐゴシック" pitchFamily="1"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w="9525"/>
        </p:spPr>
        <p:txBody>
          <a:bodyPr/>
          <a:lstStyle/>
          <a:p>
            <a:r>
              <a:rPr lang="en-US" smtClean="0">
                <a:ea typeface="ＭＳ Ｐゴシック" pitchFamily="1" charset="-128"/>
              </a:rPr>
              <a:t>Notes:  </a:t>
            </a:r>
          </a:p>
          <a:p>
            <a:endParaRPr lang="en-US" smtClean="0">
              <a:ea typeface="ＭＳ Ｐゴシック" pitchFamily="1" charset="-128"/>
            </a:endParaRPr>
          </a:p>
          <a:p>
            <a:r>
              <a:rPr lang="en-US" b="1" smtClean="0">
                <a:ea typeface="ＭＳ Ｐゴシック" pitchFamily="1" charset="-128"/>
              </a:rPr>
              <a:t>Industrial partners:</a:t>
            </a:r>
            <a:r>
              <a:rPr lang="en-US" smtClean="0">
                <a:ea typeface="ＭＳ Ｐゴシック" pitchFamily="1" charset="-128"/>
              </a:rPr>
              <a:t> ESRI, Danish Hydraulic Institute, Camp,Dresser and McKee, Dodson and Associates</a:t>
            </a:r>
          </a:p>
          <a:p>
            <a:r>
              <a:rPr lang="en-US" b="1" smtClean="0">
                <a:ea typeface="ＭＳ Ｐゴシック" pitchFamily="1" charset="-128"/>
              </a:rPr>
              <a:t>Government partners:</a:t>
            </a:r>
            <a:r>
              <a:rPr lang="en-US" smtClean="0">
                <a:ea typeface="ＭＳ Ｐゴシック" pitchFamily="1" charset="-128"/>
              </a:rPr>
              <a:t> </a:t>
            </a:r>
          </a:p>
          <a:p>
            <a:r>
              <a:rPr lang="en-US" smtClean="0">
                <a:ea typeface="ＭＳ Ｐゴシック" pitchFamily="1" charset="-128"/>
              </a:rPr>
              <a:t>	Federal: EPA, USGS, Corps of Engineers (Hydrologic Engineering Center)</a:t>
            </a:r>
          </a:p>
          <a:p>
            <a:r>
              <a:rPr lang="en-US" smtClean="0">
                <a:ea typeface="ＭＳ Ｐゴシック" pitchFamily="1" charset="-128"/>
              </a:rPr>
              <a:t>	State: Texas Natural Resource Conservation Commission, Texas Water Development Board</a:t>
            </a:r>
          </a:p>
          <a:p>
            <a:r>
              <a:rPr lang="en-US" smtClean="0">
                <a:ea typeface="ＭＳ Ｐゴシック" pitchFamily="1" charset="-128"/>
              </a:rPr>
              <a:t>	Local: Lower Colorado River Authority, City of Austin, Dept of Watershed Protection</a:t>
            </a:r>
          </a:p>
          <a:p>
            <a:r>
              <a:rPr lang="en-US" b="1" smtClean="0">
                <a:ea typeface="ＭＳ Ｐゴシック" pitchFamily="1" charset="-128"/>
              </a:rPr>
              <a:t>Academic Partners:</a:t>
            </a:r>
            <a:r>
              <a:rPr lang="en-US" smtClean="0">
                <a:ea typeface="ＭＳ Ｐゴシック" pitchFamily="1" charset="-128"/>
              </a:rPr>
              <a:t> University of Texas, Brigham Young University, Utah State University</a:t>
            </a:r>
          </a:p>
          <a:p>
            <a:endParaRPr lang="en-US" smtClean="0">
              <a:ea typeface="ＭＳ Ｐゴシック" pitchFamily="1"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Boreholes – represent 3D vertical elements along wells.</a:t>
            </a:r>
          </a:p>
          <a:p>
            <a:pPr>
              <a:buFont typeface="Arial" pitchFamily="34" charset="0"/>
              <a:buChar char="•"/>
            </a:pPr>
            <a:r>
              <a:rPr lang="en-US" dirty="0" smtClean="0"/>
              <a:t> The Well feature gives the X,Y location. The borehole data represents the vertical dimension</a:t>
            </a:r>
            <a:r>
              <a:rPr lang="en-US" baseline="0" dirty="0" smtClean="0"/>
              <a:t> – what is happening along the well as we go from top to bottom.</a:t>
            </a:r>
          </a:p>
          <a:p>
            <a:pPr>
              <a:buFont typeface="Arial" pitchFamily="34" charset="0"/>
              <a:buChar char="•"/>
            </a:pPr>
            <a:r>
              <a:rPr lang="en-US" baseline="0" dirty="0" smtClean="0"/>
              <a:t> The scene shows a set of stratigraphy in a 3D model near Roseville California. </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3377678-192E-4AC9-980F-903BB45BB021}" type="slidenum">
              <a:rPr lang="en-US" smtClean="0"/>
              <a:pPr/>
              <a:t>36</a:t>
            </a:fld>
            <a:endParaRPr 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w="9525"/>
        </p:spPr>
        <p:txBody>
          <a:bodyPr/>
          <a:lstStyle/>
          <a:p>
            <a:pPr eaLnBrk="1" hangingPunct="1">
              <a:buFont typeface="Arial" pitchFamily="34" charset="0"/>
              <a:buChar char="•"/>
            </a:pPr>
            <a:r>
              <a:rPr lang="en-US" dirty="0" smtClean="0"/>
              <a:t> Usually data are measured from the top of the whole</a:t>
            </a:r>
            <a:r>
              <a:rPr lang="en-US" baseline="0" dirty="0" smtClean="0"/>
              <a:t> downwards – this is a specific coordinate system for each well as each well has a different elevation. </a:t>
            </a:r>
          </a:p>
          <a:p>
            <a:pPr eaLnBrk="1" hangingPunct="1">
              <a:buFont typeface="Arial" pitchFamily="34" charset="0"/>
              <a:buChar char="•"/>
            </a:pPr>
            <a:r>
              <a:rPr lang="en-US" baseline="0" dirty="0" smtClean="0"/>
              <a:t> In a tabular format we store the top and bottom elevations in </a:t>
            </a:r>
            <a:r>
              <a:rPr lang="en-US" baseline="0" dirty="0" err="1" smtClean="0"/>
              <a:t>FromDepth</a:t>
            </a:r>
            <a:r>
              <a:rPr lang="en-US" baseline="0" dirty="0" smtClean="0"/>
              <a:t> and </a:t>
            </a:r>
            <a:r>
              <a:rPr lang="en-US" baseline="0" dirty="0" err="1" smtClean="0"/>
              <a:t>ToDepth</a:t>
            </a:r>
            <a:r>
              <a:rPr lang="en-US" baseline="0" dirty="0" smtClean="0"/>
              <a:t> fields.</a:t>
            </a:r>
          </a:p>
          <a:p>
            <a:pPr eaLnBrk="1" hangingPunct="1">
              <a:buFont typeface="Arial" pitchFamily="34" charset="0"/>
              <a:buChar char="•"/>
            </a:pPr>
            <a:r>
              <a:rPr lang="en-US" baseline="0" dirty="0" smtClean="0"/>
              <a:t> If we want to visualize data across multiple wells (in a map, cross section) we need to normalize the data to a common coordinate system (e.g. feet above mean sea level).</a:t>
            </a:r>
          </a:p>
          <a:p>
            <a:pPr eaLnBrk="1" hangingPunct="1">
              <a:buFont typeface="Arial" pitchFamily="34" charset="0"/>
              <a:buChar char="•"/>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EA79BC5-A7E7-4430-BCB8-F97A935F2DAA}" type="slidenum">
              <a:rPr lang="en-US" smtClean="0"/>
              <a:pPr/>
              <a:t>37</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w="9525"/>
        </p:spPr>
        <p:txBody>
          <a:bodyPr/>
          <a:lstStyle/>
          <a:p>
            <a:pPr eaLnBrk="1" hangingPunct="1">
              <a:buFont typeface="Arial" pitchFamily="34" charset="0"/>
              <a:buChar char="•"/>
            </a:pPr>
            <a:r>
              <a:rPr lang="en-US" dirty="0" smtClean="0"/>
              <a:t> The</a:t>
            </a:r>
            <a:r>
              <a:rPr lang="en-US" baseline="0" dirty="0" smtClean="0"/>
              <a:t> Well feature gives the 2D location (X, Y coordinates).</a:t>
            </a:r>
          </a:p>
          <a:p>
            <a:pPr eaLnBrk="1" hangingPunct="1">
              <a:buFont typeface="Arial" pitchFamily="34" charset="0"/>
              <a:buChar char="•"/>
            </a:pPr>
            <a:r>
              <a:rPr lang="en-US" baseline="0" dirty="0" smtClean="0"/>
              <a:t> Vertical borehole data are related to the well via the HydroID – WellID relationship. </a:t>
            </a:r>
          </a:p>
          <a:p>
            <a:pPr eaLnBrk="1" hangingPunct="1">
              <a:buFont typeface="Arial" pitchFamily="34" charset="0"/>
              <a:buChar char="•"/>
            </a:pPr>
            <a:r>
              <a:rPr lang="en-US" baseline="0" dirty="0" smtClean="0"/>
              <a:t> The example shows data stored in the BoreholeLog table representing hydrostratigraphy. </a:t>
            </a:r>
          </a:p>
          <a:p>
            <a:pPr eaLnBrk="1" hangingPunct="1">
              <a:buFont typeface="Arial" pitchFamily="34" charset="0"/>
              <a:buChar char="•"/>
            </a:pPr>
            <a:r>
              <a:rPr lang="en-US" baseline="0" dirty="0" smtClean="0"/>
              <a:t> You can see that a set of hydrogeologic picks (elevation is given by TopElev) have the same WellID – pointing to well 3266.</a:t>
            </a:r>
          </a:p>
          <a:p>
            <a:pPr eaLnBrk="1" hangingPunct="1">
              <a:buFont typeface="Arial" pitchFamily="34" charset="0"/>
              <a:buChar char="•"/>
            </a:pPr>
            <a:r>
              <a:rPr lang="en-US" baseline="0" dirty="0" smtClean="0"/>
              <a:t> The top left figure shows the stratigraphy in a conceptual diagram. </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61A9319-9779-48C7-87C1-93D05A0630BE}" type="slidenum">
              <a:rPr lang="en-US" smtClean="0"/>
              <a:pPr/>
              <a:t>38</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w="9525"/>
        </p:spPr>
        <p:txBody>
          <a:bodyPr/>
          <a:lstStyle/>
          <a:p>
            <a:pPr eaLnBrk="1" hangingPunct="1">
              <a:buFont typeface="Arial" pitchFamily="34" charset="0"/>
              <a:buChar char="•"/>
            </a:pPr>
            <a:r>
              <a:rPr lang="en-US" dirty="0" smtClean="0"/>
              <a:t> From the tabular data we can create 3D features that can be visualized</a:t>
            </a:r>
            <a:r>
              <a:rPr lang="en-US" baseline="0" dirty="0" smtClean="0"/>
              <a:t> in ArcScene.</a:t>
            </a:r>
          </a:p>
          <a:p>
            <a:pPr eaLnBrk="1" hangingPunct="1">
              <a:buFont typeface="Arial" pitchFamily="34" charset="0"/>
              <a:buChar char="•"/>
            </a:pPr>
            <a:r>
              <a:rPr lang="en-US" baseline="0" dirty="0" smtClean="0"/>
              <a:t> On the left – BorePoints (3D points) representing hydrogeologic picks (top of a formation)</a:t>
            </a:r>
          </a:p>
          <a:p>
            <a:pPr eaLnBrk="1" hangingPunct="1">
              <a:buFont typeface="Arial" pitchFamily="34" charset="0"/>
              <a:buChar char="•"/>
            </a:pPr>
            <a:r>
              <a:rPr lang="en-US" baseline="0" dirty="0" smtClean="0"/>
              <a:t> On the right – BoreLine features representing hydrostratigraphy as 3D intervals (3D line features).</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39</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GeoSections</a:t>
            </a:r>
            <a:r>
              <a:rPr lang="en-US" baseline="0" dirty="0" smtClean="0"/>
              <a:t> represent 3D panels (“slices”) of the subsurface.</a:t>
            </a:r>
          </a:p>
          <a:p>
            <a:pPr>
              <a:buFont typeface="Arial" pitchFamily="34" charset="0"/>
              <a:buChar char="•"/>
            </a:pPr>
            <a:r>
              <a:rPr lang="en-US" baseline="0" dirty="0" smtClean="0"/>
              <a:t> GeoSections are represented as multipatch features (3D features) that can be rendered in ArcScene.</a:t>
            </a:r>
          </a:p>
          <a:p>
            <a:pPr>
              <a:buFont typeface="Arial" pitchFamily="34" charset="0"/>
              <a:buChar char="•"/>
            </a:pPr>
            <a:r>
              <a:rPr lang="en-US" baseline="0" dirty="0" smtClean="0"/>
              <a:t> The GeoSection features shown here are from a subsurface model near Roseville California.</a:t>
            </a:r>
          </a:p>
          <a:p>
            <a:pPr>
              <a:buFont typeface="Arial" pitchFamily="34" charset="0"/>
              <a:buChar char="•"/>
            </a:pPr>
            <a:r>
              <a:rPr lang="en-US" dirty="0" smtClean="0"/>
              <a:t> The sections were created by “slicing” a</a:t>
            </a:r>
            <a:r>
              <a:rPr lang="en-US" baseline="0" dirty="0" smtClean="0"/>
              <a:t> set of “stacked” rasters. Each raster represents the top of a hydrogeologic unit.</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The XS2D component is used to create 2D cross sections in ArcMap.</a:t>
            </a:r>
          </a:p>
          <a:p>
            <a:pPr>
              <a:buFont typeface="Arial" pitchFamily="34" charset="0"/>
              <a:buChar char="•"/>
            </a:pPr>
            <a:r>
              <a:rPr lang="en-US" dirty="0" smtClean="0"/>
              <a:t> The cross sections are displayed in “special” data frames.</a:t>
            </a:r>
          </a:p>
          <a:p>
            <a:pPr>
              <a:buFont typeface="Arial" pitchFamily="34" charset="0"/>
              <a:buChar char="•"/>
            </a:pPr>
            <a:r>
              <a:rPr lang="en-US" baseline="0" dirty="0" smtClean="0"/>
              <a:t> To create a 2D cross section in ArcMap – we transform the Y coordinate to a Z coordinate.</a:t>
            </a:r>
          </a:p>
          <a:p>
            <a:pPr>
              <a:buFont typeface="Arial" pitchFamily="34" charset="0"/>
              <a:buChar char="•"/>
            </a:pPr>
            <a:r>
              <a:rPr lang="en-US" baseline="0" dirty="0" smtClean="0"/>
              <a:t> Also, in many cases we apply an exaggeration factor to better visualize the data.</a:t>
            </a:r>
            <a:endParaRPr lang="en-US" dirty="0" smtClean="0"/>
          </a:p>
        </p:txBody>
      </p:sp>
      <p:sp>
        <p:nvSpPr>
          <p:cNvPr id="4" name="Slide Number Placeholder 3"/>
          <p:cNvSpPr>
            <a:spLocks noGrp="1"/>
          </p:cNvSpPr>
          <p:nvPr>
            <p:ph type="sldNum" sz="quarter" idx="10"/>
          </p:nvPr>
        </p:nvSpPr>
        <p:spPr/>
        <p:txBody>
          <a:bodyPr/>
          <a:lstStyle/>
          <a:p>
            <a:fld id="{864F7D68-B0C2-446F-A587-042A40EDCB9E}"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The XS2D</a:t>
            </a:r>
            <a:r>
              <a:rPr lang="en-US" baseline="0" dirty="0" smtClean="0"/>
              <a:t> component we can also edit cross section and manually digitize the cross sections from different data sources: boreholes, DEM, geologic maps.</a:t>
            </a:r>
          </a:p>
          <a:p>
            <a:pPr>
              <a:buFont typeface="Arial" pitchFamily="34" charset="0"/>
              <a:buChar char="•"/>
            </a:pPr>
            <a:r>
              <a:rPr lang="en-US" baseline="0" dirty="0" smtClean="0"/>
              <a:t> We  can also add different types of data such as water levels, concentrations, well construction.</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We can take the 2D cross sections and transform them to 3D GeoSections, so they</a:t>
            </a:r>
            <a:r>
              <a:rPr lang="en-US" baseline="0" dirty="0" smtClean="0"/>
              <a:t> can be visualized in ArcScene.</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GeoRasters – store rasters in a raster catalog</a:t>
            </a:r>
          </a:p>
          <a:p>
            <a:pPr>
              <a:buFont typeface="Arial" pitchFamily="34" charset="0"/>
              <a:buChar char="•"/>
            </a:pPr>
            <a:r>
              <a:rPr lang="en-US" dirty="0" smtClean="0"/>
              <a:t> Rasters can be indexed with a HGUID ( hydrogeologic unit identifier).</a:t>
            </a:r>
          </a:p>
          <a:p>
            <a:pPr>
              <a:buFont typeface="Arial" pitchFamily="34" charset="0"/>
              <a:buChar char="•"/>
            </a:pPr>
            <a:r>
              <a:rPr lang="en-US" dirty="0" smtClean="0"/>
              <a:t> We also index with a HorizonID – gives the sequence of deposition</a:t>
            </a:r>
            <a:r>
              <a:rPr lang="en-US" baseline="0" dirty="0" smtClean="0"/>
              <a:t> from bottom to top.</a:t>
            </a:r>
          </a:p>
          <a:p>
            <a:pPr>
              <a:buFont typeface="Arial" pitchFamily="34" charset="0"/>
              <a:buChar char="•"/>
            </a:pPr>
            <a:r>
              <a:rPr lang="en-US" baseline="0" dirty="0" smtClean="0"/>
              <a:t> Cataloging the rasters enables us to use tools to create 3D features  - cross sections, volumes.</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47F59EA0-53D4-4A63-9052-1B86ED1503BB}" type="slidenum">
              <a:rPr lang="en-US" smtClean="0">
                <a:latin typeface="Times New Roman" pitchFamily="18" charset="0"/>
                <a:ea typeface="ＭＳ Ｐゴシック" pitchFamily="1" charset="-128"/>
              </a:rPr>
              <a:pPr/>
              <a:t>5</a:t>
            </a:fld>
            <a:endParaRPr lang="en-US" smtClean="0">
              <a:latin typeface="Times New Roman" pitchFamily="18" charset="0"/>
              <a:ea typeface="ＭＳ Ｐゴシック" pitchFamily="1"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w="9525"/>
        </p:spPr>
        <p:txBody>
          <a:bodyPr/>
          <a:lstStyle/>
          <a:p>
            <a:r>
              <a:rPr lang="en-US" smtClean="0">
                <a:ea typeface="ＭＳ Ｐゴシック" pitchFamily="1" charset="-128"/>
              </a:rPr>
              <a:t>Notes:  </a:t>
            </a:r>
          </a:p>
          <a:p>
            <a:endParaRPr lang="en-US" smtClean="0">
              <a:ea typeface="ＭＳ Ｐゴシック" pitchFamily="1" charset="-128"/>
            </a:endParaRPr>
          </a:p>
          <a:p>
            <a:r>
              <a:rPr lang="en-US" b="1" smtClean="0">
                <a:ea typeface="ＭＳ Ｐゴシック" pitchFamily="1" charset="-128"/>
              </a:rPr>
              <a:t>Industrial partners:</a:t>
            </a:r>
            <a:r>
              <a:rPr lang="en-US" smtClean="0">
                <a:ea typeface="ＭＳ Ｐゴシック" pitchFamily="1" charset="-128"/>
              </a:rPr>
              <a:t> ESRI, Danish Hydraulic Institute, Camp,Dresser and McKee, Dodson and Associates</a:t>
            </a:r>
          </a:p>
          <a:p>
            <a:r>
              <a:rPr lang="en-US" b="1" smtClean="0">
                <a:ea typeface="ＭＳ Ｐゴシック" pitchFamily="1" charset="-128"/>
              </a:rPr>
              <a:t>Government partners:</a:t>
            </a:r>
            <a:r>
              <a:rPr lang="en-US" smtClean="0">
                <a:ea typeface="ＭＳ Ｐゴシック" pitchFamily="1" charset="-128"/>
              </a:rPr>
              <a:t> </a:t>
            </a:r>
          </a:p>
          <a:p>
            <a:r>
              <a:rPr lang="en-US" smtClean="0">
                <a:ea typeface="ＭＳ Ｐゴシック" pitchFamily="1" charset="-128"/>
              </a:rPr>
              <a:t>	Federal: EPA, USGS, Corps of Engineers (Hydrologic Engineering Center)</a:t>
            </a:r>
          </a:p>
          <a:p>
            <a:r>
              <a:rPr lang="en-US" smtClean="0">
                <a:ea typeface="ＭＳ Ｐゴシック" pitchFamily="1" charset="-128"/>
              </a:rPr>
              <a:t>	State: Texas Natural Resource Conservation Commission, Texas Water Development Board</a:t>
            </a:r>
          </a:p>
          <a:p>
            <a:r>
              <a:rPr lang="en-US" smtClean="0">
                <a:ea typeface="ＭＳ Ｐゴシック" pitchFamily="1" charset="-128"/>
              </a:rPr>
              <a:t>	Local: Lower Colorado River Authority, City of Austin, Dept of Watershed Protection</a:t>
            </a:r>
          </a:p>
          <a:p>
            <a:r>
              <a:rPr lang="en-US" b="1" smtClean="0">
                <a:ea typeface="ＭＳ Ｐゴシック" pitchFamily="1" charset="-128"/>
              </a:rPr>
              <a:t>Academic Partners:</a:t>
            </a:r>
            <a:r>
              <a:rPr lang="en-US" smtClean="0">
                <a:ea typeface="ＭＳ Ｐゴシック" pitchFamily="1" charset="-128"/>
              </a:rPr>
              <a:t> University of Texas, Brigham Young University, Utah State University</a:t>
            </a:r>
          </a:p>
          <a:p>
            <a:endParaRPr lang="en-US" smtClean="0">
              <a:ea typeface="ＭＳ Ｐゴシック" pitchFamily="1"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GeoVolume  - represents hydrogeologic units as 3D elements.</a:t>
            </a:r>
          </a:p>
          <a:p>
            <a:pPr>
              <a:buFont typeface="Arial" pitchFamily="34" charset="0"/>
              <a:buChar char="•"/>
            </a:pPr>
            <a:r>
              <a:rPr lang="en-US" dirty="0" smtClean="0"/>
              <a:t> GeoVolumes are 3D multipatches.</a:t>
            </a:r>
          </a:p>
          <a:p>
            <a:pPr>
              <a:buFont typeface="Arial" pitchFamily="34" charset="0"/>
              <a:buChar char="•"/>
            </a:pPr>
            <a:r>
              <a:rPr lang="en-US" dirty="0" smtClean="0"/>
              <a:t> Can be built</a:t>
            </a:r>
            <a:r>
              <a:rPr lang="en-US" baseline="0" dirty="0" smtClean="0"/>
              <a:t> with SA tools  by filling between rasters in a GeoRaster catalog.</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46</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w="9525"/>
        </p:spPr>
        <p:txBody>
          <a:bodyPr/>
          <a:lstStyle/>
          <a:p>
            <a:pPr>
              <a:buFont typeface="Arial" pitchFamily="34" charset="0"/>
              <a:buChar char="•"/>
            </a:pPr>
            <a:r>
              <a:rPr lang="en-US" dirty="0" smtClean="0">
                <a:ea typeface="ＭＳ Ｐゴシック" pitchFamily="1" charset="-128"/>
              </a:rPr>
              <a:t> On top of the simulation component  a custom data model for representing MODFLOW</a:t>
            </a:r>
            <a:r>
              <a:rPr lang="en-US" baseline="0" dirty="0" smtClean="0">
                <a:ea typeface="ＭＳ Ｐゴシック" pitchFamily="1" charset="-128"/>
              </a:rPr>
              <a:t> models have been developed.</a:t>
            </a:r>
          </a:p>
          <a:p>
            <a:pPr>
              <a:buFont typeface="Arial" pitchFamily="34" charset="0"/>
              <a:buChar char="•"/>
            </a:pPr>
            <a:r>
              <a:rPr lang="en-US" baseline="0" dirty="0" smtClean="0">
                <a:ea typeface="ＭＳ Ｐゴシック" pitchFamily="1" charset="-128"/>
              </a:rPr>
              <a:t> We call this the MODFLOW Data Model – will expand at the later parts of the course.</a:t>
            </a:r>
          </a:p>
          <a:p>
            <a:pPr>
              <a:buFont typeface="Arial" pitchFamily="34" charset="0"/>
              <a:buChar char="•"/>
            </a:pPr>
            <a:r>
              <a:rPr lang="en-US" baseline="0" dirty="0" smtClean="0">
                <a:ea typeface="ＭＳ Ｐゴシック" pitchFamily="1" charset="-128"/>
              </a:rPr>
              <a:t> The simulation component includes 5 feature classes:</a:t>
            </a:r>
          </a:p>
          <a:p>
            <a:pPr lvl="1">
              <a:buFont typeface="Arial" pitchFamily="34" charset="0"/>
              <a:buChar char="•"/>
            </a:pPr>
            <a:r>
              <a:rPr lang="en-US" baseline="0" dirty="0" smtClean="0">
                <a:ea typeface="ＭＳ Ｐゴシック" pitchFamily="1" charset="-128"/>
              </a:rPr>
              <a:t> Boundary for giving the spatial location and orientation of the model</a:t>
            </a:r>
          </a:p>
          <a:p>
            <a:pPr lvl="1">
              <a:buFont typeface="Arial" pitchFamily="34" charset="0"/>
              <a:buChar char="•"/>
            </a:pPr>
            <a:r>
              <a:rPr lang="en-US" baseline="0" dirty="0" smtClean="0">
                <a:ea typeface="ＭＳ Ｐゴシック" pitchFamily="1" charset="-128"/>
              </a:rPr>
              <a:t> Cell2D and Node2D represent a 2D model mesh/grid, or one layer in a 3D model.</a:t>
            </a:r>
          </a:p>
          <a:p>
            <a:pPr lvl="1">
              <a:buFont typeface="Arial" pitchFamily="34" charset="0"/>
              <a:buChar char="•"/>
            </a:pPr>
            <a:r>
              <a:rPr lang="en-US" baseline="0" dirty="0" smtClean="0">
                <a:ea typeface="ＭＳ Ｐゴシック" pitchFamily="1" charset="-128"/>
              </a:rPr>
              <a:t> Cell3D and Node3D represent 3D models meshes/grids.</a:t>
            </a:r>
          </a:p>
          <a:p>
            <a:pPr>
              <a:buFont typeface="Arial" pitchFamily="34" charset="0"/>
              <a:buChar char="•"/>
            </a:pPr>
            <a:r>
              <a:rPr lang="en-US" baseline="0" dirty="0" smtClean="0">
                <a:ea typeface="ＭＳ Ｐゴシック" pitchFamily="1" charset="-128"/>
              </a:rPr>
              <a:t>The CellIndex table is used to associate cells and nodes of the model based on the I, J, and K indices. It is part of the MODFLOW Data Model.</a:t>
            </a:r>
            <a:endParaRPr lang="en-US" dirty="0" smtClean="0">
              <a:ea typeface="ＭＳ Ｐゴシック" pitchFamily="1" charset="-128"/>
            </a:endParaRPr>
          </a:p>
        </p:txBody>
      </p:sp>
      <p:sp>
        <p:nvSpPr>
          <p:cNvPr id="35844" name="Slide Number Placeholder 3"/>
          <p:cNvSpPr>
            <a:spLocks noGrp="1"/>
          </p:cNvSpPr>
          <p:nvPr>
            <p:ph type="sldNum" sz="quarter" idx="5"/>
          </p:nvPr>
        </p:nvSpPr>
        <p:spPr/>
        <p:txBody>
          <a:bodyPr/>
          <a:lstStyle/>
          <a:p>
            <a:pPr>
              <a:defRPr/>
            </a:pPr>
            <a:fld id="{26130E0B-7F22-4971-B85A-964FD8011FA9}" type="slidenum">
              <a:rPr lang="en-US" smtClean="0">
                <a:latin typeface="Times New Roman" pitchFamily="18" charset="0"/>
                <a:ea typeface="ＭＳ Ｐゴシック" pitchFamily="1" charset="-128"/>
              </a:rPr>
              <a:pPr>
                <a:defRPr/>
              </a:pPr>
              <a:t>47</a:t>
            </a:fld>
            <a:endParaRPr lang="en-US" smtClean="0">
              <a:latin typeface="Times New Roman" pitchFamily="18" charset="0"/>
              <a:ea typeface="ＭＳ Ｐゴシック" pitchFamily="1"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Summary</a:t>
            </a:r>
            <a:r>
              <a:rPr lang="en-US" baseline="0" dirty="0" smtClean="0"/>
              <a:t> of the different data models and tools mentioned during the presentation. This is to avoid confusing terms and to clarify the different naming conventions.</a:t>
            </a:r>
          </a:p>
          <a:p>
            <a:pPr>
              <a:buFont typeface="Arial" pitchFamily="34" charset="0"/>
              <a:buChar char="•"/>
            </a:pPr>
            <a:endParaRPr lang="en-US" baseline="0" dirty="0" smtClean="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21508" name="Slide Number Placeholder 3"/>
          <p:cNvSpPr>
            <a:spLocks noGrp="1"/>
          </p:cNvSpPr>
          <p:nvPr>
            <p:ph type="sldNum" sz="quarter" idx="5"/>
          </p:nvPr>
        </p:nvSpPr>
        <p:spPr>
          <a:noFill/>
        </p:spPr>
        <p:txBody>
          <a:bodyPr/>
          <a:lstStyle/>
          <a:p>
            <a:fld id="{6F890114-AB2E-4A40-8FB2-3A76FDF2C531}" type="slidenum">
              <a:rPr lang="en-US" smtClean="0">
                <a:latin typeface="Times New Roman" pitchFamily="18" charset="0"/>
                <a:ea typeface="ＭＳ Ｐゴシック" pitchFamily="1" charset="-128"/>
              </a:rPr>
              <a:pPr/>
              <a:t>6</a:t>
            </a:fld>
            <a:endParaRPr lang="en-US" smtClean="0">
              <a:latin typeface="Times New Roman" pitchFamily="18" charset="0"/>
              <a:ea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22532" name="Slide Number Placeholder 3"/>
          <p:cNvSpPr>
            <a:spLocks noGrp="1"/>
          </p:cNvSpPr>
          <p:nvPr>
            <p:ph type="sldNum" sz="quarter" idx="5"/>
          </p:nvPr>
        </p:nvSpPr>
        <p:spPr>
          <a:noFill/>
        </p:spPr>
        <p:txBody>
          <a:bodyPr/>
          <a:lstStyle/>
          <a:p>
            <a:fld id="{AA3DA92A-842D-4210-8EBE-C39A24F9D54F}" type="slidenum">
              <a:rPr lang="en-US" smtClean="0">
                <a:latin typeface="Times New Roman" pitchFamily="18" charset="0"/>
                <a:ea typeface="ＭＳ Ｐゴシック" pitchFamily="1" charset="-128"/>
              </a:rPr>
              <a:pPr/>
              <a:t>7</a:t>
            </a:fld>
            <a:endParaRPr lang="en-US" smtClean="0">
              <a:latin typeface="Times New Roman" pitchFamily="18" charset="0"/>
              <a:ea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0611DAF9-0A26-4C39-9AC5-3D8B9DBDFFC5}" type="slidenum">
              <a:rPr lang="en-US" smtClean="0">
                <a:latin typeface="Times New Roman" pitchFamily="18" charset="0"/>
                <a:ea typeface="ＭＳ Ｐゴシック" pitchFamily="1" charset="-128"/>
              </a:rPr>
              <a:pPr/>
              <a:t>8</a:t>
            </a:fld>
            <a:endParaRPr lang="en-US" smtClean="0">
              <a:latin typeface="Times New Roman" pitchFamily="18" charset="0"/>
              <a:ea typeface="ＭＳ Ｐゴシック" pitchFamily="1"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w="9525"/>
        </p:spPr>
        <p:txBody>
          <a:bodyPr/>
          <a:lstStyle/>
          <a:p>
            <a:endParaRPr lang="en-US" smtClean="0">
              <a:ea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24580" name="Slide Number Placeholder 3"/>
          <p:cNvSpPr>
            <a:spLocks noGrp="1"/>
          </p:cNvSpPr>
          <p:nvPr>
            <p:ph type="sldNum" sz="quarter" idx="5"/>
          </p:nvPr>
        </p:nvSpPr>
        <p:spPr>
          <a:noFill/>
        </p:spPr>
        <p:txBody>
          <a:bodyPr/>
          <a:lstStyle/>
          <a:p>
            <a:fld id="{16E82AB0-0D54-485B-A3D1-9E9AD8228C04}" type="slidenum">
              <a:rPr lang="en-US" smtClean="0">
                <a:latin typeface="Times New Roman" pitchFamily="18" charset="0"/>
                <a:ea typeface="ＭＳ Ｐゴシック" pitchFamily="1" charset="-128"/>
              </a:rPr>
              <a:pPr/>
              <a:t>9</a:t>
            </a:fld>
            <a:endParaRPr lang="en-US" smtClean="0">
              <a:latin typeface="Times New Roman" pitchFamily="18" charset="0"/>
              <a:ea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w="9525"/>
        </p:spPr>
        <p:txBody>
          <a:bodyPr/>
          <a:lstStyle/>
          <a:p>
            <a:endParaRPr lang="en-US" smtClean="0">
              <a:ea typeface="ＭＳ Ｐゴシック" pitchFamily="1" charset="-128"/>
            </a:endParaRPr>
          </a:p>
        </p:txBody>
      </p:sp>
      <p:sp>
        <p:nvSpPr>
          <p:cNvPr id="25604" name="Slide Number Placeholder 3"/>
          <p:cNvSpPr>
            <a:spLocks noGrp="1"/>
          </p:cNvSpPr>
          <p:nvPr>
            <p:ph type="sldNum" sz="quarter" idx="5"/>
          </p:nvPr>
        </p:nvSpPr>
        <p:spPr>
          <a:noFill/>
        </p:spPr>
        <p:txBody>
          <a:bodyPr/>
          <a:lstStyle/>
          <a:p>
            <a:fld id="{F0520BA5-EDD1-4318-AD67-24FF0603511D}" type="slidenum">
              <a:rPr lang="en-US" smtClean="0">
                <a:latin typeface="Times New Roman" pitchFamily="18" charset="0"/>
                <a:ea typeface="ＭＳ Ｐゴシック" pitchFamily="1" charset="-128"/>
              </a:rPr>
              <a:pPr/>
              <a:t>10</a:t>
            </a:fld>
            <a:endParaRPr lang="en-US" smtClean="0">
              <a:latin typeface="Times New Roman" pitchFamily="18" charset="0"/>
              <a:ea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6" name="Picture 5" descr="2010CorpPPT4x3_bg_esriLogo.png"/>
          <p:cNvPicPr>
            <a:picLocks noChangeAspect="1"/>
          </p:cNvPicPr>
          <p:nvPr/>
        </p:nvPicPr>
        <p:blipFill>
          <a:blip r:embed="rId2" cstate="print"/>
          <a:stretch>
            <a:fillRect/>
          </a:stretch>
        </p:blipFill>
        <p:spPr>
          <a:xfrm>
            <a:off x="0" y="0"/>
            <a:ext cx="9144000" cy="6858001"/>
          </a:xfrm>
          <a:prstGeom prst="rect">
            <a:avLst/>
          </a:prstGeom>
        </p:spPr>
      </p:pic>
    </p:spTree>
  </p:cSld>
  <p:clrMapOvr>
    <a:masterClrMapping/>
  </p:clrMapOvr>
  <p:transition spd="med">
    <p:fade/>
  </p:transition>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lvl1pPr>
              <a:defRPr sz="2400"/>
            </a:lvl1pPr>
          </a:lstStyle>
          <a:p>
            <a:r>
              <a:rPr lang="en-US" smtClean="0"/>
              <a:t>Click to Edit Title</a:t>
            </a:r>
            <a:endParaRPr lang="en-US"/>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buFontTx/>
              <a:buNone/>
              <a:defRPr sz="1300" b="0" i="1" baseline="0">
                <a:solidFill>
                  <a:srgbClr val="FFFF96">
                    <a:alpha val="95000"/>
                  </a:srgbClr>
                </a:solidFill>
                <a:latin typeface="Arial"/>
                <a:cs typeface="Arial"/>
              </a:defRPr>
            </a:lvl1pPr>
          </a:lstStyle>
          <a:p>
            <a:pPr lvl="0"/>
            <a:r>
              <a:rPr lang="en-US"/>
              <a:t> Click to Edit Tagline</a:t>
            </a:r>
          </a:p>
        </p:txBody>
      </p:sp>
    </p:spTree>
  </p:cSld>
  <p:clrMapOvr>
    <a:masterClrMapping/>
  </p:clrMapOvr>
  <p:transition spd="med">
    <p:fade/>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Tree>
  </p:cSld>
  <p:clrMapOvr>
    <a:masterClrMapping/>
  </p:clrMapOvr>
  <p:transition spd="med">
    <p:fade/>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7" name="Rectangle 16"/>
          <p:cNvSpPr/>
          <p:nvPr/>
        </p:nvSpPr>
        <p:spPr bwMode="auto">
          <a:xfrm>
            <a:off x="0" y="-1"/>
            <a:ext cx="9144000" cy="6858000"/>
          </a:xfrm>
          <a:prstGeom prst="rect">
            <a:avLst/>
          </a:prstGeom>
          <a:solidFill>
            <a:schemeClr val="tx2">
              <a:alpha val="30000"/>
            </a:schemeClr>
          </a:solidFill>
          <a:ln w="25400" cap="flat" cmpd="sng" algn="ctr">
            <a:noFill/>
            <a:prstDash val="solid"/>
            <a:round/>
            <a:headEnd type="none" w="med" len="med"/>
            <a:tailEnd type="none" w="med" len="med"/>
          </a:ln>
          <a:effectLst/>
        </p:spPr>
        <p:txBody>
          <a:bodyPr wrap="none" rtlCol="0" anchor="ctr"/>
          <a:lstStyle/>
          <a:p>
            <a:pPr algn="ctr"/>
            <a:endParaRPr lang="en-US" sz="1200" dirty="0">
              <a:solidFill>
                <a:schemeClr val="tx2"/>
              </a:solidFill>
              <a:latin typeface="Arial" charset="0"/>
              <a:ea typeface="ＭＳ Ｐゴシック" pitchFamily="16" charset="-128"/>
            </a:endParaRPr>
          </a:p>
        </p:txBody>
      </p:sp>
      <p:pic>
        <p:nvPicPr>
          <p:cNvPr id="4" name="Picture 3" descr="WorldMapBg_hue.png"/>
          <p:cNvPicPr>
            <a:picLocks noChangeAspect="1"/>
          </p:cNvPicPr>
          <p:nvPr/>
        </p:nvPicPr>
        <p:blipFill>
          <a:blip r:embed="rId2" cstate="print">
            <a:lum/>
            <a:alphaModFix amt="25000"/>
          </a:blip>
          <a:srcRect l="9821" r="9821" b="24535"/>
          <a:stretch>
            <a:fillRect/>
          </a:stretch>
        </p:blipFill>
        <p:spPr>
          <a:xfrm>
            <a:off x="0" y="0"/>
            <a:ext cx="9144000" cy="4830352"/>
          </a:xfrm>
          <a:prstGeom prst="rect">
            <a:avLst/>
          </a:prstGeom>
          <a:effectLst/>
        </p:spPr>
      </p:pic>
      <p:grpSp>
        <p:nvGrpSpPr>
          <p:cNvPr id="3" name="Group 4"/>
          <p:cNvGrpSpPr/>
          <p:nvPr/>
        </p:nvGrpSpPr>
        <p:grpSpPr>
          <a:xfrm>
            <a:off x="0" y="1141577"/>
            <a:ext cx="9144000" cy="5486400"/>
            <a:chOff x="0" y="685800"/>
            <a:chExt cx="9144000" cy="5486400"/>
          </a:xfrm>
        </p:grpSpPr>
        <p:cxnSp>
          <p:nvCxnSpPr>
            <p:cNvPr id="7" name="Straight Connector 6"/>
            <p:cNvCxnSpPr/>
            <p:nvPr userDrawn="1"/>
          </p:nvCxnSpPr>
          <p:spPr bwMode="auto">
            <a:xfrm>
              <a:off x="914400" y="685800"/>
              <a:ext cx="0" cy="5486400"/>
            </a:xfrm>
            <a:prstGeom prst="line">
              <a:avLst/>
            </a:prstGeom>
            <a:gradFill rotWithShape="0">
              <a:gsLst>
                <a:gs pos="0">
                  <a:srgbClr val="014687"/>
                </a:gs>
                <a:gs pos="100000">
                  <a:srgbClr val="3393C2"/>
                </a:gs>
              </a:gsLst>
              <a:lin ang="2700000" scaled="1"/>
            </a:gradFill>
            <a:ln w="12700" cap="flat" cmpd="sng" algn="ctr">
              <a:gradFill flip="none" rotWithShape="1">
                <a:gsLst>
                  <a:gs pos="35000">
                    <a:schemeClr val="accent4">
                      <a:lumMod val="50000"/>
                    </a:schemeClr>
                  </a:gs>
                  <a:gs pos="0">
                    <a:srgbClr val="FFFFFF">
                      <a:alpha val="0"/>
                    </a:srgbClr>
                  </a:gs>
                  <a:gs pos="100000">
                    <a:srgbClr val="5AC3FA">
                      <a:alpha val="0"/>
                    </a:srgbClr>
                  </a:gs>
                  <a:gs pos="65000">
                    <a:schemeClr val="accent4">
                      <a:lumMod val="50000"/>
                    </a:schemeClr>
                  </a:gs>
                </a:gsLst>
                <a:lin ang="16200000" scaled="0"/>
                <a:tileRect/>
              </a:gradFill>
              <a:prstDash val="solid"/>
              <a:round/>
              <a:headEnd type="none" w="med" len="med"/>
              <a:tailEnd type="none" w="med" len="med"/>
            </a:ln>
            <a:effectLst/>
          </p:spPr>
        </p:cxnSp>
        <p:cxnSp>
          <p:nvCxnSpPr>
            <p:cNvPr id="8" name="Straight Connector 7"/>
            <p:cNvCxnSpPr/>
            <p:nvPr userDrawn="1"/>
          </p:nvCxnSpPr>
          <p:spPr bwMode="auto">
            <a:xfrm>
              <a:off x="2377440" y="685800"/>
              <a:ext cx="0" cy="5486400"/>
            </a:xfrm>
            <a:prstGeom prst="line">
              <a:avLst/>
            </a:prstGeom>
            <a:gradFill rotWithShape="0">
              <a:gsLst>
                <a:gs pos="0">
                  <a:srgbClr val="014687"/>
                </a:gs>
                <a:gs pos="100000">
                  <a:srgbClr val="3393C2"/>
                </a:gs>
              </a:gsLst>
              <a:lin ang="2700000" scaled="1"/>
            </a:gradFill>
            <a:ln w="12700" cap="flat" cmpd="sng" algn="ctr">
              <a:gradFill flip="none" rotWithShape="1">
                <a:gsLst>
                  <a:gs pos="35000">
                    <a:schemeClr val="accent4">
                      <a:lumMod val="50000"/>
                    </a:schemeClr>
                  </a:gs>
                  <a:gs pos="0">
                    <a:srgbClr val="FFFFFF">
                      <a:alpha val="0"/>
                    </a:srgbClr>
                  </a:gs>
                  <a:gs pos="100000">
                    <a:srgbClr val="5AC3FA">
                      <a:alpha val="0"/>
                    </a:srgbClr>
                  </a:gs>
                  <a:gs pos="65000">
                    <a:schemeClr val="accent4">
                      <a:lumMod val="50000"/>
                    </a:schemeClr>
                  </a:gs>
                </a:gsLst>
                <a:lin ang="16200000" scaled="0"/>
                <a:tileRect/>
              </a:gradFill>
              <a:prstDash val="solid"/>
              <a:round/>
              <a:headEnd type="none" w="med" len="med"/>
              <a:tailEnd type="none" w="med" len="med"/>
            </a:ln>
            <a:effectLst/>
          </p:spPr>
        </p:cxnSp>
        <p:cxnSp>
          <p:nvCxnSpPr>
            <p:cNvPr id="9" name="Straight Connector 8"/>
            <p:cNvCxnSpPr/>
            <p:nvPr userDrawn="1"/>
          </p:nvCxnSpPr>
          <p:spPr bwMode="auto">
            <a:xfrm>
              <a:off x="3840480" y="685800"/>
              <a:ext cx="0" cy="5486400"/>
            </a:xfrm>
            <a:prstGeom prst="line">
              <a:avLst/>
            </a:prstGeom>
            <a:gradFill rotWithShape="0">
              <a:gsLst>
                <a:gs pos="0">
                  <a:srgbClr val="014687"/>
                </a:gs>
                <a:gs pos="100000">
                  <a:srgbClr val="3393C2"/>
                </a:gs>
              </a:gsLst>
              <a:lin ang="2700000" scaled="1"/>
            </a:gradFill>
            <a:ln w="12700" cap="flat" cmpd="sng" algn="ctr">
              <a:gradFill flip="none" rotWithShape="1">
                <a:gsLst>
                  <a:gs pos="35000">
                    <a:schemeClr val="accent4">
                      <a:lumMod val="50000"/>
                    </a:schemeClr>
                  </a:gs>
                  <a:gs pos="0">
                    <a:srgbClr val="FFFFFF">
                      <a:alpha val="0"/>
                    </a:srgbClr>
                  </a:gs>
                  <a:gs pos="100000">
                    <a:srgbClr val="5AC3FA">
                      <a:alpha val="0"/>
                    </a:srgbClr>
                  </a:gs>
                  <a:gs pos="65000">
                    <a:schemeClr val="accent4">
                      <a:lumMod val="50000"/>
                    </a:schemeClr>
                  </a:gs>
                </a:gsLst>
                <a:lin ang="16200000" scaled="0"/>
                <a:tileRect/>
              </a:gradFill>
              <a:prstDash val="solid"/>
              <a:round/>
              <a:headEnd type="none" w="med" len="med"/>
              <a:tailEnd type="none" w="med" len="med"/>
            </a:ln>
            <a:effectLst/>
          </p:spPr>
        </p:cxnSp>
        <p:cxnSp>
          <p:nvCxnSpPr>
            <p:cNvPr id="10" name="Straight Connector 9"/>
            <p:cNvCxnSpPr/>
            <p:nvPr userDrawn="1"/>
          </p:nvCxnSpPr>
          <p:spPr bwMode="auto">
            <a:xfrm>
              <a:off x="5303520" y="685800"/>
              <a:ext cx="0" cy="5486400"/>
            </a:xfrm>
            <a:prstGeom prst="line">
              <a:avLst/>
            </a:prstGeom>
            <a:gradFill rotWithShape="0">
              <a:gsLst>
                <a:gs pos="0">
                  <a:srgbClr val="014687"/>
                </a:gs>
                <a:gs pos="100000">
                  <a:srgbClr val="3393C2"/>
                </a:gs>
              </a:gsLst>
              <a:lin ang="2700000" scaled="1"/>
            </a:gradFill>
            <a:ln w="12700" cap="flat" cmpd="sng" algn="ctr">
              <a:gradFill flip="none" rotWithShape="1">
                <a:gsLst>
                  <a:gs pos="35000">
                    <a:schemeClr val="accent4">
                      <a:lumMod val="50000"/>
                    </a:schemeClr>
                  </a:gs>
                  <a:gs pos="0">
                    <a:srgbClr val="FFFFFF">
                      <a:alpha val="0"/>
                    </a:srgbClr>
                  </a:gs>
                  <a:gs pos="100000">
                    <a:srgbClr val="5AC3FA">
                      <a:alpha val="0"/>
                    </a:srgbClr>
                  </a:gs>
                  <a:gs pos="65000">
                    <a:schemeClr val="accent4">
                      <a:lumMod val="50000"/>
                    </a:schemeClr>
                  </a:gs>
                </a:gsLst>
                <a:lin ang="16200000" scaled="0"/>
                <a:tileRect/>
              </a:gradFill>
              <a:prstDash val="solid"/>
              <a:round/>
              <a:headEnd type="none" w="med" len="med"/>
              <a:tailEnd type="none" w="med" len="med"/>
            </a:ln>
            <a:effectLst/>
          </p:spPr>
        </p:cxnSp>
        <p:cxnSp>
          <p:nvCxnSpPr>
            <p:cNvPr id="11" name="Straight Connector 10"/>
            <p:cNvCxnSpPr/>
            <p:nvPr userDrawn="1"/>
          </p:nvCxnSpPr>
          <p:spPr bwMode="auto">
            <a:xfrm>
              <a:off x="6766560" y="685800"/>
              <a:ext cx="0" cy="5486400"/>
            </a:xfrm>
            <a:prstGeom prst="line">
              <a:avLst/>
            </a:prstGeom>
            <a:gradFill rotWithShape="0">
              <a:gsLst>
                <a:gs pos="0">
                  <a:srgbClr val="014687"/>
                </a:gs>
                <a:gs pos="100000">
                  <a:srgbClr val="3393C2"/>
                </a:gs>
              </a:gsLst>
              <a:lin ang="2700000" scaled="1"/>
            </a:gradFill>
            <a:ln w="12700" cap="flat" cmpd="sng" algn="ctr">
              <a:gradFill flip="none" rotWithShape="1">
                <a:gsLst>
                  <a:gs pos="35000">
                    <a:schemeClr val="accent4">
                      <a:lumMod val="50000"/>
                    </a:schemeClr>
                  </a:gs>
                  <a:gs pos="0">
                    <a:srgbClr val="FFFFFF">
                      <a:alpha val="0"/>
                    </a:srgbClr>
                  </a:gs>
                  <a:gs pos="100000">
                    <a:srgbClr val="5AC3FA">
                      <a:alpha val="0"/>
                    </a:srgbClr>
                  </a:gs>
                  <a:gs pos="65000">
                    <a:schemeClr val="accent4">
                      <a:lumMod val="50000"/>
                    </a:schemeClr>
                  </a:gs>
                </a:gsLst>
                <a:lin ang="16200000" scaled="0"/>
                <a:tileRect/>
              </a:gradFill>
              <a:prstDash val="solid"/>
              <a:round/>
              <a:headEnd type="none" w="med" len="med"/>
              <a:tailEnd type="none" w="med" len="med"/>
            </a:ln>
            <a:effectLst/>
          </p:spPr>
        </p:cxnSp>
        <p:cxnSp>
          <p:nvCxnSpPr>
            <p:cNvPr id="12" name="Straight Connector 11"/>
            <p:cNvCxnSpPr/>
            <p:nvPr userDrawn="1"/>
          </p:nvCxnSpPr>
          <p:spPr bwMode="auto">
            <a:xfrm>
              <a:off x="8229600" y="685800"/>
              <a:ext cx="0" cy="5486400"/>
            </a:xfrm>
            <a:prstGeom prst="line">
              <a:avLst/>
            </a:prstGeom>
            <a:gradFill rotWithShape="0">
              <a:gsLst>
                <a:gs pos="0">
                  <a:srgbClr val="014687"/>
                </a:gs>
                <a:gs pos="100000">
                  <a:srgbClr val="3393C2"/>
                </a:gs>
              </a:gsLst>
              <a:lin ang="2700000" scaled="1"/>
            </a:gradFill>
            <a:ln w="12700" cap="flat" cmpd="sng" algn="ctr">
              <a:gradFill flip="none" rotWithShape="1">
                <a:gsLst>
                  <a:gs pos="35000">
                    <a:schemeClr val="accent4">
                      <a:lumMod val="50000"/>
                    </a:schemeClr>
                  </a:gs>
                  <a:gs pos="0">
                    <a:srgbClr val="FFFFFF">
                      <a:alpha val="0"/>
                    </a:srgbClr>
                  </a:gs>
                  <a:gs pos="100000">
                    <a:srgbClr val="5AC3FA">
                      <a:alpha val="0"/>
                    </a:srgbClr>
                  </a:gs>
                  <a:gs pos="65000">
                    <a:schemeClr val="accent4">
                      <a:lumMod val="50000"/>
                    </a:schemeClr>
                  </a:gs>
                </a:gsLst>
                <a:lin ang="16200000" scaled="0"/>
                <a:tileRect/>
              </a:gradFill>
              <a:prstDash val="solid"/>
              <a:round/>
              <a:headEnd type="none" w="med" len="med"/>
              <a:tailEnd type="none" w="med" len="med"/>
            </a:ln>
            <a:effectLst/>
          </p:spPr>
        </p:cxnSp>
        <p:cxnSp>
          <p:nvCxnSpPr>
            <p:cNvPr id="13" name="Straight Connector 12"/>
            <p:cNvCxnSpPr/>
            <p:nvPr userDrawn="1"/>
          </p:nvCxnSpPr>
          <p:spPr bwMode="auto">
            <a:xfrm rot="10800000">
              <a:off x="0" y="5171280"/>
              <a:ext cx="9144000" cy="1"/>
            </a:xfrm>
            <a:prstGeom prst="line">
              <a:avLst/>
            </a:prstGeom>
            <a:gradFill rotWithShape="0">
              <a:gsLst>
                <a:gs pos="0">
                  <a:srgbClr val="014687"/>
                </a:gs>
                <a:gs pos="100000">
                  <a:srgbClr val="3393C2"/>
                </a:gs>
              </a:gsLst>
              <a:lin ang="2700000" scaled="1"/>
            </a:gradFill>
            <a:ln w="12700" cap="flat" cmpd="sng" algn="ctr">
              <a:gradFill flip="none" rotWithShape="1">
                <a:gsLst>
                  <a:gs pos="16000">
                    <a:schemeClr val="accent4">
                      <a:lumMod val="50000"/>
                    </a:schemeClr>
                  </a:gs>
                  <a:gs pos="0">
                    <a:srgbClr val="FFFFFF">
                      <a:alpha val="0"/>
                    </a:srgbClr>
                  </a:gs>
                  <a:gs pos="100000">
                    <a:srgbClr val="5AC3FA">
                      <a:alpha val="0"/>
                    </a:srgbClr>
                  </a:gs>
                  <a:gs pos="75000">
                    <a:schemeClr val="accent4">
                      <a:lumMod val="50000"/>
                    </a:schemeClr>
                  </a:gs>
                </a:gsLst>
                <a:lin ang="10800000" scaled="0"/>
                <a:tileRect/>
              </a:gradFill>
              <a:prstDash val="solid"/>
              <a:round/>
              <a:headEnd type="none" w="med" len="med"/>
              <a:tailEnd type="none" w="med" len="med"/>
            </a:ln>
            <a:effectLst/>
          </p:spPr>
        </p:cxnSp>
        <p:cxnSp>
          <p:nvCxnSpPr>
            <p:cNvPr id="14" name="Straight Connector 13"/>
            <p:cNvCxnSpPr/>
            <p:nvPr userDrawn="1"/>
          </p:nvCxnSpPr>
          <p:spPr bwMode="auto">
            <a:xfrm rot="10800000">
              <a:off x="0" y="4009760"/>
              <a:ext cx="9144000" cy="1"/>
            </a:xfrm>
            <a:prstGeom prst="line">
              <a:avLst/>
            </a:prstGeom>
            <a:gradFill rotWithShape="0">
              <a:gsLst>
                <a:gs pos="0">
                  <a:srgbClr val="014687"/>
                </a:gs>
                <a:gs pos="100000">
                  <a:srgbClr val="3393C2"/>
                </a:gs>
              </a:gsLst>
              <a:lin ang="2700000" scaled="1"/>
            </a:gradFill>
            <a:ln w="12700" cap="flat" cmpd="sng" algn="ctr">
              <a:gradFill flip="none" rotWithShape="1">
                <a:gsLst>
                  <a:gs pos="16000">
                    <a:schemeClr val="accent4">
                      <a:lumMod val="50000"/>
                    </a:schemeClr>
                  </a:gs>
                  <a:gs pos="0">
                    <a:srgbClr val="FFFFFF">
                      <a:alpha val="0"/>
                    </a:srgbClr>
                  </a:gs>
                  <a:gs pos="100000">
                    <a:srgbClr val="5AC3FA">
                      <a:alpha val="0"/>
                    </a:srgbClr>
                  </a:gs>
                  <a:gs pos="75000">
                    <a:schemeClr val="accent4">
                      <a:lumMod val="50000"/>
                    </a:schemeClr>
                  </a:gs>
                </a:gsLst>
                <a:lin ang="10800000" scaled="0"/>
                <a:tileRect/>
              </a:gradFill>
              <a:prstDash val="solid"/>
              <a:round/>
              <a:headEnd type="none" w="med" len="med"/>
              <a:tailEnd type="none" w="med" len="med"/>
            </a:ln>
            <a:effectLst/>
          </p:spPr>
        </p:cxnSp>
        <p:cxnSp>
          <p:nvCxnSpPr>
            <p:cNvPr id="15" name="Straight Connector 14"/>
            <p:cNvCxnSpPr/>
            <p:nvPr userDrawn="1"/>
          </p:nvCxnSpPr>
          <p:spPr bwMode="auto">
            <a:xfrm rot="10800000">
              <a:off x="0" y="2848240"/>
              <a:ext cx="9144000" cy="1"/>
            </a:xfrm>
            <a:prstGeom prst="line">
              <a:avLst/>
            </a:prstGeom>
            <a:gradFill rotWithShape="0">
              <a:gsLst>
                <a:gs pos="0">
                  <a:srgbClr val="014687"/>
                </a:gs>
                <a:gs pos="100000">
                  <a:srgbClr val="3393C2"/>
                </a:gs>
              </a:gsLst>
              <a:lin ang="2700000" scaled="1"/>
            </a:gradFill>
            <a:ln w="12700" cap="flat" cmpd="sng" algn="ctr">
              <a:gradFill flip="none" rotWithShape="1">
                <a:gsLst>
                  <a:gs pos="16000">
                    <a:schemeClr val="accent4">
                      <a:lumMod val="50000"/>
                    </a:schemeClr>
                  </a:gs>
                  <a:gs pos="0">
                    <a:srgbClr val="FFFFFF">
                      <a:alpha val="0"/>
                    </a:srgbClr>
                  </a:gs>
                  <a:gs pos="100000">
                    <a:srgbClr val="5AC3FA">
                      <a:alpha val="0"/>
                    </a:srgbClr>
                  </a:gs>
                  <a:gs pos="75000">
                    <a:schemeClr val="accent4">
                      <a:lumMod val="50000"/>
                    </a:schemeClr>
                  </a:gs>
                </a:gsLst>
                <a:lin ang="10800000" scaled="0"/>
                <a:tileRect/>
              </a:gradFill>
              <a:prstDash val="solid"/>
              <a:round/>
              <a:headEnd type="none" w="med" len="med"/>
              <a:tailEnd type="none" w="med" len="med"/>
            </a:ln>
            <a:effectLst/>
          </p:spPr>
        </p:cxnSp>
        <p:cxnSp>
          <p:nvCxnSpPr>
            <p:cNvPr id="16" name="Straight Connector 15"/>
            <p:cNvCxnSpPr/>
            <p:nvPr userDrawn="1"/>
          </p:nvCxnSpPr>
          <p:spPr bwMode="auto">
            <a:xfrm rot="10800000">
              <a:off x="0" y="1686720"/>
              <a:ext cx="9144000" cy="1"/>
            </a:xfrm>
            <a:prstGeom prst="line">
              <a:avLst/>
            </a:prstGeom>
            <a:gradFill rotWithShape="0">
              <a:gsLst>
                <a:gs pos="0">
                  <a:srgbClr val="014687"/>
                </a:gs>
                <a:gs pos="100000">
                  <a:srgbClr val="3393C2"/>
                </a:gs>
              </a:gsLst>
              <a:lin ang="2700000" scaled="1"/>
            </a:gradFill>
            <a:ln w="12700" cap="flat" cmpd="sng" algn="ctr">
              <a:gradFill flip="none" rotWithShape="1">
                <a:gsLst>
                  <a:gs pos="16000">
                    <a:schemeClr val="accent4">
                      <a:lumMod val="50000"/>
                    </a:schemeClr>
                  </a:gs>
                  <a:gs pos="0">
                    <a:srgbClr val="FFFFFF">
                      <a:alpha val="0"/>
                    </a:srgbClr>
                  </a:gs>
                  <a:gs pos="100000">
                    <a:srgbClr val="5AC3FA">
                      <a:alpha val="0"/>
                    </a:srgbClr>
                  </a:gs>
                  <a:gs pos="75000">
                    <a:schemeClr val="accent4">
                      <a:lumMod val="50000"/>
                    </a:schemeClr>
                  </a:gs>
                </a:gsLst>
                <a:lin ang="10800000" scaled="0"/>
                <a:tileRect/>
              </a:gradFill>
              <a:prstDash val="solid"/>
              <a:round/>
              <a:headEnd type="none" w="med" len="med"/>
              <a:tailEnd type="none" w="med" len="med"/>
            </a:ln>
            <a:effectLst/>
          </p:spPr>
        </p:cxnSp>
      </p:grpSp>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Tree>
  </p:cSld>
  <p:clrMapOvr>
    <a:masterClrMapping/>
  </p:clrMapOvr>
  <p:transition spd="med">
    <p:fade/>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13" name="Picture 12" descr="13634221copy_demo_bg.png"/>
          <p:cNvPicPr>
            <a:picLocks noChangeAspect="1"/>
          </p:cNvPicPr>
          <p:nvPr/>
        </p:nvPicPr>
        <p:blipFill>
          <a:blip r:embed="rId2" cstate="print"/>
          <a:stretch>
            <a:fillRect/>
          </a:stretch>
        </p:blipFill>
        <p:spPr>
          <a:xfrm>
            <a:off x="0" y="0"/>
            <a:ext cx="9144000" cy="6858000"/>
          </a:xfrm>
          <a:prstGeom prst="rect">
            <a:avLst/>
          </a:prstGeom>
        </p:spPr>
      </p:pic>
      <p:grpSp>
        <p:nvGrpSpPr>
          <p:cNvPr id="4" name="Group 29"/>
          <p:cNvGrpSpPr/>
          <p:nvPr/>
        </p:nvGrpSpPr>
        <p:grpSpPr>
          <a:xfrm>
            <a:off x="437931" y="695202"/>
            <a:ext cx="5931335" cy="5870448"/>
            <a:chOff x="437931" y="695202"/>
            <a:chExt cx="5931335" cy="5870448"/>
          </a:xfrm>
        </p:grpSpPr>
        <p:cxnSp>
          <p:nvCxnSpPr>
            <p:cNvPr id="14" name="Straight Connector 13"/>
            <p:cNvCxnSpPr/>
            <p:nvPr userDrawn="1"/>
          </p:nvCxnSpPr>
          <p:spPr bwMode="auto">
            <a:xfrm>
              <a:off x="914400" y="695202"/>
              <a:ext cx="0" cy="5870448"/>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6" name="Straight Connector 15"/>
            <p:cNvCxnSpPr/>
            <p:nvPr userDrawn="1"/>
          </p:nvCxnSpPr>
          <p:spPr bwMode="auto">
            <a:xfrm rot="10800000">
              <a:off x="437932" y="5636448"/>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9" name="Straight Connector 18"/>
            <p:cNvCxnSpPr/>
            <p:nvPr userDrawn="1"/>
          </p:nvCxnSpPr>
          <p:spPr bwMode="auto">
            <a:xfrm rot="10800000">
              <a:off x="437932" y="4397869"/>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23" name="Straight Connector 22"/>
            <p:cNvCxnSpPr/>
            <p:nvPr userDrawn="1"/>
          </p:nvCxnSpPr>
          <p:spPr bwMode="auto">
            <a:xfrm rot="10800000" flipV="1">
              <a:off x="437931" y="3159290"/>
              <a:ext cx="4002190" cy="1"/>
            </a:xfrm>
            <a:prstGeom prst="line">
              <a:avLst/>
            </a:prstGeom>
            <a:gradFill rotWithShape="0">
              <a:gsLst>
                <a:gs pos="0">
                  <a:srgbClr val="014687"/>
                </a:gs>
                <a:gs pos="100000">
                  <a:srgbClr val="3393C2"/>
                </a:gs>
              </a:gsLst>
              <a:lin ang="2700000" scaled="1"/>
            </a:gradFill>
            <a:ln w="12700" cap="flat" cmpd="sng" algn="ctr">
              <a:gradFill flip="none" rotWithShape="1">
                <a:gsLst>
                  <a:gs pos="80000">
                    <a:srgbClr val="5AC3FA"/>
                  </a:gs>
                  <a:gs pos="0">
                    <a:srgbClr val="FFFFFF">
                      <a:alpha val="0"/>
                    </a:srgbClr>
                  </a:gs>
                  <a:gs pos="100000">
                    <a:srgbClr val="5AC3FA">
                      <a:alpha val="0"/>
                    </a:srgbClr>
                  </a:gs>
                  <a:gs pos="20000">
                    <a:srgbClr val="5AC3FA"/>
                  </a:gs>
                </a:gsLst>
                <a:lin ang="10800000" scaled="0"/>
                <a:tileRect/>
              </a:gradFill>
              <a:prstDash val="solid"/>
              <a:round/>
              <a:headEnd type="none" w="med" len="med"/>
              <a:tailEnd type="none" w="med" len="med"/>
            </a:ln>
            <a:effectLst/>
          </p:spPr>
        </p:cxnSp>
        <p:cxnSp>
          <p:nvCxnSpPr>
            <p:cNvPr id="24" name="Straight Connector 23"/>
            <p:cNvCxnSpPr/>
            <p:nvPr userDrawn="1"/>
          </p:nvCxnSpPr>
          <p:spPr bwMode="auto">
            <a:xfrm rot="10800000">
              <a:off x="437935" y="1920709"/>
              <a:ext cx="2542147" cy="1588"/>
            </a:xfrm>
            <a:prstGeom prst="line">
              <a:avLst/>
            </a:prstGeom>
            <a:gradFill rotWithShape="0">
              <a:gsLst>
                <a:gs pos="0">
                  <a:srgbClr val="014687"/>
                </a:gs>
                <a:gs pos="100000">
                  <a:srgbClr val="3393C2"/>
                </a:gs>
              </a:gsLst>
              <a:lin ang="2700000" scaled="1"/>
            </a:gradFill>
            <a:ln w="12700" cap="flat" cmpd="sng" algn="ctr">
              <a:gradFill flip="none" rotWithShape="1">
                <a:gsLst>
                  <a:gs pos="50000">
                    <a:srgbClr val="5AC3FA"/>
                  </a:gs>
                  <a:gs pos="0">
                    <a:srgbClr val="FFFFFF">
                      <a:alpha val="0"/>
                    </a:srgbClr>
                  </a:gs>
                  <a:gs pos="100000">
                    <a:srgbClr val="5AC3FA">
                      <a:alpha val="0"/>
                    </a:srgbClr>
                  </a:gs>
                </a:gsLst>
                <a:lin ang="10800000" scaled="0"/>
                <a:tileRect/>
              </a:gradFill>
              <a:prstDash val="solid"/>
              <a:round/>
              <a:headEnd type="none" w="med" len="med"/>
              <a:tailEnd type="none" w="med" len="med"/>
            </a:ln>
            <a:effectLst/>
          </p:spPr>
        </p:cxnSp>
        <p:cxnSp>
          <p:nvCxnSpPr>
            <p:cNvPr id="26" name="Straight Connector 25"/>
            <p:cNvCxnSpPr/>
            <p:nvPr userDrawn="1"/>
          </p:nvCxnSpPr>
          <p:spPr bwMode="auto">
            <a:xfrm>
              <a:off x="2438664" y="1307850"/>
              <a:ext cx="0" cy="52578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28" name="Straight Connector 27"/>
            <p:cNvCxnSpPr/>
            <p:nvPr userDrawn="1"/>
          </p:nvCxnSpPr>
          <p:spPr bwMode="auto">
            <a:xfrm>
              <a:off x="3962928" y="2679450"/>
              <a:ext cx="0" cy="38862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29" name="Straight Connector 28"/>
            <p:cNvCxnSpPr/>
            <p:nvPr userDrawn="1"/>
          </p:nvCxnSpPr>
          <p:spPr bwMode="auto">
            <a:xfrm>
              <a:off x="5487192" y="3749298"/>
              <a:ext cx="0" cy="2816352"/>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grpSp>
      <p:pic>
        <p:nvPicPr>
          <p:cNvPr id="3" name="Picture 2" descr="header-banner.png"/>
          <p:cNvPicPr>
            <a:picLocks/>
          </p:cNvPicPr>
          <p:nvPr/>
        </p:nvPicPr>
        <p:blipFill>
          <a:blip r:embed="rId3" cstate="print"/>
          <a:stretch>
            <a:fillRect/>
          </a:stretch>
        </p:blipFill>
        <p:spPr>
          <a:xfrm>
            <a:off x="2794000" y="1920708"/>
            <a:ext cx="7620000" cy="609600"/>
          </a:xfrm>
          <a:prstGeom prst="rect">
            <a:avLst/>
          </a:prstGeom>
          <a:noFill/>
          <a:ln>
            <a:noFill/>
          </a:ln>
        </p:spPr>
      </p:pic>
      <p:sp>
        <p:nvSpPr>
          <p:cNvPr id="2" name="Title 1"/>
          <p:cNvSpPr>
            <a:spLocks noGrp="1"/>
          </p:cNvSpPr>
          <p:nvPr>
            <p:ph type="title" hasCustomPrompt="1"/>
          </p:nvPr>
        </p:nvSpPr>
        <p:spPr>
          <a:xfrm>
            <a:off x="3403600" y="1944209"/>
            <a:ext cx="4826000" cy="583092"/>
          </a:xfrm>
        </p:spPr>
        <p:txBody>
          <a:bodyPr/>
          <a:lstStyle>
            <a:lvl1pPr algn="r">
              <a:defRPr sz="3000" spc="0" baseline="0"/>
            </a:lvl1pPr>
          </a:lstStyle>
          <a:p>
            <a:r>
              <a:rPr lang="en-US" smtClean="0"/>
              <a:t>Click to Edit Demo Title</a:t>
            </a:r>
            <a:endParaRPr lang="en-US"/>
          </a:p>
        </p:txBody>
      </p:sp>
    </p:spTree>
  </p:cSld>
  <p:clrMapOvr>
    <a:masterClrMapping/>
  </p:clrMapOvr>
  <p:transition spd="med">
    <p:fade/>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8" name="Picture 17" descr="13634221copy_demo_bg.png"/>
          <p:cNvPicPr>
            <a:picLocks noChangeAspect="1"/>
          </p:cNvPicPr>
          <p:nvPr/>
        </p:nvPicPr>
        <p:blipFill>
          <a:blip r:embed="rId2" cstate="print"/>
          <a:stretch>
            <a:fillRect/>
          </a:stretch>
        </p:blipFill>
        <p:spPr>
          <a:xfrm>
            <a:off x="0" y="0"/>
            <a:ext cx="9144000" cy="6858000"/>
          </a:xfrm>
          <a:prstGeom prst="rect">
            <a:avLst/>
          </a:prstGeom>
        </p:spPr>
      </p:pic>
      <p:grpSp>
        <p:nvGrpSpPr>
          <p:cNvPr id="4" name="Group 20"/>
          <p:cNvGrpSpPr/>
          <p:nvPr/>
        </p:nvGrpSpPr>
        <p:grpSpPr>
          <a:xfrm>
            <a:off x="437931" y="695202"/>
            <a:ext cx="5931335" cy="5870448"/>
            <a:chOff x="437931" y="695202"/>
            <a:chExt cx="5931335" cy="5870448"/>
          </a:xfrm>
        </p:grpSpPr>
        <p:cxnSp>
          <p:nvCxnSpPr>
            <p:cNvPr id="9" name="Straight Connector 8"/>
            <p:cNvCxnSpPr/>
            <p:nvPr userDrawn="1"/>
          </p:nvCxnSpPr>
          <p:spPr bwMode="auto">
            <a:xfrm>
              <a:off x="914400" y="695202"/>
              <a:ext cx="0" cy="5870448"/>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9" name="Straight Connector 18"/>
            <p:cNvCxnSpPr/>
            <p:nvPr userDrawn="1"/>
          </p:nvCxnSpPr>
          <p:spPr bwMode="auto">
            <a:xfrm rot="10800000">
              <a:off x="437932" y="5636448"/>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23" name="Straight Connector 22"/>
            <p:cNvCxnSpPr/>
            <p:nvPr userDrawn="1"/>
          </p:nvCxnSpPr>
          <p:spPr bwMode="auto">
            <a:xfrm rot="10800000">
              <a:off x="437932" y="4397869"/>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24" name="Straight Connector 23"/>
            <p:cNvCxnSpPr/>
            <p:nvPr userDrawn="1"/>
          </p:nvCxnSpPr>
          <p:spPr bwMode="auto">
            <a:xfrm rot="10800000" flipV="1">
              <a:off x="437931" y="3159290"/>
              <a:ext cx="4002190" cy="1"/>
            </a:xfrm>
            <a:prstGeom prst="line">
              <a:avLst/>
            </a:prstGeom>
            <a:gradFill rotWithShape="0">
              <a:gsLst>
                <a:gs pos="0">
                  <a:srgbClr val="014687"/>
                </a:gs>
                <a:gs pos="100000">
                  <a:srgbClr val="3393C2"/>
                </a:gs>
              </a:gsLst>
              <a:lin ang="2700000" scaled="1"/>
            </a:gradFill>
            <a:ln w="12700" cap="flat" cmpd="sng" algn="ctr">
              <a:gradFill flip="none" rotWithShape="1">
                <a:gsLst>
                  <a:gs pos="80000">
                    <a:srgbClr val="5AC3FA"/>
                  </a:gs>
                  <a:gs pos="0">
                    <a:srgbClr val="FFFFFF">
                      <a:alpha val="0"/>
                    </a:srgbClr>
                  </a:gs>
                  <a:gs pos="100000">
                    <a:srgbClr val="5AC3FA">
                      <a:alpha val="0"/>
                    </a:srgbClr>
                  </a:gs>
                  <a:gs pos="20000">
                    <a:srgbClr val="5AC3FA"/>
                  </a:gs>
                </a:gsLst>
                <a:lin ang="10800000" scaled="0"/>
                <a:tileRect/>
              </a:gradFill>
              <a:prstDash val="solid"/>
              <a:round/>
              <a:headEnd type="none" w="med" len="med"/>
              <a:tailEnd type="none" w="med" len="med"/>
            </a:ln>
            <a:effectLst/>
          </p:spPr>
        </p:cxnSp>
        <p:cxnSp>
          <p:nvCxnSpPr>
            <p:cNvPr id="26" name="Straight Connector 25"/>
            <p:cNvCxnSpPr/>
            <p:nvPr userDrawn="1"/>
          </p:nvCxnSpPr>
          <p:spPr bwMode="auto">
            <a:xfrm rot="10800000">
              <a:off x="437935" y="1920709"/>
              <a:ext cx="2542147" cy="1588"/>
            </a:xfrm>
            <a:prstGeom prst="line">
              <a:avLst/>
            </a:prstGeom>
            <a:gradFill rotWithShape="0">
              <a:gsLst>
                <a:gs pos="0">
                  <a:srgbClr val="014687"/>
                </a:gs>
                <a:gs pos="100000">
                  <a:srgbClr val="3393C2"/>
                </a:gs>
              </a:gsLst>
              <a:lin ang="2700000" scaled="1"/>
            </a:gradFill>
            <a:ln w="12700" cap="flat" cmpd="sng" algn="ctr">
              <a:gradFill flip="none" rotWithShape="1">
                <a:gsLst>
                  <a:gs pos="50000">
                    <a:srgbClr val="5AC3FA"/>
                  </a:gs>
                  <a:gs pos="0">
                    <a:srgbClr val="FFFFFF">
                      <a:alpha val="0"/>
                    </a:srgbClr>
                  </a:gs>
                  <a:gs pos="100000">
                    <a:srgbClr val="5AC3FA">
                      <a:alpha val="0"/>
                    </a:srgbClr>
                  </a:gs>
                </a:gsLst>
                <a:lin ang="10800000" scaled="0"/>
                <a:tileRect/>
              </a:gradFill>
              <a:prstDash val="solid"/>
              <a:round/>
              <a:headEnd type="none" w="med" len="med"/>
              <a:tailEnd type="none" w="med" len="med"/>
            </a:ln>
            <a:effectLst/>
          </p:spPr>
        </p:cxnSp>
        <p:cxnSp>
          <p:nvCxnSpPr>
            <p:cNvPr id="15" name="Straight Connector 14"/>
            <p:cNvCxnSpPr/>
            <p:nvPr userDrawn="1"/>
          </p:nvCxnSpPr>
          <p:spPr bwMode="auto">
            <a:xfrm>
              <a:off x="2438664" y="1307850"/>
              <a:ext cx="0" cy="52578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6" name="Straight Connector 15"/>
            <p:cNvCxnSpPr/>
            <p:nvPr userDrawn="1"/>
          </p:nvCxnSpPr>
          <p:spPr bwMode="auto">
            <a:xfrm>
              <a:off x="3962928" y="2679450"/>
              <a:ext cx="0" cy="38862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7" name="Straight Connector 16"/>
            <p:cNvCxnSpPr/>
            <p:nvPr userDrawn="1"/>
          </p:nvCxnSpPr>
          <p:spPr bwMode="auto">
            <a:xfrm>
              <a:off x="5487192" y="3749298"/>
              <a:ext cx="0" cy="2816352"/>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grpSp>
      <p:pic>
        <p:nvPicPr>
          <p:cNvPr id="3" name="Picture 2" descr="header-banner.png"/>
          <p:cNvPicPr>
            <a:picLocks/>
          </p:cNvPicPr>
          <p:nvPr/>
        </p:nvPicPr>
        <p:blipFill>
          <a:blip r:embed="rId3" cstate="print"/>
          <a:stretch>
            <a:fillRect/>
          </a:stretch>
        </p:blipFill>
        <p:spPr>
          <a:xfrm>
            <a:off x="2794000" y="1920709"/>
            <a:ext cx="7620000" cy="1041400"/>
          </a:xfrm>
          <a:prstGeom prst="rect">
            <a:avLst/>
          </a:prstGeom>
        </p:spPr>
      </p:pic>
      <p:sp>
        <p:nvSpPr>
          <p:cNvPr id="2" name="Title 1"/>
          <p:cNvSpPr>
            <a:spLocks noGrp="1"/>
          </p:cNvSpPr>
          <p:nvPr>
            <p:ph type="title" hasCustomPrompt="1"/>
          </p:nvPr>
        </p:nvSpPr>
        <p:spPr>
          <a:xfrm>
            <a:off x="3403600" y="1918808"/>
            <a:ext cx="4826000" cy="1006863"/>
          </a:xfrm>
        </p:spPr>
        <p:txBody>
          <a:bodyPr/>
          <a:lstStyle>
            <a:lvl1pPr algn="r">
              <a:defRPr sz="3000" spc="0" baseline="0"/>
            </a:lvl1pPr>
          </a:lstStyle>
          <a:p>
            <a:r>
              <a:rPr lang="en-US" smtClean="0"/>
              <a:t>Click to Edit Demo title </a:t>
            </a:r>
            <a:br>
              <a:rPr lang="en-US" smtClean="0"/>
            </a:br>
            <a:r>
              <a:rPr lang="en-US" smtClean="0"/>
              <a:t>(2 lines text)</a:t>
            </a:r>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18" name="Picture 17" descr="13634221copy_demo_bg.png"/>
          <p:cNvPicPr>
            <a:picLocks noChangeAspect="1"/>
          </p:cNvPicPr>
          <p:nvPr/>
        </p:nvPicPr>
        <p:blipFill>
          <a:blip r:embed="rId2" cstate="print"/>
          <a:stretch>
            <a:fillRect/>
          </a:stretch>
        </p:blipFill>
        <p:spPr>
          <a:xfrm>
            <a:off x="0" y="0"/>
            <a:ext cx="9144000" cy="6858000"/>
          </a:xfrm>
          <a:prstGeom prst="rect">
            <a:avLst/>
          </a:prstGeom>
        </p:spPr>
      </p:pic>
      <p:grpSp>
        <p:nvGrpSpPr>
          <p:cNvPr id="4" name="Group 20"/>
          <p:cNvGrpSpPr/>
          <p:nvPr/>
        </p:nvGrpSpPr>
        <p:grpSpPr>
          <a:xfrm>
            <a:off x="437931" y="695202"/>
            <a:ext cx="5931335" cy="5870448"/>
            <a:chOff x="437931" y="695202"/>
            <a:chExt cx="5931335" cy="5870448"/>
          </a:xfrm>
        </p:grpSpPr>
        <p:cxnSp>
          <p:nvCxnSpPr>
            <p:cNvPr id="9" name="Straight Connector 8"/>
            <p:cNvCxnSpPr/>
            <p:nvPr userDrawn="1"/>
          </p:nvCxnSpPr>
          <p:spPr bwMode="auto">
            <a:xfrm>
              <a:off x="914400" y="695202"/>
              <a:ext cx="0" cy="5870448"/>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9" name="Straight Connector 18"/>
            <p:cNvCxnSpPr/>
            <p:nvPr userDrawn="1"/>
          </p:nvCxnSpPr>
          <p:spPr bwMode="auto">
            <a:xfrm rot="10800000">
              <a:off x="437932" y="5636448"/>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23" name="Straight Connector 22"/>
            <p:cNvCxnSpPr/>
            <p:nvPr userDrawn="1"/>
          </p:nvCxnSpPr>
          <p:spPr bwMode="auto">
            <a:xfrm rot="10800000">
              <a:off x="437932" y="4397869"/>
              <a:ext cx="5931334" cy="1"/>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24" name="Straight Connector 23"/>
            <p:cNvCxnSpPr/>
            <p:nvPr userDrawn="1"/>
          </p:nvCxnSpPr>
          <p:spPr bwMode="auto">
            <a:xfrm rot="10800000" flipV="1">
              <a:off x="437931" y="3159290"/>
              <a:ext cx="4002190" cy="1"/>
            </a:xfrm>
            <a:prstGeom prst="line">
              <a:avLst/>
            </a:prstGeom>
            <a:gradFill rotWithShape="0">
              <a:gsLst>
                <a:gs pos="0">
                  <a:srgbClr val="014687"/>
                </a:gs>
                <a:gs pos="100000">
                  <a:srgbClr val="3393C2"/>
                </a:gs>
              </a:gsLst>
              <a:lin ang="2700000" scaled="1"/>
            </a:gradFill>
            <a:ln w="12700" cap="flat" cmpd="sng" algn="ctr">
              <a:gradFill flip="none" rotWithShape="1">
                <a:gsLst>
                  <a:gs pos="80000">
                    <a:srgbClr val="5AC3FA"/>
                  </a:gs>
                  <a:gs pos="0">
                    <a:srgbClr val="FFFFFF">
                      <a:alpha val="0"/>
                    </a:srgbClr>
                  </a:gs>
                  <a:gs pos="100000">
                    <a:srgbClr val="5AC3FA">
                      <a:alpha val="0"/>
                    </a:srgbClr>
                  </a:gs>
                  <a:gs pos="20000">
                    <a:srgbClr val="5AC3FA"/>
                  </a:gs>
                </a:gsLst>
                <a:lin ang="10800000" scaled="0"/>
                <a:tileRect/>
              </a:gradFill>
              <a:prstDash val="solid"/>
              <a:round/>
              <a:headEnd type="none" w="med" len="med"/>
              <a:tailEnd type="none" w="med" len="med"/>
            </a:ln>
            <a:effectLst/>
          </p:spPr>
        </p:cxnSp>
        <p:cxnSp>
          <p:nvCxnSpPr>
            <p:cNvPr id="26" name="Straight Connector 25"/>
            <p:cNvCxnSpPr/>
            <p:nvPr userDrawn="1"/>
          </p:nvCxnSpPr>
          <p:spPr bwMode="auto">
            <a:xfrm rot="10800000">
              <a:off x="437935" y="1920709"/>
              <a:ext cx="2542147" cy="1588"/>
            </a:xfrm>
            <a:prstGeom prst="line">
              <a:avLst/>
            </a:prstGeom>
            <a:gradFill rotWithShape="0">
              <a:gsLst>
                <a:gs pos="0">
                  <a:srgbClr val="014687"/>
                </a:gs>
                <a:gs pos="100000">
                  <a:srgbClr val="3393C2"/>
                </a:gs>
              </a:gsLst>
              <a:lin ang="2700000" scaled="1"/>
            </a:gradFill>
            <a:ln w="12700" cap="flat" cmpd="sng" algn="ctr">
              <a:gradFill flip="none" rotWithShape="1">
                <a:gsLst>
                  <a:gs pos="50000">
                    <a:srgbClr val="5AC3FA"/>
                  </a:gs>
                  <a:gs pos="0">
                    <a:srgbClr val="FFFFFF">
                      <a:alpha val="0"/>
                    </a:srgbClr>
                  </a:gs>
                  <a:gs pos="100000">
                    <a:srgbClr val="5AC3FA">
                      <a:alpha val="0"/>
                    </a:srgbClr>
                  </a:gs>
                </a:gsLst>
                <a:lin ang="10800000" scaled="0"/>
                <a:tileRect/>
              </a:gradFill>
              <a:prstDash val="solid"/>
              <a:round/>
              <a:headEnd type="none" w="med" len="med"/>
              <a:tailEnd type="none" w="med" len="med"/>
            </a:ln>
            <a:effectLst/>
          </p:spPr>
        </p:cxnSp>
        <p:cxnSp>
          <p:nvCxnSpPr>
            <p:cNvPr id="15" name="Straight Connector 14"/>
            <p:cNvCxnSpPr/>
            <p:nvPr userDrawn="1"/>
          </p:nvCxnSpPr>
          <p:spPr bwMode="auto">
            <a:xfrm>
              <a:off x="2438664" y="1307850"/>
              <a:ext cx="0" cy="52578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6" name="Straight Connector 15"/>
            <p:cNvCxnSpPr/>
            <p:nvPr userDrawn="1"/>
          </p:nvCxnSpPr>
          <p:spPr bwMode="auto">
            <a:xfrm>
              <a:off x="3962928" y="2679450"/>
              <a:ext cx="0" cy="3886200"/>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cxnSp>
          <p:nvCxnSpPr>
            <p:cNvPr id="17" name="Straight Connector 16"/>
            <p:cNvCxnSpPr/>
            <p:nvPr userDrawn="1"/>
          </p:nvCxnSpPr>
          <p:spPr bwMode="auto">
            <a:xfrm>
              <a:off x="5487192" y="3749298"/>
              <a:ext cx="0" cy="2816352"/>
            </a:xfrm>
            <a:prstGeom prst="line">
              <a:avLst/>
            </a:prstGeom>
            <a:gradFill rotWithShape="0">
              <a:gsLst>
                <a:gs pos="0">
                  <a:srgbClr val="014687"/>
                </a:gs>
                <a:gs pos="100000">
                  <a:srgbClr val="3393C2"/>
                </a:gs>
              </a:gsLst>
              <a:lin ang="2700000" scaled="1"/>
            </a:gradFill>
            <a:ln w="12700" cap="flat" cmpd="sng" algn="ctr">
              <a:gradFill flip="none" rotWithShape="1">
                <a:gsLst>
                  <a:gs pos="35000">
                    <a:srgbClr val="5AC3FA"/>
                  </a:gs>
                  <a:gs pos="0">
                    <a:srgbClr val="FFFFFF">
                      <a:alpha val="0"/>
                    </a:srgbClr>
                  </a:gs>
                  <a:gs pos="100000">
                    <a:srgbClr val="5AC3FA">
                      <a:alpha val="0"/>
                    </a:srgbClr>
                  </a:gs>
                  <a:gs pos="65000">
                    <a:srgbClr val="5AC3FA"/>
                  </a:gs>
                </a:gsLst>
                <a:lin ang="16200000" scaled="0"/>
                <a:tileRect/>
              </a:gradFill>
              <a:prstDash val="solid"/>
              <a:round/>
              <a:headEnd type="none" w="med" len="med"/>
              <a:tailEnd type="none" w="med" len="med"/>
            </a:ln>
            <a:effectLst/>
          </p:spPr>
        </p:cxnSp>
      </p:grpSp>
      <p:pic>
        <p:nvPicPr>
          <p:cNvPr id="3" name="Picture 2" descr="header-banner.png"/>
          <p:cNvPicPr>
            <a:picLocks/>
          </p:cNvPicPr>
          <p:nvPr/>
        </p:nvPicPr>
        <p:blipFill>
          <a:blip r:embed="rId3" cstate="print"/>
          <a:stretch>
            <a:fillRect/>
          </a:stretch>
        </p:blipFill>
        <p:spPr>
          <a:xfrm>
            <a:off x="2794000" y="1920709"/>
            <a:ext cx="7620000" cy="908825"/>
          </a:xfrm>
          <a:prstGeom prst="rect">
            <a:avLst/>
          </a:prstGeom>
        </p:spPr>
      </p:pic>
      <p:sp>
        <p:nvSpPr>
          <p:cNvPr id="21" name="Text Placeholder 20"/>
          <p:cNvSpPr>
            <a:spLocks noGrp="1"/>
          </p:cNvSpPr>
          <p:nvPr>
            <p:ph type="body" sz="quarter" idx="10" hasCustomPrompt="1"/>
          </p:nvPr>
        </p:nvSpPr>
        <p:spPr>
          <a:xfrm>
            <a:off x="3401568" y="2405582"/>
            <a:ext cx="4828032" cy="274320"/>
          </a:xfrm>
        </p:spPr>
        <p:txBody>
          <a:bodyPr anchor="b"/>
          <a:lstStyle>
            <a:lvl1pPr algn="r">
              <a:buFontTx/>
              <a:buNone/>
              <a:defRPr sz="1700" b="0">
                <a:solidFill>
                  <a:schemeClr val="accent4"/>
                </a:solidFill>
              </a:defRPr>
            </a:lvl1pPr>
          </a:lstStyle>
          <a:p>
            <a:pPr lvl="0"/>
            <a:r>
              <a:rPr lang="en-US"/>
              <a:t>Presenter</a:t>
            </a:r>
          </a:p>
        </p:txBody>
      </p:sp>
      <p:sp>
        <p:nvSpPr>
          <p:cNvPr id="2" name="Title 1"/>
          <p:cNvSpPr>
            <a:spLocks noGrp="1"/>
          </p:cNvSpPr>
          <p:nvPr>
            <p:ph type="title" hasCustomPrompt="1"/>
          </p:nvPr>
        </p:nvSpPr>
        <p:spPr>
          <a:xfrm>
            <a:off x="3403600" y="1918809"/>
            <a:ext cx="4826000" cy="509690"/>
          </a:xfrm>
        </p:spPr>
        <p:txBody>
          <a:bodyPr/>
          <a:lstStyle>
            <a:lvl1pPr algn="r">
              <a:defRPr sz="3000" spc="0" baseline="0"/>
            </a:lvl1pPr>
          </a:lstStyle>
          <a:p>
            <a:r>
              <a:rPr lang="en-US" smtClean="0"/>
              <a:t>Click to Edit Demo title </a:t>
            </a:r>
            <a:endParaRPr lang="en-US"/>
          </a:p>
        </p:txBody>
      </p:sp>
    </p:spTree>
  </p:cSld>
  <p:clrMapOvr>
    <a:masterClrMapping/>
  </p:clrMapOvr>
  <p:transition spd="med">
    <p:fade/>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banner_gradient.png"/>
          <p:cNvPicPr>
            <a:picLocks noChangeAspect="1"/>
          </p:cNvPicPr>
          <p:nvPr/>
        </p:nvPicPr>
        <p:blipFill>
          <a:blip r:embed="rId2" cstate="print"/>
          <a:stretch>
            <a:fillRect/>
          </a:stretch>
        </p:blipFill>
        <p:spPr>
          <a:xfrm>
            <a:off x="0" y="2286000"/>
            <a:ext cx="9144000" cy="1644650"/>
          </a:xfrm>
          <a:prstGeom prst="rect">
            <a:avLst/>
          </a:prstGeom>
        </p:spPr>
      </p:pic>
      <p:sp>
        <p:nvSpPr>
          <p:cNvPr id="4" name="Title 1"/>
          <p:cNvSpPr>
            <a:spLocks noGrp="1"/>
          </p:cNvSpPr>
          <p:nvPr>
            <p:ph type="title" hasCustomPrompt="1"/>
          </p:nvPr>
        </p:nvSpPr>
        <p:spPr>
          <a:xfrm>
            <a:off x="914399" y="2544064"/>
            <a:ext cx="7315201" cy="966788"/>
          </a:xfrm>
        </p:spPr>
        <p:txBody>
          <a:bodyPr anchor="ctr"/>
          <a:lstStyle>
            <a:lvl1pPr algn="ctr">
              <a:defRPr sz="3600" spc="0"/>
            </a:lvl1pPr>
          </a:lstStyle>
          <a:p>
            <a:r>
              <a:rPr lang="en-US" smtClean="0"/>
              <a:t>Click to edit </a:t>
            </a:r>
            <a:br>
              <a:rPr lang="en-US" smtClean="0"/>
            </a:br>
            <a:r>
              <a:rPr lang="en-US" smtClean="0"/>
              <a:t>Section Title</a:t>
            </a:r>
            <a:endParaRPr lang="en-US"/>
          </a:p>
        </p:txBody>
      </p:sp>
    </p:spTree>
  </p:cSld>
  <p:clrMapOvr>
    <a:masterClrMapping/>
  </p:clrMapOvr>
  <p:transition spd="med">
    <p:fade/>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7315200" cy="482600"/>
          </a:xfrm>
        </p:spPr>
        <p:txBody>
          <a:bodyPr/>
          <a:lstStyle>
            <a:lvl1pPr algn="ctr">
              <a:defRPr spc="0"/>
            </a:lvl1pPr>
          </a:lstStyle>
          <a:p>
            <a:r>
              <a:rPr lang="en-US" smtClean="0"/>
              <a:t>Click to Edit Title</a:t>
            </a:r>
            <a:endParaRPr lang="en-US"/>
          </a:p>
        </p:txBody>
      </p:sp>
    </p:spTree>
  </p:cSld>
  <p:clrMapOvr>
    <a:masterClrMapping/>
  </p:clrMapOvr>
  <p:transition spd="med">
    <p:fade/>
  </p:transition>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cSld>
  <p:clrMapOvr>
    <a:masterClrMapping/>
  </p:clrMapOvr>
  <p:transition spd="med">
    <p:fade/>
  </p:transition>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pic>
        <p:nvPicPr>
          <p:cNvPr id="16" name="Picture 15" descr="UC10_agd_bnnr_txt_July10-11.png"/>
          <p:cNvPicPr>
            <a:picLocks noChangeAspect="1"/>
          </p:cNvPicPr>
          <p:nvPr userDrawn="1"/>
        </p:nvPicPr>
        <p:blipFill>
          <a:blip r:embed="rId2" cstate="print"/>
          <a:stretch>
            <a:fillRect/>
          </a:stretch>
        </p:blipFill>
        <p:spPr>
          <a:xfrm>
            <a:off x="0" y="924910"/>
            <a:ext cx="9144000" cy="831850"/>
          </a:xfrm>
          <a:prstGeom prst="rect">
            <a:avLst/>
          </a:prstGeom>
        </p:spPr>
      </p:pic>
      <p:pic>
        <p:nvPicPr>
          <p:cNvPr id="8" name="Picture 7" descr="UC10_agd_cvr_w-shdw.png"/>
          <p:cNvPicPr>
            <a:picLocks noChangeAspect="1"/>
          </p:cNvPicPr>
          <p:nvPr/>
        </p:nvPicPr>
        <p:blipFill>
          <a:blip r:embed="rId3" cstate="print"/>
          <a:srcRect l="3812" r="224" b="8784"/>
          <a:stretch>
            <a:fillRect/>
          </a:stretch>
        </p:blipFill>
        <p:spPr>
          <a:xfrm>
            <a:off x="0" y="0"/>
            <a:ext cx="4610100" cy="6858000"/>
          </a:xfrm>
          <a:prstGeom prst="rect">
            <a:avLst/>
          </a:prstGeom>
        </p:spPr>
      </p:pic>
      <p:sp>
        <p:nvSpPr>
          <p:cNvPr id="9" name="Rectangle 2"/>
          <p:cNvSpPr>
            <a:spLocks noGrp="1" noChangeArrowheads="1"/>
          </p:cNvSpPr>
          <p:nvPr>
            <p:ph type="ctrTitle" hasCustomPrompt="1"/>
          </p:nvPr>
        </p:nvSpPr>
        <p:spPr>
          <a:xfrm>
            <a:off x="4457700" y="2658176"/>
            <a:ext cx="3771900" cy="1270000"/>
          </a:xfrm>
        </p:spPr>
        <p:txBody>
          <a:bodyPr anchor="b"/>
          <a:lstStyle>
            <a:lvl1pPr algn="r">
              <a:defRPr sz="2400" spc="10" baseline="0">
                <a:effectLst/>
              </a:defRPr>
            </a:lvl1pPr>
          </a:lstStyle>
          <a:p>
            <a:r>
              <a:rPr lang="en-US" dirty="0" smtClean="0"/>
              <a:t>Presentation Title</a:t>
            </a:r>
            <a:endParaRPr lang="en-US" dirty="0"/>
          </a:p>
        </p:txBody>
      </p:sp>
      <p:sp>
        <p:nvSpPr>
          <p:cNvPr id="10" name="Rectangle 3"/>
          <p:cNvSpPr>
            <a:spLocks noGrp="1" noChangeArrowheads="1"/>
          </p:cNvSpPr>
          <p:nvPr>
            <p:ph type="subTitle" idx="1" hasCustomPrompt="1"/>
          </p:nvPr>
        </p:nvSpPr>
        <p:spPr>
          <a:xfrm>
            <a:off x="4453128" y="4114800"/>
            <a:ext cx="3776472" cy="753534"/>
          </a:xfrm>
        </p:spPr>
        <p:txBody>
          <a:bodyPr bIns="0"/>
          <a:lstStyle>
            <a:lvl1pPr marL="0" indent="0" algn="r">
              <a:buFontTx/>
              <a:buNone/>
              <a:defRPr sz="2000" b="0" i="0" spc="10" baseline="0">
                <a:effectLst/>
                <a:latin typeface="Arial"/>
                <a:cs typeface="Arial"/>
              </a:defRPr>
            </a:lvl1pPr>
          </a:lstStyle>
          <a:p>
            <a:r>
              <a:rPr lang="en-US" dirty="0" smtClean="0"/>
              <a:t>Name of </a:t>
            </a:r>
            <a:r>
              <a:rPr lang="en-US" dirty="0" err="1" smtClean="0"/>
              <a:t>Presenter(s</a:t>
            </a:r>
            <a:r>
              <a:rPr lang="en-US" dirty="0" smtClean="0"/>
              <a:t>)</a:t>
            </a:r>
            <a:endParaRPr lang="en-US" dirty="0"/>
          </a:p>
        </p:txBody>
      </p:sp>
      <p:sp>
        <p:nvSpPr>
          <p:cNvPr id="12" name="Rectangle 3"/>
          <p:cNvSpPr txBox="1">
            <a:spLocks noChangeArrowheads="1"/>
          </p:cNvSpPr>
          <p:nvPr/>
        </p:nvSpPr>
        <p:spPr bwMode="auto">
          <a:xfrm>
            <a:off x="5168900" y="1765300"/>
            <a:ext cx="3060700" cy="368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r">
              <a:buFontTx/>
              <a:buNone/>
              <a:defRPr sz="2000" b="0" i="0" spc="10" baseline="0">
                <a:effectLst/>
                <a:latin typeface="Arial"/>
                <a:cs typeface="Arial"/>
              </a:defRPr>
            </a:lvl1pPr>
          </a:lstStyle>
          <a:p>
            <a:pPr marL="0" marR="0" lvl="0" indent="0" algn="r" defTabSz="914400" rtl="0" eaLnBrk="0" fontAlgn="base" latinLnBrk="0" hangingPunct="0">
              <a:lnSpc>
                <a:spcPts val="2300"/>
              </a:lnSpc>
              <a:spcBef>
                <a:spcPts val="300"/>
              </a:spcBef>
              <a:spcAft>
                <a:spcPts val="600"/>
              </a:spcAft>
              <a:buClr>
                <a:srgbClr val="9BCDFF"/>
              </a:buClr>
              <a:buSzTx/>
              <a:buFontTx/>
              <a:buNone/>
              <a:tabLst/>
              <a:defRPr/>
            </a:pPr>
            <a:r>
              <a:rPr kumimoji="0" lang="en-US" sz="1900" b="0" i="0" u="none" strike="noStrike" kern="0" cap="none" spc="10" normalizeH="0" baseline="0" noProof="0" dirty="0" smtClean="0">
                <a:ln>
                  <a:noFill/>
                </a:ln>
                <a:solidFill>
                  <a:schemeClr val="accent4"/>
                </a:solidFill>
                <a:effectLst/>
                <a:uLnTx/>
                <a:uFillTx/>
                <a:latin typeface="Arial"/>
                <a:ea typeface="+mn-ea"/>
                <a:cs typeface="Arial"/>
              </a:rPr>
              <a:t>Preconference Seminars</a:t>
            </a:r>
            <a:endParaRPr kumimoji="0" lang="en-US" sz="1900" b="0" i="0" u="none" strike="noStrike" kern="0" cap="none" spc="10" normalizeH="0" baseline="0" noProof="0" dirty="0">
              <a:ln>
                <a:noFill/>
              </a:ln>
              <a:solidFill>
                <a:schemeClr val="accent4"/>
              </a:solidFill>
              <a:effectLst/>
              <a:uLnTx/>
              <a:uFillTx/>
              <a:latin typeface="Arial"/>
              <a:ea typeface="+mn-ea"/>
              <a:cs typeface="Arial"/>
            </a:endParaRPr>
          </a:p>
        </p:txBody>
      </p:sp>
      <p:pic>
        <p:nvPicPr>
          <p:cNvPr id="11" name="Picture 10" descr="esri logo_sml.png"/>
          <p:cNvPicPr>
            <a:picLocks noChangeAspect="1"/>
          </p:cNvPicPr>
          <p:nvPr/>
        </p:nvPicPr>
        <p:blipFill>
          <a:blip r:embed="rId4" cstate="print"/>
          <a:stretch>
            <a:fillRect/>
          </a:stretch>
        </p:blipFill>
        <p:spPr>
          <a:xfrm>
            <a:off x="6527800" y="5181600"/>
            <a:ext cx="2616200" cy="1676400"/>
          </a:xfrm>
          <a:prstGeom prst="rect">
            <a:avLst/>
          </a:prstGeom>
        </p:spPr>
      </p:pic>
    </p:spTree>
  </p:cSld>
  <p:clrMapOvr>
    <a:masterClrMapping/>
  </p:clrMapOvr>
  <p:transition spd="med">
    <p:fade/>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2" descr="esri logo_sml.png"/>
          <p:cNvPicPr>
            <a:picLocks noChangeAspect="1"/>
          </p:cNvPicPr>
          <p:nvPr/>
        </p:nvPicPr>
        <p:blipFill>
          <a:blip r:embed="rId2" cstate="print"/>
          <a:stretch>
            <a:fillRect/>
          </a:stretch>
        </p:blipFill>
        <p:spPr>
          <a:xfrm>
            <a:off x="6527800" y="5181600"/>
            <a:ext cx="2616200" cy="1676400"/>
          </a:xfrm>
          <a:prstGeom prst="rect">
            <a:avLst/>
          </a:prstGeom>
        </p:spPr>
      </p:pic>
    </p:spTree>
  </p:cSld>
  <p:clrMapOvr>
    <a:masterClrMapping/>
  </p:clrMapOvr>
  <p:transition spd="med">
    <p:fade/>
  </p:transition>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xfrm>
            <a:off x="6973888" y="6624638"/>
            <a:ext cx="1658937" cy="233362"/>
          </a:xfrm>
          <a:prstGeom prst="rect">
            <a:avLst/>
          </a:prstGeom>
          <a:ln/>
        </p:spPr>
        <p:txBody>
          <a:bodyPr/>
          <a:lstStyle>
            <a:lvl1pPr>
              <a:defRPr/>
            </a:lvl1pPr>
          </a:lstStyle>
          <a:p>
            <a:pPr>
              <a:defRPr/>
            </a:pPr>
            <a:r>
              <a:rPr lang="en-US" smtClean="0"/>
              <a:t>UC2008 Pre-conference Seminars</a:t>
            </a:r>
            <a:endParaRPr lang="en-US"/>
          </a:p>
        </p:txBody>
      </p:sp>
      <p:sp>
        <p:nvSpPr>
          <p:cNvPr id="5" name="Rectangle 15"/>
          <p:cNvSpPr>
            <a:spLocks noGrp="1" noChangeArrowheads="1"/>
          </p:cNvSpPr>
          <p:nvPr>
            <p:ph type="sldNum" sz="quarter" idx="11"/>
          </p:nvPr>
        </p:nvSpPr>
        <p:spPr>
          <a:xfrm>
            <a:off x="8642350" y="6626225"/>
            <a:ext cx="361950" cy="231775"/>
          </a:xfrm>
          <a:prstGeom prst="rect">
            <a:avLst/>
          </a:prstGeom>
          <a:ln/>
        </p:spPr>
        <p:txBody>
          <a:bodyPr/>
          <a:lstStyle>
            <a:lvl1pPr>
              <a:defRPr/>
            </a:lvl1pPr>
          </a:lstStyle>
          <a:p>
            <a:pPr>
              <a:defRPr/>
            </a:pPr>
            <a:fld id="{4AA90DC8-4E5C-474D-AF45-76488AD6CBDA}" type="slidenum">
              <a:rPr lang="en-US" smtClean="0"/>
              <a:pPr>
                <a:defRPr/>
              </a:pPr>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9425" y="1611313"/>
            <a:ext cx="4132263"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4088" y="1611313"/>
            <a:ext cx="41338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ftr" sz="quarter" idx="10"/>
          </p:nvPr>
        </p:nvSpPr>
        <p:spPr>
          <a:xfrm>
            <a:off x="6973888" y="6624638"/>
            <a:ext cx="1658937" cy="233362"/>
          </a:xfrm>
          <a:prstGeom prst="rect">
            <a:avLst/>
          </a:prstGeom>
          <a:ln/>
        </p:spPr>
        <p:txBody>
          <a:bodyPr/>
          <a:lstStyle>
            <a:lvl1pPr>
              <a:defRPr/>
            </a:lvl1pPr>
          </a:lstStyle>
          <a:p>
            <a:pPr>
              <a:defRPr/>
            </a:pPr>
            <a:r>
              <a:rPr lang="en-US" smtClean="0"/>
              <a:t>UC2008 Pre-conference Seminars</a:t>
            </a:r>
            <a:endParaRPr lang="en-US"/>
          </a:p>
        </p:txBody>
      </p:sp>
      <p:sp>
        <p:nvSpPr>
          <p:cNvPr id="6" name="Rectangle 15"/>
          <p:cNvSpPr>
            <a:spLocks noGrp="1" noChangeArrowheads="1"/>
          </p:cNvSpPr>
          <p:nvPr>
            <p:ph type="sldNum" sz="quarter" idx="11"/>
          </p:nvPr>
        </p:nvSpPr>
        <p:spPr>
          <a:xfrm>
            <a:off x="8642350" y="6626225"/>
            <a:ext cx="361950" cy="231775"/>
          </a:xfrm>
          <a:prstGeom prst="rect">
            <a:avLst/>
          </a:prstGeom>
          <a:ln/>
        </p:spPr>
        <p:txBody>
          <a:bodyPr/>
          <a:lstStyle>
            <a:lvl1pPr>
              <a:defRPr/>
            </a:lvl1pPr>
          </a:lstStyle>
          <a:p>
            <a:pPr>
              <a:defRPr/>
            </a:pPr>
            <a:fld id="{C46E5A4D-761C-4486-9349-4D60871619BB}" type="slidenum">
              <a:rPr lang="en-US" smtClean="0"/>
              <a:pPr>
                <a:defRPr/>
              </a:pPr>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34963" y="250825"/>
            <a:ext cx="8464550" cy="114141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81025" y="1449388"/>
            <a:ext cx="4032250" cy="5106987"/>
          </a:xfrm>
        </p:spPr>
        <p:txBody>
          <a:bodyPr/>
          <a:lstStyle/>
          <a:p>
            <a:pPr lvl="0"/>
            <a:endParaRPr lang="en-US" noProof="0"/>
          </a:p>
        </p:txBody>
      </p:sp>
      <p:sp>
        <p:nvSpPr>
          <p:cNvPr id="4" name="Text Placeholder 3"/>
          <p:cNvSpPr>
            <a:spLocks noGrp="1"/>
          </p:cNvSpPr>
          <p:nvPr>
            <p:ph type="body" sz="half" idx="2"/>
          </p:nvPr>
        </p:nvSpPr>
        <p:spPr>
          <a:xfrm>
            <a:off x="4765675" y="1449388"/>
            <a:ext cx="4033838" cy="5106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067425" y="6613525"/>
            <a:ext cx="2517775" cy="209550"/>
          </a:xfrm>
          <a:prstGeom prst="rect">
            <a:avLst/>
          </a:prstGeom>
        </p:spPr>
        <p:txBody>
          <a:bodyPr/>
          <a:lstStyle>
            <a:lvl1pPr>
              <a:defRPr/>
            </a:lvl1pPr>
          </a:lstStyle>
          <a:p>
            <a:pPr>
              <a:defRPr/>
            </a:pPr>
            <a:r>
              <a:rPr lang="en-US"/>
              <a:t>Pre Conference Seminar</a:t>
            </a:r>
          </a:p>
        </p:txBody>
      </p:sp>
      <p:sp>
        <p:nvSpPr>
          <p:cNvPr id="6" name="Slide Number Placeholder 5"/>
          <p:cNvSpPr>
            <a:spLocks noGrp="1"/>
          </p:cNvSpPr>
          <p:nvPr>
            <p:ph type="sldNum" sz="quarter" idx="11"/>
          </p:nvPr>
        </p:nvSpPr>
        <p:spPr>
          <a:xfrm>
            <a:off x="8585200" y="6613525"/>
            <a:ext cx="404813" cy="214313"/>
          </a:xfrm>
          <a:prstGeom prst="rect">
            <a:avLst/>
          </a:prstGeom>
        </p:spPr>
        <p:txBody>
          <a:bodyPr/>
          <a:lstStyle>
            <a:lvl1pPr>
              <a:defRPr/>
            </a:lvl1pPr>
          </a:lstStyle>
          <a:p>
            <a:pPr>
              <a:defRPr/>
            </a:pPr>
            <a:fld id="{0D35250B-0347-4ED2-A769-21710F899C8E}" type="slidenum">
              <a:rPr lang="en-US"/>
              <a:pPr>
                <a:defRPr/>
              </a:pPr>
              <a:t>‹#›</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xfrm>
            <a:off x="6973888" y="6624638"/>
            <a:ext cx="1658937" cy="233362"/>
          </a:xfrm>
          <a:prstGeom prst="rect">
            <a:avLst/>
          </a:prstGeom>
          <a:ln/>
        </p:spPr>
        <p:txBody>
          <a:bodyPr/>
          <a:lstStyle>
            <a:lvl1pPr>
              <a:defRPr/>
            </a:lvl1pPr>
          </a:lstStyle>
          <a:p>
            <a:pPr>
              <a:defRPr/>
            </a:pPr>
            <a:r>
              <a:rPr lang="en-US" smtClean="0"/>
              <a:t>UC2008 Pre-conference Seminars</a:t>
            </a:r>
            <a:endParaRPr lang="en-US"/>
          </a:p>
        </p:txBody>
      </p:sp>
      <p:sp>
        <p:nvSpPr>
          <p:cNvPr id="3" name="Rectangle 15"/>
          <p:cNvSpPr>
            <a:spLocks noGrp="1" noChangeArrowheads="1"/>
          </p:cNvSpPr>
          <p:nvPr>
            <p:ph type="sldNum" sz="quarter" idx="11"/>
          </p:nvPr>
        </p:nvSpPr>
        <p:spPr>
          <a:xfrm>
            <a:off x="8642350" y="6626225"/>
            <a:ext cx="361950" cy="231775"/>
          </a:xfrm>
          <a:prstGeom prst="rect">
            <a:avLst/>
          </a:prstGeom>
          <a:ln/>
        </p:spPr>
        <p:txBody>
          <a:bodyPr/>
          <a:lstStyle>
            <a:lvl1pPr>
              <a:defRPr/>
            </a:lvl1pPr>
          </a:lstStyle>
          <a:p>
            <a:pPr>
              <a:defRPr/>
            </a:pPr>
            <a:fld id="{8E954375-A91C-4515-A0C0-45396FC6D346}" type="slidenum">
              <a:rPr lang="en-US" smtClean="0"/>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1397000" y="1515176"/>
            <a:ext cx="6350000" cy="1270000"/>
          </a:xfrm>
        </p:spPr>
        <p:txBody>
          <a:bodyPr anchor="b"/>
          <a:lstStyle>
            <a:lvl1pPr algn="ctr">
              <a:defRPr sz="3000" spc="10" baseline="0">
                <a:effectLst/>
              </a:defRPr>
            </a:lvl1pPr>
          </a:lstStyle>
          <a:p>
            <a:r>
              <a:rPr lang="en-US" dirty="0" smtClean="0"/>
              <a:t>Presentation Title</a:t>
            </a:r>
            <a:endParaRPr lang="en-US" dirty="0"/>
          </a:p>
        </p:txBody>
      </p:sp>
      <p:sp>
        <p:nvSpPr>
          <p:cNvPr id="9" name="Rectangle 3"/>
          <p:cNvSpPr>
            <a:spLocks noGrp="1" noChangeArrowheads="1"/>
          </p:cNvSpPr>
          <p:nvPr>
            <p:ph type="subTitle" idx="1" hasCustomPrompt="1"/>
          </p:nvPr>
        </p:nvSpPr>
        <p:spPr>
          <a:xfrm>
            <a:off x="1397000" y="3200400"/>
            <a:ext cx="6350000" cy="753534"/>
          </a:xfrm>
        </p:spPr>
        <p:txBody>
          <a:bodyPr bIns="0"/>
          <a:lstStyle>
            <a:lvl1pPr marL="0" indent="0" algn="ctr">
              <a:buFontTx/>
              <a:buNone/>
              <a:defRPr sz="2000" b="0" i="0" spc="10" baseline="0">
                <a:effectLst/>
                <a:latin typeface="Arial"/>
                <a:cs typeface="Arial"/>
              </a:defRPr>
            </a:lvl1pPr>
          </a:lstStyle>
          <a:p>
            <a:r>
              <a:rPr lang="en-US" dirty="0" smtClean="0"/>
              <a:t>Name of </a:t>
            </a:r>
            <a:r>
              <a:rPr lang="en-US" dirty="0" err="1" smtClean="0"/>
              <a:t>Presenter(s</a:t>
            </a:r>
            <a:r>
              <a:rPr lang="en-US" dirty="0" smtClean="0"/>
              <a:t>)</a:t>
            </a:r>
            <a:endParaRPr lang="en-US" dirty="0"/>
          </a:p>
        </p:txBody>
      </p:sp>
      <p:pic>
        <p:nvPicPr>
          <p:cNvPr id="5" name="Picture 4" descr="esri logo_sml.png"/>
          <p:cNvPicPr>
            <a:picLocks noChangeAspect="1"/>
          </p:cNvPicPr>
          <p:nvPr/>
        </p:nvPicPr>
        <p:blipFill>
          <a:blip r:embed="rId2" cstate="print"/>
          <a:stretch>
            <a:fillRect/>
          </a:stretch>
        </p:blipFill>
        <p:spPr>
          <a:xfrm>
            <a:off x="6527800" y="5181600"/>
            <a:ext cx="2616200" cy="1676400"/>
          </a:xfrm>
          <a:prstGeom prst="rect">
            <a:avLst/>
          </a:prstGeom>
        </p:spPr>
      </p:pic>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indent="0">
              <a:buFontTx/>
              <a:buNone/>
              <a:defRPr sz="1600" b="1" spc="0" baseline="0">
                <a:solidFill>
                  <a:schemeClr val="accent5">
                    <a:alpha val="90000"/>
                  </a:schemeClr>
                </a:solidFill>
              </a:defRPr>
            </a:lvl1pPr>
          </a:lstStyle>
          <a:p>
            <a:pPr lvl="0"/>
            <a:r>
              <a:rPr lang="en-US"/>
              <a:t>Click to Edit Subtitle (better to avoid using subtitle)</a:t>
            </a:r>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buFontTx/>
              <a:buNone/>
              <a:defRPr sz="1300" b="0" i="1" baseline="0">
                <a:solidFill>
                  <a:schemeClr val="accent5">
                    <a:alpha val="90000"/>
                  </a:schemeClr>
                </a:solidFill>
                <a:latin typeface="Arial"/>
                <a:cs typeface="Arial"/>
              </a:defRPr>
            </a:lvl1pPr>
          </a:lstStyle>
          <a:p>
            <a:pPr lvl="0"/>
            <a:r>
              <a:rPr lang="en-US"/>
              <a:t> Click to Edit Tagline</a:t>
            </a:r>
          </a:p>
        </p:txBody>
      </p:sp>
      <p:sp>
        <p:nvSpPr>
          <p:cNvPr id="8" name="Text Placeholder 7"/>
          <p:cNvSpPr>
            <a:spLocks noGrp="1"/>
          </p:cNvSpPr>
          <p:nvPr>
            <p:ph type="body" sz="quarter" idx="14" hasCustomPrompt="1"/>
          </p:nvPr>
        </p:nvSpPr>
        <p:spPr>
          <a:xfrm>
            <a:off x="1270000" y="1947672"/>
            <a:ext cx="4572000" cy="3200400"/>
          </a:xfrm>
        </p:spPr>
        <p:txBody>
          <a:bodyPr lIns="0" tIns="0" rIns="0" bIns="0"/>
          <a:lstStyle>
            <a:lvl1pPr>
              <a:buClr>
                <a:schemeClr val="accent3"/>
              </a:buClr>
              <a:defRPr spc="0"/>
            </a:lvl1pPr>
            <a:lvl2pPr>
              <a:buClr>
                <a:schemeClr val="accent3"/>
              </a:buClr>
              <a:defRPr spc="0"/>
            </a:lvl2pPr>
            <a:lvl3pPr>
              <a:buClr>
                <a:schemeClr val="accent3"/>
              </a:buClr>
              <a:defRPr spc="0"/>
            </a:lvl3pPr>
            <a:lvl4pPr>
              <a:defRPr/>
            </a:lvl4pPr>
            <a:lvl5pPr>
              <a:defRPr/>
            </a:lvl5pPr>
            <a:lvl6pPr>
              <a:defRPr/>
            </a:lvl6pPr>
            <a:lvl7pPr>
              <a:defRPr/>
            </a:lvl7pPr>
            <a:lvl8pPr>
              <a:defRPr/>
            </a:lvl8pPr>
            <a:lvl9pPr>
              <a:defRPr/>
            </a:lvl9pPr>
          </a:lstStyle>
          <a:p>
            <a:pPr lvl="0"/>
            <a:r>
              <a:rPr lang="en-US" smtClean="0"/>
              <a:t>Click to text styles</a:t>
            </a:r>
          </a:p>
          <a:p>
            <a:pPr lvl="1"/>
            <a:r>
              <a:rPr lang="en-US" smtClean="0"/>
              <a:t>Second Level</a:t>
            </a:r>
          </a:p>
          <a:p>
            <a:pPr lvl="2"/>
            <a:r>
              <a:rPr lang="en-US" smtClean="0"/>
              <a:t>Third Level</a:t>
            </a:r>
          </a:p>
        </p:txBody>
      </p:sp>
    </p:spTree>
  </p:cSld>
  <p:clrMapOvr>
    <a:masterClrMapping/>
  </p:clrMapOvr>
  <p:transition spd="med">
    <p:fade/>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indent="0">
              <a:buFontTx/>
              <a:buNone/>
              <a:defRPr sz="1600" b="1" spc="0">
                <a:solidFill>
                  <a:schemeClr val="accent5">
                    <a:alpha val="95000"/>
                  </a:schemeClr>
                </a:solidFill>
              </a:defRPr>
            </a:lvl1pPr>
          </a:lstStyle>
          <a:p>
            <a:pPr lvl="0"/>
            <a:r>
              <a:rPr lang="en-US"/>
              <a:t>Click to Edit Subtitle (better to avoid using subtitle)</a:t>
            </a:r>
          </a:p>
        </p:txBody>
      </p:sp>
      <p:sp>
        <p:nvSpPr>
          <p:cNvPr id="8" name="Text Placeholder 7"/>
          <p:cNvSpPr>
            <a:spLocks noGrp="1"/>
          </p:cNvSpPr>
          <p:nvPr>
            <p:ph type="body" sz="quarter" idx="14" hasCustomPrompt="1"/>
          </p:nvPr>
        </p:nvSpPr>
        <p:spPr>
          <a:xfrm>
            <a:off x="1270000" y="1947672"/>
            <a:ext cx="4572000" cy="3200400"/>
          </a:xfrm>
        </p:spPr>
        <p:txBody>
          <a:bodyPr lIns="0" tIns="0" rIns="0" bIns="0"/>
          <a:lstStyle>
            <a:lvl1pPr>
              <a:defRPr/>
            </a:lvl1pPr>
            <a:lvl2pPr>
              <a:defRPr/>
            </a:lvl2pPr>
          </a:lstStyle>
          <a:p>
            <a:pPr lvl="0"/>
            <a:r>
              <a:rPr lang="en-US" smtClean="0"/>
              <a:t>Click to text styles</a:t>
            </a:r>
          </a:p>
          <a:p>
            <a:pPr lvl="1"/>
            <a:r>
              <a:rPr lang="en-US" smtClean="0"/>
              <a:t>Second Level</a:t>
            </a:r>
          </a:p>
          <a:p>
            <a:pPr lvl="2"/>
            <a:r>
              <a:rPr lang="en-US" smtClean="0"/>
              <a:t>Third Level</a:t>
            </a:r>
          </a:p>
        </p:txBody>
      </p:sp>
    </p:spTree>
  </p:cSld>
  <p:clrMapOvr>
    <a:masterClrMapping/>
  </p:clrMapOvr>
  <p:transition spd="med">
    <p:fade/>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buFontTx/>
              <a:buNone/>
              <a:defRPr sz="1300" b="0" i="1" baseline="0">
                <a:solidFill>
                  <a:srgbClr val="FFFF96">
                    <a:alpha val="95000"/>
                  </a:srgbClr>
                </a:solidFill>
                <a:latin typeface="Arial"/>
                <a:cs typeface="Arial"/>
              </a:defRPr>
            </a:lvl1pPr>
          </a:lstStyle>
          <a:p>
            <a:pPr lvl="0"/>
            <a:r>
              <a:rPr lang="en-US"/>
              <a:t> Click to Edit Tagline</a:t>
            </a:r>
          </a:p>
        </p:txBody>
      </p:sp>
      <p:sp>
        <p:nvSpPr>
          <p:cNvPr id="8" name="Text Placeholder 7"/>
          <p:cNvSpPr>
            <a:spLocks noGrp="1"/>
          </p:cNvSpPr>
          <p:nvPr>
            <p:ph type="body" sz="quarter" idx="14" hasCustomPrompt="1"/>
          </p:nvPr>
        </p:nvSpPr>
        <p:spPr>
          <a:xfrm>
            <a:off x="1270000" y="1947672"/>
            <a:ext cx="4572000" cy="3200400"/>
          </a:xfrm>
        </p:spPr>
        <p:txBody>
          <a:bodyPr lIns="0" tIns="0" rIns="0" bIns="0"/>
          <a:lstStyle>
            <a:lvl1pPr>
              <a:buClr>
                <a:schemeClr val="accent3"/>
              </a:buClr>
              <a:defRPr/>
            </a:lvl1pPr>
            <a:lvl2pPr>
              <a:buClr>
                <a:schemeClr val="accent3"/>
              </a:buClr>
              <a:defRPr/>
            </a:lvl2pPr>
            <a:lvl3pPr>
              <a:buClr>
                <a:schemeClr val="accent3"/>
              </a:buClr>
              <a:defRPr/>
            </a:lvl3pPr>
          </a:lstStyle>
          <a:p>
            <a:pPr lvl="0"/>
            <a:r>
              <a:rPr lang="en-US" smtClean="0"/>
              <a:t>Click to text styles</a:t>
            </a:r>
          </a:p>
          <a:p>
            <a:pPr lvl="1"/>
            <a:r>
              <a:rPr lang="en-US" smtClean="0"/>
              <a:t>Second Level</a:t>
            </a:r>
          </a:p>
          <a:p>
            <a:pPr lvl="2"/>
            <a:r>
              <a:rPr lang="en-US" smtClean="0"/>
              <a:t>Third Level</a:t>
            </a:r>
          </a:p>
        </p:txBody>
      </p:sp>
    </p:spTree>
  </p:cSld>
  <p:clrMapOvr>
    <a:masterClrMapping/>
  </p:clrMapOvr>
  <p:transition spd="med">
    <p:fade/>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8" name="Text Placeholder 7"/>
          <p:cNvSpPr>
            <a:spLocks noGrp="1"/>
          </p:cNvSpPr>
          <p:nvPr>
            <p:ph type="body" sz="quarter" idx="14" hasCustomPrompt="1"/>
          </p:nvPr>
        </p:nvSpPr>
        <p:spPr>
          <a:xfrm>
            <a:off x="1270000" y="1947672"/>
            <a:ext cx="4572000" cy="3200400"/>
          </a:xfrm>
        </p:spPr>
        <p:txBody>
          <a:bodyPr lIns="0" tIns="0" rIns="0" bIns="0"/>
          <a:lstStyle>
            <a:lvl1pPr>
              <a:buClr>
                <a:schemeClr val="accent3"/>
              </a:buClr>
              <a:buSzPct val="80000"/>
              <a:defRPr/>
            </a:lvl1pPr>
            <a:lvl2pPr>
              <a:buClr>
                <a:schemeClr val="accent3"/>
              </a:buClr>
              <a:buSzPct val="80000"/>
              <a:defRPr/>
            </a:lvl2pPr>
            <a:lvl3pPr>
              <a:buClr>
                <a:schemeClr val="accent3"/>
              </a:buClr>
              <a:buSzPct val="80000"/>
              <a:defRPr baseline="0"/>
            </a:lvl3pPr>
          </a:lstStyle>
          <a:p>
            <a:pPr lvl="0"/>
            <a:r>
              <a:rPr lang="en-US" smtClean="0"/>
              <a:t>Click to text styles</a:t>
            </a:r>
          </a:p>
          <a:p>
            <a:pPr lvl="1"/>
            <a:r>
              <a:rPr lang="en-US" smtClean="0"/>
              <a:t>Second Level</a:t>
            </a:r>
          </a:p>
          <a:p>
            <a:pPr lvl="2"/>
            <a:r>
              <a:rPr lang="en-US" smtClean="0"/>
              <a:t>Third Level</a:t>
            </a:r>
          </a:p>
        </p:txBody>
      </p:sp>
    </p:spTree>
  </p:cSld>
  <p:clrMapOvr>
    <a:masterClrMapping/>
  </p:clrMapOvr>
  <p:transition spd="med">
    <p:fade/>
  </p:transition>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lvl1pPr>
              <a:defRPr sz="2400"/>
            </a:lvl1p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indent="0">
              <a:buFontTx/>
              <a:buNone/>
              <a:defRPr sz="1600" b="1">
                <a:solidFill>
                  <a:srgbClr val="FFFF96"/>
                </a:solidFill>
              </a:defRPr>
            </a:lvl1pPr>
          </a:lstStyle>
          <a:p>
            <a:pPr lvl="0"/>
            <a:r>
              <a:rPr lang="en-US"/>
              <a:t>Click to Edit Subtitle</a:t>
            </a:r>
          </a:p>
        </p:txBody>
      </p:sp>
      <p:sp>
        <p:nvSpPr>
          <p:cNvPr id="13" name="Text Placeholder 12"/>
          <p:cNvSpPr>
            <a:spLocks noGrp="1"/>
          </p:cNvSpPr>
          <p:nvPr>
            <p:ph type="body" sz="quarter" idx="13" hasCustomPrompt="1"/>
          </p:nvPr>
        </p:nvSpPr>
        <p:spPr>
          <a:xfrm>
            <a:off x="1879600" y="5664200"/>
            <a:ext cx="6350000" cy="508000"/>
          </a:xfrm>
        </p:spPr>
        <p:txBody>
          <a:bodyPr lIns="0" tIns="0" rIns="0" bIns="0" anchor="b"/>
          <a:lstStyle>
            <a:lvl1pPr marL="0" indent="0" algn="r">
              <a:buFontTx/>
              <a:buNone/>
              <a:defRPr sz="1300" b="0" i="1" baseline="0">
                <a:solidFill>
                  <a:srgbClr val="FFFF96">
                    <a:alpha val="95000"/>
                  </a:srgbClr>
                </a:solidFill>
                <a:latin typeface="Arial"/>
                <a:cs typeface="Arial"/>
              </a:defRPr>
            </a:lvl1pPr>
          </a:lstStyle>
          <a:p>
            <a:pPr lvl="0"/>
            <a:r>
              <a:rPr lang="en-US"/>
              <a:t> Click to Edit Tagline</a:t>
            </a:r>
          </a:p>
        </p:txBody>
      </p:sp>
    </p:spTree>
  </p:cSld>
  <p:clrMapOvr>
    <a:masterClrMapping/>
  </p:clrMapOvr>
  <p:transition spd="med">
    <p:fade/>
  </p:transition>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cstate="print"/>
          <a:stretch>
            <a:fillRect/>
          </a:stretch>
        </p:blipFill>
        <p:spPr>
          <a:xfrm>
            <a:off x="0" y="685800"/>
            <a:ext cx="9144001" cy="536575"/>
          </a:xfrm>
          <a:prstGeom prst="rect">
            <a:avLst/>
          </a:prstGeom>
        </p:spPr>
      </p:pic>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10" name="Text Placeholder 9"/>
          <p:cNvSpPr>
            <a:spLocks noGrp="1"/>
          </p:cNvSpPr>
          <p:nvPr>
            <p:ph type="body" sz="quarter" idx="12" hasCustomPrompt="1"/>
          </p:nvPr>
        </p:nvSpPr>
        <p:spPr>
          <a:xfrm>
            <a:off x="914400" y="1224541"/>
            <a:ext cx="7315200" cy="342900"/>
          </a:xfrm>
        </p:spPr>
        <p:txBody>
          <a:bodyPr lIns="0" tIns="0" rIns="0" bIns="0"/>
          <a:lstStyle>
            <a:lvl1pPr marL="0" indent="0">
              <a:buFontTx/>
              <a:buNone/>
              <a:defRPr sz="1600" b="1">
                <a:solidFill>
                  <a:schemeClr val="accent5">
                    <a:alpha val="95000"/>
                  </a:schemeClr>
                </a:solidFill>
              </a:defRPr>
            </a:lvl1pPr>
          </a:lstStyle>
          <a:p>
            <a:pPr lvl="0"/>
            <a:r>
              <a:rPr lang="en-US"/>
              <a:t>Click to Edit Subtitle (better to avoid using subtitle)</a:t>
            </a:r>
          </a:p>
        </p:txBody>
      </p:sp>
    </p:spTree>
  </p:cSld>
  <p:clrMapOvr>
    <a:masterClrMapping/>
  </p:clrMapOvr>
  <p:transition spd="med">
    <p:fade/>
  </p:transition>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723900"/>
            <a:ext cx="7315200" cy="482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Title</a:t>
            </a:r>
          </a:p>
        </p:txBody>
      </p:sp>
      <p:sp>
        <p:nvSpPr>
          <p:cNvPr id="1027" name="Rectangle 3"/>
          <p:cNvSpPr>
            <a:spLocks noGrp="1" noChangeArrowheads="1"/>
          </p:cNvSpPr>
          <p:nvPr>
            <p:ph type="body" idx="1"/>
          </p:nvPr>
        </p:nvSpPr>
        <p:spPr bwMode="auto">
          <a:xfrm>
            <a:off x="1270000" y="1947672"/>
            <a:ext cx="6604000" cy="310158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p:transition spd="med">
    <p:fade/>
  </p:transition>
  <p:hf hdr="0" dt="0"/>
  <p:txStyles>
    <p:titleStyle>
      <a:lvl1pPr algn="l" rtl="0" eaLnBrk="1" fontAlgn="base" hangingPunct="1">
        <a:spcBef>
          <a:spcPct val="0"/>
        </a:spcBef>
        <a:spcAft>
          <a:spcPct val="0"/>
        </a:spcAft>
        <a:defRPr sz="2400" b="1" spc="0">
          <a:solidFill>
            <a:srgbClr val="FFFFFF"/>
          </a:solidFill>
          <a:effectLst/>
          <a:latin typeface="+mj-lt"/>
          <a:ea typeface="+mj-ea"/>
          <a:cs typeface="+mj-cs"/>
        </a:defRPr>
      </a:lvl1pPr>
      <a:lvl2pPr algn="l" rtl="0" eaLnBrk="1" fontAlgn="base" hangingPunct="1">
        <a:spcBef>
          <a:spcPct val="0"/>
        </a:spcBef>
        <a:spcAft>
          <a:spcPct val="0"/>
        </a:spcAft>
        <a:defRPr sz="2400" b="1">
          <a:solidFill>
            <a:srgbClr val="FFFFFF"/>
          </a:solidFill>
          <a:effectLst>
            <a:outerShdw blurRad="38100" dist="38100" dir="2700000" algn="tl">
              <a:srgbClr val="000000"/>
            </a:outerShdw>
          </a:effectLst>
          <a:latin typeface="Arial" pitchFamily="-97" charset="0"/>
          <a:ea typeface="ＭＳ Ｐゴシック" pitchFamily="-97" charset="-128"/>
          <a:cs typeface="ＭＳ Ｐゴシック" pitchFamily="-97" charset="-128"/>
        </a:defRPr>
      </a:lvl2pPr>
      <a:lvl3pPr algn="l" rtl="0" eaLnBrk="1" fontAlgn="base" hangingPunct="1">
        <a:spcBef>
          <a:spcPct val="0"/>
        </a:spcBef>
        <a:spcAft>
          <a:spcPct val="0"/>
        </a:spcAft>
        <a:defRPr sz="2400" b="1">
          <a:solidFill>
            <a:srgbClr val="FFFFFF"/>
          </a:solidFill>
          <a:effectLst>
            <a:outerShdw blurRad="38100" dist="38100" dir="2700000" algn="tl">
              <a:srgbClr val="000000"/>
            </a:outerShdw>
          </a:effectLst>
          <a:latin typeface="Arial" pitchFamily="-97" charset="0"/>
          <a:ea typeface="ＭＳ Ｐゴシック" pitchFamily="-97" charset="-128"/>
          <a:cs typeface="ＭＳ Ｐゴシック" pitchFamily="-97" charset="-128"/>
        </a:defRPr>
      </a:lvl3pPr>
      <a:lvl4pPr algn="l" rtl="0" eaLnBrk="1" fontAlgn="base" hangingPunct="1">
        <a:spcBef>
          <a:spcPct val="0"/>
        </a:spcBef>
        <a:spcAft>
          <a:spcPct val="0"/>
        </a:spcAft>
        <a:defRPr sz="2400" b="1">
          <a:solidFill>
            <a:srgbClr val="FFFFFF"/>
          </a:solidFill>
          <a:effectLst>
            <a:outerShdw blurRad="38100" dist="38100" dir="2700000" algn="tl">
              <a:srgbClr val="000000"/>
            </a:outerShdw>
          </a:effectLst>
          <a:latin typeface="Arial" pitchFamily="-97" charset="0"/>
          <a:ea typeface="ＭＳ Ｐゴシック" pitchFamily="-97" charset="-128"/>
          <a:cs typeface="ＭＳ Ｐゴシック" pitchFamily="-97" charset="-128"/>
        </a:defRPr>
      </a:lvl4pPr>
      <a:lvl5pPr algn="l" rtl="0" eaLnBrk="1" fontAlgn="base" hangingPunct="1">
        <a:spcBef>
          <a:spcPct val="0"/>
        </a:spcBef>
        <a:spcAft>
          <a:spcPct val="0"/>
        </a:spcAft>
        <a:defRPr sz="2400" b="1">
          <a:solidFill>
            <a:srgbClr val="FFFFFF"/>
          </a:solidFill>
          <a:effectLst>
            <a:outerShdw blurRad="38100" dist="38100" dir="2700000" algn="tl">
              <a:srgbClr val="000000"/>
            </a:outerShdw>
          </a:effectLst>
          <a:latin typeface="Arial" pitchFamily="-97" charset="0"/>
          <a:ea typeface="ＭＳ Ｐゴシック" pitchFamily="-97" charset="-128"/>
          <a:cs typeface="ＭＳ Ｐゴシック" pitchFamily="-97" charset="-128"/>
        </a:defRPr>
      </a:lvl5pPr>
      <a:lvl6pPr marL="457200" algn="l" rtl="0" eaLnBrk="1" fontAlgn="base" hangingPunct="1">
        <a:spcBef>
          <a:spcPct val="0"/>
        </a:spcBef>
        <a:spcAft>
          <a:spcPct val="0"/>
        </a:spcAft>
        <a:defRPr sz="2400" b="1">
          <a:solidFill>
            <a:srgbClr val="FFFFFF"/>
          </a:solidFill>
          <a:effectLst>
            <a:outerShdw blurRad="38100" dist="38100" dir="2700000" algn="tl">
              <a:srgbClr val="000000"/>
            </a:outerShdw>
          </a:effectLst>
          <a:latin typeface="Arial" pitchFamily="-97" charset="0"/>
          <a:ea typeface="ＭＳ Ｐゴシック" pitchFamily="-97" charset="-128"/>
          <a:cs typeface="ＭＳ Ｐゴシック" pitchFamily="-97" charset="-128"/>
        </a:defRPr>
      </a:lvl6pPr>
      <a:lvl7pPr marL="914400" algn="l" rtl="0" eaLnBrk="1" fontAlgn="base" hangingPunct="1">
        <a:spcBef>
          <a:spcPct val="0"/>
        </a:spcBef>
        <a:spcAft>
          <a:spcPct val="0"/>
        </a:spcAft>
        <a:defRPr sz="2400" b="1">
          <a:solidFill>
            <a:srgbClr val="FFFFFF"/>
          </a:solidFill>
          <a:effectLst>
            <a:outerShdw blurRad="38100" dist="38100" dir="2700000" algn="tl">
              <a:srgbClr val="000000"/>
            </a:outerShdw>
          </a:effectLst>
          <a:latin typeface="Arial" pitchFamily="-97" charset="0"/>
          <a:ea typeface="ＭＳ Ｐゴシック" pitchFamily="-97" charset="-128"/>
          <a:cs typeface="ＭＳ Ｐゴシック" pitchFamily="-97" charset="-128"/>
        </a:defRPr>
      </a:lvl7pPr>
      <a:lvl8pPr marL="1371600" algn="l" rtl="0" eaLnBrk="1" fontAlgn="base" hangingPunct="1">
        <a:spcBef>
          <a:spcPct val="0"/>
        </a:spcBef>
        <a:spcAft>
          <a:spcPct val="0"/>
        </a:spcAft>
        <a:defRPr sz="2400" b="1">
          <a:solidFill>
            <a:srgbClr val="FFFFFF"/>
          </a:solidFill>
          <a:effectLst>
            <a:outerShdw blurRad="38100" dist="38100" dir="2700000" algn="tl">
              <a:srgbClr val="000000"/>
            </a:outerShdw>
          </a:effectLst>
          <a:latin typeface="Arial" pitchFamily="-97" charset="0"/>
          <a:ea typeface="ＭＳ Ｐゴシック" pitchFamily="-97" charset="-128"/>
          <a:cs typeface="ＭＳ Ｐゴシック" pitchFamily="-97" charset="-128"/>
        </a:defRPr>
      </a:lvl8pPr>
      <a:lvl9pPr marL="1828800" algn="l" rtl="0" eaLnBrk="1" fontAlgn="base" hangingPunct="1">
        <a:spcBef>
          <a:spcPct val="0"/>
        </a:spcBef>
        <a:spcAft>
          <a:spcPct val="0"/>
        </a:spcAft>
        <a:defRPr sz="2400" b="1">
          <a:solidFill>
            <a:srgbClr val="FFFFFF"/>
          </a:solidFill>
          <a:effectLst>
            <a:outerShdw blurRad="38100" dist="38100" dir="2700000" algn="tl">
              <a:srgbClr val="000000"/>
            </a:outerShdw>
          </a:effectLst>
          <a:latin typeface="Arial" pitchFamily="-97" charset="0"/>
          <a:ea typeface="ＭＳ Ｐゴシック" pitchFamily="-97" charset="-128"/>
          <a:cs typeface="ＭＳ Ｐゴシック" pitchFamily="-97" charset="-128"/>
        </a:defRPr>
      </a:lvl9pPr>
    </p:titleStyle>
    <p:bodyStyle>
      <a:lvl1pPr marL="177800" indent="-177800" algn="l" rtl="0" eaLnBrk="1" fontAlgn="base" hangingPunct="1">
        <a:lnSpc>
          <a:spcPts val="2300"/>
        </a:lnSpc>
        <a:spcBef>
          <a:spcPts val="300"/>
        </a:spcBef>
        <a:spcAft>
          <a:spcPts val="600"/>
        </a:spcAft>
        <a:buClr>
          <a:schemeClr val="accent3"/>
        </a:buClr>
        <a:buSzPct val="80000"/>
        <a:buChar char="•"/>
        <a:defRPr sz="1600" b="1" spc="0" baseline="0">
          <a:solidFill>
            <a:srgbClr val="FFFFFF"/>
          </a:solidFill>
          <a:effectLst/>
          <a:latin typeface="+mn-lt"/>
          <a:ea typeface="+mn-ea"/>
          <a:cs typeface="+mn-cs"/>
        </a:defRPr>
      </a:lvl1pPr>
      <a:lvl2pPr marL="517525" indent="-174625" algn="l" rtl="0" eaLnBrk="1" fontAlgn="base" hangingPunct="1">
        <a:lnSpc>
          <a:spcPts val="2000"/>
        </a:lnSpc>
        <a:spcBef>
          <a:spcPts val="0"/>
        </a:spcBef>
        <a:spcAft>
          <a:spcPts val="600"/>
        </a:spcAft>
        <a:buClr>
          <a:schemeClr val="accent3"/>
        </a:buClr>
        <a:buSzPct val="80000"/>
        <a:buFont typeface="Lucida Grande"/>
        <a:buChar char="-"/>
        <a:defRPr sz="1600" b="1" spc="0" baseline="0">
          <a:solidFill>
            <a:srgbClr val="FFFFFF"/>
          </a:solidFill>
          <a:effectLst/>
          <a:latin typeface="+mn-lt"/>
          <a:ea typeface="+mn-ea"/>
        </a:defRPr>
      </a:lvl2pPr>
      <a:lvl3pPr marL="781050" indent="-149225" algn="l" rtl="0" eaLnBrk="1" fontAlgn="base" hangingPunct="1">
        <a:spcBef>
          <a:spcPct val="20000"/>
        </a:spcBef>
        <a:spcAft>
          <a:spcPct val="0"/>
        </a:spcAft>
        <a:buClr>
          <a:schemeClr val="accent3"/>
        </a:buClr>
        <a:buSzPct val="80000"/>
        <a:buFont typeface="Lucida Grande"/>
        <a:buChar char="-"/>
        <a:defRPr sz="1400" b="1" spc="0">
          <a:solidFill>
            <a:srgbClr val="FFFFFF"/>
          </a:solidFill>
          <a:effectLst/>
          <a:latin typeface="+mn-lt"/>
          <a:ea typeface="+mn-ea"/>
        </a:defRPr>
      </a:lvl3pPr>
      <a:lvl4pPr marL="1044575" indent="-149225" algn="l" rtl="0" eaLnBrk="1" fontAlgn="base" hangingPunct="1">
        <a:spcBef>
          <a:spcPct val="20000"/>
        </a:spcBef>
        <a:spcAft>
          <a:spcPct val="0"/>
        </a:spcAft>
        <a:buClr>
          <a:schemeClr val="accent2"/>
        </a:buClr>
        <a:buSzPct val="90000"/>
        <a:buFont typeface="Lucida Grande"/>
        <a:buChar char="-"/>
        <a:defRPr sz="1400" b="1">
          <a:solidFill>
            <a:srgbClr val="FFFFFF"/>
          </a:solidFill>
          <a:effectLst/>
          <a:latin typeface="+mn-lt"/>
          <a:ea typeface="+mn-ea"/>
        </a:defRPr>
      </a:lvl4pPr>
      <a:lvl5pPr marL="1344613" indent="-185738" algn="l" rtl="0" eaLnBrk="1" fontAlgn="base" hangingPunct="1">
        <a:spcBef>
          <a:spcPct val="20000"/>
        </a:spcBef>
        <a:spcAft>
          <a:spcPct val="0"/>
        </a:spcAft>
        <a:buClr>
          <a:schemeClr val="accent2"/>
        </a:buClr>
        <a:buSzPct val="90000"/>
        <a:buFont typeface="Lucida Grande"/>
        <a:buChar char="-"/>
        <a:defRPr sz="1200" b="1">
          <a:solidFill>
            <a:srgbClr val="FFFFFF"/>
          </a:solidFill>
          <a:effectLst/>
          <a:latin typeface="+mn-lt"/>
          <a:ea typeface="+mn-ea"/>
        </a:defRPr>
      </a:lvl5pPr>
      <a:lvl6pPr marL="1801813" indent="-185738" algn="l" rtl="0" eaLnBrk="1" fontAlgn="base" hangingPunct="1">
        <a:spcBef>
          <a:spcPct val="20000"/>
        </a:spcBef>
        <a:spcAft>
          <a:spcPct val="0"/>
        </a:spcAft>
        <a:buClr>
          <a:schemeClr val="accent2"/>
        </a:buClr>
        <a:buSzPct val="90000"/>
        <a:buFont typeface="Lucida Grande"/>
        <a:buChar char="-"/>
        <a:defRPr sz="1200" b="1">
          <a:solidFill>
            <a:srgbClr val="FFFFFF"/>
          </a:solidFill>
          <a:effectLst/>
          <a:latin typeface="+mn-lt"/>
          <a:ea typeface="+mn-ea"/>
        </a:defRPr>
      </a:lvl6pPr>
      <a:lvl7pPr marL="2259013" indent="-185738" algn="l" rtl="0" eaLnBrk="1" fontAlgn="base" hangingPunct="1">
        <a:spcBef>
          <a:spcPct val="20000"/>
        </a:spcBef>
        <a:spcAft>
          <a:spcPct val="0"/>
        </a:spcAft>
        <a:buClr>
          <a:schemeClr val="accent2"/>
        </a:buClr>
        <a:buSzPct val="90000"/>
        <a:buFont typeface="Lucida Grande"/>
        <a:buChar char="-"/>
        <a:defRPr sz="1200" b="1">
          <a:solidFill>
            <a:srgbClr val="FFFFFF"/>
          </a:solidFill>
          <a:effectLst/>
          <a:latin typeface="+mn-lt"/>
          <a:ea typeface="+mn-ea"/>
        </a:defRPr>
      </a:lvl7pPr>
      <a:lvl8pPr marL="2716213" indent="-185738" algn="l" rtl="0" eaLnBrk="1" fontAlgn="base" hangingPunct="1">
        <a:spcBef>
          <a:spcPct val="20000"/>
        </a:spcBef>
        <a:spcAft>
          <a:spcPct val="0"/>
        </a:spcAft>
        <a:buClr>
          <a:schemeClr val="accent2"/>
        </a:buClr>
        <a:buSzPct val="90000"/>
        <a:buFont typeface="Lucida Grande"/>
        <a:buChar char="-"/>
        <a:defRPr sz="1200" b="1">
          <a:solidFill>
            <a:srgbClr val="FFFFFF"/>
          </a:solidFill>
          <a:effectLst/>
          <a:latin typeface="+mn-lt"/>
          <a:ea typeface="+mn-ea"/>
        </a:defRPr>
      </a:lvl8pPr>
      <a:lvl9pPr marL="3173413" indent="-185738" algn="l" rtl="0" eaLnBrk="1" fontAlgn="base" hangingPunct="1">
        <a:spcBef>
          <a:spcPct val="20000"/>
        </a:spcBef>
        <a:spcAft>
          <a:spcPct val="0"/>
        </a:spcAft>
        <a:buClr>
          <a:schemeClr val="accent2"/>
        </a:buClr>
        <a:buSzPct val="90000"/>
        <a:buFont typeface="Lucida Grande"/>
        <a:buChar char="-"/>
        <a:defRPr sz="1200" b="1">
          <a:solidFill>
            <a:srgbClr val="FFFFFF"/>
          </a:solidFill>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resources.esri.com/ArcHydro/" TargetMode="External"/><Relationship Id="rId7" Type="http://schemas.openxmlformats.org/officeDocument/2006/relationships/hyperlink" Target="mailto:gstrassberg@aquaveo.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njones@aquaveo.com" TargetMode="External"/><Relationship Id="rId5" Type="http://schemas.openxmlformats.org/officeDocument/2006/relationships/hyperlink" Target="http://www.aquaveo.com/archydro" TargetMode="External"/><Relationship Id="rId4" Type="http://schemas.openxmlformats.org/officeDocument/2006/relationships/hyperlink" Target="http://www.archydrogw.co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tiff"/></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7.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15.wm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wmf"/><Relationship Id="rId5" Type="http://schemas.openxmlformats.org/officeDocument/2006/relationships/image" Target="../media/image14.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Arc Hydro Groundwater</a:t>
            </a:r>
            <a:endParaRPr lang="en-US" sz="4000" dirty="0"/>
          </a:p>
        </p:txBody>
      </p:sp>
      <p:sp>
        <p:nvSpPr>
          <p:cNvPr id="3" name="Subtitle 2"/>
          <p:cNvSpPr>
            <a:spLocks noGrp="1"/>
          </p:cNvSpPr>
          <p:nvPr>
            <p:ph type="subTitle" idx="1"/>
          </p:nvPr>
        </p:nvSpPr>
        <p:spPr>
          <a:xfrm>
            <a:off x="4108862" y="4114800"/>
            <a:ext cx="4120738" cy="753534"/>
          </a:xfrm>
        </p:spPr>
        <p:txBody>
          <a:bodyPr/>
          <a:lstStyle/>
          <a:p>
            <a:r>
              <a:rPr lang="en-US" sz="2400" dirty="0" smtClean="0"/>
              <a:t>Norm Jones (BYU)</a:t>
            </a:r>
          </a:p>
          <a:p>
            <a:r>
              <a:rPr lang="en-US" sz="2400" dirty="0" smtClean="0"/>
              <a:t>Gil Strassberg (Aquaveo)</a:t>
            </a:r>
          </a:p>
          <a:p>
            <a:r>
              <a:rPr lang="en-US" sz="2400" dirty="0" smtClean="0"/>
              <a:t>David Maidment (UT Austin)</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pPr>
              <a:defRPr/>
            </a:pPr>
            <a:r>
              <a:rPr lang="en-US" sz="3200" dirty="0"/>
              <a:t>Challenges in developing Arc Hydro</a:t>
            </a:r>
          </a:p>
        </p:txBody>
      </p:sp>
      <p:sp>
        <p:nvSpPr>
          <p:cNvPr id="493571" name="Rectangle 3"/>
          <p:cNvSpPr>
            <a:spLocks noGrp="1" noChangeArrowheads="1"/>
          </p:cNvSpPr>
          <p:nvPr>
            <p:ph type="body" sz="quarter" idx="14"/>
          </p:nvPr>
        </p:nvSpPr>
        <p:spPr>
          <a:xfrm>
            <a:off x="747490" y="1365779"/>
            <a:ext cx="7339611" cy="4773762"/>
          </a:xfrm>
        </p:spPr>
        <p:txBody>
          <a:bodyPr/>
          <a:lstStyle/>
          <a:p>
            <a:pPr>
              <a:lnSpc>
                <a:spcPct val="100000"/>
              </a:lnSpc>
              <a:spcBef>
                <a:spcPts val="600"/>
              </a:spcBef>
              <a:spcAft>
                <a:spcPts val="0"/>
              </a:spcAft>
              <a:defRPr/>
            </a:pPr>
            <a:r>
              <a:rPr lang="en-US" sz="2000" dirty="0"/>
              <a:t>ArcGIS is a very successful static, 2D or </a:t>
            </a:r>
            <a:r>
              <a:rPr lang="en-US" sz="2000"/>
              <a:t>2.5D </a:t>
            </a:r>
            <a:r>
              <a:rPr lang="en-US" sz="2000" smtClean="0"/>
              <a:t>system.</a:t>
            </a:r>
            <a:endParaRPr lang="en-US" sz="2000" dirty="0"/>
          </a:p>
          <a:p>
            <a:pPr>
              <a:lnSpc>
                <a:spcPct val="100000"/>
              </a:lnSpc>
              <a:spcBef>
                <a:spcPts val="600"/>
              </a:spcBef>
              <a:spcAft>
                <a:spcPts val="0"/>
              </a:spcAft>
              <a:defRPr/>
            </a:pPr>
            <a:r>
              <a:rPr lang="en-US" sz="2000" dirty="0"/>
              <a:t>For </a:t>
            </a:r>
            <a:r>
              <a:rPr lang="en-US" sz="2000" dirty="0">
                <a:solidFill>
                  <a:srgbClr val="9BCDFF"/>
                </a:solidFill>
              </a:rPr>
              <a:t>surface </a:t>
            </a:r>
            <a:r>
              <a:rPr lang="en-US" sz="2000">
                <a:solidFill>
                  <a:srgbClr val="9BCDFF"/>
                </a:solidFill>
              </a:rPr>
              <a:t>water </a:t>
            </a:r>
            <a:r>
              <a:rPr lang="en-US" sz="2000" smtClean="0">
                <a:solidFill>
                  <a:srgbClr val="9BCDFF"/>
                </a:solidFill>
              </a:rPr>
              <a:t>resources, </a:t>
            </a:r>
            <a:r>
              <a:rPr lang="en-US" sz="2000" dirty="0"/>
              <a:t>we need</a:t>
            </a:r>
          </a:p>
          <a:p>
            <a:pPr lvl="1">
              <a:lnSpc>
                <a:spcPct val="100000"/>
              </a:lnSpc>
              <a:spcBef>
                <a:spcPts val="600"/>
              </a:spcBef>
              <a:defRPr/>
            </a:pPr>
            <a:r>
              <a:rPr lang="en-US" sz="2000" dirty="0" smtClean="0"/>
              <a:t>Close </a:t>
            </a:r>
            <a:r>
              <a:rPr lang="en-US" sz="2000" dirty="0"/>
              <a:t>connection between raster terrain and vector stream data</a:t>
            </a:r>
          </a:p>
          <a:p>
            <a:pPr lvl="1">
              <a:lnSpc>
                <a:spcPct val="100000"/>
              </a:lnSpc>
              <a:spcBef>
                <a:spcPts val="600"/>
              </a:spcBef>
              <a:defRPr/>
            </a:pPr>
            <a:r>
              <a:rPr lang="en-US" sz="2000" dirty="0" smtClean="0"/>
              <a:t>Linkage </a:t>
            </a:r>
            <a:r>
              <a:rPr lang="en-US" sz="2000" dirty="0"/>
              <a:t>to </a:t>
            </a:r>
            <a:r>
              <a:rPr lang="en-US" sz="2000" dirty="0">
                <a:solidFill>
                  <a:srgbClr val="9BCDFF"/>
                </a:solidFill>
              </a:rPr>
              <a:t>time varying </a:t>
            </a:r>
            <a:r>
              <a:rPr lang="en-US" sz="2000" dirty="0"/>
              <a:t>water data observations stored </a:t>
            </a:r>
            <a:r>
              <a:rPr lang="en-US" sz="2000"/>
              <a:t>at </a:t>
            </a:r>
            <a:r>
              <a:rPr lang="en-US" sz="2000" smtClean="0"/>
              <a:t>gauges</a:t>
            </a:r>
            <a:endParaRPr lang="en-US" sz="2000" dirty="0"/>
          </a:p>
          <a:p>
            <a:pPr lvl="1">
              <a:lnSpc>
                <a:spcPct val="100000"/>
              </a:lnSpc>
              <a:spcBef>
                <a:spcPts val="600"/>
              </a:spcBef>
              <a:defRPr/>
            </a:pPr>
            <a:r>
              <a:rPr lang="en-US" sz="2000" dirty="0" smtClean="0"/>
              <a:t>Access </a:t>
            </a:r>
            <a:r>
              <a:rPr lang="en-US" sz="2000" dirty="0"/>
              <a:t>to precipitation and evaporation data “fields”</a:t>
            </a:r>
          </a:p>
          <a:p>
            <a:pPr>
              <a:lnSpc>
                <a:spcPct val="100000"/>
              </a:lnSpc>
              <a:spcBef>
                <a:spcPts val="600"/>
              </a:spcBef>
              <a:spcAft>
                <a:spcPts val="0"/>
              </a:spcAft>
              <a:defRPr/>
            </a:pPr>
            <a:r>
              <a:rPr lang="en-US" sz="2000" dirty="0"/>
              <a:t>For </a:t>
            </a:r>
            <a:r>
              <a:rPr lang="en-US" sz="2000" dirty="0">
                <a:solidFill>
                  <a:srgbClr val="9BCDFF"/>
                </a:solidFill>
              </a:rPr>
              <a:t>groundwater resources </a:t>
            </a:r>
            <a:r>
              <a:rPr lang="en-US" sz="2000" dirty="0"/>
              <a:t>we need</a:t>
            </a:r>
          </a:p>
          <a:p>
            <a:pPr lvl="1">
              <a:lnSpc>
                <a:spcPct val="100000"/>
              </a:lnSpc>
              <a:spcBef>
                <a:spcPts val="600"/>
              </a:spcBef>
              <a:defRPr/>
            </a:pPr>
            <a:r>
              <a:rPr lang="en-US" sz="2000" dirty="0" smtClean="0">
                <a:solidFill>
                  <a:srgbClr val="9BCDFF"/>
                </a:solidFill>
              </a:rPr>
              <a:t>3D</a:t>
            </a:r>
            <a:r>
              <a:rPr lang="en-US" sz="2000" dirty="0" smtClean="0">
                <a:solidFill>
                  <a:schemeClr val="accent2"/>
                </a:solidFill>
              </a:rPr>
              <a:t> </a:t>
            </a:r>
            <a:r>
              <a:rPr lang="en-US" sz="2000" dirty="0"/>
              <a:t>representation of boreholes and hydrogeologic units</a:t>
            </a:r>
          </a:p>
          <a:p>
            <a:pPr lvl="1">
              <a:lnSpc>
                <a:spcPct val="100000"/>
              </a:lnSpc>
              <a:spcBef>
                <a:spcPts val="600"/>
              </a:spcBef>
              <a:defRPr/>
            </a:pPr>
            <a:r>
              <a:rPr lang="en-US" sz="2000" dirty="0" smtClean="0"/>
              <a:t>Integration </a:t>
            </a:r>
            <a:r>
              <a:rPr lang="en-US" sz="2000" dirty="0"/>
              <a:t>with </a:t>
            </a:r>
            <a:r>
              <a:rPr lang="en-US" sz="2000" dirty="0">
                <a:solidFill>
                  <a:srgbClr val="9BCDFF"/>
                </a:solidFill>
              </a:rPr>
              <a:t>groundwater models</a:t>
            </a:r>
            <a:r>
              <a:rPr lang="en-US" sz="2000" dirty="0"/>
              <a:t>, </a:t>
            </a:r>
            <a:r>
              <a:rPr lang="en-US" sz="2000"/>
              <a:t>especially </a:t>
            </a:r>
            <a:r>
              <a:rPr lang="en-US" sz="2000" smtClean="0">
                <a:solidFill>
                  <a:srgbClr val="9BCDFF"/>
                </a:solidFill>
              </a:rPr>
              <a:t>MODFLOW</a:t>
            </a:r>
            <a:r>
              <a:rPr lang="en-US" sz="2000" smtClean="0"/>
              <a:t>, </a:t>
            </a:r>
            <a:r>
              <a:rPr lang="en-US" sz="2000" dirty="0"/>
              <a:t>which has become the </a:t>
            </a:r>
            <a:r>
              <a:rPr lang="en-US" sz="2000" dirty="0" smtClean="0"/>
              <a:t>ArcGIS </a:t>
            </a:r>
            <a:r>
              <a:rPr lang="en-US" sz="2000" dirty="0"/>
              <a:t>of groundwater </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pPr>
              <a:defRPr/>
            </a:pPr>
            <a:r>
              <a:rPr lang="en-US" sz="3200" u="sng" smtClean="0"/>
              <a:t>Web Sites</a:t>
            </a:r>
            <a:endParaRPr lang="en-US" sz="3200" u="sng" dirty="0"/>
          </a:p>
        </p:txBody>
      </p:sp>
      <p:sp>
        <p:nvSpPr>
          <p:cNvPr id="493571" name="Rectangle 3"/>
          <p:cNvSpPr>
            <a:spLocks noGrp="1" noChangeArrowheads="1"/>
          </p:cNvSpPr>
          <p:nvPr>
            <p:ph type="body" sz="quarter" idx="14"/>
          </p:nvPr>
        </p:nvSpPr>
        <p:spPr>
          <a:xfrm>
            <a:off x="901864" y="1437033"/>
            <a:ext cx="5950197" cy="3200400"/>
          </a:xfrm>
        </p:spPr>
        <p:txBody>
          <a:bodyPr/>
          <a:lstStyle/>
          <a:p>
            <a:pPr>
              <a:lnSpc>
                <a:spcPct val="100000"/>
              </a:lnSpc>
              <a:spcAft>
                <a:spcPts val="1200"/>
              </a:spcAft>
              <a:defRPr/>
            </a:pPr>
            <a:r>
              <a:rPr lang="en-US" sz="2400" dirty="0" smtClean="0"/>
              <a:t>ESRI Data </a:t>
            </a:r>
            <a:r>
              <a:rPr lang="en-US" sz="2400" smtClean="0"/>
              <a:t>Model Web site </a:t>
            </a:r>
            <a:endParaRPr lang="en-US" sz="2400" dirty="0" smtClean="0"/>
          </a:p>
          <a:p>
            <a:pPr indent="-11113">
              <a:lnSpc>
                <a:spcPct val="100000"/>
              </a:lnSpc>
              <a:spcAft>
                <a:spcPts val="1200"/>
              </a:spcAft>
              <a:buNone/>
              <a:defRPr/>
            </a:pPr>
            <a:r>
              <a:rPr lang="en-US" sz="2400" dirty="0" smtClean="0">
                <a:hlinkClick r:id="rId3"/>
              </a:rPr>
              <a:t>http://resources.esri.com/ArcHydro/</a:t>
            </a:r>
            <a:endParaRPr lang="en-US" sz="2400" dirty="0" smtClean="0">
              <a:hlinkClick r:id="rId4"/>
            </a:endParaRPr>
          </a:p>
          <a:p>
            <a:pPr>
              <a:lnSpc>
                <a:spcPct val="100000"/>
              </a:lnSpc>
              <a:spcAft>
                <a:spcPts val="1200"/>
              </a:spcAft>
              <a:defRPr/>
            </a:pPr>
            <a:r>
              <a:rPr lang="en-US" sz="2400" dirty="0" smtClean="0"/>
              <a:t>Arc Hydro </a:t>
            </a:r>
            <a:r>
              <a:rPr lang="en-US" sz="2400" smtClean="0"/>
              <a:t>Groundwater Web sites </a:t>
            </a:r>
            <a:r>
              <a:rPr lang="en-US" sz="2400" dirty="0" smtClean="0">
                <a:hlinkClick r:id="rId4"/>
              </a:rPr>
              <a:t>www.archydrogw.com</a:t>
            </a:r>
            <a:endParaRPr lang="en-US" sz="2400" dirty="0" smtClean="0"/>
          </a:p>
          <a:p>
            <a:pPr>
              <a:lnSpc>
                <a:spcPct val="100000"/>
              </a:lnSpc>
              <a:spcAft>
                <a:spcPts val="1200"/>
              </a:spcAft>
              <a:buNone/>
              <a:defRPr/>
            </a:pPr>
            <a:r>
              <a:rPr lang="en-US" sz="2400" dirty="0" smtClean="0"/>
              <a:t>	</a:t>
            </a:r>
            <a:r>
              <a:rPr lang="en-US" sz="2400" dirty="0" smtClean="0">
                <a:hlinkClick r:id="rId5"/>
              </a:rPr>
              <a:t>www.aquaveo.com/archydro</a:t>
            </a:r>
            <a:endParaRPr lang="en-US" sz="2400" dirty="0" smtClean="0"/>
          </a:p>
          <a:p>
            <a:pPr>
              <a:lnSpc>
                <a:spcPct val="90000"/>
              </a:lnSpc>
              <a:spcAft>
                <a:spcPts val="1200"/>
              </a:spcAft>
              <a:buNone/>
              <a:defRPr/>
            </a:pPr>
            <a:endParaRPr lang="en-US" sz="2400" dirty="0" smtClean="0"/>
          </a:p>
          <a:p>
            <a:pPr>
              <a:lnSpc>
                <a:spcPct val="90000"/>
              </a:lnSpc>
              <a:spcAft>
                <a:spcPts val="1200"/>
              </a:spcAft>
              <a:buFontTx/>
              <a:buNone/>
              <a:defRPr/>
            </a:pPr>
            <a:endParaRPr lang="en-US" sz="2400" dirty="0" smtClean="0"/>
          </a:p>
        </p:txBody>
      </p:sp>
      <p:sp>
        <p:nvSpPr>
          <p:cNvPr id="7" name="Rectangle 3"/>
          <p:cNvSpPr txBox="1">
            <a:spLocks noChangeArrowheads="1"/>
          </p:cNvSpPr>
          <p:nvPr/>
        </p:nvSpPr>
        <p:spPr bwMode="auto">
          <a:xfrm>
            <a:off x="725488" y="3640302"/>
            <a:ext cx="8418512" cy="3044825"/>
          </a:xfrm>
          <a:prstGeom prst="rect">
            <a:avLst/>
          </a:prstGeom>
          <a:noFill/>
          <a:ln w="9525">
            <a:noFill/>
            <a:miter lim="800000"/>
            <a:headEnd/>
            <a:tailEnd/>
          </a:ln>
        </p:spPr>
        <p:txBody>
          <a:bodyPr lIns="91422" tIns="45712" rIns="91422" bIns="45712"/>
          <a:lstStyle/>
          <a:p>
            <a:pPr marL="177800" indent="-177800" eaLnBrk="0" hangingPunct="0">
              <a:lnSpc>
                <a:spcPct val="90000"/>
              </a:lnSpc>
              <a:spcBef>
                <a:spcPct val="20000"/>
              </a:spcBef>
              <a:buClr>
                <a:srgbClr val="FFFF66"/>
              </a:buClr>
              <a:defRPr/>
            </a:pPr>
            <a:endParaRPr lang="en-US" sz="3200" u="sng" kern="0" dirty="0" smtClean="0">
              <a:effectLst>
                <a:outerShdw blurRad="38100" dist="38100" dir="2700000" algn="tl">
                  <a:srgbClr val="000000"/>
                </a:outerShdw>
              </a:effectLst>
              <a:latin typeface="+mn-lt"/>
              <a:ea typeface="+mn-ea"/>
              <a:cs typeface="+mn-cs"/>
            </a:endParaRPr>
          </a:p>
          <a:p>
            <a:pPr marL="177800" indent="-177800" eaLnBrk="0" hangingPunct="0">
              <a:lnSpc>
                <a:spcPct val="90000"/>
              </a:lnSpc>
              <a:spcBef>
                <a:spcPct val="20000"/>
              </a:spcBef>
              <a:buClr>
                <a:srgbClr val="FFFF66"/>
              </a:buClr>
              <a:defRPr/>
            </a:pPr>
            <a:r>
              <a:rPr lang="en-US" sz="3200" u="sng" kern="0" dirty="0" smtClean="0">
                <a:latin typeface="+mn-lt"/>
                <a:ea typeface="+mn-ea"/>
                <a:cs typeface="+mn-cs"/>
              </a:rPr>
              <a:t>Contact</a:t>
            </a:r>
            <a:endParaRPr lang="en-US" sz="3200" u="sng" kern="0" dirty="0">
              <a:effectLst>
                <a:outerShdw blurRad="38100" dist="38100" dir="2700000" algn="tl">
                  <a:srgbClr val="000000"/>
                </a:outerShdw>
              </a:effectLst>
              <a:latin typeface="+mn-lt"/>
              <a:ea typeface="+mn-ea"/>
              <a:cs typeface="+mn-cs"/>
            </a:endParaRPr>
          </a:p>
          <a:p>
            <a:pPr marL="177800" indent="-177800" eaLnBrk="0" hangingPunct="0">
              <a:lnSpc>
                <a:spcPct val="150000"/>
              </a:lnSpc>
              <a:spcBef>
                <a:spcPts val="0"/>
              </a:spcBef>
              <a:spcAft>
                <a:spcPts val="600"/>
              </a:spcAft>
              <a:buClr>
                <a:srgbClr val="FFFF66"/>
              </a:buClr>
              <a:buFontTx/>
              <a:buChar char="•"/>
              <a:defRPr/>
            </a:pPr>
            <a:r>
              <a:rPr lang="en-US" sz="2400" kern="0" dirty="0">
                <a:effectLst>
                  <a:outerShdw blurRad="38100" dist="38100" dir="2700000" algn="tl">
                    <a:srgbClr val="000000"/>
                  </a:outerShdw>
                </a:effectLst>
                <a:latin typeface="+mn-lt"/>
                <a:ea typeface="+mn-ea"/>
                <a:cs typeface="+mn-cs"/>
              </a:rPr>
              <a:t>Norm Jones (</a:t>
            </a:r>
            <a:r>
              <a:rPr lang="en-US" sz="2400" kern="0" dirty="0" smtClean="0">
                <a:effectLst>
                  <a:outerShdw blurRad="38100" dist="38100" dir="2700000" algn="tl">
                    <a:srgbClr val="000000"/>
                  </a:outerShdw>
                </a:effectLst>
                <a:latin typeface="+mn-lt"/>
                <a:ea typeface="+mn-ea"/>
                <a:cs typeface="+mn-cs"/>
                <a:hlinkClick r:id="rId6"/>
              </a:rPr>
              <a:t>njones@</a:t>
            </a:r>
            <a:r>
              <a:rPr lang="en-US" sz="2400" kern="0" dirty="0" smtClean="0">
                <a:solidFill>
                  <a:srgbClr val="92D050"/>
                </a:solidFill>
                <a:effectLst>
                  <a:outerShdw blurRad="38100" dist="38100" dir="2700000" algn="tl">
                    <a:srgbClr val="000000"/>
                  </a:outerShdw>
                </a:effectLst>
                <a:latin typeface="+mn-lt"/>
                <a:ea typeface="+mn-ea"/>
                <a:cs typeface="+mn-cs"/>
                <a:hlinkClick r:id="rId6"/>
              </a:rPr>
              <a:t>aquaveo.com</a:t>
            </a:r>
            <a:r>
              <a:rPr lang="en-US" sz="2400" u="sng" kern="0" dirty="0" smtClean="0">
                <a:solidFill>
                  <a:srgbClr val="FF0000"/>
                </a:solidFill>
                <a:effectLst>
                  <a:outerShdw blurRad="38100" dist="38100" dir="2700000" algn="tl">
                    <a:srgbClr val="000000"/>
                  </a:outerShdw>
                </a:effectLst>
                <a:latin typeface="+mn-lt"/>
                <a:ea typeface="+mn-ea"/>
                <a:cs typeface="+mn-cs"/>
              </a:rPr>
              <a:t> change to byu.edu? YES</a:t>
            </a:r>
            <a:r>
              <a:rPr lang="en-US" sz="2400" kern="0" dirty="0" smtClean="0">
                <a:effectLst>
                  <a:outerShdw blurRad="38100" dist="38100" dir="2700000" algn="tl">
                    <a:srgbClr val="000000"/>
                  </a:outerShdw>
                </a:effectLst>
                <a:latin typeface="+mn-lt"/>
                <a:ea typeface="+mn-ea"/>
                <a:cs typeface="+mn-cs"/>
              </a:rPr>
              <a:t>) </a:t>
            </a:r>
            <a:endParaRPr lang="en-US" sz="2400" kern="0" dirty="0">
              <a:effectLst>
                <a:outerShdw blurRad="38100" dist="38100" dir="2700000" algn="tl">
                  <a:srgbClr val="000000"/>
                </a:outerShdw>
              </a:effectLst>
              <a:latin typeface="+mn-lt"/>
              <a:ea typeface="+mn-ea"/>
              <a:cs typeface="+mn-cs"/>
            </a:endParaRPr>
          </a:p>
          <a:p>
            <a:pPr marL="177800" indent="-177800" eaLnBrk="0" hangingPunct="0">
              <a:lnSpc>
                <a:spcPct val="150000"/>
              </a:lnSpc>
              <a:spcBef>
                <a:spcPts val="0"/>
              </a:spcBef>
              <a:spcAft>
                <a:spcPts val="600"/>
              </a:spcAft>
              <a:buClr>
                <a:srgbClr val="FFFF66"/>
              </a:buClr>
              <a:buFontTx/>
              <a:buChar char="•"/>
              <a:defRPr/>
            </a:pPr>
            <a:r>
              <a:rPr lang="en-US" sz="2400" kern="0" dirty="0">
                <a:effectLst>
                  <a:outerShdw blurRad="38100" dist="38100" dir="2700000" algn="tl">
                    <a:srgbClr val="000000"/>
                  </a:outerShdw>
                </a:effectLst>
                <a:latin typeface="+mn-lt"/>
                <a:ea typeface="+mn-ea"/>
                <a:cs typeface="+mn-cs"/>
              </a:rPr>
              <a:t>Gil Strassberg (</a:t>
            </a:r>
            <a:r>
              <a:rPr lang="en-US" sz="2400" kern="0" dirty="0">
                <a:effectLst>
                  <a:outerShdw blurRad="38100" dist="38100" dir="2700000" algn="tl">
                    <a:srgbClr val="000000"/>
                  </a:outerShdw>
                </a:effectLst>
                <a:latin typeface="+mn-lt"/>
                <a:ea typeface="+mn-ea"/>
                <a:cs typeface="+mn-cs"/>
                <a:hlinkClick r:id="rId7"/>
              </a:rPr>
              <a:t>gstrassberg@aquaveo.com</a:t>
            </a:r>
            <a:r>
              <a:rPr lang="en-US" sz="2400" kern="0" dirty="0" smtClean="0">
                <a:effectLst>
                  <a:outerShdw blurRad="38100" dist="38100" dir="2700000" algn="tl">
                    <a:srgbClr val="000000"/>
                  </a:outerShdw>
                </a:effectLst>
                <a:latin typeface="+mn-lt"/>
                <a:ea typeface="+mn-ea"/>
                <a:cs typeface="+mn-cs"/>
              </a:rPr>
              <a:t>)</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057400" y="1918808"/>
            <a:ext cx="6172200" cy="1006863"/>
          </a:xfrm>
        </p:spPr>
        <p:txBody>
          <a:bodyPr/>
          <a:lstStyle/>
          <a:p>
            <a:pPr algn="ctr"/>
            <a:r>
              <a:rPr lang="en-US" sz="3600" dirty="0" smtClean="0"/>
              <a:t>Arc Hydro Groundwater</a:t>
            </a:r>
            <a:br>
              <a:rPr lang="en-US" sz="3600" dirty="0" smtClean="0"/>
            </a:br>
            <a:r>
              <a:rPr lang="en-US" sz="3600" dirty="0" smtClean="0"/>
              <a:t>Data MODEL</a:t>
            </a:r>
          </a:p>
        </p:txBody>
      </p:sp>
    </p:spTree>
    <p:extLst>
      <p:ext uri="{BB962C8B-B14F-4D97-AF65-F5344CB8AC3E}">
        <p14:creationId xmlns:p14="http://schemas.microsoft.com/office/powerpoint/2010/main" val="139990007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sz="3200" dirty="0" smtClean="0"/>
              <a:t>What is Arc Hydro?</a:t>
            </a:r>
          </a:p>
        </p:txBody>
      </p:sp>
      <p:sp>
        <p:nvSpPr>
          <p:cNvPr id="4" name="Text Placeholder 3"/>
          <p:cNvSpPr>
            <a:spLocks noGrp="1"/>
          </p:cNvSpPr>
          <p:nvPr>
            <p:ph type="body" sz="quarter" idx="14"/>
          </p:nvPr>
        </p:nvSpPr>
        <p:spPr>
          <a:xfrm>
            <a:off x="990600" y="1371600"/>
            <a:ext cx="6553200" cy="5029200"/>
          </a:xfrm>
        </p:spPr>
        <p:txBody>
          <a:bodyPr/>
          <a:lstStyle/>
          <a:p>
            <a:pPr marL="573088" indent="-573088">
              <a:lnSpc>
                <a:spcPct val="150000"/>
              </a:lnSpc>
              <a:buFont typeface="Wingdings" pitchFamily="2" charset="2"/>
              <a:buChar char="q"/>
            </a:pPr>
            <a:r>
              <a:rPr lang="en-US" sz="2400" dirty="0" smtClean="0">
                <a:solidFill>
                  <a:srgbClr val="9BCDFF"/>
                </a:solidFill>
              </a:rPr>
              <a:t>Data models </a:t>
            </a:r>
            <a:r>
              <a:rPr lang="en-US" sz="2400" b="0" dirty="0" smtClean="0"/>
              <a:t>(geodatabase designs):</a:t>
            </a:r>
          </a:p>
          <a:p>
            <a:pPr marL="1030288" lvl="2" indent="-573088">
              <a:lnSpc>
                <a:spcPct val="150000"/>
              </a:lnSpc>
              <a:buFont typeface="Wingdings" pitchFamily="2" charset="2"/>
              <a:buChar char="§"/>
            </a:pPr>
            <a:r>
              <a:rPr lang="en-US" sz="2400" b="0" dirty="0" smtClean="0"/>
              <a:t>Best GIS practices in a specific field.</a:t>
            </a:r>
          </a:p>
          <a:p>
            <a:pPr marL="1030288" lvl="2" indent="-573088">
              <a:lnSpc>
                <a:spcPct val="150000"/>
              </a:lnSpc>
              <a:buFont typeface="Wingdings" pitchFamily="2" charset="2"/>
              <a:buChar char="§"/>
            </a:pPr>
            <a:r>
              <a:rPr lang="en-US" sz="2400" b="0" dirty="0" smtClean="0"/>
              <a:t>Terminology, common language.</a:t>
            </a:r>
          </a:p>
          <a:p>
            <a:pPr marL="1030288" lvl="2" indent="-573088">
              <a:lnSpc>
                <a:spcPct val="150000"/>
              </a:lnSpc>
              <a:buFont typeface="Wingdings" pitchFamily="2" charset="2"/>
              <a:buChar char="§"/>
            </a:pPr>
            <a:r>
              <a:rPr lang="en-US" sz="2400" b="0" dirty="0" smtClean="0"/>
              <a:t>Standard.</a:t>
            </a:r>
          </a:p>
          <a:p>
            <a:pPr marL="573088" indent="-573088">
              <a:lnSpc>
                <a:spcPct val="150000"/>
              </a:lnSpc>
              <a:buFont typeface="Wingdings" pitchFamily="2" charset="2"/>
              <a:buChar char="q"/>
            </a:pPr>
            <a:r>
              <a:rPr lang="en-US" sz="2400" dirty="0" smtClean="0">
                <a:solidFill>
                  <a:srgbClr val="9BCDFF"/>
                </a:solidFill>
              </a:rPr>
              <a:t>Tools</a:t>
            </a:r>
            <a:r>
              <a:rPr lang="en-US" sz="2400" b="0" dirty="0" smtClean="0"/>
              <a:t> – surface water, groundwater.</a:t>
            </a:r>
          </a:p>
          <a:p>
            <a:pPr marL="573088" indent="-573088">
              <a:lnSpc>
                <a:spcPct val="150000"/>
              </a:lnSpc>
              <a:buFont typeface="Wingdings" pitchFamily="2" charset="2"/>
              <a:buChar char="q"/>
            </a:pPr>
            <a:r>
              <a:rPr lang="en-US" sz="2400" dirty="0" smtClean="0">
                <a:solidFill>
                  <a:srgbClr val="9BCDFF"/>
                </a:solidFill>
              </a:rPr>
              <a:t>Community</a:t>
            </a:r>
            <a:r>
              <a:rPr lang="en-US" sz="2400" b="0" dirty="0" smtClean="0"/>
              <a:t> – user community advances best practices.</a:t>
            </a:r>
          </a:p>
          <a:p>
            <a:endParaRPr lang="en-US" sz="1400" b="0" dirty="0"/>
          </a:p>
        </p:txBody>
      </p:sp>
    </p:spTree>
    <p:extLst>
      <p:ext uri="{BB962C8B-B14F-4D97-AF65-F5344CB8AC3E}">
        <p14:creationId xmlns:p14="http://schemas.microsoft.com/office/powerpoint/2010/main" val="423271291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sz="3200" dirty="0" smtClean="0"/>
              <a:t>Arc Hydro Groundwater Tools</a:t>
            </a:r>
          </a:p>
        </p:txBody>
      </p:sp>
      <p:sp>
        <p:nvSpPr>
          <p:cNvPr id="6" name="Text Placeholder 5"/>
          <p:cNvSpPr>
            <a:spLocks noGrp="1"/>
          </p:cNvSpPr>
          <p:nvPr>
            <p:ph type="body" sz="quarter" idx="14"/>
          </p:nvPr>
        </p:nvSpPr>
        <p:spPr>
          <a:xfrm>
            <a:off x="762000" y="1447800"/>
            <a:ext cx="5715000" cy="4343400"/>
          </a:xfrm>
        </p:spPr>
        <p:txBody>
          <a:bodyPr/>
          <a:lstStyle/>
          <a:p>
            <a:pPr marL="0" indent="0" algn="just">
              <a:lnSpc>
                <a:spcPct val="100000"/>
              </a:lnSpc>
              <a:buNone/>
            </a:pPr>
            <a:r>
              <a:rPr lang="en-US" sz="2400" dirty="0" smtClean="0"/>
              <a:t>Data model and tools are developed by Aquaveo in partnership with ESRI:</a:t>
            </a:r>
          </a:p>
          <a:p>
            <a:pPr marL="511175" indent="-225425" algn="just">
              <a:lnSpc>
                <a:spcPct val="150000"/>
              </a:lnSpc>
              <a:buFont typeface="Wingdings" pitchFamily="2" charset="2"/>
              <a:buChar char="§"/>
            </a:pPr>
            <a:r>
              <a:rPr lang="en-US" sz="2400" dirty="0" smtClean="0">
                <a:solidFill>
                  <a:srgbClr val="9BCDFF"/>
                </a:solidFill>
              </a:rPr>
              <a:t>Groundwater Analyst</a:t>
            </a:r>
          </a:p>
          <a:p>
            <a:pPr marL="511175" indent="-225425" algn="just">
              <a:lnSpc>
                <a:spcPct val="150000"/>
              </a:lnSpc>
              <a:buFont typeface="Wingdings" pitchFamily="2" charset="2"/>
              <a:buChar char="§"/>
            </a:pPr>
            <a:r>
              <a:rPr lang="en-US" sz="2400" dirty="0" smtClean="0">
                <a:solidFill>
                  <a:srgbClr val="9BCDFF"/>
                </a:solidFill>
              </a:rPr>
              <a:t>Subsurface Analyst</a:t>
            </a:r>
          </a:p>
          <a:p>
            <a:pPr marL="511175" indent="-225425" algn="just">
              <a:lnSpc>
                <a:spcPct val="150000"/>
              </a:lnSpc>
              <a:buFont typeface="Wingdings" pitchFamily="2" charset="2"/>
              <a:buChar char="§"/>
            </a:pPr>
            <a:r>
              <a:rPr lang="en-US" sz="2400" dirty="0" smtClean="0">
                <a:solidFill>
                  <a:srgbClr val="9BCDFF"/>
                </a:solidFill>
              </a:rPr>
              <a:t>MODFLOW Analyst</a:t>
            </a:r>
          </a:p>
          <a:p>
            <a:endParaRPr lang="en-US" sz="2000" dirty="0"/>
          </a:p>
        </p:txBody>
      </p:sp>
      <p:pic>
        <p:nvPicPr>
          <p:cNvPr id="6153" name="Picture 18" descr="logo_800x140"/>
          <p:cNvPicPr>
            <a:picLocks noChangeAspect="1" noChangeArrowheads="1"/>
          </p:cNvPicPr>
          <p:nvPr/>
        </p:nvPicPr>
        <p:blipFill>
          <a:blip r:embed="rId3" cstate="print"/>
          <a:srcRect/>
          <a:stretch>
            <a:fillRect/>
          </a:stretch>
        </p:blipFill>
        <p:spPr bwMode="auto">
          <a:xfrm>
            <a:off x="3505200" y="5334000"/>
            <a:ext cx="3717415" cy="609600"/>
          </a:xfrm>
          <a:prstGeom prst="rect">
            <a:avLst/>
          </a:prstGeom>
          <a:noFill/>
          <a:ln w="9525">
            <a:noFill/>
            <a:miter lim="800000"/>
            <a:headEnd/>
            <a:tailEnd/>
          </a:ln>
        </p:spPr>
      </p:pic>
      <p:pic>
        <p:nvPicPr>
          <p:cNvPr id="6154" name="Picture 19"/>
          <p:cNvPicPr>
            <a:picLocks noChangeAspect="1" noChangeArrowheads="1"/>
          </p:cNvPicPr>
          <p:nvPr/>
        </p:nvPicPr>
        <p:blipFill>
          <a:blip r:embed="rId4" cstate="print"/>
          <a:srcRect/>
          <a:stretch>
            <a:fillRect/>
          </a:stretch>
        </p:blipFill>
        <p:spPr bwMode="auto">
          <a:xfrm>
            <a:off x="5105400" y="2457394"/>
            <a:ext cx="2102187" cy="2648006"/>
          </a:xfrm>
          <a:prstGeom prst="rect">
            <a:avLst/>
          </a:prstGeom>
          <a:noFill/>
          <a:ln w="28575">
            <a:noFill/>
            <a:miter lim="800000"/>
            <a:headEnd type="none" w="sm" len="sm"/>
            <a:tailEnd/>
          </a:ln>
        </p:spPr>
      </p:pic>
    </p:spTree>
    <p:extLst>
      <p:ext uri="{BB962C8B-B14F-4D97-AF65-F5344CB8AC3E}">
        <p14:creationId xmlns:p14="http://schemas.microsoft.com/office/powerpoint/2010/main" val="205458272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Groundwater Analyst</a:t>
            </a:r>
            <a:endParaRPr lang="en-US" sz="3200" dirty="0"/>
          </a:p>
        </p:txBody>
      </p:sp>
      <p:sp>
        <p:nvSpPr>
          <p:cNvPr id="8" name="Text Placeholder 7"/>
          <p:cNvSpPr>
            <a:spLocks noGrp="1"/>
          </p:cNvSpPr>
          <p:nvPr>
            <p:ph type="body" sz="quarter" idx="14"/>
          </p:nvPr>
        </p:nvSpPr>
        <p:spPr/>
        <p:txBody>
          <a:bodyPr/>
          <a:lstStyle/>
          <a:p>
            <a:endParaRPr lang="en-US"/>
          </a:p>
        </p:txBody>
      </p:sp>
      <p:pic>
        <p:nvPicPr>
          <p:cNvPr id="102404" name="Picture 4"/>
          <p:cNvPicPr>
            <a:picLocks noChangeAspect="1" noChangeArrowheads="1"/>
          </p:cNvPicPr>
          <p:nvPr/>
        </p:nvPicPr>
        <p:blipFill>
          <a:blip r:embed="rId2" cstate="print"/>
          <a:srcRect/>
          <a:stretch>
            <a:fillRect/>
          </a:stretch>
        </p:blipFill>
        <p:spPr bwMode="auto">
          <a:xfrm>
            <a:off x="837127" y="1371600"/>
            <a:ext cx="7544873" cy="4464050"/>
          </a:xfrm>
          <a:prstGeom prst="rect">
            <a:avLst/>
          </a:prstGeom>
          <a:noFill/>
          <a:ln w="9525">
            <a:noFill/>
            <a:miter lim="800000"/>
            <a:headEnd/>
            <a:tailEnd/>
          </a:ln>
          <a:effectLst/>
        </p:spPr>
      </p:pic>
      <p:sp>
        <p:nvSpPr>
          <p:cNvPr id="5" name="TextBox 4"/>
          <p:cNvSpPr txBox="1"/>
          <p:nvPr/>
        </p:nvSpPr>
        <p:spPr>
          <a:xfrm>
            <a:off x="1143000" y="5181600"/>
            <a:ext cx="2133600" cy="1200329"/>
          </a:xfrm>
          <a:prstGeom prst="rect">
            <a:avLst/>
          </a:prstGeom>
          <a:solidFill>
            <a:schemeClr val="accent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schemeClr val="bg1"/>
                </a:solidFill>
              </a:rPr>
              <a:t>Wells</a:t>
            </a:r>
          </a:p>
          <a:p>
            <a:pPr algn="ctr"/>
            <a:r>
              <a:rPr lang="en-US" dirty="0" smtClean="0">
                <a:solidFill>
                  <a:schemeClr val="bg1"/>
                </a:solidFill>
              </a:rPr>
              <a:t>Time Series</a:t>
            </a:r>
          </a:p>
          <a:p>
            <a:pPr algn="ctr"/>
            <a:r>
              <a:rPr lang="en-US" dirty="0" smtClean="0">
                <a:solidFill>
                  <a:schemeClr val="bg1"/>
                </a:solidFill>
              </a:rPr>
              <a:t>Import Data</a:t>
            </a:r>
            <a:endParaRPr lang="en-US" dirty="0">
              <a:solidFill>
                <a:schemeClr val="bg1"/>
              </a:solidFill>
            </a:endParaRPr>
          </a:p>
        </p:txBody>
      </p:sp>
    </p:spTree>
    <p:extLst>
      <p:ext uri="{BB962C8B-B14F-4D97-AF65-F5344CB8AC3E}">
        <p14:creationId xmlns:p14="http://schemas.microsoft.com/office/powerpoint/2010/main" val="13830935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p:cNvPicPr>
            <a:picLocks noChangeAspect="1" noChangeArrowheads="1"/>
          </p:cNvPicPr>
          <p:nvPr/>
        </p:nvPicPr>
        <p:blipFill>
          <a:blip r:embed="rId2" cstate="print"/>
          <a:srcRect/>
          <a:stretch>
            <a:fillRect/>
          </a:stretch>
        </p:blipFill>
        <p:spPr bwMode="auto">
          <a:xfrm>
            <a:off x="685800" y="1485900"/>
            <a:ext cx="7662930" cy="45339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sz="3200" dirty="0" smtClean="0"/>
              <a:t>Subsurface Analyst</a:t>
            </a:r>
            <a:endParaRPr lang="en-US" sz="3200" dirty="0"/>
          </a:p>
        </p:txBody>
      </p:sp>
      <p:sp>
        <p:nvSpPr>
          <p:cNvPr id="5" name="TextBox 4"/>
          <p:cNvSpPr txBox="1"/>
          <p:nvPr/>
        </p:nvSpPr>
        <p:spPr>
          <a:xfrm>
            <a:off x="914400" y="4800600"/>
            <a:ext cx="4038600" cy="1569660"/>
          </a:xfrm>
          <a:prstGeom prst="rect">
            <a:avLst/>
          </a:prstGeom>
          <a:solidFill>
            <a:schemeClr val="accent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smtClean="0">
                <a:solidFill>
                  <a:schemeClr val="bg1"/>
                </a:solidFill>
              </a:rPr>
              <a:t>Borehole management</a:t>
            </a:r>
          </a:p>
          <a:p>
            <a:pPr algn="ctr"/>
            <a:r>
              <a:rPr lang="en-US" dirty="0" smtClean="0">
                <a:solidFill>
                  <a:schemeClr val="bg1"/>
                </a:solidFill>
              </a:rPr>
              <a:t>Borehole visualization</a:t>
            </a:r>
          </a:p>
          <a:p>
            <a:pPr algn="ctr"/>
            <a:r>
              <a:rPr lang="en-US" dirty="0" smtClean="0">
                <a:solidFill>
                  <a:schemeClr val="bg1"/>
                </a:solidFill>
              </a:rPr>
              <a:t>Cross-sections</a:t>
            </a:r>
          </a:p>
          <a:p>
            <a:pPr algn="ctr"/>
            <a:r>
              <a:rPr lang="en-US" dirty="0" smtClean="0">
                <a:solidFill>
                  <a:schemeClr val="bg1"/>
                </a:solidFill>
              </a:rPr>
              <a:t>GeoVolumes</a:t>
            </a:r>
            <a:endParaRPr lang="en-US" dirty="0">
              <a:solidFill>
                <a:schemeClr val="bg1"/>
              </a:solidFill>
            </a:endParaRPr>
          </a:p>
        </p:txBody>
      </p:sp>
    </p:spTree>
    <p:extLst>
      <p:ext uri="{BB962C8B-B14F-4D97-AF65-F5344CB8AC3E}">
        <p14:creationId xmlns:p14="http://schemas.microsoft.com/office/powerpoint/2010/main" val="281131729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MODFLOW Analyst</a:t>
            </a:r>
            <a:endParaRPr lang="en-US" sz="3200" dirty="0"/>
          </a:p>
        </p:txBody>
      </p:sp>
      <p:sp>
        <p:nvSpPr>
          <p:cNvPr id="5" name="Text Placeholder 4"/>
          <p:cNvSpPr>
            <a:spLocks noGrp="1"/>
          </p:cNvSpPr>
          <p:nvPr>
            <p:ph type="body" sz="quarter" idx="14"/>
          </p:nvPr>
        </p:nvSpPr>
        <p:spPr/>
        <p:txBody>
          <a:bodyPr/>
          <a:lstStyle/>
          <a:p>
            <a:endParaRPr lang="en-US"/>
          </a:p>
        </p:txBody>
      </p:sp>
      <p:pic>
        <p:nvPicPr>
          <p:cNvPr id="104452" name="Picture 4"/>
          <p:cNvPicPr>
            <a:picLocks noChangeAspect="1" noChangeArrowheads="1"/>
          </p:cNvPicPr>
          <p:nvPr/>
        </p:nvPicPr>
        <p:blipFill>
          <a:blip r:embed="rId2" cstate="print"/>
          <a:srcRect/>
          <a:stretch>
            <a:fillRect/>
          </a:stretch>
        </p:blipFill>
        <p:spPr bwMode="auto">
          <a:xfrm>
            <a:off x="738389" y="1421130"/>
            <a:ext cx="7643611" cy="4522470"/>
          </a:xfrm>
          <a:prstGeom prst="rect">
            <a:avLst/>
          </a:prstGeom>
          <a:noFill/>
          <a:ln w="9525">
            <a:noFill/>
            <a:miter lim="800000"/>
            <a:headEnd/>
            <a:tailEnd/>
          </a:ln>
          <a:effectLst/>
        </p:spPr>
      </p:pic>
      <p:sp>
        <p:nvSpPr>
          <p:cNvPr id="4" name="TextBox 3"/>
          <p:cNvSpPr txBox="1"/>
          <p:nvPr/>
        </p:nvSpPr>
        <p:spPr>
          <a:xfrm>
            <a:off x="1066800" y="4343400"/>
            <a:ext cx="4572000" cy="1569660"/>
          </a:xfrm>
          <a:prstGeom prst="rect">
            <a:avLst/>
          </a:prstGeom>
          <a:solidFill>
            <a:schemeClr val="accent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1" algn="ctr"/>
            <a:r>
              <a:rPr lang="en-US" dirty="0" smtClean="0">
                <a:solidFill>
                  <a:schemeClr val="bg1"/>
                </a:solidFill>
              </a:rPr>
              <a:t>Import MODFLOW simulations</a:t>
            </a:r>
          </a:p>
          <a:p>
            <a:pPr marL="0" lvl="1" algn="ctr"/>
            <a:r>
              <a:rPr lang="en-US" dirty="0" smtClean="0">
                <a:solidFill>
                  <a:schemeClr val="bg1"/>
                </a:solidFill>
              </a:rPr>
              <a:t>Visualization</a:t>
            </a:r>
          </a:p>
          <a:p>
            <a:pPr marL="0" lvl="1" algn="ctr"/>
            <a:r>
              <a:rPr lang="en-US" dirty="0" smtClean="0">
                <a:solidFill>
                  <a:schemeClr val="bg1"/>
                </a:solidFill>
              </a:rPr>
              <a:t>Post-processing</a:t>
            </a:r>
          </a:p>
          <a:p>
            <a:pPr marL="0" lvl="1" algn="ctr"/>
            <a:r>
              <a:rPr lang="en-US" dirty="0" smtClean="0">
                <a:solidFill>
                  <a:schemeClr val="bg1"/>
                </a:solidFill>
              </a:rPr>
              <a:t>Build models</a:t>
            </a:r>
            <a:endParaRPr lang="en-US" dirty="0">
              <a:solidFill>
                <a:schemeClr val="bg1"/>
              </a:solidFill>
            </a:endParaRPr>
          </a:p>
        </p:txBody>
      </p:sp>
    </p:spTree>
    <p:extLst>
      <p:ext uri="{BB962C8B-B14F-4D97-AF65-F5344CB8AC3E}">
        <p14:creationId xmlns:p14="http://schemas.microsoft.com/office/powerpoint/2010/main" val="339322818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Arc Hydro Groundwater </a:t>
            </a:r>
            <a:r>
              <a:rPr lang="en-US" sz="3200" dirty="0" smtClean="0"/>
              <a:t/>
            </a:r>
            <a:br>
              <a:rPr lang="en-US" sz="3200" dirty="0" smtClean="0"/>
            </a:br>
            <a:r>
              <a:rPr lang="en-US" sz="3200" dirty="0" smtClean="0">
                <a:solidFill>
                  <a:srgbClr val="9BCDFF"/>
                </a:solidFill>
              </a:rPr>
              <a:t>Data model</a:t>
            </a:r>
            <a:endParaRPr lang="en-US" sz="3200" dirty="0">
              <a:solidFill>
                <a:srgbClr val="9BCDFF"/>
              </a:solidFill>
            </a:endParaRPr>
          </a:p>
        </p:txBody>
      </p:sp>
    </p:spTree>
    <p:extLst>
      <p:ext uri="{BB962C8B-B14F-4D97-AF65-F5344CB8AC3E}">
        <p14:creationId xmlns:p14="http://schemas.microsoft.com/office/powerpoint/2010/main" val="371545502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Arc Hydro Data Model</a:t>
            </a:r>
            <a:endParaRPr lang="en-US" dirty="0"/>
          </a:p>
        </p:txBody>
      </p:sp>
      <p:sp>
        <p:nvSpPr>
          <p:cNvPr id="7" name="Oval 10"/>
          <p:cNvSpPr>
            <a:spLocks noChangeArrowheads="1"/>
          </p:cNvSpPr>
          <p:nvPr/>
        </p:nvSpPr>
        <p:spPr bwMode="auto">
          <a:xfrm>
            <a:off x="3048000" y="3502025"/>
            <a:ext cx="2057400" cy="1447800"/>
          </a:xfrm>
          <a:prstGeom prst="ellipse">
            <a:avLst/>
          </a:prstGeom>
          <a:noFill/>
          <a:ln w="19050">
            <a:solidFill>
              <a:srgbClr val="00B050"/>
            </a:solidFill>
            <a:round/>
            <a:headEnd/>
            <a:tailEnd/>
          </a:ln>
          <a:effectLst>
            <a:outerShdw blurRad="50800" dist="38100" dir="2700000" algn="tl" rotWithShape="0">
              <a:prstClr val="black">
                <a:alpha val="40000"/>
              </a:prstClr>
            </a:outerShdw>
            <a:softEdge rad="12700"/>
          </a:effectLst>
          <a:scene3d>
            <a:camera prst="orthographicFront"/>
            <a:lightRig rig="threePt" dir="t"/>
          </a:scene3d>
          <a:sp3d>
            <a:bevelT/>
          </a:sp3d>
        </p:spPr>
        <p:txBody>
          <a:bodyPr wrap="none" anchor="ctr"/>
          <a:lstStyle/>
          <a:p>
            <a:pPr algn="ctr">
              <a:defRPr/>
            </a:pPr>
            <a:r>
              <a:rPr lang="en-US" sz="2000" b="1" dirty="0">
                <a:solidFill>
                  <a:schemeClr val="bg1"/>
                </a:solidFill>
                <a:latin typeface="+mn-lt"/>
              </a:rPr>
              <a:t>Arc Hydro </a:t>
            </a:r>
          </a:p>
          <a:p>
            <a:pPr algn="ctr">
              <a:defRPr/>
            </a:pPr>
            <a:r>
              <a:rPr lang="en-US" sz="2000" b="1" dirty="0">
                <a:solidFill>
                  <a:schemeClr val="bg1"/>
                </a:solidFill>
                <a:latin typeface="+mn-lt"/>
              </a:rPr>
              <a:t>Framework</a:t>
            </a:r>
          </a:p>
        </p:txBody>
      </p:sp>
      <p:sp>
        <p:nvSpPr>
          <p:cNvPr id="8" name="Text Box 12"/>
          <p:cNvSpPr txBox="1">
            <a:spLocks noChangeArrowheads="1"/>
          </p:cNvSpPr>
          <p:nvPr/>
        </p:nvSpPr>
        <p:spPr bwMode="auto">
          <a:xfrm>
            <a:off x="834791" y="2663825"/>
            <a:ext cx="2289409" cy="461665"/>
          </a:xfrm>
          <a:prstGeom prst="rect">
            <a:avLst/>
          </a:prstGeom>
          <a:noFill/>
          <a:ln w="9525">
            <a:noFill/>
            <a:miter lim="800000"/>
            <a:headEnd/>
            <a:tailEnd/>
          </a:ln>
        </p:spPr>
        <p:txBody>
          <a:bodyPr wrap="none">
            <a:spAutoFit/>
          </a:bodyPr>
          <a:lstStyle/>
          <a:p>
            <a:r>
              <a:rPr lang="en-US" b="1" dirty="0">
                <a:solidFill>
                  <a:srgbClr val="9BCDFF"/>
                </a:solidFill>
                <a:latin typeface="+mn-lt"/>
              </a:rPr>
              <a:t>Surface water </a:t>
            </a:r>
          </a:p>
        </p:txBody>
      </p:sp>
      <p:sp>
        <p:nvSpPr>
          <p:cNvPr id="9" name="Rectangle 13"/>
          <p:cNvSpPr>
            <a:spLocks noChangeArrowheads="1"/>
          </p:cNvSpPr>
          <p:nvPr/>
        </p:nvSpPr>
        <p:spPr bwMode="auto">
          <a:xfrm>
            <a:off x="1130300" y="3273425"/>
            <a:ext cx="1612900" cy="381000"/>
          </a:xfrm>
          <a:prstGeom prst="rect">
            <a:avLst/>
          </a:prstGeom>
          <a:solidFill>
            <a:srgbClr val="6699FF">
              <a:alpha val="76863"/>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latin typeface="+mn-lt"/>
              </a:rPr>
              <a:t>Network</a:t>
            </a:r>
          </a:p>
        </p:txBody>
      </p:sp>
      <p:sp>
        <p:nvSpPr>
          <p:cNvPr id="10" name="Text Box 18"/>
          <p:cNvSpPr txBox="1">
            <a:spLocks noChangeArrowheads="1"/>
          </p:cNvSpPr>
          <p:nvPr/>
        </p:nvSpPr>
        <p:spPr bwMode="auto">
          <a:xfrm>
            <a:off x="5140349" y="2663825"/>
            <a:ext cx="2098651" cy="461665"/>
          </a:xfrm>
          <a:prstGeom prst="rect">
            <a:avLst/>
          </a:prstGeom>
          <a:noFill/>
          <a:ln w="9525" algn="ctr">
            <a:noFill/>
            <a:miter lim="800000"/>
            <a:headEnd/>
            <a:tailEnd/>
          </a:ln>
        </p:spPr>
        <p:txBody>
          <a:bodyPr wrap="none">
            <a:spAutoFit/>
          </a:bodyPr>
          <a:lstStyle/>
          <a:p>
            <a:r>
              <a:rPr lang="en-US" b="1" dirty="0" smtClean="0">
                <a:solidFill>
                  <a:srgbClr val="C00000"/>
                </a:solidFill>
                <a:latin typeface="+mn-lt"/>
              </a:rPr>
              <a:t>Groundwater</a:t>
            </a:r>
            <a:endParaRPr lang="en-US" b="1" dirty="0">
              <a:solidFill>
                <a:srgbClr val="C00000"/>
              </a:solidFill>
              <a:latin typeface="+mn-lt"/>
            </a:endParaRPr>
          </a:p>
        </p:txBody>
      </p:sp>
      <p:sp>
        <p:nvSpPr>
          <p:cNvPr id="11" name="Rectangle 20"/>
          <p:cNvSpPr>
            <a:spLocks noChangeArrowheads="1"/>
          </p:cNvSpPr>
          <p:nvPr/>
        </p:nvSpPr>
        <p:spPr bwMode="auto">
          <a:xfrm>
            <a:off x="5398622" y="3810000"/>
            <a:ext cx="1401127" cy="384175"/>
          </a:xfrm>
          <a:prstGeom prst="rect">
            <a:avLst/>
          </a:prstGeom>
          <a:solidFill>
            <a:srgbClr val="C00000"/>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Boreholes</a:t>
            </a:r>
          </a:p>
        </p:txBody>
      </p:sp>
      <p:sp>
        <p:nvSpPr>
          <p:cNvPr id="12" name="Rectangle 13"/>
          <p:cNvSpPr>
            <a:spLocks noChangeArrowheads="1"/>
          </p:cNvSpPr>
          <p:nvPr/>
        </p:nvSpPr>
        <p:spPr bwMode="auto">
          <a:xfrm>
            <a:off x="1143000" y="3806825"/>
            <a:ext cx="1612900" cy="381000"/>
          </a:xfrm>
          <a:prstGeom prst="rect">
            <a:avLst/>
          </a:prstGeom>
          <a:solidFill>
            <a:srgbClr val="6699FF">
              <a:alpha val="76863"/>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latin typeface="+mn-lt"/>
              </a:rPr>
              <a:t>Drainage</a:t>
            </a:r>
          </a:p>
        </p:txBody>
      </p:sp>
      <p:sp>
        <p:nvSpPr>
          <p:cNvPr id="13" name="Rectangle 13"/>
          <p:cNvSpPr>
            <a:spLocks noChangeArrowheads="1"/>
          </p:cNvSpPr>
          <p:nvPr/>
        </p:nvSpPr>
        <p:spPr bwMode="auto">
          <a:xfrm>
            <a:off x="1143000" y="4340225"/>
            <a:ext cx="1612900" cy="381000"/>
          </a:xfrm>
          <a:prstGeom prst="rect">
            <a:avLst/>
          </a:prstGeom>
          <a:solidFill>
            <a:srgbClr val="6699FF">
              <a:alpha val="76863"/>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latin typeface="+mn-lt"/>
              </a:rPr>
              <a:t>Hydrography</a:t>
            </a:r>
          </a:p>
        </p:txBody>
      </p:sp>
      <p:sp>
        <p:nvSpPr>
          <p:cNvPr id="14" name="Rectangle 13"/>
          <p:cNvSpPr>
            <a:spLocks noChangeArrowheads="1"/>
          </p:cNvSpPr>
          <p:nvPr/>
        </p:nvSpPr>
        <p:spPr bwMode="auto">
          <a:xfrm>
            <a:off x="1130300" y="4873625"/>
            <a:ext cx="1612900" cy="381000"/>
          </a:xfrm>
          <a:prstGeom prst="rect">
            <a:avLst/>
          </a:prstGeom>
          <a:solidFill>
            <a:srgbClr val="6699FF">
              <a:alpha val="76863"/>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latin typeface="+mn-lt"/>
              </a:rPr>
              <a:t>Chanel</a:t>
            </a:r>
          </a:p>
        </p:txBody>
      </p:sp>
      <p:sp>
        <p:nvSpPr>
          <p:cNvPr id="15" name="Rectangle 20"/>
          <p:cNvSpPr>
            <a:spLocks noChangeArrowheads="1"/>
          </p:cNvSpPr>
          <p:nvPr/>
        </p:nvSpPr>
        <p:spPr bwMode="auto">
          <a:xfrm>
            <a:off x="5398623" y="4340225"/>
            <a:ext cx="2335212" cy="384175"/>
          </a:xfrm>
          <a:prstGeom prst="rect">
            <a:avLst/>
          </a:prstGeom>
          <a:solidFill>
            <a:srgbClr val="C00000"/>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Hydrostratigraphy</a:t>
            </a:r>
          </a:p>
        </p:txBody>
      </p:sp>
      <p:sp>
        <p:nvSpPr>
          <p:cNvPr id="16" name="Rectangle 20"/>
          <p:cNvSpPr>
            <a:spLocks noChangeArrowheads="1"/>
          </p:cNvSpPr>
          <p:nvPr/>
        </p:nvSpPr>
        <p:spPr bwMode="auto">
          <a:xfrm>
            <a:off x="5398622" y="3273425"/>
            <a:ext cx="1401127" cy="384175"/>
          </a:xfrm>
          <a:prstGeom prst="rect">
            <a:avLst/>
          </a:prstGeom>
          <a:solidFill>
            <a:srgbClr val="C00000"/>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Geology</a:t>
            </a:r>
          </a:p>
        </p:txBody>
      </p:sp>
      <p:sp>
        <p:nvSpPr>
          <p:cNvPr id="17" name="Rectangle 20"/>
          <p:cNvSpPr>
            <a:spLocks noChangeArrowheads="1"/>
          </p:cNvSpPr>
          <p:nvPr/>
        </p:nvSpPr>
        <p:spPr bwMode="auto">
          <a:xfrm>
            <a:off x="5398623" y="4873625"/>
            <a:ext cx="1494536" cy="384175"/>
          </a:xfrm>
          <a:prstGeom prst="rect">
            <a:avLst/>
          </a:prstGeom>
          <a:solidFill>
            <a:srgbClr val="C00000"/>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Simulation</a:t>
            </a:r>
          </a:p>
        </p:txBody>
      </p:sp>
      <p:sp>
        <p:nvSpPr>
          <p:cNvPr id="18" name="Rectangle 20"/>
          <p:cNvSpPr>
            <a:spLocks noChangeArrowheads="1"/>
          </p:cNvSpPr>
          <p:nvPr/>
        </p:nvSpPr>
        <p:spPr bwMode="auto">
          <a:xfrm>
            <a:off x="3429000" y="5254625"/>
            <a:ext cx="1403350" cy="460375"/>
          </a:xfrm>
          <a:prstGeom prst="rect">
            <a:avLst/>
          </a:prstGeom>
          <a:solidFill>
            <a:srgbClr val="92D050">
              <a:alpha val="50000"/>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Temporal</a:t>
            </a:r>
          </a:p>
        </p:txBody>
      </p:sp>
      <p:sp>
        <p:nvSpPr>
          <p:cNvPr id="19" name="TextBox 18"/>
          <p:cNvSpPr txBox="1"/>
          <p:nvPr/>
        </p:nvSpPr>
        <p:spPr>
          <a:xfrm>
            <a:off x="685800" y="1314271"/>
            <a:ext cx="7543800" cy="1200329"/>
          </a:xfrm>
          <a:prstGeom prst="rect">
            <a:avLst/>
          </a:prstGeom>
          <a:noFill/>
        </p:spPr>
        <p:txBody>
          <a:bodyPr wrap="square" rtlCol="0">
            <a:spAutoFit/>
          </a:bodyPr>
          <a:lstStyle/>
          <a:p>
            <a:pPr marL="0" lvl="1"/>
            <a:r>
              <a:rPr lang="en-US" dirty="0" smtClean="0">
                <a:solidFill>
                  <a:schemeClr val="bg1"/>
                </a:solidFill>
                <a:latin typeface="+mn-lt"/>
              </a:rPr>
              <a:t>General model for representing water resources, including surface water components and groundwater components centered on a common framework</a:t>
            </a:r>
          </a:p>
        </p:txBody>
      </p:sp>
    </p:spTree>
    <p:extLst>
      <p:ext uri="{BB962C8B-B14F-4D97-AF65-F5344CB8AC3E}">
        <p14:creationId xmlns:p14="http://schemas.microsoft.com/office/powerpoint/2010/main" val="6137583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pPr>
              <a:defRPr/>
            </a:pPr>
            <a:r>
              <a:rPr lang="en-US" sz="3200" dirty="0"/>
              <a:t>Linking GIS and Water Resources</a:t>
            </a:r>
          </a:p>
        </p:txBody>
      </p:sp>
      <p:sp>
        <p:nvSpPr>
          <p:cNvPr id="8197" name="Oval 3"/>
          <p:cNvSpPr>
            <a:spLocks noChangeArrowheads="1"/>
          </p:cNvSpPr>
          <p:nvPr/>
        </p:nvSpPr>
        <p:spPr bwMode="auto">
          <a:xfrm>
            <a:off x="609600" y="2133600"/>
            <a:ext cx="4800600" cy="3276600"/>
          </a:xfrm>
          <a:prstGeom prst="ellipse">
            <a:avLst/>
          </a:prstGeom>
          <a:noFill/>
          <a:ln w="38100" algn="ctr">
            <a:solidFill>
              <a:srgbClr val="33CC33"/>
            </a:solidFill>
            <a:round/>
            <a:headEnd/>
            <a:tailEnd/>
          </a:ln>
        </p:spPr>
        <p:txBody>
          <a:bodyPr wrap="none" anchor="ctr"/>
          <a:lstStyle/>
          <a:p>
            <a:endParaRPr lang="en-US"/>
          </a:p>
        </p:txBody>
      </p:sp>
      <p:sp>
        <p:nvSpPr>
          <p:cNvPr id="502788" name="Oval 4"/>
          <p:cNvSpPr>
            <a:spLocks noChangeArrowheads="1"/>
          </p:cNvSpPr>
          <p:nvPr/>
        </p:nvSpPr>
        <p:spPr bwMode="auto">
          <a:xfrm>
            <a:off x="3505200" y="2133600"/>
            <a:ext cx="4800600" cy="3276600"/>
          </a:xfrm>
          <a:prstGeom prst="ellipse">
            <a:avLst/>
          </a:prstGeom>
          <a:noFill/>
          <a:ln w="38100" algn="ctr">
            <a:solidFill>
              <a:srgbClr val="66CCFF"/>
            </a:solidFill>
            <a:round/>
            <a:headEnd/>
            <a:tailEnd/>
          </a:ln>
          <a:effectLst/>
        </p:spPr>
        <p:txBody>
          <a:bodyPr wrap="none" anchor="ctr"/>
          <a:lstStyle/>
          <a:p>
            <a:pPr>
              <a:defRPr/>
            </a:pPr>
            <a:endParaRPr lang="en-US">
              <a:solidFill>
                <a:srgbClr val="66CCFF"/>
              </a:solidFill>
              <a:effectLst>
                <a:outerShdw blurRad="38100" dist="38100" dir="2700000" algn="tl">
                  <a:srgbClr val="000000"/>
                </a:outerShdw>
              </a:effectLst>
              <a:cs typeface="+mn-cs"/>
            </a:endParaRPr>
          </a:p>
        </p:txBody>
      </p:sp>
      <p:sp>
        <p:nvSpPr>
          <p:cNvPr id="8199" name="Text Box 5"/>
          <p:cNvSpPr txBox="1">
            <a:spLocks noChangeArrowheads="1"/>
          </p:cNvSpPr>
          <p:nvPr/>
        </p:nvSpPr>
        <p:spPr bwMode="auto">
          <a:xfrm>
            <a:off x="2133600" y="3352800"/>
            <a:ext cx="1058863" cy="701675"/>
          </a:xfrm>
          <a:prstGeom prst="rect">
            <a:avLst/>
          </a:prstGeom>
          <a:noFill/>
          <a:ln w="9525" algn="ctr">
            <a:noFill/>
            <a:miter lim="800000"/>
            <a:headEnd/>
            <a:tailEnd/>
          </a:ln>
        </p:spPr>
        <p:txBody>
          <a:bodyPr>
            <a:spAutoFit/>
          </a:bodyPr>
          <a:lstStyle/>
          <a:p>
            <a:r>
              <a:rPr lang="en-US" sz="4000" b="0">
                <a:solidFill>
                  <a:srgbClr val="33CC33"/>
                </a:solidFill>
              </a:rPr>
              <a:t>GIS</a:t>
            </a:r>
          </a:p>
        </p:txBody>
      </p:sp>
      <p:sp>
        <p:nvSpPr>
          <p:cNvPr id="8200" name="Text Box 6"/>
          <p:cNvSpPr txBox="1">
            <a:spLocks noChangeArrowheads="1"/>
          </p:cNvSpPr>
          <p:nvPr/>
        </p:nvSpPr>
        <p:spPr bwMode="auto">
          <a:xfrm>
            <a:off x="5562600" y="3048000"/>
            <a:ext cx="2613025" cy="1920875"/>
          </a:xfrm>
          <a:prstGeom prst="rect">
            <a:avLst/>
          </a:prstGeom>
          <a:noFill/>
          <a:ln w="9525" algn="ctr">
            <a:noFill/>
            <a:miter lim="800000"/>
            <a:headEnd/>
            <a:tailEnd/>
          </a:ln>
        </p:spPr>
        <p:txBody>
          <a:bodyPr wrap="none">
            <a:spAutoFit/>
          </a:bodyPr>
          <a:lstStyle/>
          <a:p>
            <a:r>
              <a:rPr lang="en-US" sz="4000" b="0">
                <a:solidFill>
                  <a:srgbClr val="66CCFF"/>
                </a:solidFill>
              </a:rPr>
              <a:t>Water</a:t>
            </a:r>
          </a:p>
          <a:p>
            <a:r>
              <a:rPr lang="en-US" sz="4000" b="0">
                <a:solidFill>
                  <a:srgbClr val="66CCFF"/>
                </a:solidFill>
              </a:rPr>
              <a:t>Resources</a:t>
            </a:r>
          </a:p>
          <a:p>
            <a:endParaRPr lang="en-US" sz="4000" b="0">
              <a:solidFill>
                <a:srgbClr val="0066FF"/>
              </a:solidFill>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Arc Hydro Groundwater Data Model</a:t>
            </a:r>
            <a:endParaRPr lang="en-US" sz="3200" dirty="0"/>
          </a:p>
        </p:txBody>
      </p:sp>
      <p:pic>
        <p:nvPicPr>
          <p:cNvPr id="2050" name="Picture 2" descr="D:\Gil\GWDataModel_Book\Poster\Poster\GWModel_schemtaic_03.15.2010_low_resolution.tif"/>
          <p:cNvPicPr>
            <a:picLocks noChangeAspect="1" noChangeArrowheads="1"/>
          </p:cNvPicPr>
          <p:nvPr/>
        </p:nvPicPr>
        <p:blipFill>
          <a:blip r:embed="rId3" cstate="print"/>
          <a:srcRect/>
          <a:stretch>
            <a:fillRect/>
          </a:stretch>
        </p:blipFill>
        <p:spPr bwMode="auto">
          <a:xfrm>
            <a:off x="634325" y="1447800"/>
            <a:ext cx="7900075" cy="4298747"/>
          </a:xfrm>
          <a:prstGeom prst="rect">
            <a:avLst/>
          </a:prstGeom>
          <a:noFill/>
        </p:spPr>
      </p:pic>
    </p:spTree>
    <p:extLst>
      <p:ext uri="{BB962C8B-B14F-4D97-AF65-F5344CB8AC3E}">
        <p14:creationId xmlns:p14="http://schemas.microsoft.com/office/powerpoint/2010/main" val="208327798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1295400"/>
            <a:ext cx="7391400" cy="9144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9360096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sz="3200" dirty="0" smtClean="0"/>
              <a:t>Framework</a:t>
            </a:r>
          </a:p>
        </p:txBody>
      </p:sp>
      <p:pic>
        <p:nvPicPr>
          <p:cNvPr id="1029" name="Picture 5"/>
          <p:cNvPicPr>
            <a:picLocks noChangeAspect="1" noChangeArrowheads="1"/>
          </p:cNvPicPr>
          <p:nvPr/>
        </p:nvPicPr>
        <p:blipFill>
          <a:blip r:embed="rId3" cstate="print"/>
          <a:srcRect/>
          <a:stretch>
            <a:fillRect/>
          </a:stretch>
        </p:blipFill>
        <p:spPr bwMode="auto">
          <a:xfrm>
            <a:off x="1066800" y="1273175"/>
            <a:ext cx="5949950" cy="5280025"/>
          </a:xfrm>
          <a:prstGeom prst="rect">
            <a:avLst/>
          </a:prstGeom>
          <a:solidFill>
            <a:schemeClr val="bg1"/>
          </a:solidFill>
          <a:ln w="9525">
            <a:noFill/>
            <a:miter lim="800000"/>
            <a:headEnd/>
            <a:tailEnd/>
          </a:ln>
          <a:effectLst/>
        </p:spPr>
      </p:pic>
    </p:spTree>
    <p:extLst>
      <p:ext uri="{BB962C8B-B14F-4D97-AF65-F5344CB8AC3E}">
        <p14:creationId xmlns:p14="http://schemas.microsoft.com/office/powerpoint/2010/main" val="336391097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ydrography.png"/>
          <p:cNvPicPr>
            <a:picLocks noChangeAspect="1"/>
          </p:cNvPicPr>
          <p:nvPr/>
        </p:nvPicPr>
        <p:blipFill>
          <a:blip r:embed="rId3" cstate="print"/>
          <a:srcRect l="919" t="12969" r="1482" b="10899"/>
          <a:stretch>
            <a:fillRect/>
          </a:stretch>
        </p:blipFill>
        <p:spPr>
          <a:xfrm>
            <a:off x="1828800" y="2738689"/>
            <a:ext cx="5693018" cy="3585911"/>
          </a:xfrm>
          <a:prstGeom prst="rect">
            <a:avLst/>
          </a:prstGeom>
          <a:effectLst>
            <a:outerShdw blurRad="50800" dist="38100" dir="5400000" algn="t" rotWithShape="0">
              <a:prstClr val="black">
                <a:alpha val="40000"/>
              </a:prstClr>
            </a:outerShdw>
          </a:effectLst>
        </p:spPr>
      </p:pic>
      <p:sp>
        <p:nvSpPr>
          <p:cNvPr id="489476" name="Rectangle 4"/>
          <p:cNvSpPr>
            <a:spLocks noGrp="1" noChangeArrowheads="1"/>
          </p:cNvSpPr>
          <p:nvPr>
            <p:ph type="title"/>
          </p:nvPr>
        </p:nvSpPr>
        <p:spPr/>
        <p:txBody>
          <a:bodyPr/>
          <a:lstStyle/>
          <a:p>
            <a:r>
              <a:rPr lang="en-US" sz="3200" dirty="0" smtClean="0"/>
              <a:t>Hydrography</a:t>
            </a:r>
            <a:endParaRPr lang="en-US" sz="3200" dirty="0"/>
          </a:p>
        </p:txBody>
      </p:sp>
      <p:sp>
        <p:nvSpPr>
          <p:cNvPr id="5" name="Text Placeholder 4"/>
          <p:cNvSpPr>
            <a:spLocks noGrp="1"/>
          </p:cNvSpPr>
          <p:nvPr>
            <p:ph type="body" sz="quarter" idx="14"/>
          </p:nvPr>
        </p:nvSpPr>
        <p:spPr>
          <a:xfrm>
            <a:off x="762000" y="1447800"/>
            <a:ext cx="6781800" cy="1600200"/>
          </a:xfrm>
        </p:spPr>
        <p:txBody>
          <a:bodyPr/>
          <a:lstStyle/>
          <a:p>
            <a:pPr>
              <a:lnSpc>
                <a:spcPct val="100000"/>
              </a:lnSpc>
            </a:pPr>
            <a:r>
              <a:rPr lang="en-US" sz="2400" b="0" dirty="0" smtClean="0"/>
              <a:t>WaterLine, WaterBody represent hydrography</a:t>
            </a:r>
          </a:p>
          <a:p>
            <a:pPr>
              <a:lnSpc>
                <a:spcPct val="100000"/>
              </a:lnSpc>
            </a:pPr>
            <a:r>
              <a:rPr lang="en-US" sz="2400" b="0" dirty="0" smtClean="0"/>
              <a:t>Watershed represents drainage areas</a:t>
            </a:r>
          </a:p>
          <a:p>
            <a:pPr>
              <a:lnSpc>
                <a:spcPct val="100000"/>
              </a:lnSpc>
            </a:pPr>
            <a:endParaRPr lang="en-US" sz="2400" b="0" dirty="0"/>
          </a:p>
        </p:txBody>
      </p:sp>
    </p:spTree>
    <p:extLst>
      <p:ext uri="{BB962C8B-B14F-4D97-AF65-F5344CB8AC3E}">
        <p14:creationId xmlns:p14="http://schemas.microsoft.com/office/powerpoint/2010/main" val="314666066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ydrography.png"/>
          <p:cNvPicPr>
            <a:picLocks noChangeAspect="1"/>
          </p:cNvPicPr>
          <p:nvPr/>
        </p:nvPicPr>
        <p:blipFill>
          <a:blip r:embed="rId3" cstate="print"/>
          <a:srcRect l="1550" t="9829" r="1483" b="8761"/>
          <a:stretch>
            <a:fillRect/>
          </a:stretch>
        </p:blipFill>
        <p:spPr>
          <a:xfrm>
            <a:off x="2209800" y="2362200"/>
            <a:ext cx="5664075" cy="3839880"/>
          </a:xfrm>
          <a:prstGeom prst="rect">
            <a:avLst/>
          </a:prstGeom>
          <a:effectLst>
            <a:outerShdw blurRad="50800" dist="38100" dir="5400000" algn="t" rotWithShape="0">
              <a:prstClr val="black">
                <a:alpha val="40000"/>
              </a:prstClr>
            </a:outerShdw>
          </a:effectLst>
        </p:spPr>
      </p:pic>
      <p:sp>
        <p:nvSpPr>
          <p:cNvPr id="489476" name="Rectangle 4"/>
          <p:cNvSpPr>
            <a:spLocks noGrp="1" noChangeArrowheads="1"/>
          </p:cNvSpPr>
          <p:nvPr>
            <p:ph type="title"/>
          </p:nvPr>
        </p:nvSpPr>
        <p:spPr/>
        <p:txBody>
          <a:bodyPr/>
          <a:lstStyle/>
          <a:p>
            <a:r>
              <a:rPr lang="en-US" sz="3200" dirty="0" smtClean="0"/>
              <a:t>WaterPoint</a:t>
            </a:r>
            <a:endParaRPr lang="en-US" sz="3200" dirty="0"/>
          </a:p>
        </p:txBody>
      </p:sp>
      <p:sp>
        <p:nvSpPr>
          <p:cNvPr id="5" name="Text Placeholder 4"/>
          <p:cNvSpPr>
            <a:spLocks noGrp="1"/>
          </p:cNvSpPr>
          <p:nvPr>
            <p:ph type="body" sz="quarter" idx="14"/>
          </p:nvPr>
        </p:nvSpPr>
        <p:spPr>
          <a:xfrm>
            <a:off x="838200" y="1371600"/>
            <a:ext cx="6400800" cy="1219200"/>
          </a:xfrm>
        </p:spPr>
        <p:txBody>
          <a:bodyPr/>
          <a:lstStyle/>
          <a:p>
            <a:pPr>
              <a:lnSpc>
                <a:spcPct val="100000"/>
              </a:lnSpc>
            </a:pPr>
            <a:r>
              <a:rPr lang="en-US" sz="2400" b="0" dirty="0" smtClean="0"/>
              <a:t>WaterPoint represents points of interest such as structures, dams, springs, diversions, etc.</a:t>
            </a:r>
          </a:p>
          <a:p>
            <a:pPr>
              <a:lnSpc>
                <a:spcPct val="100000"/>
              </a:lnSpc>
            </a:pPr>
            <a:endParaRPr lang="en-US" sz="2400" b="0" dirty="0" smtClean="0"/>
          </a:p>
          <a:p>
            <a:pPr>
              <a:lnSpc>
                <a:spcPct val="100000"/>
              </a:lnSpc>
            </a:pPr>
            <a:endParaRPr lang="en-US" sz="2400" b="0" dirty="0"/>
          </a:p>
        </p:txBody>
      </p:sp>
    </p:spTree>
    <p:extLst>
      <p:ext uri="{BB962C8B-B14F-4D97-AF65-F5344CB8AC3E}">
        <p14:creationId xmlns:p14="http://schemas.microsoft.com/office/powerpoint/2010/main" val="353707897"/>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6" name="Rectangle 4"/>
          <p:cNvSpPr>
            <a:spLocks noGrp="1" noChangeArrowheads="1"/>
          </p:cNvSpPr>
          <p:nvPr>
            <p:ph type="title"/>
          </p:nvPr>
        </p:nvSpPr>
        <p:spPr/>
        <p:txBody>
          <a:bodyPr/>
          <a:lstStyle/>
          <a:p>
            <a:r>
              <a:rPr lang="en-US" sz="3200" dirty="0" smtClean="0"/>
              <a:t>Monitoring Point</a:t>
            </a:r>
            <a:endParaRPr lang="en-US" sz="3200" dirty="0"/>
          </a:p>
        </p:txBody>
      </p:sp>
      <p:sp>
        <p:nvSpPr>
          <p:cNvPr id="6" name="Text Placeholder 5"/>
          <p:cNvSpPr>
            <a:spLocks noGrp="1"/>
          </p:cNvSpPr>
          <p:nvPr>
            <p:ph type="body" sz="quarter" idx="14"/>
          </p:nvPr>
        </p:nvSpPr>
        <p:spPr>
          <a:xfrm>
            <a:off x="762000" y="1295400"/>
            <a:ext cx="6858000" cy="1295400"/>
          </a:xfrm>
        </p:spPr>
        <p:txBody>
          <a:bodyPr/>
          <a:lstStyle/>
          <a:p>
            <a:pPr>
              <a:lnSpc>
                <a:spcPct val="100000"/>
              </a:lnSpc>
            </a:pPr>
            <a:r>
              <a:rPr lang="en-US" sz="2400" b="0" dirty="0" smtClean="0"/>
              <a:t>MonitoringPoint features represent locations where water is measures</a:t>
            </a:r>
          </a:p>
          <a:p>
            <a:pPr>
              <a:lnSpc>
                <a:spcPct val="100000"/>
              </a:lnSpc>
            </a:pPr>
            <a:endParaRPr lang="en-US" sz="2400" b="0" dirty="0"/>
          </a:p>
        </p:txBody>
      </p:sp>
      <p:pic>
        <p:nvPicPr>
          <p:cNvPr id="5" name="Picture 4" descr="MonitoringPoint.png"/>
          <p:cNvPicPr>
            <a:picLocks noChangeAspect="1"/>
          </p:cNvPicPr>
          <p:nvPr/>
        </p:nvPicPr>
        <p:blipFill>
          <a:blip r:embed="rId3" cstate="print"/>
          <a:srcRect l="525" t="12318" r="1613" b="10737"/>
          <a:stretch>
            <a:fillRect/>
          </a:stretch>
        </p:blipFill>
        <p:spPr>
          <a:xfrm>
            <a:off x="1371600" y="2133600"/>
            <a:ext cx="7096125" cy="45053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1407985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cstate="print"/>
          <a:srcRect/>
          <a:stretch>
            <a:fillRect/>
          </a:stretch>
        </p:blipFill>
        <p:spPr bwMode="auto">
          <a:xfrm>
            <a:off x="2667000" y="2603786"/>
            <a:ext cx="4953000" cy="3644614"/>
          </a:xfrm>
          <a:prstGeom prst="rect">
            <a:avLst/>
          </a:prstGeom>
          <a:noFill/>
          <a:ln w="9525">
            <a:noFill/>
            <a:miter lim="800000"/>
            <a:headEnd/>
            <a:tailEnd/>
          </a:ln>
        </p:spPr>
      </p:pic>
      <p:sp>
        <p:nvSpPr>
          <p:cNvPr id="489476" name="Rectangle 4"/>
          <p:cNvSpPr>
            <a:spLocks noGrp="1" noChangeArrowheads="1"/>
          </p:cNvSpPr>
          <p:nvPr>
            <p:ph type="title"/>
          </p:nvPr>
        </p:nvSpPr>
        <p:spPr/>
        <p:txBody>
          <a:bodyPr/>
          <a:lstStyle/>
          <a:p>
            <a:r>
              <a:rPr lang="en-US" sz="3200" dirty="0" smtClean="0"/>
              <a:t>Aquifer features</a:t>
            </a:r>
            <a:endParaRPr lang="en-US" sz="3200" dirty="0"/>
          </a:p>
        </p:txBody>
      </p:sp>
      <p:sp>
        <p:nvSpPr>
          <p:cNvPr id="10" name="Text Placeholder 9"/>
          <p:cNvSpPr>
            <a:spLocks noGrp="1"/>
          </p:cNvSpPr>
          <p:nvPr>
            <p:ph type="body" sz="quarter" idx="14"/>
          </p:nvPr>
        </p:nvSpPr>
        <p:spPr>
          <a:xfrm>
            <a:off x="762000" y="1295400"/>
            <a:ext cx="7467600" cy="1143000"/>
          </a:xfrm>
        </p:spPr>
        <p:txBody>
          <a:bodyPr/>
          <a:lstStyle/>
          <a:p>
            <a:pPr>
              <a:lnSpc>
                <a:spcPct val="100000"/>
              </a:lnSpc>
            </a:pPr>
            <a:r>
              <a:rPr lang="en-US" sz="2400" b="0" dirty="0" smtClean="0"/>
              <a:t>An aquifer is defined by one or a set of polygon features</a:t>
            </a:r>
          </a:p>
          <a:p>
            <a:pPr>
              <a:lnSpc>
                <a:spcPct val="100000"/>
              </a:lnSpc>
            </a:pPr>
            <a:r>
              <a:rPr lang="en-US" sz="2400" b="0" dirty="0" smtClean="0"/>
              <a:t>Aquifer features can be grouped by HGUID</a:t>
            </a:r>
          </a:p>
          <a:p>
            <a:pPr>
              <a:lnSpc>
                <a:spcPct val="100000"/>
              </a:lnSpc>
            </a:pPr>
            <a:endParaRPr lang="en-US" sz="2400" b="0" dirty="0"/>
          </a:p>
        </p:txBody>
      </p:sp>
      <p:pic>
        <p:nvPicPr>
          <p:cNvPr id="15367" name="Picture 7"/>
          <p:cNvPicPr>
            <a:picLocks noChangeAspect="1" noChangeArrowheads="1"/>
          </p:cNvPicPr>
          <p:nvPr/>
        </p:nvPicPr>
        <p:blipFill>
          <a:blip r:embed="rId4" cstate="print"/>
          <a:srcRect/>
          <a:stretch>
            <a:fillRect/>
          </a:stretch>
        </p:blipFill>
        <p:spPr bwMode="auto">
          <a:xfrm>
            <a:off x="6324600" y="5284055"/>
            <a:ext cx="1275014" cy="865188"/>
          </a:xfrm>
          <a:prstGeom prst="rect">
            <a:avLst/>
          </a:prstGeom>
          <a:noFill/>
          <a:ln w="9525">
            <a:noFill/>
            <a:miter lim="800000"/>
            <a:headEnd/>
            <a:tailEnd/>
          </a:ln>
        </p:spPr>
      </p:pic>
      <p:pic>
        <p:nvPicPr>
          <p:cNvPr id="15368" name="Picture 2"/>
          <p:cNvPicPr>
            <a:picLocks noChangeAspect="1" noChangeArrowheads="1"/>
          </p:cNvPicPr>
          <p:nvPr/>
        </p:nvPicPr>
        <p:blipFill>
          <a:blip r:embed="rId5" cstate="print"/>
          <a:srcRect/>
          <a:stretch>
            <a:fillRect/>
          </a:stretch>
        </p:blipFill>
        <p:spPr bwMode="auto">
          <a:xfrm>
            <a:off x="933450" y="2705100"/>
            <a:ext cx="5695950" cy="1790700"/>
          </a:xfrm>
          <a:prstGeom prst="rect">
            <a:avLst/>
          </a:prstGeom>
          <a:ln>
            <a:noFill/>
          </a:ln>
          <a:effectLst>
            <a:outerShdw blurRad="292100" dist="139700" dir="2700000" algn="tl" rotWithShape="0">
              <a:srgbClr val="333333">
                <a:alpha val="65000"/>
              </a:srgbClr>
            </a:outerShdw>
          </a:effectLst>
        </p:spPr>
      </p:pic>
      <p:cxnSp>
        <p:nvCxnSpPr>
          <p:cNvPr id="18" name="Straight Arrow Connector 17"/>
          <p:cNvCxnSpPr/>
          <p:nvPr/>
        </p:nvCxnSpPr>
        <p:spPr>
          <a:xfrm rot="10800000">
            <a:off x="3276600" y="3810001"/>
            <a:ext cx="3200400" cy="112004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14650" y="3581400"/>
            <a:ext cx="5262349" cy="171734"/>
          </a:xfrm>
          <a:prstGeom prst="rect">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effectLst>
                <a:outerShdw blurRad="38100" dist="38100" dir="2700000" algn="tl">
                  <a:srgbClr val="000000">
                    <a:alpha val="43137"/>
                  </a:srgbClr>
                </a:outerShdw>
              </a:effectLst>
            </a:endParaRPr>
          </a:p>
        </p:txBody>
      </p:sp>
      <p:sp>
        <p:nvSpPr>
          <p:cNvPr id="20" name="Oval 19"/>
          <p:cNvSpPr/>
          <p:nvPr/>
        </p:nvSpPr>
        <p:spPr>
          <a:xfrm>
            <a:off x="5105400" y="3025043"/>
            <a:ext cx="762000" cy="1219200"/>
          </a:xfrm>
          <a:prstGeom prst="ellipse">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8764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US" sz="3200" dirty="0" smtClean="0"/>
              <a:t>Well</a:t>
            </a:r>
          </a:p>
        </p:txBody>
      </p:sp>
      <p:sp>
        <p:nvSpPr>
          <p:cNvPr id="15365" name="Rectangle 3"/>
          <p:cNvSpPr>
            <a:spLocks noGrp="1" noChangeArrowheads="1"/>
          </p:cNvSpPr>
          <p:nvPr>
            <p:ph type="body" sz="quarter" idx="14"/>
          </p:nvPr>
        </p:nvSpPr>
        <p:spPr>
          <a:xfrm>
            <a:off x="838200" y="1371600"/>
            <a:ext cx="7239000" cy="1447800"/>
          </a:xfrm>
        </p:spPr>
        <p:txBody>
          <a:bodyPr/>
          <a:lstStyle/>
          <a:p>
            <a:pPr eaLnBrk="1" hangingPunct="1">
              <a:lnSpc>
                <a:spcPct val="90000"/>
              </a:lnSpc>
            </a:pPr>
            <a:r>
              <a:rPr lang="en-US" sz="2400" b="0" dirty="0" smtClean="0"/>
              <a:t>Wells are defined as a 2D point in the Well feature class</a:t>
            </a:r>
          </a:p>
          <a:p>
            <a:pPr eaLnBrk="1" hangingPunct="1">
              <a:lnSpc>
                <a:spcPct val="90000"/>
              </a:lnSpc>
            </a:pPr>
            <a:r>
              <a:rPr lang="en-US" sz="2400" b="0" dirty="0" smtClean="0"/>
              <a:t>In the Arc Hydro model we only predefine a set of basic attributes</a:t>
            </a:r>
          </a:p>
        </p:txBody>
      </p:sp>
      <p:pic>
        <p:nvPicPr>
          <p:cNvPr id="15363" name="Picture 9"/>
          <p:cNvPicPr>
            <a:picLocks noChangeAspect="1" noChangeArrowheads="1"/>
          </p:cNvPicPr>
          <p:nvPr/>
        </p:nvPicPr>
        <p:blipFill>
          <a:blip r:embed="rId3" cstate="print"/>
          <a:srcRect/>
          <a:stretch>
            <a:fillRect/>
          </a:stretch>
        </p:blipFill>
        <p:spPr bwMode="auto">
          <a:xfrm>
            <a:off x="858997" y="2886075"/>
            <a:ext cx="5922803" cy="3667125"/>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5943600" y="2743200"/>
            <a:ext cx="1885703" cy="2363787"/>
          </a:xfrm>
          <a:prstGeom prst="rect">
            <a:avLst/>
          </a:prstGeom>
          <a:noFill/>
          <a:ln w="9525">
            <a:noFill/>
            <a:miter lim="800000"/>
            <a:headEnd/>
            <a:tailEnd/>
          </a:ln>
        </p:spPr>
      </p:pic>
      <p:sp>
        <p:nvSpPr>
          <p:cNvPr id="387080" name="Text Box 8"/>
          <p:cNvSpPr txBox="1">
            <a:spLocks noChangeArrowheads="1"/>
          </p:cNvSpPr>
          <p:nvPr/>
        </p:nvSpPr>
        <p:spPr bwMode="auto">
          <a:xfrm>
            <a:off x="990600" y="3048000"/>
            <a:ext cx="3700372" cy="400110"/>
          </a:xfrm>
          <a:prstGeom prst="rect">
            <a:avLst/>
          </a:prstGeom>
          <a:solidFill>
            <a:srgbClr val="FFFFFF"/>
          </a:solidFill>
          <a:ln w="3175">
            <a:noFill/>
            <a:miter lim="800000"/>
            <a:headEnd/>
            <a:tailEnd/>
          </a:ln>
          <a:effectLst/>
        </p:spPr>
        <p:txBody>
          <a:bodyPr wrap="none">
            <a:spAutoFit/>
          </a:bodyPr>
          <a:lstStyle/>
          <a:p>
            <a:pPr algn="ctr" eaLnBrk="0" hangingPunct="0">
              <a:defRPr/>
            </a:pPr>
            <a:r>
              <a:rPr lang="en-US" sz="2000" b="1" dirty="0">
                <a:solidFill>
                  <a:srgbClr val="003A6A"/>
                </a:solidFill>
                <a:latin typeface="+mn-lt"/>
              </a:rPr>
              <a:t>Wells in the Edwards Aquifer</a:t>
            </a:r>
          </a:p>
        </p:txBody>
      </p:sp>
      <p:sp>
        <p:nvSpPr>
          <p:cNvPr id="15368" name="Line 11"/>
          <p:cNvSpPr>
            <a:spLocks noChangeShapeType="1"/>
          </p:cNvSpPr>
          <p:nvPr/>
        </p:nvSpPr>
        <p:spPr bwMode="auto">
          <a:xfrm flipH="1">
            <a:off x="6019800" y="5029201"/>
            <a:ext cx="381000" cy="609599"/>
          </a:xfrm>
          <a:prstGeom prst="line">
            <a:avLst/>
          </a:prstGeom>
          <a:noFill/>
          <a:ln w="28575">
            <a:solidFill>
              <a:srgbClr val="000000"/>
            </a:solidFill>
            <a:round/>
            <a:headEnd/>
            <a:tailEnd type="triangle" w="med" len="med"/>
          </a:ln>
        </p:spPr>
        <p:txBody>
          <a:bodyPr wrap="none" anchor="ctr"/>
          <a:lstStyle/>
          <a:p>
            <a:endParaRPr lang="en-US" dirty="0"/>
          </a:p>
        </p:txBody>
      </p:sp>
    </p:spTree>
    <p:extLst>
      <p:ext uri="{BB962C8B-B14F-4D97-AF65-F5344CB8AC3E}">
        <p14:creationId xmlns:p14="http://schemas.microsoft.com/office/powerpoint/2010/main" val="1496552429"/>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Rectangle 4"/>
          <p:cNvSpPr>
            <a:spLocks noGrp="1" noChangeArrowheads="1"/>
          </p:cNvSpPr>
          <p:nvPr>
            <p:ph type="title"/>
          </p:nvPr>
        </p:nvSpPr>
        <p:spPr/>
        <p:txBody>
          <a:bodyPr/>
          <a:lstStyle/>
          <a:p>
            <a:r>
              <a:rPr lang="en-US" sz="3200" dirty="0" smtClean="0"/>
              <a:t>Aquifer and well</a:t>
            </a:r>
            <a:endParaRPr lang="en-US" sz="3200" dirty="0"/>
          </a:p>
        </p:txBody>
      </p:sp>
      <p:pic>
        <p:nvPicPr>
          <p:cNvPr id="20485" name="Picture 3"/>
          <p:cNvPicPr>
            <a:picLocks noChangeAspect="1" noChangeArrowheads="1"/>
          </p:cNvPicPr>
          <p:nvPr/>
        </p:nvPicPr>
        <p:blipFill>
          <a:blip r:embed="rId3" cstate="print"/>
          <a:srcRect/>
          <a:stretch>
            <a:fillRect/>
          </a:stretch>
        </p:blipFill>
        <p:spPr bwMode="auto">
          <a:xfrm>
            <a:off x="1066800" y="1419225"/>
            <a:ext cx="6629400" cy="4868183"/>
          </a:xfrm>
          <a:prstGeom prst="rect">
            <a:avLst/>
          </a:prstGeom>
          <a:noFill/>
          <a:ln w="9525">
            <a:noFill/>
            <a:miter lim="800000"/>
            <a:headEnd/>
            <a:tailEnd/>
          </a:ln>
        </p:spPr>
      </p:pic>
      <p:pic>
        <p:nvPicPr>
          <p:cNvPr id="20486" name="Picture 2"/>
          <p:cNvPicPr>
            <a:picLocks noChangeAspect="1" noChangeArrowheads="1"/>
          </p:cNvPicPr>
          <p:nvPr/>
        </p:nvPicPr>
        <p:blipFill>
          <a:blip r:embed="rId4" cstate="print"/>
          <a:srcRect/>
          <a:stretch>
            <a:fillRect/>
          </a:stretch>
        </p:blipFill>
        <p:spPr bwMode="auto">
          <a:xfrm>
            <a:off x="823913" y="1295400"/>
            <a:ext cx="7481887" cy="2234849"/>
          </a:xfrm>
          <a:prstGeom prst="rect">
            <a:avLst/>
          </a:prstGeom>
          <a:noFill/>
          <a:ln w="9525">
            <a:noFill/>
            <a:miter lim="800000"/>
            <a:headEnd/>
            <a:tailEnd/>
          </a:ln>
        </p:spPr>
      </p:pic>
      <p:pic>
        <p:nvPicPr>
          <p:cNvPr id="20487" name="Picture 2"/>
          <p:cNvPicPr>
            <a:picLocks noChangeAspect="1" noChangeArrowheads="1"/>
          </p:cNvPicPr>
          <p:nvPr/>
        </p:nvPicPr>
        <p:blipFill>
          <a:blip r:embed="rId5" cstate="print"/>
          <a:srcRect/>
          <a:stretch>
            <a:fillRect/>
          </a:stretch>
        </p:blipFill>
        <p:spPr bwMode="auto">
          <a:xfrm>
            <a:off x="738188" y="4267200"/>
            <a:ext cx="5695950" cy="1790700"/>
          </a:xfrm>
          <a:prstGeom prst="rect">
            <a:avLst/>
          </a:prstGeom>
          <a:noFill/>
          <a:ln w="9525">
            <a:noFill/>
            <a:miter lim="800000"/>
            <a:headEnd/>
            <a:tailEnd/>
          </a:ln>
        </p:spPr>
      </p:pic>
      <p:sp>
        <p:nvSpPr>
          <p:cNvPr id="20488" name="Text Box 5"/>
          <p:cNvSpPr txBox="1">
            <a:spLocks noChangeArrowheads="1"/>
          </p:cNvSpPr>
          <p:nvPr/>
        </p:nvSpPr>
        <p:spPr bwMode="auto">
          <a:xfrm>
            <a:off x="4343400" y="3623846"/>
            <a:ext cx="1887183" cy="338554"/>
          </a:xfrm>
          <a:prstGeom prst="rect">
            <a:avLst/>
          </a:prstGeom>
          <a:noFill/>
          <a:ln w="9525">
            <a:noFill/>
            <a:miter lim="800000"/>
            <a:headEnd/>
            <a:tailEnd/>
          </a:ln>
        </p:spPr>
        <p:txBody>
          <a:bodyPr wrap="none" rIns="0">
            <a:spAutoFit/>
          </a:bodyPr>
          <a:lstStyle/>
          <a:p>
            <a:pPr algn="ctr" eaLnBrk="0" hangingPunct="0"/>
            <a:r>
              <a:rPr lang="en-US" sz="1600" b="1" dirty="0">
                <a:latin typeface="+mn-lt"/>
              </a:rPr>
              <a:t>Well  HydroID = 53</a:t>
            </a:r>
          </a:p>
        </p:txBody>
      </p:sp>
      <p:sp>
        <p:nvSpPr>
          <p:cNvPr id="17" name="Rectangle 16"/>
          <p:cNvSpPr/>
          <p:nvPr/>
        </p:nvSpPr>
        <p:spPr bwMode="auto">
          <a:xfrm>
            <a:off x="2251075" y="5161471"/>
            <a:ext cx="739775" cy="172529"/>
          </a:xfrm>
          <a:prstGeom prst="rect">
            <a:avLst/>
          </a:prstGeom>
          <a:solidFill>
            <a:srgbClr val="FFFF00">
              <a:alpha val="30196"/>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effectLst>
                <a:outerShdw blurRad="38100" dist="38100" dir="2700000" algn="tl">
                  <a:srgbClr val="000000">
                    <a:alpha val="43137"/>
                  </a:srgbClr>
                </a:outerShdw>
              </a:effectLst>
            </a:endParaRPr>
          </a:p>
        </p:txBody>
      </p:sp>
      <p:sp>
        <p:nvSpPr>
          <p:cNvPr id="18" name="Rectangle 17"/>
          <p:cNvSpPr/>
          <p:nvPr/>
        </p:nvSpPr>
        <p:spPr>
          <a:xfrm>
            <a:off x="4451230" y="2343151"/>
            <a:ext cx="521808" cy="141258"/>
          </a:xfrm>
          <a:prstGeom prst="rect">
            <a:avLst/>
          </a:prstGeom>
          <a:solidFill>
            <a:srgbClr val="FFFF00">
              <a:alpha val="30196"/>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effectLst>
                <a:outerShdw blurRad="38100" dist="38100" dir="2700000" algn="tl">
                  <a:srgbClr val="000000">
                    <a:alpha val="43137"/>
                  </a:srgbClr>
                </a:outerShdw>
              </a:effectLst>
            </a:endParaRPr>
          </a:p>
        </p:txBody>
      </p:sp>
      <p:cxnSp>
        <p:nvCxnSpPr>
          <p:cNvPr id="19" name="Straight Arrow Connector 18"/>
          <p:cNvCxnSpPr>
            <a:stCxn id="18" idx="2"/>
          </p:cNvCxnSpPr>
          <p:nvPr/>
        </p:nvCxnSpPr>
        <p:spPr>
          <a:xfrm rot="5400000">
            <a:off x="2417172" y="2810437"/>
            <a:ext cx="2620991" cy="196893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837661"/>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4495800" y="457200"/>
            <a:ext cx="4648200" cy="606425"/>
          </a:xfrm>
          <a:prstGeom prst="rect">
            <a:avLst/>
          </a:prstGeom>
          <a:noFill/>
          <a:ln w="9525">
            <a:noFill/>
            <a:miter lim="800000"/>
            <a:headEnd/>
            <a:tailEnd/>
          </a:ln>
        </p:spPr>
        <p:txBody>
          <a:bodyPr lIns="91422" tIns="45712" rIns="91422" bIns="45712"/>
          <a:lstStyle/>
          <a:p>
            <a:pPr algn="r"/>
            <a:endParaRPr lang="en-US" sz="3200" b="1" dirty="0">
              <a:solidFill>
                <a:schemeClr val="bg1"/>
              </a:solidFill>
              <a:latin typeface="Calibri" pitchFamily="34" charset="0"/>
            </a:endParaRPr>
          </a:p>
        </p:txBody>
      </p:sp>
      <p:pic>
        <p:nvPicPr>
          <p:cNvPr id="143366" name="Picture 6"/>
          <p:cNvPicPr>
            <a:picLocks noChangeAspect="1" noChangeArrowheads="1"/>
          </p:cNvPicPr>
          <p:nvPr/>
        </p:nvPicPr>
        <p:blipFill>
          <a:blip r:embed="rId3" cstate="print"/>
          <a:srcRect l="1620" t="9989" r="2512" b="5883"/>
          <a:stretch>
            <a:fillRect/>
          </a:stretch>
        </p:blipFill>
        <p:spPr bwMode="auto">
          <a:xfrm>
            <a:off x="914400" y="2743200"/>
            <a:ext cx="6709218" cy="3581400"/>
          </a:xfrm>
          <a:prstGeom prst="rect">
            <a:avLst/>
          </a:prstGeom>
          <a:noFill/>
          <a:ln>
            <a:noFill/>
          </a:ln>
          <a:effectLst>
            <a:outerShdw blurRad="50800" dist="38100" dir="2700000" algn="tl" rotWithShape="0">
              <a:prstClr val="black">
                <a:alpha val="40000"/>
              </a:prstClr>
            </a:outerShdw>
          </a:effectLst>
        </p:spPr>
      </p:pic>
      <p:sp>
        <p:nvSpPr>
          <p:cNvPr id="5" name="Title 4"/>
          <p:cNvSpPr>
            <a:spLocks noGrp="1"/>
          </p:cNvSpPr>
          <p:nvPr>
            <p:ph type="title"/>
          </p:nvPr>
        </p:nvSpPr>
        <p:spPr/>
        <p:txBody>
          <a:bodyPr/>
          <a:lstStyle/>
          <a:p>
            <a:r>
              <a:rPr lang="en-US" sz="3200" dirty="0" smtClean="0"/>
              <a:t>Hydro Features</a:t>
            </a:r>
            <a:br>
              <a:rPr lang="en-US" sz="3200" dirty="0" smtClean="0"/>
            </a:br>
            <a:endParaRPr lang="en-US" sz="3200" dirty="0"/>
          </a:p>
        </p:txBody>
      </p:sp>
      <p:sp>
        <p:nvSpPr>
          <p:cNvPr id="6" name="Text Placeholder 5"/>
          <p:cNvSpPr>
            <a:spLocks noGrp="1"/>
          </p:cNvSpPr>
          <p:nvPr>
            <p:ph type="body" sz="quarter" idx="14"/>
          </p:nvPr>
        </p:nvSpPr>
        <p:spPr>
          <a:xfrm>
            <a:off x="838200" y="1295400"/>
            <a:ext cx="7620000" cy="1752600"/>
          </a:xfrm>
        </p:spPr>
        <p:txBody>
          <a:bodyPr/>
          <a:lstStyle/>
          <a:p>
            <a:pPr>
              <a:lnSpc>
                <a:spcPct val="100000"/>
              </a:lnSpc>
            </a:pPr>
            <a:r>
              <a:rPr lang="en-US" sz="1800" dirty="0" smtClean="0">
                <a:solidFill>
                  <a:srgbClr val="9BCDFF"/>
                </a:solidFill>
              </a:rPr>
              <a:t>HydroID</a:t>
            </a:r>
            <a:r>
              <a:rPr lang="en-US" sz="1800" b="0" dirty="0" smtClean="0"/>
              <a:t> – Unique ID within the geodatabase (internal relationships). Every feature in Arc Hydro is assigned a unique HydroID</a:t>
            </a:r>
          </a:p>
          <a:p>
            <a:pPr>
              <a:lnSpc>
                <a:spcPct val="100000"/>
              </a:lnSpc>
            </a:pPr>
            <a:r>
              <a:rPr lang="en-US" sz="1800" dirty="0" smtClean="0">
                <a:solidFill>
                  <a:srgbClr val="9BCDFF"/>
                </a:solidFill>
              </a:rPr>
              <a:t>HydroCode</a:t>
            </a:r>
            <a:r>
              <a:rPr lang="en-US" sz="1800" b="0" dirty="0" smtClean="0"/>
              <a:t> – Public identifier (external relationships)</a:t>
            </a:r>
          </a:p>
          <a:p>
            <a:pPr>
              <a:lnSpc>
                <a:spcPct val="100000"/>
              </a:lnSpc>
            </a:pPr>
            <a:r>
              <a:rPr lang="en-US" sz="1800" b="0" dirty="0" smtClean="0"/>
              <a:t>Tables and tools to manage HydroIDs within a geodatabase</a:t>
            </a:r>
          </a:p>
          <a:p>
            <a:pPr>
              <a:lnSpc>
                <a:spcPct val="100000"/>
              </a:lnSpc>
            </a:pPr>
            <a:endParaRPr lang="en-US" sz="1800" b="0" dirty="0"/>
          </a:p>
        </p:txBody>
      </p:sp>
    </p:spTree>
    <p:extLst>
      <p:ext uri="{BB962C8B-B14F-4D97-AF65-F5344CB8AC3E}">
        <p14:creationId xmlns:p14="http://schemas.microsoft.com/office/powerpoint/2010/main" val="429036839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noFill/>
          <a:ln w="9525">
            <a:noFill/>
            <a:miter lim="800000"/>
            <a:headEnd/>
            <a:tailEnd/>
          </a:ln>
        </p:spPr>
        <p:txBody>
          <a:bodyPr vert="horz" wrap="square" lIns="0" tIns="0" rIns="0" bIns="0" numCol="1" anchor="t" anchorCtr="0" compatLnSpc="1">
            <a:prstTxWarp prst="textNoShape">
              <a:avLst/>
            </a:prstTxWarp>
          </a:bodyPr>
          <a:lstStyle/>
          <a:p>
            <a:pPr>
              <a:defRPr/>
            </a:pPr>
            <a:r>
              <a:rPr lang="en-US" sz="3200" dirty="0" smtClean="0"/>
              <a:t>Arc Hydro: GIS for Water Resources</a:t>
            </a:r>
            <a:endParaRPr lang="en-US" sz="3200" dirty="0"/>
          </a:p>
        </p:txBody>
      </p:sp>
      <p:sp>
        <p:nvSpPr>
          <p:cNvPr id="494595" name="Rectangle 3"/>
          <p:cNvSpPr>
            <a:spLocks noGrp="1" noChangeArrowheads="1"/>
          </p:cNvSpPr>
          <p:nvPr>
            <p:ph type="body" sz="quarter" idx="14"/>
          </p:nvPr>
        </p:nvSpPr>
        <p:spPr>
          <a:xfrm>
            <a:off x="735611" y="1828917"/>
            <a:ext cx="4833916" cy="3111217"/>
          </a:xfrm>
        </p:spPr>
        <p:txBody>
          <a:bodyPr/>
          <a:lstStyle/>
          <a:p>
            <a:pPr>
              <a:defRPr/>
            </a:pPr>
            <a:r>
              <a:rPr lang="en-US" sz="2000" dirty="0">
                <a:solidFill>
                  <a:schemeClr val="accent4"/>
                </a:solidFill>
              </a:rPr>
              <a:t>Arc</a:t>
            </a:r>
            <a:r>
              <a:rPr lang="en-US" sz="2000" dirty="0">
                <a:solidFill>
                  <a:schemeClr val="accent2"/>
                </a:solidFill>
              </a:rPr>
              <a:t> </a:t>
            </a:r>
            <a:r>
              <a:rPr lang="en-US" sz="2000" dirty="0">
                <a:solidFill>
                  <a:schemeClr val="accent4"/>
                </a:solidFill>
              </a:rPr>
              <a:t>Hydro</a:t>
            </a:r>
          </a:p>
          <a:p>
            <a:pPr lvl="1">
              <a:lnSpc>
                <a:spcPct val="100000"/>
              </a:lnSpc>
              <a:spcBef>
                <a:spcPts val="600"/>
              </a:spcBef>
              <a:defRPr/>
            </a:pPr>
            <a:r>
              <a:rPr lang="en-US" sz="2000" b="0" dirty="0" smtClean="0"/>
              <a:t>An </a:t>
            </a:r>
            <a:r>
              <a:rPr lang="en-US" sz="2000" b="0" dirty="0"/>
              <a:t>ArcGIS </a:t>
            </a:r>
            <a:r>
              <a:rPr lang="en-US" sz="2000" dirty="0">
                <a:solidFill>
                  <a:schemeClr val="accent4"/>
                </a:solidFill>
                <a:cs typeface="+mn-cs"/>
              </a:rPr>
              <a:t>data</a:t>
            </a:r>
            <a:r>
              <a:rPr lang="en-US" sz="2000" dirty="0">
                <a:solidFill>
                  <a:schemeClr val="accent2"/>
                </a:solidFill>
              </a:rPr>
              <a:t> </a:t>
            </a:r>
            <a:r>
              <a:rPr lang="en-US" sz="2000" dirty="0">
                <a:solidFill>
                  <a:schemeClr val="accent4"/>
                </a:solidFill>
                <a:cs typeface="+mn-cs"/>
              </a:rPr>
              <a:t>model</a:t>
            </a:r>
            <a:r>
              <a:rPr lang="en-US" sz="2000" dirty="0">
                <a:solidFill>
                  <a:schemeClr val="accent2"/>
                </a:solidFill>
              </a:rPr>
              <a:t> </a:t>
            </a:r>
            <a:r>
              <a:rPr lang="en-US" sz="2000" b="0" dirty="0"/>
              <a:t>for water resources</a:t>
            </a:r>
          </a:p>
          <a:p>
            <a:pPr lvl="1">
              <a:lnSpc>
                <a:spcPct val="100000"/>
              </a:lnSpc>
              <a:spcBef>
                <a:spcPts val="600"/>
              </a:spcBef>
              <a:defRPr/>
            </a:pPr>
            <a:r>
              <a:rPr lang="en-US" sz="2000" b="0" dirty="0" smtClean="0"/>
              <a:t>Arc </a:t>
            </a:r>
            <a:r>
              <a:rPr lang="en-US" sz="2000" b="0" dirty="0"/>
              <a:t>Hydro </a:t>
            </a:r>
            <a:r>
              <a:rPr lang="en-US" sz="2000" dirty="0">
                <a:solidFill>
                  <a:schemeClr val="accent4"/>
                </a:solidFill>
                <a:cs typeface="+mn-cs"/>
              </a:rPr>
              <a:t>toolset</a:t>
            </a:r>
            <a:r>
              <a:rPr lang="en-US" sz="2000" b="0" dirty="0"/>
              <a:t> for implementation</a:t>
            </a:r>
          </a:p>
          <a:p>
            <a:pPr lvl="1">
              <a:lnSpc>
                <a:spcPct val="100000"/>
              </a:lnSpc>
              <a:spcBef>
                <a:spcPts val="600"/>
              </a:spcBef>
              <a:defRPr/>
            </a:pPr>
            <a:r>
              <a:rPr lang="en-US" sz="2000" b="0" dirty="0" smtClean="0"/>
              <a:t>Framework </a:t>
            </a:r>
            <a:r>
              <a:rPr lang="en-US" sz="2000" b="0" dirty="0"/>
              <a:t>for linking </a:t>
            </a:r>
            <a:r>
              <a:rPr lang="en-US" sz="2000" dirty="0">
                <a:solidFill>
                  <a:schemeClr val="accent4"/>
                </a:solidFill>
                <a:cs typeface="+mn-cs"/>
              </a:rPr>
              <a:t>hydrologic</a:t>
            </a:r>
            <a:r>
              <a:rPr lang="en-US" sz="2000" b="0" dirty="0">
                <a:solidFill>
                  <a:schemeClr val="accent2"/>
                </a:solidFill>
              </a:rPr>
              <a:t> </a:t>
            </a:r>
            <a:r>
              <a:rPr lang="en-US" sz="2000" dirty="0">
                <a:solidFill>
                  <a:schemeClr val="accent4"/>
                </a:solidFill>
                <a:cs typeface="+mn-cs"/>
              </a:rPr>
              <a:t>simulation</a:t>
            </a:r>
            <a:r>
              <a:rPr lang="en-US" sz="2000" b="0" dirty="0">
                <a:solidFill>
                  <a:schemeClr val="accent2"/>
                </a:solidFill>
              </a:rPr>
              <a:t> </a:t>
            </a:r>
            <a:r>
              <a:rPr lang="en-US" sz="2000" b="0" dirty="0"/>
              <a:t>models</a:t>
            </a:r>
          </a:p>
        </p:txBody>
      </p:sp>
      <p:pic>
        <p:nvPicPr>
          <p:cNvPr id="9222" name="Picture 4" descr="ArcHydro_frnt"/>
          <p:cNvPicPr>
            <a:picLocks noChangeAspect="1" noChangeArrowheads="1"/>
          </p:cNvPicPr>
          <p:nvPr/>
        </p:nvPicPr>
        <p:blipFill>
          <a:blip r:embed="rId3" cstate="print"/>
          <a:srcRect/>
          <a:stretch>
            <a:fillRect/>
          </a:stretch>
        </p:blipFill>
        <p:spPr bwMode="auto">
          <a:xfrm>
            <a:off x="5665537" y="1911920"/>
            <a:ext cx="2876471" cy="3431968"/>
          </a:xfrm>
          <a:prstGeom prst="rect">
            <a:avLst/>
          </a:prstGeom>
          <a:ln>
            <a:noFill/>
          </a:ln>
          <a:effectLst>
            <a:reflection blurRad="6350" stA="50000" endA="275" endPos="40000" dist="1016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223" name="Text Box 5"/>
          <p:cNvSpPr txBox="1">
            <a:spLocks noChangeArrowheads="1"/>
          </p:cNvSpPr>
          <p:nvPr/>
        </p:nvSpPr>
        <p:spPr bwMode="auto">
          <a:xfrm>
            <a:off x="1283525" y="4630387"/>
            <a:ext cx="4254691" cy="1015663"/>
          </a:xfrm>
          <a:prstGeom prst="rect">
            <a:avLst/>
          </a:prstGeom>
          <a:noFill/>
          <a:ln w="9525">
            <a:noFill/>
            <a:miter lim="800000"/>
            <a:headEnd/>
            <a:tailEnd/>
          </a:ln>
        </p:spPr>
        <p:txBody>
          <a:bodyPr wrap="none">
            <a:spAutoFit/>
          </a:bodyPr>
          <a:lstStyle/>
          <a:p>
            <a:pPr>
              <a:defRPr/>
            </a:pPr>
            <a:r>
              <a:rPr lang="en-US" sz="2000" dirty="0">
                <a:cs typeface="+mn-cs"/>
              </a:rPr>
              <a:t>The Arc Hydro data model and</a:t>
            </a:r>
          </a:p>
          <a:p>
            <a:pPr>
              <a:defRPr/>
            </a:pPr>
            <a:r>
              <a:rPr lang="en-US" sz="2000" dirty="0">
                <a:cs typeface="+mn-cs"/>
              </a:rPr>
              <a:t>application tools are in the public</a:t>
            </a:r>
          </a:p>
          <a:p>
            <a:pPr>
              <a:defRPr/>
            </a:pPr>
            <a:r>
              <a:rPr lang="en-US" sz="2000" smtClean="0">
                <a:cs typeface="+mn-cs"/>
              </a:rPr>
              <a:t>Domain.</a:t>
            </a:r>
            <a:endParaRPr lang="en-US" sz="2000" dirty="0">
              <a:cs typeface="+mn-cs"/>
            </a:endParaRPr>
          </a:p>
        </p:txBody>
      </p:sp>
      <p:sp>
        <p:nvSpPr>
          <p:cNvPr id="494598" name="Text Box 6"/>
          <p:cNvSpPr txBox="1">
            <a:spLocks noChangeArrowheads="1"/>
          </p:cNvSpPr>
          <p:nvPr/>
        </p:nvSpPr>
        <p:spPr bwMode="auto">
          <a:xfrm>
            <a:off x="761773" y="1277196"/>
            <a:ext cx="6281737" cy="400050"/>
          </a:xfrm>
          <a:prstGeom prst="rect">
            <a:avLst/>
          </a:prstGeom>
          <a:noFill/>
          <a:ln w="3175">
            <a:noFill/>
            <a:miter lim="800000"/>
            <a:headEnd/>
            <a:tailEnd/>
          </a:ln>
          <a:effectLst/>
        </p:spPr>
        <p:txBody>
          <a:bodyPr wrap="none">
            <a:spAutoFit/>
          </a:bodyPr>
          <a:lstStyle/>
          <a:p>
            <a:pPr>
              <a:defRPr/>
            </a:pPr>
            <a:r>
              <a:rPr lang="en-US" sz="2000" dirty="0">
                <a:cs typeface="+mn-cs"/>
              </a:rPr>
              <a:t>Published in 2002, now in revision for Arc Hydro II</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2133600"/>
            <a:ext cx="7696200" cy="6096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2794023021"/>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Space-time datasets</a:t>
            </a:r>
            <a:endParaRPr lang="en-US" sz="3200" dirty="0"/>
          </a:p>
        </p:txBody>
      </p:sp>
      <p:pic>
        <p:nvPicPr>
          <p:cNvPr id="3074" name="Picture 2" descr="D:\Gil\GWDataModel_Book\Chapter7\Ch07_Figures\Ch07_FinalFigures\Figure7.0.TIF"/>
          <p:cNvPicPr>
            <a:picLocks noChangeAspect="1" noChangeArrowheads="1"/>
          </p:cNvPicPr>
          <p:nvPr/>
        </p:nvPicPr>
        <p:blipFill>
          <a:blip r:embed="rId2" cstate="print"/>
          <a:srcRect/>
          <a:stretch>
            <a:fillRect/>
          </a:stretch>
        </p:blipFill>
        <p:spPr bwMode="auto">
          <a:xfrm>
            <a:off x="838200" y="1406867"/>
            <a:ext cx="7239000" cy="4917733"/>
          </a:xfrm>
          <a:prstGeom prst="rect">
            <a:avLst/>
          </a:prstGeom>
          <a:noFill/>
        </p:spPr>
      </p:pic>
    </p:spTree>
    <p:extLst>
      <p:ext uri="{BB962C8B-B14F-4D97-AF65-F5344CB8AC3E}">
        <p14:creationId xmlns:p14="http://schemas.microsoft.com/office/powerpoint/2010/main" val="325698325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2667000"/>
            <a:ext cx="7696200" cy="6096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133709315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a:lstStyle/>
          <a:p>
            <a:r>
              <a:rPr lang="en-US" sz="3200" dirty="0" smtClean="0"/>
              <a:t>Geology</a:t>
            </a:r>
          </a:p>
        </p:txBody>
      </p:sp>
      <p:sp>
        <p:nvSpPr>
          <p:cNvPr id="6" name="Text Placeholder 5"/>
          <p:cNvSpPr>
            <a:spLocks noGrp="1"/>
          </p:cNvSpPr>
          <p:nvPr>
            <p:ph type="body" sz="quarter" idx="14"/>
          </p:nvPr>
        </p:nvSpPr>
        <p:spPr>
          <a:xfrm>
            <a:off x="762000" y="1371600"/>
            <a:ext cx="7391400" cy="1371600"/>
          </a:xfrm>
        </p:spPr>
        <p:txBody>
          <a:bodyPr/>
          <a:lstStyle/>
          <a:p>
            <a:pPr>
              <a:lnSpc>
                <a:spcPct val="100000"/>
              </a:lnSpc>
            </a:pPr>
            <a:r>
              <a:rPr lang="en-US" sz="2400" b="0" dirty="0" smtClean="0"/>
              <a:t>Representation of data from geologic maps</a:t>
            </a:r>
          </a:p>
          <a:p>
            <a:pPr>
              <a:lnSpc>
                <a:spcPct val="100000"/>
              </a:lnSpc>
            </a:pPr>
            <a:r>
              <a:rPr lang="en-US" sz="2400" b="0" dirty="0" smtClean="0"/>
              <a:t>Simplified data model – not comprehensive geologic map design</a:t>
            </a:r>
          </a:p>
          <a:p>
            <a:pPr>
              <a:lnSpc>
                <a:spcPct val="100000"/>
              </a:lnSpc>
            </a:pPr>
            <a:endParaRPr lang="en-US" sz="2400" b="0" dirty="0"/>
          </a:p>
        </p:txBody>
      </p:sp>
      <p:pic>
        <p:nvPicPr>
          <p:cNvPr id="4098" name="Picture 2" descr="D:\Gil\GWDataModel_Book\Chapter4\Ch04_Figures\Ch04_FinalFigures\Figure4.04.tif"/>
          <p:cNvPicPr>
            <a:picLocks noChangeAspect="1" noChangeArrowheads="1"/>
          </p:cNvPicPr>
          <p:nvPr/>
        </p:nvPicPr>
        <p:blipFill>
          <a:blip r:embed="rId3" cstate="print"/>
          <a:srcRect/>
          <a:stretch>
            <a:fillRect/>
          </a:stretch>
        </p:blipFill>
        <p:spPr bwMode="auto">
          <a:xfrm>
            <a:off x="2958409" y="2514600"/>
            <a:ext cx="4966391" cy="3895968"/>
          </a:xfrm>
          <a:prstGeom prst="rect">
            <a:avLst/>
          </a:prstGeom>
          <a:noFill/>
        </p:spPr>
      </p:pic>
    </p:spTree>
    <p:extLst>
      <p:ext uri="{BB962C8B-B14F-4D97-AF65-F5344CB8AC3E}">
        <p14:creationId xmlns:p14="http://schemas.microsoft.com/office/powerpoint/2010/main" val="240626013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3276600"/>
            <a:ext cx="7696200" cy="8382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1274429006"/>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a:lstStyle/>
          <a:p>
            <a:r>
              <a:rPr lang="en-US" sz="3200" dirty="0" smtClean="0"/>
              <a:t>Boreholes</a:t>
            </a:r>
          </a:p>
        </p:txBody>
      </p:sp>
      <p:pic>
        <p:nvPicPr>
          <p:cNvPr id="117761" name="Picture 1" descr="C:\Documents and Settings\njones\My Documents\Conferences\2009.07 ESRI UC\powerpoint for booth\raw images\ASR1.png"/>
          <p:cNvPicPr>
            <a:picLocks noChangeAspect="1" noChangeArrowheads="1"/>
          </p:cNvPicPr>
          <p:nvPr/>
        </p:nvPicPr>
        <p:blipFill>
          <a:blip r:embed="rId3" cstate="print"/>
          <a:srcRect/>
          <a:stretch>
            <a:fillRect/>
          </a:stretch>
        </p:blipFill>
        <p:spPr bwMode="auto">
          <a:xfrm>
            <a:off x="838200" y="1447800"/>
            <a:ext cx="7391400" cy="4622647"/>
          </a:xfrm>
          <a:prstGeom prst="rect">
            <a:avLst/>
          </a:prstGeom>
          <a:noFill/>
        </p:spPr>
      </p:pic>
    </p:spTree>
    <p:extLst>
      <p:ext uri="{BB962C8B-B14F-4D97-AF65-F5344CB8AC3E}">
        <p14:creationId xmlns:p14="http://schemas.microsoft.com/office/powerpoint/2010/main" val="438728347"/>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200" dirty="0" smtClean="0"/>
              <a:t>Wells and 3D data</a:t>
            </a:r>
          </a:p>
        </p:txBody>
      </p:sp>
      <p:sp>
        <p:nvSpPr>
          <p:cNvPr id="18" name="Text Placeholder 17"/>
          <p:cNvSpPr>
            <a:spLocks noGrp="1"/>
          </p:cNvSpPr>
          <p:nvPr>
            <p:ph type="body" sz="quarter" idx="14"/>
          </p:nvPr>
        </p:nvSpPr>
        <p:spPr>
          <a:xfrm>
            <a:off x="762000" y="1295400"/>
            <a:ext cx="6477000" cy="1219200"/>
          </a:xfrm>
        </p:spPr>
        <p:txBody>
          <a:bodyPr/>
          <a:lstStyle/>
          <a:p>
            <a:pPr>
              <a:lnSpc>
                <a:spcPct val="100000"/>
              </a:lnSpc>
            </a:pPr>
            <a:r>
              <a:rPr lang="en-US" sz="2000" b="0" dirty="0" smtClean="0"/>
              <a:t>3D data is referenced along wells</a:t>
            </a:r>
          </a:p>
          <a:p>
            <a:pPr>
              <a:lnSpc>
                <a:spcPct val="100000"/>
              </a:lnSpc>
            </a:pPr>
            <a:r>
              <a:rPr lang="en-US" sz="2000" b="0" dirty="0" smtClean="0"/>
              <a:t>From depth (top) – To depth (bottom)</a:t>
            </a:r>
          </a:p>
          <a:p>
            <a:pPr>
              <a:lnSpc>
                <a:spcPct val="100000"/>
              </a:lnSpc>
            </a:pPr>
            <a:endParaRPr lang="en-US" sz="2000" b="0" dirty="0"/>
          </a:p>
        </p:txBody>
      </p:sp>
      <p:pic>
        <p:nvPicPr>
          <p:cNvPr id="16388" name="Picture 4"/>
          <p:cNvPicPr>
            <a:picLocks noChangeAspect="1" noChangeArrowheads="1"/>
          </p:cNvPicPr>
          <p:nvPr/>
        </p:nvPicPr>
        <p:blipFill>
          <a:blip r:embed="rId3" cstate="print"/>
          <a:srcRect/>
          <a:stretch>
            <a:fillRect/>
          </a:stretch>
        </p:blipFill>
        <p:spPr bwMode="auto">
          <a:xfrm>
            <a:off x="1295400" y="2203450"/>
            <a:ext cx="5288848" cy="2901950"/>
          </a:xfrm>
          <a:prstGeom prst="rect">
            <a:avLst/>
          </a:prstGeom>
          <a:noFill/>
          <a:ln w="3175">
            <a:noFill/>
            <a:miter lim="800000"/>
            <a:headEnd/>
            <a:tailEnd/>
          </a:ln>
        </p:spPr>
      </p:pic>
      <p:pic>
        <p:nvPicPr>
          <p:cNvPr id="16389" name="Picture 5"/>
          <p:cNvPicPr>
            <a:picLocks noChangeAspect="1" noChangeArrowheads="1"/>
          </p:cNvPicPr>
          <p:nvPr/>
        </p:nvPicPr>
        <p:blipFill>
          <a:blip r:embed="rId4" cstate="print"/>
          <a:srcRect/>
          <a:stretch>
            <a:fillRect/>
          </a:stretch>
        </p:blipFill>
        <p:spPr bwMode="auto">
          <a:xfrm>
            <a:off x="914400" y="3962400"/>
            <a:ext cx="5046663" cy="2000939"/>
          </a:xfrm>
          <a:prstGeom prst="rect">
            <a:avLst/>
          </a:prstGeom>
          <a:noFill/>
          <a:ln w="3175">
            <a:noFill/>
            <a:miter lim="800000"/>
            <a:headEnd/>
            <a:tailEnd/>
          </a:ln>
        </p:spPr>
      </p:pic>
      <p:sp>
        <p:nvSpPr>
          <p:cNvPr id="16390" name="Text Box 6"/>
          <p:cNvSpPr txBox="1">
            <a:spLocks noChangeArrowheads="1"/>
          </p:cNvSpPr>
          <p:nvPr/>
        </p:nvSpPr>
        <p:spPr bwMode="auto">
          <a:xfrm>
            <a:off x="311150" y="1143000"/>
            <a:ext cx="7232650" cy="822325"/>
          </a:xfrm>
          <a:prstGeom prst="rect">
            <a:avLst/>
          </a:prstGeom>
          <a:noFill/>
          <a:ln w="9525" algn="ctr">
            <a:noFill/>
            <a:miter lim="800000"/>
            <a:headEnd/>
            <a:tailEnd/>
          </a:ln>
        </p:spPr>
        <p:txBody>
          <a:bodyPr/>
          <a:lstStyle/>
          <a:p>
            <a:pPr marL="342900" indent="-342900">
              <a:lnSpc>
                <a:spcPct val="90000"/>
              </a:lnSpc>
              <a:spcBef>
                <a:spcPct val="20000"/>
              </a:spcBef>
              <a:buClr>
                <a:srgbClr val="001E4C"/>
              </a:buClr>
              <a:buSzPct val="50000"/>
              <a:buFont typeface="Wingdings" pitchFamily="2" charset="2"/>
              <a:buChar char="n"/>
            </a:pPr>
            <a:endParaRPr lang="en-US" dirty="0">
              <a:solidFill>
                <a:srgbClr val="001E4C"/>
              </a:solidFill>
              <a:latin typeface="Calibri" pitchFamily="34" charset="0"/>
            </a:endParaRPr>
          </a:p>
        </p:txBody>
      </p:sp>
      <p:sp>
        <p:nvSpPr>
          <p:cNvPr id="16391" name="AutoShape 7" descr="Granite"/>
          <p:cNvSpPr>
            <a:spLocks noChangeArrowheads="1"/>
          </p:cNvSpPr>
          <p:nvPr/>
        </p:nvSpPr>
        <p:spPr bwMode="auto">
          <a:xfrm>
            <a:off x="7481888" y="5133975"/>
            <a:ext cx="595312" cy="581025"/>
          </a:xfrm>
          <a:prstGeom prst="can">
            <a:avLst>
              <a:gd name="adj" fmla="val 6736"/>
            </a:avLst>
          </a:prstGeom>
          <a:blipFill dpi="0" rotWithShape="1">
            <a:blip r:embed="rId5" cstate="print"/>
            <a:srcRect/>
            <a:tile tx="0" ty="0" sx="100000" sy="100000" flip="none" algn="tl"/>
          </a:blipFill>
          <a:ln w="9525">
            <a:solidFill>
              <a:schemeClr val="tx1"/>
            </a:solidFill>
            <a:round/>
            <a:headEnd/>
            <a:tailEnd/>
          </a:ln>
        </p:spPr>
        <p:txBody>
          <a:bodyPr wrap="none" anchor="ctr"/>
          <a:lstStyle/>
          <a:p>
            <a:endParaRPr lang="en-US" dirty="0"/>
          </a:p>
        </p:txBody>
      </p:sp>
      <p:sp>
        <p:nvSpPr>
          <p:cNvPr id="16392" name="AutoShape 8" descr="Wide upward diagonal"/>
          <p:cNvSpPr>
            <a:spLocks noChangeArrowheads="1"/>
          </p:cNvSpPr>
          <p:nvPr/>
        </p:nvSpPr>
        <p:spPr bwMode="auto">
          <a:xfrm>
            <a:off x="7481888" y="4940300"/>
            <a:ext cx="595312" cy="485775"/>
          </a:xfrm>
          <a:prstGeom prst="can">
            <a:avLst>
              <a:gd name="adj" fmla="val 6736"/>
            </a:avLst>
          </a:prstGeom>
          <a:pattFill prst="wdUpDiag">
            <a:fgClr>
              <a:schemeClr val="accent2"/>
            </a:fgClr>
            <a:bgClr>
              <a:srgbClr val="FFFFFF"/>
            </a:bgClr>
          </a:pattFill>
          <a:ln w="15875">
            <a:solidFill>
              <a:schemeClr val="tx1"/>
            </a:solidFill>
            <a:round/>
            <a:headEnd/>
            <a:tailEnd/>
          </a:ln>
        </p:spPr>
        <p:txBody>
          <a:bodyPr wrap="none" anchor="ctr"/>
          <a:lstStyle/>
          <a:p>
            <a:endParaRPr lang="en-US" dirty="0"/>
          </a:p>
        </p:txBody>
      </p:sp>
      <p:sp>
        <p:nvSpPr>
          <p:cNvPr id="16393" name="AutoShape 9" descr="Granite"/>
          <p:cNvSpPr>
            <a:spLocks noChangeArrowheads="1"/>
          </p:cNvSpPr>
          <p:nvPr/>
        </p:nvSpPr>
        <p:spPr bwMode="auto">
          <a:xfrm>
            <a:off x="7481888" y="4600575"/>
            <a:ext cx="595312" cy="581025"/>
          </a:xfrm>
          <a:prstGeom prst="can">
            <a:avLst>
              <a:gd name="adj" fmla="val 6736"/>
            </a:avLst>
          </a:prstGeom>
          <a:blipFill dpi="0" rotWithShape="1">
            <a:blip r:embed="rId5" cstate="print"/>
            <a:srcRect/>
            <a:tile tx="0" ty="0" sx="100000" sy="100000" flip="none" algn="tl"/>
          </a:blipFill>
          <a:ln w="9525">
            <a:solidFill>
              <a:schemeClr val="tx1"/>
            </a:solidFill>
            <a:round/>
            <a:headEnd/>
            <a:tailEnd/>
          </a:ln>
        </p:spPr>
        <p:txBody>
          <a:bodyPr wrap="none" anchor="ctr"/>
          <a:lstStyle/>
          <a:p>
            <a:endParaRPr lang="en-US" dirty="0"/>
          </a:p>
        </p:txBody>
      </p:sp>
      <p:sp>
        <p:nvSpPr>
          <p:cNvPr id="16394" name="AutoShape 10" descr="Wide upward diagonal"/>
          <p:cNvSpPr>
            <a:spLocks noChangeArrowheads="1"/>
          </p:cNvSpPr>
          <p:nvPr/>
        </p:nvSpPr>
        <p:spPr bwMode="auto">
          <a:xfrm>
            <a:off x="7481888" y="4406900"/>
            <a:ext cx="595312" cy="485775"/>
          </a:xfrm>
          <a:prstGeom prst="can">
            <a:avLst>
              <a:gd name="adj" fmla="val 6736"/>
            </a:avLst>
          </a:prstGeom>
          <a:pattFill prst="wdUpDiag">
            <a:fgClr>
              <a:schemeClr val="accent2"/>
            </a:fgClr>
            <a:bgClr>
              <a:srgbClr val="FFFFFF"/>
            </a:bgClr>
          </a:pattFill>
          <a:ln w="15875">
            <a:solidFill>
              <a:schemeClr val="tx1"/>
            </a:solidFill>
            <a:round/>
            <a:headEnd/>
            <a:tailEnd/>
          </a:ln>
        </p:spPr>
        <p:txBody>
          <a:bodyPr wrap="none" anchor="ctr"/>
          <a:lstStyle/>
          <a:p>
            <a:endParaRPr lang="en-US" dirty="0"/>
          </a:p>
        </p:txBody>
      </p:sp>
      <p:sp>
        <p:nvSpPr>
          <p:cNvPr id="16395" name="AutoShape 11" descr="Granite"/>
          <p:cNvSpPr>
            <a:spLocks noChangeArrowheads="1"/>
          </p:cNvSpPr>
          <p:nvPr/>
        </p:nvSpPr>
        <p:spPr bwMode="auto">
          <a:xfrm>
            <a:off x="7481888" y="4178300"/>
            <a:ext cx="595312" cy="485775"/>
          </a:xfrm>
          <a:prstGeom prst="can">
            <a:avLst>
              <a:gd name="adj" fmla="val 9185"/>
            </a:avLst>
          </a:prstGeom>
          <a:blipFill dpi="0" rotWithShape="1">
            <a:blip r:embed="rId5" cstate="print"/>
            <a:srcRect/>
            <a:tile tx="0" ty="0" sx="100000" sy="100000" flip="none" algn="tl"/>
          </a:blipFill>
          <a:ln w="9525">
            <a:solidFill>
              <a:schemeClr val="tx1"/>
            </a:solidFill>
            <a:round/>
            <a:headEnd/>
            <a:tailEnd/>
          </a:ln>
        </p:spPr>
        <p:txBody>
          <a:bodyPr wrap="none" anchor="ctr"/>
          <a:lstStyle/>
          <a:p>
            <a:endParaRPr lang="en-US" dirty="0"/>
          </a:p>
        </p:txBody>
      </p:sp>
      <p:sp>
        <p:nvSpPr>
          <p:cNvPr id="16396" name="AutoShape 12" descr="Wide upward diagonal"/>
          <p:cNvSpPr>
            <a:spLocks noChangeArrowheads="1"/>
          </p:cNvSpPr>
          <p:nvPr/>
        </p:nvSpPr>
        <p:spPr bwMode="auto">
          <a:xfrm>
            <a:off x="7481888" y="3473450"/>
            <a:ext cx="595312" cy="962025"/>
          </a:xfrm>
          <a:prstGeom prst="can">
            <a:avLst>
              <a:gd name="adj" fmla="val 10886"/>
            </a:avLst>
          </a:prstGeom>
          <a:pattFill prst="wdUpDiag">
            <a:fgClr>
              <a:schemeClr val="accent2"/>
            </a:fgClr>
            <a:bgClr>
              <a:srgbClr val="FFFFFF"/>
            </a:bgClr>
          </a:pattFill>
          <a:ln w="15875">
            <a:solidFill>
              <a:schemeClr val="tx1"/>
            </a:solidFill>
            <a:round/>
            <a:headEnd/>
            <a:tailEnd/>
          </a:ln>
        </p:spPr>
        <p:txBody>
          <a:bodyPr wrap="none" anchor="ctr"/>
          <a:lstStyle/>
          <a:p>
            <a:endParaRPr lang="en-US" dirty="0"/>
          </a:p>
        </p:txBody>
      </p:sp>
      <p:sp>
        <p:nvSpPr>
          <p:cNvPr id="16397" name="AutoShape 17" descr="Granite"/>
          <p:cNvSpPr>
            <a:spLocks noChangeArrowheads="1"/>
          </p:cNvSpPr>
          <p:nvPr/>
        </p:nvSpPr>
        <p:spPr bwMode="auto">
          <a:xfrm>
            <a:off x="7481888" y="2520950"/>
            <a:ext cx="595312" cy="1457325"/>
          </a:xfrm>
          <a:prstGeom prst="can">
            <a:avLst>
              <a:gd name="adj" fmla="val 16694"/>
            </a:avLst>
          </a:prstGeom>
          <a:blipFill dpi="0" rotWithShape="1">
            <a:blip r:embed="rId5" cstate="print"/>
            <a:srcRect/>
            <a:tile tx="0" ty="0" sx="100000" sy="100000" flip="none" algn="tl"/>
          </a:blipFill>
          <a:ln w="9525">
            <a:solidFill>
              <a:schemeClr val="tx1"/>
            </a:solidFill>
            <a:round/>
            <a:headEnd/>
            <a:tailEnd/>
          </a:ln>
        </p:spPr>
        <p:txBody>
          <a:bodyPr wrap="none" anchor="ctr"/>
          <a:lstStyle/>
          <a:p>
            <a:endParaRPr lang="en-US" dirty="0"/>
          </a:p>
        </p:txBody>
      </p:sp>
      <p:sp>
        <p:nvSpPr>
          <p:cNvPr id="16398" name="Line 37"/>
          <p:cNvSpPr>
            <a:spLocks noChangeShapeType="1"/>
          </p:cNvSpPr>
          <p:nvPr/>
        </p:nvSpPr>
        <p:spPr bwMode="auto">
          <a:xfrm>
            <a:off x="2478088" y="2936875"/>
            <a:ext cx="4608511" cy="415925"/>
          </a:xfrm>
          <a:prstGeom prst="line">
            <a:avLst/>
          </a:prstGeom>
          <a:noFill/>
          <a:ln w="38100">
            <a:solidFill>
              <a:srgbClr val="C00000"/>
            </a:solidFill>
            <a:round/>
            <a:headEnd/>
            <a:tailEnd type="triangle" w="med" len="med"/>
          </a:ln>
        </p:spPr>
        <p:txBody>
          <a:bodyPr wrap="none" anchor="ctr"/>
          <a:lstStyle/>
          <a:p>
            <a:endParaRPr lang="en-US" dirty="0"/>
          </a:p>
        </p:txBody>
      </p:sp>
      <p:sp>
        <p:nvSpPr>
          <p:cNvPr id="16399" name="Line 38"/>
          <p:cNvSpPr>
            <a:spLocks noChangeShapeType="1"/>
          </p:cNvSpPr>
          <p:nvPr/>
        </p:nvSpPr>
        <p:spPr bwMode="auto">
          <a:xfrm flipV="1">
            <a:off x="4648200" y="3429000"/>
            <a:ext cx="2438400" cy="1754186"/>
          </a:xfrm>
          <a:prstGeom prst="line">
            <a:avLst/>
          </a:prstGeom>
          <a:noFill/>
          <a:ln w="38100">
            <a:solidFill>
              <a:srgbClr val="C00000"/>
            </a:solidFill>
            <a:round/>
            <a:headEnd/>
            <a:tailEnd type="triangle" w="med" len="med"/>
          </a:ln>
        </p:spPr>
        <p:txBody>
          <a:bodyPr wrap="none" anchor="ctr"/>
          <a:lstStyle/>
          <a:p>
            <a:endParaRPr lang="en-US" dirty="0"/>
          </a:p>
        </p:txBody>
      </p:sp>
      <p:sp>
        <p:nvSpPr>
          <p:cNvPr id="16400" name="Line 39"/>
          <p:cNvSpPr>
            <a:spLocks noChangeShapeType="1"/>
          </p:cNvSpPr>
          <p:nvPr/>
        </p:nvSpPr>
        <p:spPr bwMode="auto">
          <a:xfrm>
            <a:off x="7289800" y="2624137"/>
            <a:ext cx="0" cy="1274763"/>
          </a:xfrm>
          <a:prstGeom prst="line">
            <a:avLst/>
          </a:prstGeom>
          <a:noFill/>
          <a:ln w="38100">
            <a:solidFill>
              <a:schemeClr val="accent2"/>
            </a:solidFill>
            <a:round/>
            <a:headEnd/>
            <a:tailEnd type="triangle" w="med" len="med"/>
          </a:ln>
        </p:spPr>
        <p:txBody>
          <a:bodyPr wrap="none" anchor="ctr"/>
          <a:lstStyle/>
          <a:p>
            <a:endParaRPr lang="en-US" dirty="0"/>
          </a:p>
        </p:txBody>
      </p:sp>
      <p:sp>
        <p:nvSpPr>
          <p:cNvPr id="391208" name="Text Box 40"/>
          <p:cNvSpPr txBox="1">
            <a:spLocks noChangeArrowheads="1"/>
          </p:cNvSpPr>
          <p:nvPr/>
        </p:nvSpPr>
        <p:spPr bwMode="auto">
          <a:xfrm>
            <a:off x="6832600" y="2174875"/>
            <a:ext cx="819150" cy="396875"/>
          </a:xfrm>
          <a:prstGeom prst="rect">
            <a:avLst/>
          </a:prstGeom>
          <a:noFill/>
          <a:ln w="3175">
            <a:noFill/>
            <a:miter lim="800000"/>
            <a:headEnd/>
            <a:tailEnd/>
          </a:ln>
          <a:effectLst/>
        </p:spPr>
        <p:txBody>
          <a:bodyPr wrap="none">
            <a:spAutoFit/>
          </a:bodyPr>
          <a:lstStyle/>
          <a:p>
            <a:pPr algn="ctr" eaLnBrk="0" hangingPunct="0">
              <a:defRPr/>
            </a:pPr>
            <a:r>
              <a:rPr lang="en-US" sz="2000" b="1" dirty="0">
                <a:solidFill>
                  <a:srgbClr val="9BCDFF"/>
                </a:solidFill>
                <a:latin typeface="+mn-lt"/>
              </a:rPr>
              <a:t>From</a:t>
            </a:r>
          </a:p>
        </p:txBody>
      </p:sp>
      <p:sp>
        <p:nvSpPr>
          <p:cNvPr id="391209" name="Text Box 41"/>
          <p:cNvSpPr txBox="1">
            <a:spLocks noChangeArrowheads="1"/>
          </p:cNvSpPr>
          <p:nvPr/>
        </p:nvSpPr>
        <p:spPr bwMode="auto">
          <a:xfrm>
            <a:off x="6903844" y="3829050"/>
            <a:ext cx="479811" cy="400110"/>
          </a:xfrm>
          <a:prstGeom prst="rect">
            <a:avLst/>
          </a:prstGeom>
          <a:noFill/>
          <a:ln w="3175">
            <a:noFill/>
            <a:miter lim="800000"/>
            <a:headEnd/>
            <a:tailEnd/>
          </a:ln>
          <a:effectLst/>
        </p:spPr>
        <p:txBody>
          <a:bodyPr wrap="none">
            <a:spAutoFit/>
          </a:bodyPr>
          <a:lstStyle/>
          <a:p>
            <a:pPr algn="ctr" eaLnBrk="0" hangingPunct="0">
              <a:defRPr/>
            </a:pPr>
            <a:r>
              <a:rPr lang="en-US" sz="2000" b="1" dirty="0">
                <a:solidFill>
                  <a:srgbClr val="9BCDFF"/>
                </a:solidFill>
                <a:latin typeface="+mn-lt"/>
              </a:rPr>
              <a:t>To</a:t>
            </a:r>
          </a:p>
        </p:txBody>
      </p:sp>
    </p:spTree>
    <p:extLst>
      <p:ext uri="{BB962C8B-B14F-4D97-AF65-F5344CB8AC3E}">
        <p14:creationId xmlns:p14="http://schemas.microsoft.com/office/powerpoint/2010/main" val="21266306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sz="3200" dirty="0" smtClean="0"/>
              <a:t>BoreholeLog table</a:t>
            </a:r>
          </a:p>
        </p:txBody>
      </p:sp>
      <p:sp>
        <p:nvSpPr>
          <p:cNvPr id="17412" name="Rectangle 3"/>
          <p:cNvSpPr>
            <a:spLocks noGrp="1" noChangeArrowheads="1"/>
          </p:cNvSpPr>
          <p:nvPr>
            <p:ph type="body" sz="quarter" idx="14"/>
          </p:nvPr>
        </p:nvSpPr>
        <p:spPr>
          <a:xfrm>
            <a:off x="762000" y="1295400"/>
            <a:ext cx="7315200" cy="1066800"/>
          </a:xfrm>
        </p:spPr>
        <p:txBody>
          <a:bodyPr>
            <a:normAutofit/>
          </a:bodyPr>
          <a:lstStyle/>
          <a:p>
            <a:pPr marL="0" indent="0" eaLnBrk="1" hangingPunct="1">
              <a:lnSpc>
                <a:spcPct val="100000"/>
              </a:lnSpc>
              <a:buNone/>
            </a:pPr>
            <a:r>
              <a:rPr lang="en-US" sz="2000" b="0" dirty="0" smtClean="0"/>
              <a:t>Combining the well geometry (x, y) and the vertical data stored in the BoreholeLog table we can describe a set of 3D geometries (x, y, z)</a:t>
            </a:r>
          </a:p>
        </p:txBody>
      </p:sp>
      <p:pic>
        <p:nvPicPr>
          <p:cNvPr id="41" name="Picture 8" descr="Figure5.23 copy.png"/>
          <p:cNvPicPr>
            <a:picLocks noChangeAspect="1"/>
          </p:cNvPicPr>
          <p:nvPr/>
        </p:nvPicPr>
        <p:blipFill>
          <a:blip r:embed="rId3" cstate="print"/>
          <a:srcRect r="8422"/>
          <a:stretch>
            <a:fillRect/>
          </a:stretch>
        </p:blipFill>
        <p:spPr bwMode="auto">
          <a:xfrm>
            <a:off x="2057400" y="2895600"/>
            <a:ext cx="5943600" cy="3602182"/>
          </a:xfrm>
          <a:prstGeom prst="rect">
            <a:avLst/>
          </a:prstGeom>
          <a:noFill/>
          <a:ln w="9525">
            <a:noFill/>
            <a:miter lim="800000"/>
            <a:headEnd/>
            <a:tailEnd/>
          </a:ln>
        </p:spPr>
      </p:pic>
      <p:sp>
        <p:nvSpPr>
          <p:cNvPr id="42" name="Rectangle 41"/>
          <p:cNvSpPr/>
          <p:nvPr/>
        </p:nvSpPr>
        <p:spPr>
          <a:xfrm>
            <a:off x="5486400" y="3708805"/>
            <a:ext cx="351130" cy="102413"/>
          </a:xfrm>
          <a:prstGeom prst="rect">
            <a:avLst/>
          </a:prstGeom>
          <a:solidFill>
            <a:srgbClr val="FFFF00">
              <a:alpha val="30196"/>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2438400" y="5105400"/>
            <a:ext cx="395288" cy="922325"/>
          </a:xfrm>
          <a:prstGeom prst="rect">
            <a:avLst/>
          </a:prstGeom>
          <a:solidFill>
            <a:srgbClr val="FFFF00">
              <a:alpha val="30196"/>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Line 5"/>
          <p:cNvSpPr>
            <a:spLocks noChangeShapeType="1"/>
          </p:cNvSpPr>
          <p:nvPr/>
        </p:nvSpPr>
        <p:spPr bwMode="auto">
          <a:xfrm flipH="1" flipV="1">
            <a:off x="5791200" y="3809999"/>
            <a:ext cx="1905000" cy="1523999"/>
          </a:xfrm>
          <a:prstGeom prst="line">
            <a:avLst/>
          </a:prstGeom>
          <a:noFill/>
          <a:ln w="19050">
            <a:solidFill>
              <a:schemeClr val="tx1"/>
            </a:solidFill>
            <a:round/>
            <a:headEnd/>
            <a:tailEnd type="triangle" w="med" len="med"/>
          </a:ln>
        </p:spPr>
        <p:txBody>
          <a:bodyPr/>
          <a:lstStyle/>
          <a:p>
            <a:endParaRPr lang="en-US"/>
          </a:p>
        </p:txBody>
      </p:sp>
      <p:grpSp>
        <p:nvGrpSpPr>
          <p:cNvPr id="11" name="Group 10"/>
          <p:cNvGrpSpPr/>
          <p:nvPr/>
        </p:nvGrpSpPr>
        <p:grpSpPr>
          <a:xfrm>
            <a:off x="533400" y="2362200"/>
            <a:ext cx="3000140" cy="2514600"/>
            <a:chOff x="533400" y="2362200"/>
            <a:chExt cx="3000140" cy="2514600"/>
          </a:xfrm>
        </p:grpSpPr>
        <p:sp>
          <p:nvSpPr>
            <p:cNvPr id="10" name="Rectangle 9"/>
            <p:cNvSpPr/>
            <p:nvPr/>
          </p:nvSpPr>
          <p:spPr bwMode="auto">
            <a:xfrm>
              <a:off x="533400" y="2362200"/>
              <a:ext cx="2971800" cy="2514600"/>
            </a:xfrm>
            <a:prstGeom prst="rect">
              <a:avLst/>
            </a:prstGeom>
            <a:solidFill>
              <a:schemeClr val="bg2"/>
            </a:solidFill>
            <a:ln w="25400" cap="flat" cmpd="sng" algn="ctr">
              <a:solidFill>
                <a:schemeClr val="bg2"/>
              </a:solidFill>
              <a:prstDash val="solid"/>
              <a:round/>
              <a:headEnd type="none" w="med" len="med"/>
              <a:tailEnd type="none" w="med" len="med"/>
            </a:ln>
            <a:effectLst>
              <a:outerShdw dist="25400" dir="5400000">
                <a:srgbClr val="000000">
                  <a:alpha val="20000"/>
                </a:srgbClr>
              </a:outerShdw>
            </a:effectLst>
          </p:spPr>
          <p:txBody>
            <a:bodyPr wrap="none" rtlCol="0" anchor="ctr"/>
            <a:lstStyle/>
            <a:p>
              <a:pPr algn="ctr"/>
              <a:endParaRPr lang="en-US" sz="1200" dirty="0">
                <a:solidFill>
                  <a:schemeClr val="tx2"/>
                </a:solidFill>
                <a:latin typeface="Arial" charset="0"/>
                <a:ea typeface="ＭＳ Ｐゴシック" pitchFamily="16" charset="-128"/>
              </a:endParaRPr>
            </a:p>
          </p:txBody>
        </p:sp>
        <p:pic>
          <p:nvPicPr>
            <p:cNvPr id="1026" name="Picture 2"/>
            <p:cNvPicPr>
              <a:picLocks noChangeAspect="1" noChangeArrowheads="1"/>
            </p:cNvPicPr>
            <p:nvPr/>
          </p:nvPicPr>
          <p:blipFill>
            <a:blip r:embed="rId4" cstate="print"/>
            <a:srcRect/>
            <a:stretch>
              <a:fillRect/>
            </a:stretch>
          </p:blipFill>
          <p:spPr bwMode="auto">
            <a:xfrm>
              <a:off x="609600" y="2438400"/>
              <a:ext cx="2923940" cy="2394547"/>
            </a:xfrm>
            <a:prstGeom prst="rect">
              <a:avLst/>
            </a:prstGeom>
            <a:noFill/>
            <a:ln w="9525">
              <a:noFill/>
              <a:miter lim="800000"/>
              <a:headEnd/>
              <a:tailEnd/>
            </a:ln>
            <a:effectLst/>
          </p:spPr>
        </p:pic>
      </p:grpSp>
      <p:sp>
        <p:nvSpPr>
          <p:cNvPr id="44" name="Line 6"/>
          <p:cNvSpPr>
            <a:spLocks noChangeShapeType="1"/>
          </p:cNvSpPr>
          <p:nvPr/>
        </p:nvSpPr>
        <p:spPr bwMode="auto">
          <a:xfrm flipH="1">
            <a:off x="2895600" y="3810000"/>
            <a:ext cx="2743200" cy="1524000"/>
          </a:xfrm>
          <a:prstGeom prst="line">
            <a:avLst/>
          </a:pr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619245481"/>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914400" y="723900"/>
            <a:ext cx="7696200" cy="482600"/>
          </a:xfrm>
        </p:spPr>
        <p:txBody>
          <a:bodyPr/>
          <a:lstStyle/>
          <a:p>
            <a:r>
              <a:rPr lang="en-US" sz="2800" dirty="0" smtClean="0"/>
              <a:t>3D features (BorePoints and BoreLines)</a:t>
            </a:r>
          </a:p>
        </p:txBody>
      </p:sp>
      <p:sp>
        <p:nvSpPr>
          <p:cNvPr id="18436" name="Rectangle 3"/>
          <p:cNvSpPr>
            <a:spLocks noGrp="1" noChangeArrowheads="1"/>
          </p:cNvSpPr>
          <p:nvPr>
            <p:ph type="body" sz="quarter" idx="14"/>
          </p:nvPr>
        </p:nvSpPr>
        <p:spPr>
          <a:xfrm>
            <a:off x="762000" y="1447800"/>
            <a:ext cx="6858000" cy="762000"/>
          </a:xfrm>
        </p:spPr>
        <p:txBody>
          <a:bodyPr/>
          <a:lstStyle/>
          <a:p>
            <a:pPr marL="0" indent="0" eaLnBrk="1" hangingPunct="1">
              <a:buNone/>
            </a:pPr>
            <a:r>
              <a:rPr lang="en-US" sz="2400" b="0" dirty="0" smtClean="0"/>
              <a:t>From the tabular data we create 3D features that can be viewed in ArcScene.</a:t>
            </a:r>
          </a:p>
        </p:txBody>
      </p:sp>
      <p:pic>
        <p:nvPicPr>
          <p:cNvPr id="14" name="Picture 7" descr="Figure5.24_Points.png"/>
          <p:cNvPicPr>
            <a:picLocks noChangeAspect="1"/>
          </p:cNvPicPr>
          <p:nvPr/>
        </p:nvPicPr>
        <p:blipFill>
          <a:blip r:embed="rId3" cstate="print"/>
          <a:srcRect l="31992" t="31250" r="7735"/>
          <a:stretch>
            <a:fillRect/>
          </a:stretch>
        </p:blipFill>
        <p:spPr bwMode="auto">
          <a:xfrm>
            <a:off x="761606" y="2209800"/>
            <a:ext cx="3581793" cy="2895600"/>
          </a:xfrm>
          <a:prstGeom prst="rect">
            <a:avLst/>
          </a:prstGeom>
          <a:noFill/>
          <a:ln w="9525">
            <a:solidFill>
              <a:schemeClr val="tx1"/>
            </a:solidFill>
            <a:miter lim="800000"/>
            <a:headEnd/>
            <a:tailEnd/>
          </a:ln>
        </p:spPr>
      </p:pic>
      <p:pic>
        <p:nvPicPr>
          <p:cNvPr id="15" name="Picture 8" descr="Figure5.24_Lines.png"/>
          <p:cNvPicPr>
            <a:picLocks/>
          </p:cNvPicPr>
          <p:nvPr/>
        </p:nvPicPr>
        <p:blipFill>
          <a:blip r:embed="rId4" cstate="print"/>
          <a:srcRect l="34756" t="25520"/>
          <a:stretch>
            <a:fillRect/>
          </a:stretch>
        </p:blipFill>
        <p:spPr bwMode="auto">
          <a:xfrm>
            <a:off x="4495800" y="3048000"/>
            <a:ext cx="3654425" cy="2895600"/>
          </a:xfrm>
          <a:prstGeom prst="rect">
            <a:avLst/>
          </a:prstGeom>
          <a:noFill/>
          <a:ln w="9525">
            <a:solidFill>
              <a:schemeClr val="tx1"/>
            </a:solidFill>
            <a:miter lim="800000"/>
            <a:headEnd/>
            <a:tailEnd/>
          </a:ln>
        </p:spPr>
      </p:pic>
      <p:pic>
        <p:nvPicPr>
          <p:cNvPr id="18" name="Picture 10" descr="Figure5.24_Point_Legend copy.png"/>
          <p:cNvPicPr>
            <a:picLocks noChangeAspect="1"/>
          </p:cNvPicPr>
          <p:nvPr/>
        </p:nvPicPr>
        <p:blipFill>
          <a:blip r:embed="rId5" cstate="print"/>
          <a:srcRect/>
          <a:stretch>
            <a:fillRect/>
          </a:stretch>
        </p:blipFill>
        <p:spPr bwMode="auto">
          <a:xfrm>
            <a:off x="3013723" y="3352799"/>
            <a:ext cx="1253477" cy="1697037"/>
          </a:xfrm>
          <a:prstGeom prst="rect">
            <a:avLst/>
          </a:prstGeom>
          <a:noFill/>
          <a:ln w="9525">
            <a:noFill/>
            <a:miter lim="800000"/>
            <a:headEnd/>
            <a:tailEnd/>
          </a:ln>
        </p:spPr>
      </p:pic>
      <p:pic>
        <p:nvPicPr>
          <p:cNvPr id="19" name="Picture 12" descr="Figure5.24_Line_Legend copy.png"/>
          <p:cNvPicPr>
            <a:picLocks noChangeAspect="1"/>
          </p:cNvPicPr>
          <p:nvPr/>
        </p:nvPicPr>
        <p:blipFill>
          <a:blip r:embed="rId6" cstate="print"/>
          <a:srcRect/>
          <a:stretch>
            <a:fillRect/>
          </a:stretch>
        </p:blipFill>
        <p:spPr bwMode="auto">
          <a:xfrm>
            <a:off x="6781800" y="4236951"/>
            <a:ext cx="1295400" cy="1644735"/>
          </a:xfrm>
          <a:prstGeom prst="rect">
            <a:avLst/>
          </a:prstGeom>
          <a:noFill/>
          <a:ln w="3175">
            <a:noFill/>
            <a:miter lim="800000"/>
            <a:headEnd/>
            <a:tailEnd/>
          </a:ln>
        </p:spPr>
      </p:pic>
    </p:spTree>
    <p:extLst>
      <p:ext uri="{BB962C8B-B14F-4D97-AF65-F5344CB8AC3E}">
        <p14:creationId xmlns:p14="http://schemas.microsoft.com/office/powerpoint/2010/main" val="4215667406"/>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4191000"/>
            <a:ext cx="7696200" cy="8382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389524707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a:defRPr/>
            </a:pPr>
            <a:r>
              <a:rPr lang="en-US" sz="3200" dirty="0" smtClean="0"/>
              <a:t>Arc Hydro Groundwater – Time Line</a:t>
            </a:r>
            <a:endParaRPr lang="en-US" sz="3200" dirty="0"/>
          </a:p>
        </p:txBody>
      </p:sp>
      <p:sp>
        <p:nvSpPr>
          <p:cNvPr id="494595" name="Rectangle 3"/>
          <p:cNvSpPr>
            <a:spLocks noGrp="1" noChangeArrowheads="1"/>
          </p:cNvSpPr>
          <p:nvPr>
            <p:ph type="body" sz="quarter" idx="14"/>
          </p:nvPr>
        </p:nvSpPr>
        <p:spPr>
          <a:xfrm>
            <a:off x="641267" y="1448905"/>
            <a:ext cx="7635834" cy="5141898"/>
          </a:xfrm>
        </p:spPr>
        <p:txBody>
          <a:bodyPr/>
          <a:lstStyle/>
          <a:p>
            <a:pPr lvl="0">
              <a:lnSpc>
                <a:spcPct val="100000"/>
              </a:lnSpc>
              <a:spcBef>
                <a:spcPts val="600"/>
              </a:spcBef>
              <a:spcAft>
                <a:spcPts val="1200"/>
              </a:spcAft>
            </a:pPr>
            <a:r>
              <a:rPr lang="en-US" sz="2000" dirty="0" smtClean="0">
                <a:solidFill>
                  <a:schemeClr val="accent4"/>
                </a:solidFill>
              </a:rPr>
              <a:t>2002</a:t>
            </a:r>
            <a:r>
              <a:rPr lang="en-US" sz="2000" b="0" dirty="0" smtClean="0"/>
              <a:t> - Arc Hydro book and tools published</a:t>
            </a:r>
            <a:endParaRPr lang="en-US" sz="2000" dirty="0" smtClean="0">
              <a:solidFill>
                <a:schemeClr val="accent4"/>
              </a:solidFill>
            </a:endParaRPr>
          </a:p>
          <a:p>
            <a:pPr lvl="0">
              <a:lnSpc>
                <a:spcPct val="100000"/>
              </a:lnSpc>
              <a:spcBef>
                <a:spcPts val="600"/>
              </a:spcBef>
              <a:spcAft>
                <a:spcPts val="1200"/>
              </a:spcAft>
            </a:pPr>
            <a:r>
              <a:rPr lang="en-US" sz="2000" dirty="0" smtClean="0">
                <a:solidFill>
                  <a:schemeClr val="accent4"/>
                </a:solidFill>
              </a:rPr>
              <a:t>2003</a:t>
            </a:r>
            <a:r>
              <a:rPr lang="en-US" sz="2000" b="0" dirty="0" smtClean="0"/>
              <a:t> - Initial groundwater data model discussions, initial designs at the Center for Research in Water Resources, UT Austin</a:t>
            </a:r>
            <a:endParaRPr lang="en-US" sz="2000" dirty="0" smtClean="0">
              <a:solidFill>
                <a:schemeClr val="accent4"/>
              </a:solidFill>
            </a:endParaRPr>
          </a:p>
          <a:p>
            <a:pPr lvl="0">
              <a:lnSpc>
                <a:spcPct val="100000"/>
              </a:lnSpc>
              <a:spcBef>
                <a:spcPts val="600"/>
              </a:spcBef>
              <a:spcAft>
                <a:spcPts val="1200"/>
              </a:spcAft>
            </a:pPr>
            <a:r>
              <a:rPr lang="en-US" sz="2000" dirty="0" smtClean="0">
                <a:solidFill>
                  <a:schemeClr val="accent4"/>
                </a:solidFill>
              </a:rPr>
              <a:t>2006</a:t>
            </a:r>
            <a:r>
              <a:rPr lang="en-US" sz="2000" b="0" dirty="0" smtClean="0"/>
              <a:t> - First complete design of Arc Hydro Groundwater data model </a:t>
            </a:r>
            <a:endParaRPr lang="en-US" sz="2000" b="0" dirty="0" smtClean="0">
              <a:solidFill>
                <a:srgbClr val="FFFF00"/>
              </a:solidFill>
            </a:endParaRPr>
          </a:p>
          <a:p>
            <a:pPr lvl="0">
              <a:lnSpc>
                <a:spcPct val="100000"/>
              </a:lnSpc>
              <a:spcBef>
                <a:spcPts val="600"/>
              </a:spcBef>
              <a:spcAft>
                <a:spcPts val="1200"/>
              </a:spcAft>
            </a:pPr>
            <a:r>
              <a:rPr lang="en-US" sz="2000" dirty="0" smtClean="0">
                <a:solidFill>
                  <a:schemeClr val="accent4"/>
                </a:solidFill>
              </a:rPr>
              <a:t>2007</a:t>
            </a:r>
            <a:r>
              <a:rPr lang="en-US" sz="2000" b="0" dirty="0" smtClean="0"/>
              <a:t> - First preconference meeting</a:t>
            </a:r>
            <a:endParaRPr lang="en-US" sz="2000" dirty="0" smtClean="0">
              <a:solidFill>
                <a:schemeClr val="accent4"/>
              </a:solidFill>
            </a:endParaRPr>
          </a:p>
          <a:p>
            <a:pPr lvl="0">
              <a:lnSpc>
                <a:spcPct val="100000"/>
              </a:lnSpc>
              <a:spcBef>
                <a:spcPts val="600"/>
              </a:spcBef>
              <a:spcAft>
                <a:spcPts val="1200"/>
              </a:spcAft>
            </a:pPr>
            <a:r>
              <a:rPr lang="en-US" sz="2000" dirty="0" smtClean="0">
                <a:solidFill>
                  <a:schemeClr val="accent4"/>
                </a:solidFill>
              </a:rPr>
              <a:t>2007</a:t>
            </a:r>
            <a:r>
              <a:rPr lang="en-US" sz="2000" b="0" dirty="0" smtClean="0"/>
              <a:t> - ESRI and Aquaveo team to develop Arc Hydro Groundwater Tools</a:t>
            </a:r>
            <a:endParaRPr lang="en-US" sz="2000" dirty="0" smtClean="0">
              <a:solidFill>
                <a:schemeClr val="accent4"/>
              </a:solidFill>
            </a:endParaRPr>
          </a:p>
          <a:p>
            <a:pPr lvl="0">
              <a:lnSpc>
                <a:spcPct val="100000"/>
              </a:lnSpc>
              <a:spcBef>
                <a:spcPts val="600"/>
              </a:spcBef>
              <a:spcAft>
                <a:spcPts val="1200"/>
              </a:spcAft>
            </a:pPr>
            <a:r>
              <a:rPr lang="en-US" sz="2000" dirty="0" smtClean="0">
                <a:solidFill>
                  <a:schemeClr val="accent4"/>
                </a:solidFill>
              </a:rPr>
              <a:t>2009</a:t>
            </a:r>
            <a:r>
              <a:rPr lang="en-US" sz="2000" b="0" dirty="0" smtClean="0"/>
              <a:t> - Arc Hydro Tools released </a:t>
            </a:r>
          </a:p>
          <a:p>
            <a:pPr lvl="0">
              <a:lnSpc>
                <a:spcPct val="100000"/>
              </a:lnSpc>
              <a:spcBef>
                <a:spcPts val="600"/>
              </a:spcBef>
              <a:spcAft>
                <a:spcPts val="1200"/>
              </a:spcAft>
            </a:pPr>
            <a:r>
              <a:rPr lang="en-US" sz="2000" dirty="0" smtClean="0">
                <a:solidFill>
                  <a:schemeClr val="accent4"/>
                </a:solidFill>
              </a:rPr>
              <a:t>2010 (coming soon!) </a:t>
            </a:r>
            <a:r>
              <a:rPr lang="en-US" sz="2000" b="0" dirty="0" smtClean="0"/>
              <a:t>- </a:t>
            </a:r>
            <a:r>
              <a:rPr lang="en-US" sz="2000" b="0" i="1" dirty="0" smtClean="0"/>
              <a:t>Arc Hydro Groundwater</a:t>
            </a:r>
            <a:r>
              <a:rPr lang="en-US" sz="2000" b="0" dirty="0" smtClean="0"/>
              <a:t> book</a:t>
            </a:r>
            <a:endParaRPr lang="en-US" sz="2000" dirty="0" smtClean="0">
              <a:solidFill>
                <a:schemeClr val="accent4"/>
              </a:solidFill>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GeoSections</a:t>
            </a:r>
            <a:endParaRPr lang="en-US" sz="3200" dirty="0"/>
          </a:p>
        </p:txBody>
      </p:sp>
      <p:pic>
        <p:nvPicPr>
          <p:cNvPr id="4" name="Picture 2"/>
          <p:cNvPicPr>
            <a:picLocks noChangeAspect="1" noChangeArrowheads="1"/>
          </p:cNvPicPr>
          <p:nvPr/>
        </p:nvPicPr>
        <p:blipFill>
          <a:blip r:embed="rId3" cstate="print"/>
          <a:srcRect/>
          <a:stretch>
            <a:fillRect/>
          </a:stretch>
        </p:blipFill>
        <p:spPr bwMode="auto">
          <a:xfrm>
            <a:off x="838200" y="1485678"/>
            <a:ext cx="7467600" cy="4457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77094"/>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XS2D Component</a:t>
            </a:r>
            <a:endParaRPr lang="en-US" sz="3200" dirty="0"/>
          </a:p>
        </p:txBody>
      </p:sp>
      <p:pic>
        <p:nvPicPr>
          <p:cNvPr id="176130" name="Picture 2"/>
          <p:cNvPicPr>
            <a:picLocks noChangeAspect="1" noChangeArrowheads="1"/>
          </p:cNvPicPr>
          <p:nvPr/>
        </p:nvPicPr>
        <p:blipFill>
          <a:blip r:embed="rId3" cstate="print"/>
          <a:srcRect/>
          <a:stretch>
            <a:fillRect/>
          </a:stretch>
        </p:blipFill>
        <p:spPr bwMode="auto">
          <a:xfrm>
            <a:off x="914400" y="1403151"/>
            <a:ext cx="5867400" cy="4692849"/>
          </a:xfrm>
          <a:prstGeom prst="rect">
            <a:avLst/>
          </a:prstGeom>
          <a:noFill/>
          <a:ln w="9525">
            <a:noFill/>
            <a:miter lim="800000"/>
            <a:headEnd/>
            <a:tailEnd/>
          </a:ln>
        </p:spPr>
      </p:pic>
    </p:spTree>
    <p:extLst>
      <p:ext uri="{BB962C8B-B14F-4D97-AF65-F5344CB8AC3E}">
        <p14:creationId xmlns:p14="http://schemas.microsoft.com/office/powerpoint/2010/main" val="4106299174"/>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14400" y="1447800"/>
            <a:ext cx="6400800" cy="4343400"/>
            <a:chOff x="381000" y="1905000"/>
            <a:chExt cx="5874266" cy="3657600"/>
          </a:xfrm>
        </p:grpSpPr>
        <p:pic>
          <p:nvPicPr>
            <p:cNvPr id="1027" name="Picture 3"/>
            <p:cNvPicPr>
              <a:picLocks noChangeAspect="1" noChangeArrowheads="1"/>
            </p:cNvPicPr>
            <p:nvPr/>
          </p:nvPicPr>
          <p:blipFill>
            <a:blip r:embed="rId3" cstate="print"/>
            <a:srcRect/>
            <a:stretch>
              <a:fillRect/>
            </a:stretch>
          </p:blipFill>
          <p:spPr bwMode="auto">
            <a:xfrm>
              <a:off x="381000" y="2286000"/>
              <a:ext cx="5874266" cy="3276600"/>
            </a:xfrm>
            <a:prstGeom prst="rect">
              <a:avLst/>
            </a:prstGeom>
            <a:noFill/>
            <a:ln w="9525">
              <a:noFill/>
              <a:miter lim="800000"/>
              <a:headEnd/>
              <a:tailEnd/>
            </a:ln>
          </p:spPr>
        </p:pic>
        <p:sp>
          <p:nvSpPr>
            <p:cNvPr id="7" name="TextBox 6"/>
            <p:cNvSpPr txBox="1"/>
            <p:nvPr/>
          </p:nvSpPr>
          <p:spPr>
            <a:xfrm>
              <a:off x="4542312" y="2702626"/>
              <a:ext cx="638474" cy="181427"/>
            </a:xfrm>
            <a:prstGeom prst="rect">
              <a:avLst/>
            </a:prstGeom>
            <a:noFill/>
          </p:spPr>
          <p:txBody>
            <a:bodyPr wrap="none" lIns="0" tIns="0" rIns="0" bIns="0" rtlCol="0">
              <a:spAutoFit/>
            </a:bodyPr>
            <a:lstStyle/>
            <a:p>
              <a:r>
                <a:rPr lang="en-US" sz="1400" b="1" dirty="0" smtClean="0">
                  <a:latin typeface="+mn-lt"/>
                </a:rPr>
                <a:t>Outcrop</a:t>
              </a:r>
              <a:endParaRPr lang="en-US" sz="1200" b="1" dirty="0">
                <a:latin typeface="+mn-lt"/>
              </a:endParaRPr>
            </a:p>
          </p:txBody>
        </p:sp>
        <p:cxnSp>
          <p:nvCxnSpPr>
            <p:cNvPr id="9" name="Straight Arrow Connector 8"/>
            <p:cNvCxnSpPr/>
            <p:nvPr/>
          </p:nvCxnSpPr>
          <p:spPr>
            <a:xfrm>
              <a:off x="4772873" y="2895600"/>
              <a:ext cx="484927" cy="1524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43400" y="3886200"/>
              <a:ext cx="1506446" cy="181427"/>
            </a:xfrm>
            <a:prstGeom prst="rect">
              <a:avLst/>
            </a:prstGeom>
            <a:noFill/>
          </p:spPr>
          <p:txBody>
            <a:bodyPr wrap="none" lIns="0" tIns="0" rIns="0" bIns="0" rtlCol="0">
              <a:spAutoFit/>
            </a:bodyPr>
            <a:lstStyle/>
            <a:p>
              <a:r>
                <a:rPr lang="en-US" sz="1400" b="1" dirty="0" smtClean="0">
                  <a:latin typeface="+mn-lt"/>
                </a:rPr>
                <a:t>Salt water interface</a:t>
              </a:r>
              <a:endParaRPr lang="en-US" sz="1400" b="1" dirty="0">
                <a:latin typeface="+mn-lt"/>
              </a:endParaRPr>
            </a:p>
          </p:txBody>
        </p:sp>
        <p:cxnSp>
          <p:nvCxnSpPr>
            <p:cNvPr id="14" name="Straight Arrow Connector 13"/>
            <p:cNvCxnSpPr/>
            <p:nvPr/>
          </p:nvCxnSpPr>
          <p:spPr>
            <a:xfrm rot="5400000" flipH="1" flipV="1">
              <a:off x="4914900" y="3695700"/>
              <a:ext cx="228600" cy="1524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2200" y="2743200"/>
              <a:ext cx="1041566" cy="181427"/>
            </a:xfrm>
            <a:prstGeom prst="rect">
              <a:avLst/>
            </a:prstGeom>
            <a:noFill/>
          </p:spPr>
          <p:txBody>
            <a:bodyPr wrap="none" lIns="0" tIns="0" rIns="0" bIns="0" rtlCol="0">
              <a:spAutoFit/>
            </a:bodyPr>
            <a:lstStyle/>
            <a:p>
              <a:r>
                <a:rPr lang="en-US" sz="1400" b="1" dirty="0" smtClean="0">
                  <a:latin typeface="+mn-lt"/>
                </a:rPr>
                <a:t>Borehole</a:t>
              </a:r>
              <a:r>
                <a:rPr lang="en-US" sz="1200" b="1" dirty="0" smtClean="0">
                  <a:latin typeface="+mn-lt"/>
                </a:rPr>
                <a:t> data</a:t>
              </a:r>
              <a:endParaRPr lang="en-US" sz="1200" b="1" dirty="0">
                <a:latin typeface="+mn-lt"/>
              </a:endParaRPr>
            </a:p>
          </p:txBody>
        </p:sp>
        <p:cxnSp>
          <p:nvCxnSpPr>
            <p:cNvPr id="20" name="Straight Arrow Connector 19"/>
            <p:cNvCxnSpPr/>
            <p:nvPr/>
          </p:nvCxnSpPr>
          <p:spPr>
            <a:xfrm rot="5400000">
              <a:off x="2310236" y="3099964"/>
              <a:ext cx="609600" cy="353272"/>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2743200" y="3047999"/>
              <a:ext cx="533399" cy="380999"/>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95400" y="4864587"/>
              <a:ext cx="438399" cy="181427"/>
            </a:xfrm>
            <a:prstGeom prst="rect">
              <a:avLst/>
            </a:prstGeom>
            <a:noFill/>
          </p:spPr>
          <p:txBody>
            <a:bodyPr wrap="none" lIns="0" tIns="0" rIns="0" bIns="0" rtlCol="0">
              <a:spAutoFit/>
            </a:bodyPr>
            <a:lstStyle/>
            <a:p>
              <a:r>
                <a:rPr lang="en-US" sz="1400" b="1" dirty="0" smtClean="0">
                  <a:latin typeface="+mn-lt"/>
                </a:rPr>
                <a:t>Panel</a:t>
              </a:r>
              <a:endParaRPr lang="en-US" sz="1200" b="1" dirty="0">
                <a:latin typeface="+mn-lt"/>
              </a:endParaRPr>
            </a:p>
          </p:txBody>
        </p:sp>
        <p:cxnSp>
          <p:nvCxnSpPr>
            <p:cNvPr id="30" name="Straight Arrow Connector 29"/>
            <p:cNvCxnSpPr/>
            <p:nvPr/>
          </p:nvCxnSpPr>
          <p:spPr>
            <a:xfrm rot="16200000" flipV="1">
              <a:off x="1197429" y="4669971"/>
              <a:ext cx="172192" cy="128649"/>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634343" y="4514603"/>
              <a:ext cx="1016558" cy="181427"/>
            </a:xfrm>
            <a:prstGeom prst="rect">
              <a:avLst/>
            </a:prstGeom>
            <a:noFill/>
          </p:spPr>
          <p:txBody>
            <a:bodyPr wrap="none" lIns="0" tIns="0" rIns="0" bIns="0" rtlCol="0">
              <a:spAutoFit/>
            </a:bodyPr>
            <a:lstStyle/>
            <a:p>
              <a:r>
                <a:rPr lang="en-US" sz="1400" b="1" dirty="0" smtClean="0">
                  <a:latin typeface="+mn-lt"/>
                </a:rPr>
                <a:t>Panel</a:t>
              </a:r>
              <a:r>
                <a:rPr lang="en-US" sz="1200" b="1" dirty="0" smtClean="0">
                  <a:latin typeface="+mn-lt"/>
                </a:rPr>
                <a:t> </a:t>
              </a:r>
              <a:r>
                <a:rPr lang="en-US" sz="1400" b="1" dirty="0" smtClean="0">
                  <a:latin typeface="+mn-lt"/>
                </a:rPr>
                <a:t>divider</a:t>
              </a:r>
              <a:endParaRPr lang="en-US" sz="1200" b="1" dirty="0">
                <a:latin typeface="+mn-lt"/>
              </a:endParaRPr>
            </a:p>
          </p:txBody>
        </p:sp>
        <p:cxnSp>
          <p:nvCxnSpPr>
            <p:cNvPr id="36" name="Straight Arrow Connector 35"/>
            <p:cNvCxnSpPr/>
            <p:nvPr/>
          </p:nvCxnSpPr>
          <p:spPr>
            <a:xfrm rot="10800000" flipV="1">
              <a:off x="2590800" y="4724400"/>
              <a:ext cx="228600" cy="1524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4495800" y="2895600"/>
              <a:ext cx="228600" cy="1524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81000" y="1905000"/>
              <a:ext cx="3519376" cy="336935"/>
            </a:xfrm>
            <a:prstGeom prst="rect">
              <a:avLst/>
            </a:prstGeom>
            <a:noFill/>
          </p:spPr>
          <p:txBody>
            <a:bodyPr wrap="none" rtlCol="0">
              <a:spAutoFit/>
            </a:bodyPr>
            <a:lstStyle/>
            <a:p>
              <a:r>
                <a:rPr lang="en-US" sz="2000" b="1" dirty="0" smtClean="0">
                  <a:solidFill>
                    <a:srgbClr val="9BCDFF"/>
                  </a:solidFill>
                  <a:latin typeface="+mn-lt"/>
                </a:rPr>
                <a:t>Edit cross sections in ArcMap</a:t>
              </a:r>
              <a:endParaRPr lang="en-US" sz="2000" b="1" dirty="0">
                <a:solidFill>
                  <a:srgbClr val="9BCDFF"/>
                </a:solidFill>
                <a:latin typeface="+mn-lt"/>
              </a:endParaRPr>
            </a:p>
          </p:txBody>
        </p:sp>
      </p:grpSp>
      <p:sp>
        <p:nvSpPr>
          <p:cNvPr id="17" name="Title 16"/>
          <p:cNvSpPr>
            <a:spLocks noGrp="1"/>
          </p:cNvSpPr>
          <p:nvPr>
            <p:ph type="title"/>
          </p:nvPr>
        </p:nvSpPr>
        <p:spPr/>
        <p:txBody>
          <a:bodyPr/>
          <a:lstStyle/>
          <a:p>
            <a:r>
              <a:rPr lang="en-US" sz="3200" dirty="0" smtClean="0"/>
              <a:t>2D Cross Section Editing</a:t>
            </a:r>
            <a:endParaRPr lang="en-US" sz="3200" dirty="0"/>
          </a:p>
        </p:txBody>
      </p:sp>
      <p:pic>
        <p:nvPicPr>
          <p:cNvPr id="1029" name="Picture 5"/>
          <p:cNvPicPr>
            <a:picLocks noChangeAspect="1" noChangeArrowheads="1"/>
          </p:cNvPicPr>
          <p:nvPr/>
        </p:nvPicPr>
        <p:blipFill>
          <a:blip r:embed="rId4" cstate="print"/>
          <a:srcRect/>
          <a:stretch>
            <a:fillRect/>
          </a:stretch>
        </p:blipFill>
        <p:spPr bwMode="auto">
          <a:xfrm>
            <a:off x="5562600" y="4114800"/>
            <a:ext cx="2209800" cy="2131045"/>
          </a:xfrm>
          <a:prstGeom prst="rect">
            <a:avLst/>
          </a:prstGeom>
          <a:noFill/>
          <a:ln w="9525">
            <a:noFill/>
            <a:miter lim="800000"/>
            <a:headEnd/>
            <a:tailEnd/>
          </a:ln>
        </p:spPr>
      </p:pic>
    </p:spTree>
    <p:extLst>
      <p:ext uri="{BB962C8B-B14F-4D97-AF65-F5344CB8AC3E}">
        <p14:creationId xmlns:p14="http://schemas.microsoft.com/office/powerpoint/2010/main" val="3688833841"/>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Transform to 3D </a:t>
            </a:r>
            <a:r>
              <a:rPr lang="en-US" sz="3200" dirty="0" err="1" smtClean="0"/>
              <a:t>GeoSection</a:t>
            </a:r>
            <a:endParaRPr lang="en-US" sz="3200" dirty="0"/>
          </a:p>
        </p:txBody>
      </p:sp>
      <p:pic>
        <p:nvPicPr>
          <p:cNvPr id="175106" name="Picture 2"/>
          <p:cNvPicPr>
            <a:picLocks noChangeAspect="1" noChangeArrowheads="1"/>
          </p:cNvPicPr>
          <p:nvPr/>
        </p:nvPicPr>
        <p:blipFill>
          <a:blip r:embed="rId3" cstate="print"/>
          <a:srcRect/>
          <a:stretch>
            <a:fillRect/>
          </a:stretch>
        </p:blipFill>
        <p:spPr bwMode="auto">
          <a:xfrm>
            <a:off x="990600" y="1371600"/>
            <a:ext cx="6326898" cy="4800600"/>
          </a:xfrm>
          <a:prstGeom prst="rect">
            <a:avLst/>
          </a:prstGeom>
          <a:noFill/>
          <a:ln w="9525">
            <a:noFill/>
            <a:miter lim="800000"/>
            <a:headEnd/>
            <a:tailEnd/>
          </a:ln>
        </p:spPr>
      </p:pic>
    </p:spTree>
    <p:extLst>
      <p:ext uri="{BB962C8B-B14F-4D97-AF65-F5344CB8AC3E}">
        <p14:creationId xmlns:p14="http://schemas.microsoft.com/office/powerpoint/2010/main" val="656946123"/>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sz="3200" dirty="0" smtClean="0"/>
              <a:t>GeoRasters</a:t>
            </a:r>
          </a:p>
        </p:txBody>
      </p:sp>
      <p:pic>
        <p:nvPicPr>
          <p:cNvPr id="4" name="Picture 3" descr="Figure6.26_scene.tif"/>
          <p:cNvPicPr>
            <a:picLocks noChangeAspect="1"/>
          </p:cNvPicPr>
          <p:nvPr/>
        </p:nvPicPr>
        <p:blipFill>
          <a:blip r:embed="rId3" cstate="print"/>
          <a:srcRect l="11774" t="25463" r="16509" b="12423"/>
          <a:stretch>
            <a:fillRect/>
          </a:stretch>
        </p:blipFill>
        <p:spPr>
          <a:xfrm>
            <a:off x="1219200" y="2590800"/>
            <a:ext cx="6629400" cy="3463119"/>
          </a:xfrm>
          <a:prstGeom prst="rect">
            <a:avLst/>
          </a:prstGeom>
        </p:spPr>
      </p:pic>
      <p:pic>
        <p:nvPicPr>
          <p:cNvPr id="5" name="Picture 4" descr="Figure6.26_legend.tif"/>
          <p:cNvPicPr>
            <a:picLocks noChangeAspect="1"/>
          </p:cNvPicPr>
          <p:nvPr/>
        </p:nvPicPr>
        <p:blipFill>
          <a:blip r:embed="rId4" cstate="print"/>
          <a:stretch>
            <a:fillRect/>
          </a:stretch>
        </p:blipFill>
        <p:spPr>
          <a:xfrm>
            <a:off x="1219200" y="4800600"/>
            <a:ext cx="1536192" cy="978408"/>
          </a:xfrm>
          <a:prstGeom prst="rect">
            <a:avLst/>
          </a:prstGeom>
        </p:spPr>
      </p:pic>
      <p:pic>
        <p:nvPicPr>
          <p:cNvPr id="7" name="Picture 12"/>
          <p:cNvPicPr>
            <a:picLocks noChangeAspect="1" noChangeArrowheads="1"/>
          </p:cNvPicPr>
          <p:nvPr/>
        </p:nvPicPr>
        <p:blipFill>
          <a:blip r:embed="rId5" cstate="print"/>
          <a:srcRect/>
          <a:stretch>
            <a:fillRect/>
          </a:stretch>
        </p:blipFill>
        <p:spPr bwMode="auto">
          <a:xfrm>
            <a:off x="762000" y="1447801"/>
            <a:ext cx="7162800" cy="1376510"/>
          </a:xfrm>
          <a:prstGeom prst="rect">
            <a:avLst/>
          </a:prstGeom>
          <a:noFill/>
          <a:ln w="9525">
            <a:noFill/>
            <a:miter lim="800000"/>
            <a:headEnd/>
            <a:tailEnd/>
          </a:ln>
        </p:spPr>
      </p:pic>
    </p:spTree>
    <p:extLst>
      <p:ext uri="{BB962C8B-B14F-4D97-AF65-F5344CB8AC3E}">
        <p14:creationId xmlns:p14="http://schemas.microsoft.com/office/powerpoint/2010/main" val="1668585044"/>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sz="3200" dirty="0" err="1" smtClean="0"/>
              <a:t>GeoVolumes</a:t>
            </a:r>
            <a:endParaRPr lang="en-US" dirty="0" smtClean="0"/>
          </a:p>
        </p:txBody>
      </p:sp>
      <p:pic>
        <p:nvPicPr>
          <p:cNvPr id="116737" name="Picture 1" descr="C:\Documents and Settings\njones\My Documents\Aquaveo\ArcHydroGW\Marketing\sjrwmd.png"/>
          <p:cNvPicPr>
            <a:picLocks noChangeAspect="1" noChangeArrowheads="1"/>
          </p:cNvPicPr>
          <p:nvPr/>
        </p:nvPicPr>
        <p:blipFill>
          <a:blip r:embed="rId3" cstate="print"/>
          <a:srcRect/>
          <a:stretch>
            <a:fillRect/>
          </a:stretch>
        </p:blipFill>
        <p:spPr bwMode="auto">
          <a:xfrm>
            <a:off x="1066800" y="1333773"/>
            <a:ext cx="6891985" cy="4762227"/>
          </a:xfrm>
          <a:prstGeom prst="rect">
            <a:avLst/>
          </a:prstGeom>
          <a:noFill/>
        </p:spPr>
      </p:pic>
    </p:spTree>
    <p:extLst>
      <p:ext uri="{BB962C8B-B14F-4D97-AF65-F5344CB8AC3E}">
        <p14:creationId xmlns:p14="http://schemas.microsoft.com/office/powerpoint/2010/main" val="10470529"/>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5105400"/>
            <a:ext cx="7696200" cy="8382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62471610"/>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Gil\GWDataModel_Book\Poster\Poster\GWModel_schemtaic_03.15.2010_low_resolution.tif"/>
          <p:cNvPicPr>
            <a:picLocks noChangeAspect="1" noChangeArrowheads="1"/>
          </p:cNvPicPr>
          <p:nvPr/>
        </p:nvPicPr>
        <p:blipFill>
          <a:blip r:embed="rId3" cstate="print"/>
          <a:srcRect/>
          <a:stretch>
            <a:fillRect/>
          </a:stretch>
        </p:blipFill>
        <p:spPr bwMode="auto">
          <a:xfrm>
            <a:off x="701601" y="1447800"/>
            <a:ext cx="7604199" cy="4137750"/>
          </a:xfrm>
          <a:prstGeom prst="rect">
            <a:avLst/>
          </a:prstGeom>
          <a:noFill/>
        </p:spPr>
      </p:pic>
      <p:sp>
        <p:nvSpPr>
          <p:cNvPr id="73732" name="Oval 4"/>
          <p:cNvSpPr>
            <a:spLocks noChangeArrowheads="1"/>
          </p:cNvSpPr>
          <p:nvPr/>
        </p:nvSpPr>
        <p:spPr bwMode="auto">
          <a:xfrm>
            <a:off x="457200" y="4343400"/>
            <a:ext cx="4038600" cy="1219200"/>
          </a:xfrm>
          <a:prstGeom prst="ellipse">
            <a:avLst/>
          </a:prstGeom>
          <a:noFill/>
          <a:ln w="38100">
            <a:solidFill>
              <a:srgbClr val="FF0000"/>
            </a:solidFill>
            <a:round/>
            <a:headEnd/>
            <a:tailEnd/>
          </a:ln>
        </p:spPr>
        <p:txBody>
          <a:bodyPr wrap="none" anchor="ctr"/>
          <a:lstStyle/>
          <a:p>
            <a:endParaRPr lang="en-US"/>
          </a:p>
        </p:txBody>
      </p:sp>
      <p:sp>
        <p:nvSpPr>
          <p:cNvPr id="1029" name="Rectangle 7"/>
          <p:cNvSpPr>
            <a:spLocks noGrp="1" noChangeArrowheads="1"/>
          </p:cNvSpPr>
          <p:nvPr>
            <p:ph type="title"/>
          </p:nvPr>
        </p:nvSpPr>
        <p:spPr/>
        <p:txBody>
          <a:bodyPr/>
          <a:lstStyle/>
          <a:p>
            <a:r>
              <a:rPr lang="en-US" sz="3200" dirty="0" smtClean="0"/>
              <a:t>Simulation Feature Data Set</a:t>
            </a:r>
          </a:p>
        </p:txBody>
      </p:sp>
      <p:pic>
        <p:nvPicPr>
          <p:cNvPr id="15367" name="Picture 7"/>
          <p:cNvPicPr>
            <a:picLocks noChangeAspect="1" noChangeArrowheads="1"/>
          </p:cNvPicPr>
          <p:nvPr/>
        </p:nvPicPr>
        <p:blipFill>
          <a:blip r:embed="rId4" cstate="print"/>
          <a:srcRect/>
          <a:stretch>
            <a:fillRect/>
          </a:stretch>
        </p:blipFill>
        <p:spPr bwMode="auto">
          <a:xfrm>
            <a:off x="838200" y="1905000"/>
            <a:ext cx="7086600" cy="3371783"/>
          </a:xfrm>
          <a:prstGeom prst="rect">
            <a:avLst/>
          </a:prstGeom>
          <a:noFill/>
          <a:ln w="9525">
            <a:noFill/>
            <a:miter lim="800000"/>
            <a:headEnd/>
            <a:tailEnd/>
          </a:ln>
        </p:spPr>
      </p:pic>
    </p:spTree>
    <p:extLst>
      <p:ext uri="{BB962C8B-B14F-4D97-AF65-F5344CB8AC3E}">
        <p14:creationId xmlns:p14="http://schemas.microsoft.com/office/powerpoint/2010/main" val="32762544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p:cTn id="7" dur="500" fill="hold"/>
                                        <p:tgtEl>
                                          <p:spTgt spid="73732"/>
                                        </p:tgtEl>
                                        <p:attrNameLst>
                                          <p:attrName>ppt_w</p:attrName>
                                        </p:attrNameLst>
                                      </p:cBhvr>
                                      <p:tavLst>
                                        <p:tav tm="0">
                                          <p:val>
                                            <p:fltVal val="0"/>
                                          </p:val>
                                        </p:tav>
                                        <p:tav tm="100000">
                                          <p:val>
                                            <p:strVal val="#ppt_w"/>
                                          </p:val>
                                        </p:tav>
                                      </p:tavLst>
                                    </p:anim>
                                    <p:anim calcmode="lin" valueType="num">
                                      <p:cBhvr>
                                        <p:cTn id="8" dur="500" fill="hold"/>
                                        <p:tgtEl>
                                          <p:spTgt spid="7373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5367"/>
                                        </p:tgtEl>
                                        <p:attrNameLst>
                                          <p:attrName>style.visibility</p:attrName>
                                        </p:attrNameLst>
                                      </p:cBhvr>
                                      <p:to>
                                        <p:strVal val="visible"/>
                                      </p:to>
                                    </p:set>
                                    <p:anim calcmode="lin" valueType="num">
                                      <p:cBhvr>
                                        <p:cTn id="13" dur="1000" fill="hold"/>
                                        <p:tgtEl>
                                          <p:spTgt spid="15367"/>
                                        </p:tgtEl>
                                        <p:attrNameLst>
                                          <p:attrName>ppt_w</p:attrName>
                                        </p:attrNameLst>
                                      </p:cBhvr>
                                      <p:tavLst>
                                        <p:tav tm="0">
                                          <p:val>
                                            <p:strVal val="#ppt_w*0.70"/>
                                          </p:val>
                                        </p:tav>
                                        <p:tav tm="100000">
                                          <p:val>
                                            <p:strVal val="#ppt_w"/>
                                          </p:val>
                                        </p:tav>
                                      </p:tavLst>
                                    </p:anim>
                                    <p:anim calcmode="lin" valueType="num">
                                      <p:cBhvr>
                                        <p:cTn id="14" dur="1000" fill="hold"/>
                                        <p:tgtEl>
                                          <p:spTgt spid="15367"/>
                                        </p:tgtEl>
                                        <p:attrNameLst>
                                          <p:attrName>ppt_h</p:attrName>
                                        </p:attrNameLst>
                                      </p:cBhvr>
                                      <p:tavLst>
                                        <p:tav tm="0">
                                          <p:val>
                                            <p:strVal val="#ppt_h"/>
                                          </p:val>
                                        </p:tav>
                                        <p:tav tm="100000">
                                          <p:val>
                                            <p:strVal val="#ppt_h"/>
                                          </p:val>
                                        </p:tav>
                                      </p:tavLst>
                                    </p:anim>
                                    <p:animEffect transition="in" filter="fade">
                                      <p:cBhvr>
                                        <p:cTn id="15" dur="1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Data model and tools summary</a:t>
            </a:r>
            <a:endParaRPr lang="en-US" sz="3200" dirty="0"/>
          </a:p>
        </p:txBody>
      </p:sp>
      <p:sp>
        <p:nvSpPr>
          <p:cNvPr id="4" name="Text Placeholder 3"/>
          <p:cNvSpPr>
            <a:spLocks noGrp="1"/>
          </p:cNvSpPr>
          <p:nvPr>
            <p:ph type="body" sz="quarter" idx="14"/>
          </p:nvPr>
        </p:nvSpPr>
        <p:spPr>
          <a:xfrm>
            <a:off x="685800" y="1371600"/>
            <a:ext cx="7772400" cy="5105400"/>
          </a:xfrm>
        </p:spPr>
        <p:txBody>
          <a:bodyPr/>
          <a:lstStyle/>
          <a:p>
            <a:pPr>
              <a:lnSpc>
                <a:spcPct val="100000"/>
              </a:lnSpc>
            </a:pPr>
            <a:r>
              <a:rPr lang="en-US" sz="2400" dirty="0" smtClean="0">
                <a:solidFill>
                  <a:srgbClr val="9BCDFF"/>
                </a:solidFill>
              </a:rPr>
              <a:t>Arc</a:t>
            </a:r>
            <a:r>
              <a:rPr lang="en-US" sz="2400" b="0" dirty="0" smtClean="0">
                <a:solidFill>
                  <a:srgbClr val="9BCDFF"/>
                </a:solidFill>
              </a:rPr>
              <a:t> </a:t>
            </a:r>
            <a:r>
              <a:rPr lang="en-US" sz="2400" dirty="0" smtClean="0">
                <a:solidFill>
                  <a:srgbClr val="9BCDFF"/>
                </a:solidFill>
              </a:rPr>
              <a:t>Hydro</a:t>
            </a:r>
            <a:r>
              <a:rPr lang="en-US" sz="2400" b="0" dirty="0" smtClean="0">
                <a:solidFill>
                  <a:srgbClr val="9BCDFF"/>
                </a:solidFill>
              </a:rPr>
              <a:t> </a:t>
            </a:r>
            <a:r>
              <a:rPr lang="en-US" sz="2400" b="0" dirty="0" smtClean="0"/>
              <a:t>– general data model that includes a framework, and temporal, surface water, and groundwater components.</a:t>
            </a:r>
          </a:p>
          <a:p>
            <a:pPr>
              <a:lnSpc>
                <a:spcPct val="100000"/>
              </a:lnSpc>
            </a:pPr>
            <a:r>
              <a:rPr lang="en-US" sz="2400" dirty="0" smtClean="0">
                <a:solidFill>
                  <a:srgbClr val="9BCDFF"/>
                </a:solidFill>
              </a:rPr>
              <a:t>Arc Hydro (surface water) </a:t>
            </a:r>
            <a:r>
              <a:rPr lang="en-US" sz="2400" b="0" dirty="0" smtClean="0"/>
              <a:t>– surface water components + tools developed by ESRI.</a:t>
            </a:r>
          </a:p>
          <a:p>
            <a:pPr>
              <a:lnSpc>
                <a:spcPct val="100000"/>
              </a:lnSpc>
            </a:pPr>
            <a:r>
              <a:rPr lang="en-US" sz="2400" dirty="0" smtClean="0">
                <a:solidFill>
                  <a:srgbClr val="9BCDFF"/>
                </a:solidFill>
              </a:rPr>
              <a:t>Arc Hydro Groundwater </a:t>
            </a:r>
            <a:r>
              <a:rPr lang="en-US" sz="2400" b="0" dirty="0" smtClean="0"/>
              <a:t>– the groundwater components + tools developed by Aquaveo (Groundwater Analyst, Subsurface Analyst, and MODFLOW Analyst).</a:t>
            </a:r>
          </a:p>
          <a:p>
            <a:pPr>
              <a:lnSpc>
                <a:spcPct val="100000"/>
              </a:lnSpc>
            </a:pPr>
            <a:r>
              <a:rPr lang="en-US" sz="2400" dirty="0" smtClean="0">
                <a:solidFill>
                  <a:srgbClr val="9BCDFF"/>
                </a:solidFill>
              </a:rPr>
              <a:t>MODFLOW Data Model </a:t>
            </a:r>
            <a:r>
              <a:rPr lang="en-US" sz="2400" b="0" dirty="0" smtClean="0"/>
              <a:t>– geodatabase design for storing MODFLOW simulations. Developed by Aquaveo, and works tightly with MODFLOW Analyst tools</a:t>
            </a:r>
          </a:p>
          <a:p>
            <a:pPr>
              <a:lnSpc>
                <a:spcPct val="100000"/>
              </a:lnSpc>
            </a:pPr>
            <a:endParaRPr lang="en-US" sz="2400" b="0" dirty="0"/>
          </a:p>
        </p:txBody>
      </p:sp>
      <p:sp>
        <p:nvSpPr>
          <p:cNvPr id="3" name="Rectangle 4"/>
          <p:cNvSpPr txBox="1">
            <a:spLocks noChangeArrowheads="1"/>
          </p:cNvSpPr>
          <p:nvPr/>
        </p:nvSpPr>
        <p:spPr>
          <a:xfrm>
            <a:off x="228600" y="1295400"/>
            <a:ext cx="8610600" cy="4495800"/>
          </a:xfrm>
          <a:prstGeom prst="rect">
            <a:avLst/>
          </a:prstGeom>
        </p:spPr>
        <p:txBody>
          <a:bodyPr/>
          <a:lstStyle/>
          <a:p>
            <a:pPr marL="342900" marR="0" lvl="0" indent="-342900" algn="l" defTabSz="914400" rtl="0" eaLnBrk="1" fontAlgn="base" latinLnBrk="0" hangingPunct="1">
              <a:lnSpc>
                <a:spcPct val="90000"/>
              </a:lnSpc>
              <a:spcBef>
                <a:spcPct val="20000"/>
              </a:spcBef>
              <a:spcAft>
                <a:spcPct val="75000"/>
              </a:spcAft>
              <a:buClr>
                <a:srgbClr val="58595B"/>
              </a:buClr>
              <a:buSzTx/>
              <a:buFont typeface="Wingdings" pitchFamily="2" charset="2"/>
              <a:buChar char="§"/>
              <a:tabLst/>
              <a:defRPr/>
            </a:pPr>
            <a:endParaRPr kumimoji="0" lang="en-US" sz="2400" b="0" i="0" u="none" strike="noStrike" kern="0" cap="none" spc="0" normalizeH="0" baseline="0" noProof="0" dirty="0" smtClean="0">
              <a:ln>
                <a:noFill/>
              </a:ln>
              <a:solidFill>
                <a:schemeClr val="tx1"/>
              </a:solidFill>
              <a:effectLst/>
              <a:uLnTx/>
              <a:uFillTx/>
              <a:latin typeface="Corbel" pitchFamily="34" charset="0"/>
              <a:ea typeface="+mn-ea"/>
              <a:cs typeface="+mn-cs"/>
            </a:endParaRPr>
          </a:p>
        </p:txBody>
      </p:sp>
    </p:spTree>
    <p:extLst>
      <p:ext uri="{BB962C8B-B14F-4D97-AF65-F5344CB8AC3E}">
        <p14:creationId xmlns:p14="http://schemas.microsoft.com/office/powerpoint/2010/main" val="277460789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914400" y="723900"/>
            <a:ext cx="7552706" cy="482600"/>
          </a:xfrm>
        </p:spPr>
        <p:txBody>
          <a:bodyPr/>
          <a:lstStyle/>
          <a:p>
            <a:pPr>
              <a:defRPr/>
            </a:pPr>
            <a:r>
              <a:rPr lang="en-US" sz="3200" dirty="0" smtClean="0"/>
              <a:t>Arc Hydro Groundwater: </a:t>
            </a:r>
            <a:br>
              <a:rPr lang="en-US" sz="3200" dirty="0" smtClean="0"/>
            </a:br>
            <a:r>
              <a:rPr lang="en-US" sz="3200" dirty="0" smtClean="0"/>
              <a:t>GIS For Hydrogeology</a:t>
            </a:r>
            <a:endParaRPr lang="en-US" sz="3200" dirty="0"/>
          </a:p>
        </p:txBody>
      </p:sp>
      <p:sp>
        <p:nvSpPr>
          <p:cNvPr id="5" name="Text Placeholder 4"/>
          <p:cNvSpPr>
            <a:spLocks noGrp="1"/>
          </p:cNvSpPr>
          <p:nvPr>
            <p:ph type="body" sz="quarter" idx="14"/>
          </p:nvPr>
        </p:nvSpPr>
        <p:spPr>
          <a:xfrm>
            <a:off x="640607" y="2125798"/>
            <a:ext cx="4572000" cy="2244322"/>
          </a:xfrm>
          <a:noFill/>
          <a:ln w="9525">
            <a:noFill/>
            <a:miter lim="800000"/>
            <a:headEnd/>
            <a:tailEnd/>
          </a:ln>
        </p:spPr>
        <p:txBody>
          <a:bodyPr vert="horz" wrap="square" lIns="0" tIns="0" rIns="0" bIns="0" numCol="1" anchor="t" anchorCtr="0" compatLnSpc="1">
            <a:prstTxWarp prst="textNoShape">
              <a:avLst/>
            </a:prstTxWarp>
          </a:bodyPr>
          <a:lstStyle/>
          <a:p>
            <a:pPr>
              <a:lnSpc>
                <a:spcPct val="100000"/>
              </a:lnSpc>
              <a:spcBef>
                <a:spcPts val="600"/>
              </a:spcBef>
              <a:spcAft>
                <a:spcPts val="1200"/>
              </a:spcAft>
            </a:pPr>
            <a:r>
              <a:rPr lang="en-US" sz="2400" b="0" dirty="0" smtClean="0"/>
              <a:t>Describes the data model – </a:t>
            </a:r>
            <a:r>
              <a:rPr lang="en-US" sz="2400" dirty="0" smtClean="0">
                <a:solidFill>
                  <a:srgbClr val="9BCDFF"/>
                </a:solidFill>
              </a:rPr>
              <a:t>public</a:t>
            </a:r>
            <a:r>
              <a:rPr lang="en-US" sz="2400" dirty="0" smtClean="0">
                <a:solidFill>
                  <a:schemeClr val="accent4"/>
                </a:solidFill>
              </a:rPr>
              <a:t> domain</a:t>
            </a:r>
          </a:p>
          <a:p>
            <a:pPr>
              <a:lnSpc>
                <a:spcPct val="100000"/>
              </a:lnSpc>
              <a:spcBef>
                <a:spcPts val="600"/>
              </a:spcBef>
              <a:spcAft>
                <a:spcPts val="1200"/>
              </a:spcAft>
            </a:pPr>
            <a:r>
              <a:rPr lang="en-US" sz="2400" b="0" dirty="0" smtClean="0"/>
              <a:t>Chapter for each </a:t>
            </a:r>
            <a:r>
              <a:rPr lang="en-US" sz="2400" dirty="0" smtClean="0">
                <a:solidFill>
                  <a:schemeClr val="accent4"/>
                </a:solidFill>
              </a:rPr>
              <a:t>data model component</a:t>
            </a:r>
          </a:p>
          <a:p>
            <a:pPr>
              <a:lnSpc>
                <a:spcPct val="100000"/>
              </a:lnSpc>
              <a:spcBef>
                <a:spcPts val="600"/>
              </a:spcBef>
              <a:spcAft>
                <a:spcPts val="1200"/>
              </a:spcAft>
            </a:pPr>
            <a:r>
              <a:rPr lang="en-US" sz="2400" b="0" dirty="0" smtClean="0">
                <a:solidFill>
                  <a:schemeClr val="bg1"/>
                </a:solidFill>
              </a:rPr>
              <a:t>Will be released later this year</a:t>
            </a:r>
          </a:p>
          <a:p>
            <a:pPr>
              <a:lnSpc>
                <a:spcPct val="100000"/>
              </a:lnSpc>
              <a:spcBef>
                <a:spcPts val="600"/>
              </a:spcBef>
              <a:spcAft>
                <a:spcPts val="1200"/>
              </a:spcAft>
            </a:pPr>
            <a:endParaRPr lang="en-US" sz="2400" dirty="0" smtClean="0">
              <a:solidFill>
                <a:schemeClr val="accent4"/>
              </a:solidFill>
            </a:endParaRPr>
          </a:p>
        </p:txBody>
      </p:sp>
      <p:pic>
        <p:nvPicPr>
          <p:cNvPr id="33794" name="Picture 2"/>
          <p:cNvPicPr>
            <a:picLocks noChangeAspect="1" noChangeArrowheads="1"/>
          </p:cNvPicPr>
          <p:nvPr/>
        </p:nvPicPr>
        <p:blipFill>
          <a:blip r:embed="rId3" cstate="print"/>
          <a:srcRect/>
          <a:stretch>
            <a:fillRect/>
          </a:stretch>
        </p:blipFill>
        <p:spPr bwMode="auto">
          <a:xfrm>
            <a:off x="5268387" y="2078177"/>
            <a:ext cx="3172367" cy="3786374"/>
          </a:xfrm>
          <a:prstGeom prst="rect">
            <a:avLst/>
          </a:prstGeom>
          <a:ln>
            <a:noFill/>
          </a:ln>
          <a:effectLst>
            <a:reflection blurRad="6350" stA="50000" endA="275" endPos="40000" dist="1016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p:txBody>
          <a:bodyPr/>
          <a:lstStyle/>
          <a:p>
            <a:pPr>
              <a:defRPr/>
            </a:pPr>
            <a:r>
              <a:rPr lang="en-US" sz="3600" smtClean="0"/>
              <a:t>Arc </a:t>
            </a:r>
            <a:r>
              <a:rPr lang="en-US" sz="3600" smtClean="0">
                <a:solidFill>
                  <a:srgbClr val="9BCDFF"/>
                </a:solidFill>
              </a:rPr>
              <a:t>Hydro</a:t>
            </a:r>
            <a:r>
              <a:rPr lang="en-US" sz="3600" smtClean="0">
                <a:cs typeface="Times New Roman" pitchFamily="18" charset="0"/>
              </a:rPr>
              <a:t>—</a:t>
            </a:r>
            <a:r>
              <a:rPr lang="en-US" sz="3600" smtClean="0">
                <a:solidFill>
                  <a:srgbClr val="9BCDFF"/>
                </a:solidFill>
              </a:rPr>
              <a:t>Hydro</a:t>
            </a:r>
            <a:r>
              <a:rPr lang="en-US" sz="3600" smtClean="0"/>
              <a:t>graphy</a:t>
            </a:r>
            <a:endParaRPr lang="en-US" sz="3600" dirty="0"/>
          </a:p>
        </p:txBody>
      </p:sp>
      <p:pic>
        <p:nvPicPr>
          <p:cNvPr id="10245" name="Picture 3" descr="drg"/>
          <p:cNvPicPr>
            <a:picLocks noChangeAspect="1" noChangeArrowheads="1"/>
          </p:cNvPicPr>
          <p:nvPr/>
        </p:nvPicPr>
        <p:blipFill>
          <a:blip r:embed="rId3" cstate="print"/>
          <a:srcRect/>
          <a:stretch>
            <a:fillRect/>
          </a:stretch>
        </p:blipFill>
        <p:spPr bwMode="auto">
          <a:xfrm>
            <a:off x="2037267" y="1995055"/>
            <a:ext cx="4118315" cy="4164817"/>
          </a:xfrm>
          <a:prstGeom prst="rect">
            <a:avLst/>
          </a:prstGeom>
          <a:noFill/>
          <a:ln w="9525">
            <a:noFill/>
            <a:miter lim="800000"/>
            <a:headEnd/>
            <a:tailEnd/>
          </a:ln>
        </p:spPr>
      </p:pic>
      <p:sp>
        <p:nvSpPr>
          <p:cNvPr id="496644" name="Text Box 4"/>
          <p:cNvSpPr txBox="1">
            <a:spLocks noChangeArrowheads="1"/>
          </p:cNvSpPr>
          <p:nvPr/>
        </p:nvSpPr>
        <p:spPr bwMode="auto">
          <a:xfrm>
            <a:off x="2324162" y="1477221"/>
            <a:ext cx="3582987" cy="461962"/>
          </a:xfrm>
          <a:prstGeom prst="rect">
            <a:avLst/>
          </a:prstGeom>
          <a:noFill/>
          <a:ln w="3175">
            <a:noFill/>
            <a:miter lim="800000"/>
            <a:headEnd/>
            <a:tailEnd/>
          </a:ln>
          <a:effectLst/>
        </p:spPr>
        <p:txBody>
          <a:bodyPr wrap="none">
            <a:spAutoFit/>
          </a:bodyPr>
          <a:lstStyle/>
          <a:p>
            <a:pPr>
              <a:defRPr/>
            </a:pPr>
            <a:r>
              <a:rPr lang="en-US" sz="2400" dirty="0">
                <a:cs typeface="+mn-cs"/>
              </a:rPr>
              <a:t>The blue lines on maps</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7" name="Rectangle 3"/>
          <p:cNvSpPr>
            <a:spLocks noGrp="1" noChangeArrowheads="1"/>
          </p:cNvSpPr>
          <p:nvPr>
            <p:ph type="title"/>
          </p:nvPr>
        </p:nvSpPr>
        <p:spPr/>
        <p:txBody>
          <a:bodyPr/>
          <a:lstStyle/>
          <a:p>
            <a:pPr>
              <a:defRPr/>
            </a:pPr>
            <a:r>
              <a:rPr lang="en-US" sz="3200"/>
              <a:t>Arc </a:t>
            </a:r>
            <a:r>
              <a:rPr lang="en-US" sz="3200" smtClean="0">
                <a:solidFill>
                  <a:srgbClr val="9BCDFF"/>
                </a:solidFill>
              </a:rPr>
              <a:t>Hydro</a:t>
            </a:r>
            <a:r>
              <a:rPr lang="en-US" sz="3200" smtClean="0">
                <a:cs typeface="Times New Roman" pitchFamily="18" charset="0"/>
              </a:rPr>
              <a:t>—</a:t>
            </a:r>
            <a:r>
              <a:rPr lang="en-US" sz="3200" smtClean="0">
                <a:solidFill>
                  <a:srgbClr val="9BCDFF"/>
                </a:solidFill>
              </a:rPr>
              <a:t>Hydro</a:t>
            </a:r>
            <a:r>
              <a:rPr lang="en-US" sz="3200" smtClean="0"/>
              <a:t>logy</a:t>
            </a:r>
            <a:endParaRPr lang="en-US" sz="3200" dirty="0"/>
          </a:p>
        </p:txBody>
      </p:sp>
      <p:pic>
        <p:nvPicPr>
          <p:cNvPr id="11268" name="Picture 2" descr="hydrocycle"/>
          <p:cNvPicPr>
            <a:picLocks noChangeAspect="1" noChangeArrowheads="1"/>
          </p:cNvPicPr>
          <p:nvPr/>
        </p:nvPicPr>
        <p:blipFill>
          <a:blip r:embed="rId3" cstate="print"/>
          <a:srcRect/>
          <a:stretch>
            <a:fillRect/>
          </a:stretch>
        </p:blipFill>
        <p:spPr bwMode="auto">
          <a:xfrm>
            <a:off x="1295744" y="2244435"/>
            <a:ext cx="6031325" cy="3929275"/>
          </a:xfrm>
          <a:prstGeom prst="rect">
            <a:avLst/>
          </a:prstGeom>
          <a:noFill/>
          <a:ln w="9525">
            <a:noFill/>
            <a:miter lim="800000"/>
            <a:headEnd/>
            <a:tailEnd/>
          </a:ln>
        </p:spPr>
      </p:pic>
      <p:sp>
        <p:nvSpPr>
          <p:cNvPr id="497668" name="Text Box 4"/>
          <p:cNvSpPr txBox="1">
            <a:spLocks noChangeArrowheads="1"/>
          </p:cNvSpPr>
          <p:nvPr/>
        </p:nvSpPr>
        <p:spPr bwMode="auto">
          <a:xfrm>
            <a:off x="757488" y="1363553"/>
            <a:ext cx="6427083" cy="769441"/>
          </a:xfrm>
          <a:prstGeom prst="rect">
            <a:avLst/>
          </a:prstGeom>
          <a:noFill/>
          <a:ln w="3175">
            <a:noFill/>
            <a:miter lim="800000"/>
            <a:headEnd/>
            <a:tailEnd/>
          </a:ln>
          <a:effectLst/>
        </p:spPr>
        <p:txBody>
          <a:bodyPr wrap="square">
            <a:spAutoFit/>
          </a:bodyPr>
          <a:lstStyle/>
          <a:p>
            <a:pPr>
              <a:defRPr/>
            </a:pPr>
            <a:r>
              <a:rPr lang="en-US" sz="2200" dirty="0">
                <a:cs typeface="+mn-cs"/>
              </a:rPr>
              <a:t>The movement of water through the hydrologic system</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5" name="Rectangle 3"/>
          <p:cNvSpPr>
            <a:spLocks noGrp="1" noChangeArrowheads="1"/>
          </p:cNvSpPr>
          <p:nvPr>
            <p:ph type="title"/>
          </p:nvPr>
        </p:nvSpPr>
        <p:spPr/>
        <p:txBody>
          <a:bodyPr/>
          <a:lstStyle/>
          <a:p>
            <a:pPr>
              <a:defRPr/>
            </a:pPr>
            <a:r>
              <a:rPr lang="en-US" sz="3200"/>
              <a:t>What </a:t>
            </a:r>
            <a:r>
              <a:rPr lang="en-US" sz="3200" smtClean="0"/>
              <a:t>makes </a:t>
            </a:r>
            <a:r>
              <a:rPr lang="en-US" sz="3200" dirty="0"/>
              <a:t>Arc Hydro different?</a:t>
            </a:r>
          </a:p>
        </p:txBody>
      </p:sp>
      <p:grpSp>
        <p:nvGrpSpPr>
          <p:cNvPr id="12294" name="Group 5"/>
          <p:cNvGrpSpPr>
            <a:grpSpLocks/>
          </p:cNvGrpSpPr>
          <p:nvPr/>
        </p:nvGrpSpPr>
        <p:grpSpPr bwMode="auto">
          <a:xfrm>
            <a:off x="1001500" y="3067775"/>
            <a:ext cx="2590800" cy="381000"/>
            <a:chOff x="576" y="1392"/>
            <a:chExt cx="1632" cy="240"/>
          </a:xfrm>
        </p:grpSpPr>
        <p:sp>
          <p:nvSpPr>
            <p:cNvPr id="12340" name="Line 6"/>
            <p:cNvSpPr>
              <a:spLocks noChangeShapeType="1"/>
            </p:cNvSpPr>
            <p:nvPr/>
          </p:nvSpPr>
          <p:spPr bwMode="auto">
            <a:xfrm flipH="1">
              <a:off x="1056" y="1392"/>
              <a:ext cx="1152" cy="0"/>
            </a:xfrm>
            <a:prstGeom prst="line">
              <a:avLst/>
            </a:prstGeom>
            <a:noFill/>
            <a:ln w="28575">
              <a:solidFill>
                <a:schemeClr val="accent2"/>
              </a:solidFill>
              <a:round/>
              <a:headEnd/>
              <a:tailEnd/>
            </a:ln>
          </p:spPr>
          <p:txBody>
            <a:bodyPr/>
            <a:lstStyle/>
            <a:p>
              <a:endParaRPr lang="en-US"/>
            </a:p>
          </p:txBody>
        </p:sp>
        <p:sp>
          <p:nvSpPr>
            <p:cNvPr id="12341" name="Line 7"/>
            <p:cNvSpPr>
              <a:spLocks noChangeShapeType="1"/>
            </p:cNvSpPr>
            <p:nvPr/>
          </p:nvSpPr>
          <p:spPr bwMode="auto">
            <a:xfrm flipH="1">
              <a:off x="1728" y="1392"/>
              <a:ext cx="480" cy="240"/>
            </a:xfrm>
            <a:prstGeom prst="line">
              <a:avLst/>
            </a:prstGeom>
            <a:noFill/>
            <a:ln w="28575">
              <a:solidFill>
                <a:schemeClr val="accent2"/>
              </a:solidFill>
              <a:round/>
              <a:headEnd/>
              <a:tailEnd/>
            </a:ln>
          </p:spPr>
          <p:txBody>
            <a:bodyPr/>
            <a:lstStyle/>
            <a:p>
              <a:endParaRPr lang="en-US"/>
            </a:p>
          </p:txBody>
        </p:sp>
        <p:grpSp>
          <p:nvGrpSpPr>
            <p:cNvPr id="12342" name="Group 8"/>
            <p:cNvGrpSpPr>
              <a:grpSpLocks/>
            </p:cNvGrpSpPr>
            <p:nvPr/>
          </p:nvGrpSpPr>
          <p:grpSpPr bwMode="auto">
            <a:xfrm flipH="1" flipV="1">
              <a:off x="576" y="1392"/>
              <a:ext cx="1152" cy="240"/>
              <a:chOff x="1152" y="1488"/>
              <a:chExt cx="1152" cy="240"/>
            </a:xfrm>
          </p:grpSpPr>
          <p:sp>
            <p:nvSpPr>
              <p:cNvPr id="12343" name="Line 9"/>
              <p:cNvSpPr>
                <a:spLocks noChangeShapeType="1"/>
              </p:cNvSpPr>
              <p:nvPr/>
            </p:nvSpPr>
            <p:spPr bwMode="auto">
              <a:xfrm flipH="1">
                <a:off x="1152" y="1488"/>
                <a:ext cx="1152" cy="0"/>
              </a:xfrm>
              <a:prstGeom prst="line">
                <a:avLst/>
              </a:prstGeom>
              <a:noFill/>
              <a:ln w="28575">
                <a:solidFill>
                  <a:schemeClr val="accent2"/>
                </a:solidFill>
                <a:round/>
                <a:headEnd/>
                <a:tailEnd/>
              </a:ln>
            </p:spPr>
            <p:txBody>
              <a:bodyPr/>
              <a:lstStyle/>
              <a:p>
                <a:endParaRPr lang="en-US"/>
              </a:p>
            </p:txBody>
          </p:sp>
          <p:sp>
            <p:nvSpPr>
              <p:cNvPr id="12344" name="Line 10"/>
              <p:cNvSpPr>
                <a:spLocks noChangeShapeType="1"/>
              </p:cNvSpPr>
              <p:nvPr/>
            </p:nvSpPr>
            <p:spPr bwMode="auto">
              <a:xfrm flipH="1">
                <a:off x="1824" y="1488"/>
                <a:ext cx="480" cy="240"/>
              </a:xfrm>
              <a:prstGeom prst="line">
                <a:avLst/>
              </a:prstGeom>
              <a:noFill/>
              <a:ln w="28575">
                <a:solidFill>
                  <a:schemeClr val="accent2"/>
                </a:solidFill>
                <a:round/>
                <a:headEnd/>
                <a:tailEnd/>
              </a:ln>
            </p:spPr>
            <p:txBody>
              <a:bodyPr/>
              <a:lstStyle/>
              <a:p>
                <a:endParaRPr lang="en-US"/>
              </a:p>
            </p:txBody>
          </p:sp>
        </p:grpSp>
      </p:grpSp>
      <p:grpSp>
        <p:nvGrpSpPr>
          <p:cNvPr id="12295" name="Group 11"/>
          <p:cNvGrpSpPr>
            <a:grpSpLocks/>
          </p:cNvGrpSpPr>
          <p:nvPr/>
        </p:nvGrpSpPr>
        <p:grpSpPr bwMode="auto">
          <a:xfrm>
            <a:off x="1001500" y="3753575"/>
            <a:ext cx="2590800" cy="381000"/>
            <a:chOff x="576" y="1392"/>
            <a:chExt cx="1632" cy="240"/>
          </a:xfrm>
        </p:grpSpPr>
        <p:sp>
          <p:nvSpPr>
            <p:cNvPr id="12335" name="Line 12"/>
            <p:cNvSpPr>
              <a:spLocks noChangeShapeType="1"/>
            </p:cNvSpPr>
            <p:nvPr/>
          </p:nvSpPr>
          <p:spPr bwMode="auto">
            <a:xfrm flipH="1">
              <a:off x="1056" y="1392"/>
              <a:ext cx="1152" cy="0"/>
            </a:xfrm>
            <a:prstGeom prst="line">
              <a:avLst/>
            </a:prstGeom>
            <a:noFill/>
            <a:ln w="28575">
              <a:solidFill>
                <a:schemeClr val="accent2"/>
              </a:solidFill>
              <a:round/>
              <a:headEnd/>
              <a:tailEnd/>
            </a:ln>
          </p:spPr>
          <p:txBody>
            <a:bodyPr/>
            <a:lstStyle/>
            <a:p>
              <a:endParaRPr lang="en-US"/>
            </a:p>
          </p:txBody>
        </p:sp>
        <p:sp>
          <p:nvSpPr>
            <p:cNvPr id="12336" name="Line 13"/>
            <p:cNvSpPr>
              <a:spLocks noChangeShapeType="1"/>
            </p:cNvSpPr>
            <p:nvPr/>
          </p:nvSpPr>
          <p:spPr bwMode="auto">
            <a:xfrm flipH="1">
              <a:off x="1728" y="1392"/>
              <a:ext cx="480" cy="240"/>
            </a:xfrm>
            <a:prstGeom prst="line">
              <a:avLst/>
            </a:prstGeom>
            <a:noFill/>
            <a:ln w="28575">
              <a:solidFill>
                <a:schemeClr val="accent2"/>
              </a:solidFill>
              <a:round/>
              <a:headEnd/>
              <a:tailEnd/>
            </a:ln>
          </p:spPr>
          <p:txBody>
            <a:bodyPr/>
            <a:lstStyle/>
            <a:p>
              <a:endParaRPr lang="en-US"/>
            </a:p>
          </p:txBody>
        </p:sp>
        <p:grpSp>
          <p:nvGrpSpPr>
            <p:cNvPr id="12337" name="Group 14"/>
            <p:cNvGrpSpPr>
              <a:grpSpLocks/>
            </p:cNvGrpSpPr>
            <p:nvPr/>
          </p:nvGrpSpPr>
          <p:grpSpPr bwMode="auto">
            <a:xfrm flipH="1" flipV="1">
              <a:off x="576" y="1392"/>
              <a:ext cx="1152" cy="240"/>
              <a:chOff x="1152" y="1488"/>
              <a:chExt cx="1152" cy="240"/>
            </a:xfrm>
          </p:grpSpPr>
          <p:sp>
            <p:nvSpPr>
              <p:cNvPr id="12338" name="Line 15"/>
              <p:cNvSpPr>
                <a:spLocks noChangeShapeType="1"/>
              </p:cNvSpPr>
              <p:nvPr/>
            </p:nvSpPr>
            <p:spPr bwMode="auto">
              <a:xfrm flipH="1">
                <a:off x="1152" y="1488"/>
                <a:ext cx="1152" cy="0"/>
              </a:xfrm>
              <a:prstGeom prst="line">
                <a:avLst/>
              </a:prstGeom>
              <a:noFill/>
              <a:ln w="28575">
                <a:solidFill>
                  <a:schemeClr val="accent2"/>
                </a:solidFill>
                <a:round/>
                <a:headEnd/>
                <a:tailEnd/>
              </a:ln>
            </p:spPr>
            <p:txBody>
              <a:bodyPr/>
              <a:lstStyle/>
              <a:p>
                <a:endParaRPr lang="en-US"/>
              </a:p>
            </p:txBody>
          </p:sp>
          <p:sp>
            <p:nvSpPr>
              <p:cNvPr id="12339" name="Line 16"/>
              <p:cNvSpPr>
                <a:spLocks noChangeShapeType="1"/>
              </p:cNvSpPr>
              <p:nvPr/>
            </p:nvSpPr>
            <p:spPr bwMode="auto">
              <a:xfrm flipH="1">
                <a:off x="1824" y="1488"/>
                <a:ext cx="480" cy="240"/>
              </a:xfrm>
              <a:prstGeom prst="line">
                <a:avLst/>
              </a:prstGeom>
              <a:noFill/>
              <a:ln w="28575">
                <a:solidFill>
                  <a:schemeClr val="accent2"/>
                </a:solidFill>
                <a:round/>
                <a:headEnd/>
                <a:tailEnd/>
              </a:ln>
            </p:spPr>
            <p:txBody>
              <a:bodyPr/>
              <a:lstStyle/>
              <a:p>
                <a:endParaRPr lang="en-US"/>
              </a:p>
            </p:txBody>
          </p:sp>
        </p:grpSp>
      </p:grpSp>
      <p:grpSp>
        <p:nvGrpSpPr>
          <p:cNvPr id="12296" name="Group 17"/>
          <p:cNvGrpSpPr>
            <a:grpSpLocks/>
          </p:cNvGrpSpPr>
          <p:nvPr/>
        </p:nvGrpSpPr>
        <p:grpSpPr bwMode="auto">
          <a:xfrm>
            <a:off x="1001500" y="4286975"/>
            <a:ext cx="2590800" cy="381000"/>
            <a:chOff x="576" y="1392"/>
            <a:chExt cx="1632" cy="240"/>
          </a:xfrm>
        </p:grpSpPr>
        <p:sp>
          <p:nvSpPr>
            <p:cNvPr id="12330" name="Line 18"/>
            <p:cNvSpPr>
              <a:spLocks noChangeShapeType="1"/>
            </p:cNvSpPr>
            <p:nvPr/>
          </p:nvSpPr>
          <p:spPr bwMode="auto">
            <a:xfrm flipH="1">
              <a:off x="1056" y="1392"/>
              <a:ext cx="1152" cy="0"/>
            </a:xfrm>
            <a:prstGeom prst="line">
              <a:avLst/>
            </a:prstGeom>
            <a:noFill/>
            <a:ln w="28575">
              <a:solidFill>
                <a:schemeClr val="accent2"/>
              </a:solidFill>
              <a:round/>
              <a:headEnd/>
              <a:tailEnd/>
            </a:ln>
          </p:spPr>
          <p:txBody>
            <a:bodyPr/>
            <a:lstStyle/>
            <a:p>
              <a:endParaRPr lang="en-US"/>
            </a:p>
          </p:txBody>
        </p:sp>
        <p:sp>
          <p:nvSpPr>
            <p:cNvPr id="12331" name="Line 19"/>
            <p:cNvSpPr>
              <a:spLocks noChangeShapeType="1"/>
            </p:cNvSpPr>
            <p:nvPr/>
          </p:nvSpPr>
          <p:spPr bwMode="auto">
            <a:xfrm flipH="1">
              <a:off x="1728" y="1392"/>
              <a:ext cx="480" cy="240"/>
            </a:xfrm>
            <a:prstGeom prst="line">
              <a:avLst/>
            </a:prstGeom>
            <a:noFill/>
            <a:ln w="28575">
              <a:solidFill>
                <a:schemeClr val="accent2"/>
              </a:solidFill>
              <a:round/>
              <a:headEnd/>
              <a:tailEnd/>
            </a:ln>
          </p:spPr>
          <p:txBody>
            <a:bodyPr/>
            <a:lstStyle/>
            <a:p>
              <a:endParaRPr lang="en-US"/>
            </a:p>
          </p:txBody>
        </p:sp>
        <p:grpSp>
          <p:nvGrpSpPr>
            <p:cNvPr id="12332" name="Group 20"/>
            <p:cNvGrpSpPr>
              <a:grpSpLocks/>
            </p:cNvGrpSpPr>
            <p:nvPr/>
          </p:nvGrpSpPr>
          <p:grpSpPr bwMode="auto">
            <a:xfrm flipH="1" flipV="1">
              <a:off x="576" y="1392"/>
              <a:ext cx="1152" cy="240"/>
              <a:chOff x="1152" y="1488"/>
              <a:chExt cx="1152" cy="240"/>
            </a:xfrm>
          </p:grpSpPr>
          <p:sp>
            <p:nvSpPr>
              <p:cNvPr id="12333" name="Line 21"/>
              <p:cNvSpPr>
                <a:spLocks noChangeShapeType="1"/>
              </p:cNvSpPr>
              <p:nvPr/>
            </p:nvSpPr>
            <p:spPr bwMode="auto">
              <a:xfrm flipH="1">
                <a:off x="1152" y="1488"/>
                <a:ext cx="1152" cy="0"/>
              </a:xfrm>
              <a:prstGeom prst="line">
                <a:avLst/>
              </a:prstGeom>
              <a:noFill/>
              <a:ln w="28575">
                <a:solidFill>
                  <a:schemeClr val="accent2"/>
                </a:solidFill>
                <a:round/>
                <a:headEnd/>
                <a:tailEnd/>
              </a:ln>
            </p:spPr>
            <p:txBody>
              <a:bodyPr/>
              <a:lstStyle/>
              <a:p>
                <a:endParaRPr lang="en-US"/>
              </a:p>
            </p:txBody>
          </p:sp>
          <p:sp>
            <p:nvSpPr>
              <p:cNvPr id="12334" name="Line 22"/>
              <p:cNvSpPr>
                <a:spLocks noChangeShapeType="1"/>
              </p:cNvSpPr>
              <p:nvPr/>
            </p:nvSpPr>
            <p:spPr bwMode="auto">
              <a:xfrm flipH="1">
                <a:off x="1824" y="1488"/>
                <a:ext cx="480" cy="240"/>
              </a:xfrm>
              <a:prstGeom prst="line">
                <a:avLst/>
              </a:prstGeom>
              <a:noFill/>
              <a:ln w="28575">
                <a:solidFill>
                  <a:schemeClr val="accent2"/>
                </a:solidFill>
                <a:round/>
                <a:headEnd/>
                <a:tailEnd/>
              </a:ln>
            </p:spPr>
            <p:txBody>
              <a:bodyPr/>
              <a:lstStyle/>
              <a:p>
                <a:endParaRPr lang="en-US"/>
              </a:p>
            </p:txBody>
          </p:sp>
        </p:grpSp>
      </p:grpSp>
      <p:grpSp>
        <p:nvGrpSpPr>
          <p:cNvPr id="12297" name="Group 23"/>
          <p:cNvGrpSpPr>
            <a:grpSpLocks/>
          </p:cNvGrpSpPr>
          <p:nvPr/>
        </p:nvGrpSpPr>
        <p:grpSpPr bwMode="auto">
          <a:xfrm>
            <a:off x="1001500" y="4896575"/>
            <a:ext cx="2590800" cy="381000"/>
            <a:chOff x="576" y="1392"/>
            <a:chExt cx="1632" cy="240"/>
          </a:xfrm>
        </p:grpSpPr>
        <p:sp>
          <p:nvSpPr>
            <p:cNvPr id="12325" name="Line 24"/>
            <p:cNvSpPr>
              <a:spLocks noChangeShapeType="1"/>
            </p:cNvSpPr>
            <p:nvPr/>
          </p:nvSpPr>
          <p:spPr bwMode="auto">
            <a:xfrm flipH="1">
              <a:off x="1056" y="1392"/>
              <a:ext cx="1152" cy="0"/>
            </a:xfrm>
            <a:prstGeom prst="line">
              <a:avLst/>
            </a:prstGeom>
            <a:noFill/>
            <a:ln w="28575">
              <a:solidFill>
                <a:srgbClr val="009900"/>
              </a:solidFill>
              <a:round/>
              <a:headEnd/>
              <a:tailEnd/>
            </a:ln>
          </p:spPr>
          <p:txBody>
            <a:bodyPr/>
            <a:lstStyle/>
            <a:p>
              <a:endParaRPr lang="en-US"/>
            </a:p>
          </p:txBody>
        </p:sp>
        <p:sp>
          <p:nvSpPr>
            <p:cNvPr id="12326" name="Line 25"/>
            <p:cNvSpPr>
              <a:spLocks noChangeShapeType="1"/>
            </p:cNvSpPr>
            <p:nvPr/>
          </p:nvSpPr>
          <p:spPr bwMode="auto">
            <a:xfrm flipH="1">
              <a:off x="1728" y="1392"/>
              <a:ext cx="480" cy="240"/>
            </a:xfrm>
            <a:prstGeom prst="line">
              <a:avLst/>
            </a:prstGeom>
            <a:noFill/>
            <a:ln w="28575">
              <a:solidFill>
                <a:srgbClr val="009900"/>
              </a:solidFill>
              <a:round/>
              <a:headEnd/>
              <a:tailEnd/>
            </a:ln>
          </p:spPr>
          <p:txBody>
            <a:bodyPr/>
            <a:lstStyle/>
            <a:p>
              <a:endParaRPr lang="en-US"/>
            </a:p>
          </p:txBody>
        </p:sp>
        <p:grpSp>
          <p:nvGrpSpPr>
            <p:cNvPr id="12327" name="Group 26"/>
            <p:cNvGrpSpPr>
              <a:grpSpLocks/>
            </p:cNvGrpSpPr>
            <p:nvPr/>
          </p:nvGrpSpPr>
          <p:grpSpPr bwMode="auto">
            <a:xfrm flipH="1" flipV="1">
              <a:off x="576" y="1392"/>
              <a:ext cx="1152" cy="240"/>
              <a:chOff x="1152" y="1488"/>
              <a:chExt cx="1152" cy="240"/>
            </a:xfrm>
          </p:grpSpPr>
          <p:sp>
            <p:nvSpPr>
              <p:cNvPr id="12328" name="Line 27"/>
              <p:cNvSpPr>
                <a:spLocks noChangeShapeType="1"/>
              </p:cNvSpPr>
              <p:nvPr/>
            </p:nvSpPr>
            <p:spPr bwMode="auto">
              <a:xfrm flipH="1">
                <a:off x="1152" y="1488"/>
                <a:ext cx="1152" cy="0"/>
              </a:xfrm>
              <a:prstGeom prst="line">
                <a:avLst/>
              </a:prstGeom>
              <a:noFill/>
              <a:ln w="28575">
                <a:solidFill>
                  <a:srgbClr val="009900"/>
                </a:solidFill>
                <a:round/>
                <a:headEnd/>
                <a:tailEnd/>
              </a:ln>
            </p:spPr>
            <p:txBody>
              <a:bodyPr/>
              <a:lstStyle/>
              <a:p>
                <a:endParaRPr lang="en-US"/>
              </a:p>
            </p:txBody>
          </p:sp>
          <p:sp>
            <p:nvSpPr>
              <p:cNvPr id="12329" name="Line 28"/>
              <p:cNvSpPr>
                <a:spLocks noChangeShapeType="1"/>
              </p:cNvSpPr>
              <p:nvPr/>
            </p:nvSpPr>
            <p:spPr bwMode="auto">
              <a:xfrm flipH="1">
                <a:off x="1824" y="1488"/>
                <a:ext cx="480" cy="240"/>
              </a:xfrm>
              <a:prstGeom prst="line">
                <a:avLst/>
              </a:prstGeom>
              <a:noFill/>
              <a:ln w="28575">
                <a:solidFill>
                  <a:srgbClr val="009900"/>
                </a:solidFill>
                <a:round/>
                <a:headEnd/>
                <a:tailEnd/>
              </a:ln>
            </p:spPr>
            <p:txBody>
              <a:bodyPr/>
              <a:lstStyle/>
              <a:p>
                <a:endParaRPr lang="en-US"/>
              </a:p>
            </p:txBody>
          </p:sp>
        </p:grpSp>
      </p:grpSp>
      <p:grpSp>
        <p:nvGrpSpPr>
          <p:cNvPr id="12298" name="Group 29"/>
          <p:cNvGrpSpPr>
            <a:grpSpLocks/>
          </p:cNvGrpSpPr>
          <p:nvPr/>
        </p:nvGrpSpPr>
        <p:grpSpPr bwMode="auto">
          <a:xfrm>
            <a:off x="1001500" y="5506175"/>
            <a:ext cx="2590800" cy="381000"/>
            <a:chOff x="576" y="1392"/>
            <a:chExt cx="1632" cy="240"/>
          </a:xfrm>
        </p:grpSpPr>
        <p:sp>
          <p:nvSpPr>
            <p:cNvPr id="12320" name="Line 30"/>
            <p:cNvSpPr>
              <a:spLocks noChangeShapeType="1"/>
            </p:cNvSpPr>
            <p:nvPr/>
          </p:nvSpPr>
          <p:spPr bwMode="auto">
            <a:xfrm flipH="1">
              <a:off x="1056" y="1392"/>
              <a:ext cx="1152" cy="0"/>
            </a:xfrm>
            <a:prstGeom prst="line">
              <a:avLst/>
            </a:prstGeom>
            <a:noFill/>
            <a:ln w="28575">
              <a:solidFill>
                <a:srgbClr val="996633"/>
              </a:solidFill>
              <a:round/>
              <a:headEnd/>
              <a:tailEnd/>
            </a:ln>
          </p:spPr>
          <p:txBody>
            <a:bodyPr/>
            <a:lstStyle/>
            <a:p>
              <a:endParaRPr lang="en-US"/>
            </a:p>
          </p:txBody>
        </p:sp>
        <p:sp>
          <p:nvSpPr>
            <p:cNvPr id="12321" name="Line 31"/>
            <p:cNvSpPr>
              <a:spLocks noChangeShapeType="1"/>
            </p:cNvSpPr>
            <p:nvPr/>
          </p:nvSpPr>
          <p:spPr bwMode="auto">
            <a:xfrm flipH="1">
              <a:off x="1728" y="1392"/>
              <a:ext cx="480" cy="240"/>
            </a:xfrm>
            <a:prstGeom prst="line">
              <a:avLst/>
            </a:prstGeom>
            <a:noFill/>
            <a:ln w="28575">
              <a:solidFill>
                <a:srgbClr val="996633"/>
              </a:solidFill>
              <a:round/>
              <a:headEnd/>
              <a:tailEnd/>
            </a:ln>
          </p:spPr>
          <p:txBody>
            <a:bodyPr/>
            <a:lstStyle/>
            <a:p>
              <a:endParaRPr lang="en-US"/>
            </a:p>
          </p:txBody>
        </p:sp>
        <p:grpSp>
          <p:nvGrpSpPr>
            <p:cNvPr id="12322" name="Group 32"/>
            <p:cNvGrpSpPr>
              <a:grpSpLocks/>
            </p:cNvGrpSpPr>
            <p:nvPr/>
          </p:nvGrpSpPr>
          <p:grpSpPr bwMode="auto">
            <a:xfrm flipH="1" flipV="1">
              <a:off x="576" y="1392"/>
              <a:ext cx="1152" cy="240"/>
              <a:chOff x="1152" y="1488"/>
              <a:chExt cx="1152" cy="240"/>
            </a:xfrm>
          </p:grpSpPr>
          <p:sp>
            <p:nvSpPr>
              <p:cNvPr id="12323" name="Line 33"/>
              <p:cNvSpPr>
                <a:spLocks noChangeShapeType="1"/>
              </p:cNvSpPr>
              <p:nvPr/>
            </p:nvSpPr>
            <p:spPr bwMode="auto">
              <a:xfrm flipH="1">
                <a:off x="1152" y="1488"/>
                <a:ext cx="1152" cy="0"/>
              </a:xfrm>
              <a:prstGeom prst="line">
                <a:avLst/>
              </a:prstGeom>
              <a:noFill/>
              <a:ln w="28575">
                <a:solidFill>
                  <a:srgbClr val="996633"/>
                </a:solidFill>
                <a:round/>
                <a:headEnd/>
                <a:tailEnd/>
              </a:ln>
            </p:spPr>
            <p:txBody>
              <a:bodyPr/>
              <a:lstStyle/>
              <a:p>
                <a:endParaRPr lang="en-US"/>
              </a:p>
            </p:txBody>
          </p:sp>
          <p:sp>
            <p:nvSpPr>
              <p:cNvPr id="12324" name="Line 34"/>
              <p:cNvSpPr>
                <a:spLocks noChangeShapeType="1"/>
              </p:cNvSpPr>
              <p:nvPr/>
            </p:nvSpPr>
            <p:spPr bwMode="auto">
              <a:xfrm flipH="1">
                <a:off x="1824" y="1488"/>
                <a:ext cx="480" cy="240"/>
              </a:xfrm>
              <a:prstGeom prst="line">
                <a:avLst/>
              </a:prstGeom>
              <a:noFill/>
              <a:ln w="28575">
                <a:solidFill>
                  <a:srgbClr val="996633"/>
                </a:solidFill>
                <a:round/>
                <a:headEnd/>
                <a:tailEnd/>
              </a:ln>
            </p:spPr>
            <p:txBody>
              <a:bodyPr/>
              <a:lstStyle/>
              <a:p>
                <a:endParaRPr lang="en-US"/>
              </a:p>
            </p:txBody>
          </p:sp>
        </p:grpSp>
      </p:grpSp>
      <p:grpSp>
        <p:nvGrpSpPr>
          <p:cNvPr id="12299" name="Group 35"/>
          <p:cNvGrpSpPr>
            <a:grpSpLocks/>
          </p:cNvGrpSpPr>
          <p:nvPr/>
        </p:nvGrpSpPr>
        <p:grpSpPr bwMode="auto">
          <a:xfrm>
            <a:off x="1001500" y="6115775"/>
            <a:ext cx="2590800" cy="381000"/>
            <a:chOff x="576" y="1392"/>
            <a:chExt cx="1632" cy="240"/>
          </a:xfrm>
        </p:grpSpPr>
        <p:sp>
          <p:nvSpPr>
            <p:cNvPr id="12315" name="Line 36"/>
            <p:cNvSpPr>
              <a:spLocks noChangeShapeType="1"/>
            </p:cNvSpPr>
            <p:nvPr/>
          </p:nvSpPr>
          <p:spPr bwMode="auto">
            <a:xfrm flipH="1">
              <a:off x="1056" y="1392"/>
              <a:ext cx="1152" cy="0"/>
            </a:xfrm>
            <a:prstGeom prst="line">
              <a:avLst/>
            </a:prstGeom>
            <a:noFill/>
            <a:ln w="28575">
              <a:solidFill>
                <a:schemeClr val="tx2"/>
              </a:solidFill>
              <a:round/>
              <a:headEnd/>
              <a:tailEnd/>
            </a:ln>
          </p:spPr>
          <p:txBody>
            <a:bodyPr/>
            <a:lstStyle/>
            <a:p>
              <a:endParaRPr lang="en-US"/>
            </a:p>
          </p:txBody>
        </p:sp>
        <p:sp>
          <p:nvSpPr>
            <p:cNvPr id="12316" name="Line 37"/>
            <p:cNvSpPr>
              <a:spLocks noChangeShapeType="1"/>
            </p:cNvSpPr>
            <p:nvPr/>
          </p:nvSpPr>
          <p:spPr bwMode="auto">
            <a:xfrm flipH="1">
              <a:off x="1728" y="1392"/>
              <a:ext cx="480" cy="240"/>
            </a:xfrm>
            <a:prstGeom prst="line">
              <a:avLst/>
            </a:prstGeom>
            <a:noFill/>
            <a:ln w="28575">
              <a:solidFill>
                <a:schemeClr val="tx2"/>
              </a:solidFill>
              <a:round/>
              <a:headEnd/>
              <a:tailEnd/>
            </a:ln>
          </p:spPr>
          <p:txBody>
            <a:bodyPr/>
            <a:lstStyle/>
            <a:p>
              <a:endParaRPr lang="en-US"/>
            </a:p>
          </p:txBody>
        </p:sp>
        <p:grpSp>
          <p:nvGrpSpPr>
            <p:cNvPr id="12317" name="Group 38"/>
            <p:cNvGrpSpPr>
              <a:grpSpLocks/>
            </p:cNvGrpSpPr>
            <p:nvPr/>
          </p:nvGrpSpPr>
          <p:grpSpPr bwMode="auto">
            <a:xfrm flipH="1" flipV="1">
              <a:off x="576" y="1392"/>
              <a:ext cx="1152" cy="240"/>
              <a:chOff x="1152" y="1488"/>
              <a:chExt cx="1152" cy="240"/>
            </a:xfrm>
          </p:grpSpPr>
          <p:sp>
            <p:nvSpPr>
              <p:cNvPr id="12318" name="Line 39"/>
              <p:cNvSpPr>
                <a:spLocks noChangeShapeType="1"/>
              </p:cNvSpPr>
              <p:nvPr/>
            </p:nvSpPr>
            <p:spPr bwMode="auto">
              <a:xfrm flipH="1">
                <a:off x="1152" y="1488"/>
                <a:ext cx="1152" cy="0"/>
              </a:xfrm>
              <a:prstGeom prst="line">
                <a:avLst/>
              </a:prstGeom>
              <a:noFill/>
              <a:ln w="28575">
                <a:solidFill>
                  <a:schemeClr val="tx2"/>
                </a:solidFill>
                <a:round/>
                <a:headEnd/>
                <a:tailEnd/>
              </a:ln>
            </p:spPr>
            <p:txBody>
              <a:bodyPr/>
              <a:lstStyle/>
              <a:p>
                <a:endParaRPr lang="en-US"/>
              </a:p>
            </p:txBody>
          </p:sp>
          <p:sp>
            <p:nvSpPr>
              <p:cNvPr id="12319" name="Line 40"/>
              <p:cNvSpPr>
                <a:spLocks noChangeShapeType="1"/>
              </p:cNvSpPr>
              <p:nvPr/>
            </p:nvSpPr>
            <p:spPr bwMode="auto">
              <a:xfrm flipH="1">
                <a:off x="1824" y="1488"/>
                <a:ext cx="480" cy="240"/>
              </a:xfrm>
              <a:prstGeom prst="line">
                <a:avLst/>
              </a:prstGeom>
              <a:noFill/>
              <a:ln w="28575">
                <a:solidFill>
                  <a:schemeClr val="tx2"/>
                </a:solidFill>
                <a:round/>
                <a:headEnd/>
                <a:tailEnd/>
              </a:ln>
            </p:spPr>
            <p:txBody>
              <a:bodyPr/>
              <a:lstStyle/>
              <a:p>
                <a:endParaRPr lang="en-US"/>
              </a:p>
            </p:txBody>
          </p:sp>
        </p:grpSp>
      </p:grpSp>
      <p:grpSp>
        <p:nvGrpSpPr>
          <p:cNvPr id="12300" name="Group 43"/>
          <p:cNvGrpSpPr>
            <a:grpSpLocks/>
          </p:cNvGrpSpPr>
          <p:nvPr/>
        </p:nvGrpSpPr>
        <p:grpSpPr bwMode="auto">
          <a:xfrm>
            <a:off x="1763500" y="3220175"/>
            <a:ext cx="1143000" cy="3200400"/>
            <a:chOff x="1056" y="1632"/>
            <a:chExt cx="720" cy="2016"/>
          </a:xfrm>
        </p:grpSpPr>
        <p:sp>
          <p:nvSpPr>
            <p:cNvPr id="12308" name="Line 44"/>
            <p:cNvSpPr>
              <a:spLocks noChangeShapeType="1"/>
            </p:cNvSpPr>
            <p:nvPr/>
          </p:nvSpPr>
          <p:spPr bwMode="auto">
            <a:xfrm>
              <a:off x="1056" y="1632"/>
              <a:ext cx="0" cy="480"/>
            </a:xfrm>
            <a:prstGeom prst="line">
              <a:avLst/>
            </a:prstGeom>
            <a:noFill/>
            <a:ln w="28575">
              <a:solidFill>
                <a:srgbClr val="FF3300"/>
              </a:solidFill>
              <a:round/>
              <a:headEnd/>
              <a:tailEnd/>
            </a:ln>
          </p:spPr>
          <p:txBody>
            <a:bodyPr/>
            <a:lstStyle/>
            <a:p>
              <a:endParaRPr lang="en-US"/>
            </a:p>
          </p:txBody>
        </p:sp>
        <p:sp>
          <p:nvSpPr>
            <p:cNvPr id="12309" name="Line 45"/>
            <p:cNvSpPr>
              <a:spLocks noChangeShapeType="1"/>
            </p:cNvSpPr>
            <p:nvPr/>
          </p:nvSpPr>
          <p:spPr bwMode="auto">
            <a:xfrm>
              <a:off x="1440" y="1632"/>
              <a:ext cx="0" cy="816"/>
            </a:xfrm>
            <a:prstGeom prst="line">
              <a:avLst/>
            </a:prstGeom>
            <a:noFill/>
            <a:ln w="28575">
              <a:solidFill>
                <a:srgbClr val="FF3300"/>
              </a:solidFill>
              <a:round/>
              <a:headEnd/>
              <a:tailEnd/>
            </a:ln>
          </p:spPr>
          <p:txBody>
            <a:bodyPr/>
            <a:lstStyle/>
            <a:p>
              <a:endParaRPr lang="en-US"/>
            </a:p>
          </p:txBody>
        </p:sp>
        <p:sp>
          <p:nvSpPr>
            <p:cNvPr id="12310" name="Line 46"/>
            <p:cNvSpPr>
              <a:spLocks noChangeShapeType="1"/>
            </p:cNvSpPr>
            <p:nvPr/>
          </p:nvSpPr>
          <p:spPr bwMode="auto">
            <a:xfrm flipV="1">
              <a:off x="1104" y="2160"/>
              <a:ext cx="0" cy="1056"/>
            </a:xfrm>
            <a:prstGeom prst="line">
              <a:avLst/>
            </a:prstGeom>
            <a:noFill/>
            <a:ln w="28575">
              <a:solidFill>
                <a:srgbClr val="FF3300"/>
              </a:solidFill>
              <a:round/>
              <a:headEnd/>
              <a:tailEnd/>
            </a:ln>
          </p:spPr>
          <p:txBody>
            <a:bodyPr/>
            <a:lstStyle/>
            <a:p>
              <a:endParaRPr lang="en-US"/>
            </a:p>
          </p:txBody>
        </p:sp>
        <p:sp>
          <p:nvSpPr>
            <p:cNvPr id="12311" name="Line 47"/>
            <p:cNvSpPr>
              <a:spLocks noChangeShapeType="1"/>
            </p:cNvSpPr>
            <p:nvPr/>
          </p:nvSpPr>
          <p:spPr bwMode="auto">
            <a:xfrm>
              <a:off x="1296" y="2448"/>
              <a:ext cx="0" cy="384"/>
            </a:xfrm>
            <a:prstGeom prst="line">
              <a:avLst/>
            </a:prstGeom>
            <a:noFill/>
            <a:ln w="28575">
              <a:solidFill>
                <a:srgbClr val="FF3300"/>
              </a:solidFill>
              <a:round/>
              <a:headEnd/>
              <a:tailEnd/>
            </a:ln>
          </p:spPr>
          <p:txBody>
            <a:bodyPr/>
            <a:lstStyle/>
            <a:p>
              <a:endParaRPr lang="en-US"/>
            </a:p>
          </p:txBody>
        </p:sp>
        <p:sp>
          <p:nvSpPr>
            <p:cNvPr id="12312" name="Line 48"/>
            <p:cNvSpPr>
              <a:spLocks noChangeShapeType="1"/>
            </p:cNvSpPr>
            <p:nvPr/>
          </p:nvSpPr>
          <p:spPr bwMode="auto">
            <a:xfrm flipV="1">
              <a:off x="1392" y="2736"/>
              <a:ext cx="0" cy="912"/>
            </a:xfrm>
            <a:prstGeom prst="line">
              <a:avLst/>
            </a:prstGeom>
            <a:noFill/>
            <a:ln w="28575">
              <a:solidFill>
                <a:srgbClr val="FF3300"/>
              </a:solidFill>
              <a:round/>
              <a:headEnd/>
              <a:tailEnd/>
            </a:ln>
          </p:spPr>
          <p:txBody>
            <a:bodyPr/>
            <a:lstStyle/>
            <a:p>
              <a:endParaRPr lang="en-US"/>
            </a:p>
          </p:txBody>
        </p:sp>
        <p:sp>
          <p:nvSpPr>
            <p:cNvPr id="12313" name="Line 49"/>
            <p:cNvSpPr>
              <a:spLocks noChangeShapeType="1"/>
            </p:cNvSpPr>
            <p:nvPr/>
          </p:nvSpPr>
          <p:spPr bwMode="auto">
            <a:xfrm flipV="1">
              <a:off x="1680" y="2400"/>
              <a:ext cx="0" cy="1200"/>
            </a:xfrm>
            <a:prstGeom prst="line">
              <a:avLst/>
            </a:prstGeom>
            <a:noFill/>
            <a:ln w="28575">
              <a:solidFill>
                <a:srgbClr val="FF3300"/>
              </a:solidFill>
              <a:round/>
              <a:headEnd/>
              <a:tailEnd/>
            </a:ln>
          </p:spPr>
          <p:txBody>
            <a:bodyPr/>
            <a:lstStyle/>
            <a:p>
              <a:endParaRPr lang="en-US"/>
            </a:p>
          </p:txBody>
        </p:sp>
        <p:sp>
          <p:nvSpPr>
            <p:cNvPr id="12314" name="Line 50"/>
            <p:cNvSpPr>
              <a:spLocks noChangeShapeType="1"/>
            </p:cNvSpPr>
            <p:nvPr/>
          </p:nvSpPr>
          <p:spPr bwMode="auto">
            <a:xfrm>
              <a:off x="1776" y="1632"/>
              <a:ext cx="0" cy="480"/>
            </a:xfrm>
            <a:prstGeom prst="line">
              <a:avLst/>
            </a:prstGeom>
            <a:noFill/>
            <a:ln w="28575">
              <a:solidFill>
                <a:srgbClr val="FF3300"/>
              </a:solidFill>
              <a:round/>
              <a:headEnd/>
              <a:tailEnd/>
            </a:ln>
          </p:spPr>
          <p:txBody>
            <a:bodyPr/>
            <a:lstStyle/>
            <a:p>
              <a:endParaRPr lang="en-US"/>
            </a:p>
          </p:txBody>
        </p:sp>
      </p:grpSp>
      <p:sp>
        <p:nvSpPr>
          <p:cNvPr id="12301" name="Line 51"/>
          <p:cNvSpPr>
            <a:spLocks noChangeShapeType="1"/>
          </p:cNvSpPr>
          <p:nvPr/>
        </p:nvSpPr>
        <p:spPr bwMode="auto">
          <a:xfrm flipH="1" flipV="1">
            <a:off x="2906500" y="3524975"/>
            <a:ext cx="1427994" cy="96999"/>
          </a:xfrm>
          <a:prstGeom prst="line">
            <a:avLst/>
          </a:prstGeom>
          <a:noFill/>
          <a:ln w="9525">
            <a:solidFill>
              <a:srgbClr val="FF3300"/>
            </a:solidFill>
            <a:round/>
            <a:headEnd/>
            <a:tailEnd type="triangle" w="med" len="med"/>
          </a:ln>
        </p:spPr>
        <p:txBody>
          <a:bodyPr/>
          <a:lstStyle/>
          <a:p>
            <a:endParaRPr lang="en-US"/>
          </a:p>
        </p:txBody>
      </p:sp>
      <p:sp>
        <p:nvSpPr>
          <p:cNvPr id="12302" name="Line 52"/>
          <p:cNvSpPr>
            <a:spLocks noChangeShapeType="1"/>
          </p:cNvSpPr>
          <p:nvPr/>
        </p:nvSpPr>
        <p:spPr bwMode="auto">
          <a:xfrm flipH="1">
            <a:off x="2373100" y="3621974"/>
            <a:ext cx="1925768" cy="436401"/>
          </a:xfrm>
          <a:prstGeom prst="line">
            <a:avLst/>
          </a:prstGeom>
          <a:noFill/>
          <a:ln w="9525">
            <a:solidFill>
              <a:srgbClr val="FF3300"/>
            </a:solidFill>
            <a:round/>
            <a:headEnd/>
            <a:tailEnd type="triangle" w="med" len="med"/>
          </a:ln>
        </p:spPr>
        <p:txBody>
          <a:bodyPr/>
          <a:lstStyle/>
          <a:p>
            <a:endParaRPr lang="en-US"/>
          </a:p>
        </p:txBody>
      </p:sp>
      <p:sp>
        <p:nvSpPr>
          <p:cNvPr id="499767" name="Text Box 55"/>
          <p:cNvSpPr txBox="1">
            <a:spLocks noChangeArrowheads="1"/>
          </p:cNvSpPr>
          <p:nvPr/>
        </p:nvSpPr>
        <p:spPr bwMode="auto">
          <a:xfrm>
            <a:off x="653490" y="2081439"/>
            <a:ext cx="7291387" cy="708025"/>
          </a:xfrm>
          <a:prstGeom prst="rect">
            <a:avLst/>
          </a:prstGeom>
          <a:noFill/>
          <a:ln w="3175">
            <a:noFill/>
            <a:miter lim="800000"/>
            <a:headEnd/>
            <a:tailEnd/>
          </a:ln>
          <a:effectLst/>
        </p:spPr>
        <p:txBody>
          <a:bodyPr wrap="none">
            <a:spAutoFit/>
          </a:bodyPr>
          <a:lstStyle/>
          <a:p>
            <a:pPr>
              <a:defRPr/>
            </a:pPr>
            <a:r>
              <a:rPr lang="en-US" sz="2000" dirty="0">
                <a:solidFill>
                  <a:srgbClr val="9BCDFF"/>
                </a:solidFill>
                <a:cs typeface="+mn-cs"/>
              </a:rPr>
              <a:t>Arc Hydro: </a:t>
            </a:r>
            <a:r>
              <a:rPr lang="en-US" sz="2000" dirty="0">
                <a:cs typeface="+mn-cs"/>
              </a:rPr>
              <a:t>All features are labeled with a unique </a:t>
            </a:r>
            <a:r>
              <a:rPr lang="en-US" sz="2000" dirty="0">
                <a:solidFill>
                  <a:srgbClr val="9BCDFF"/>
                </a:solidFill>
                <a:cs typeface="+mn-cs"/>
              </a:rPr>
              <a:t>HydroID</a:t>
            </a:r>
            <a:r>
              <a:rPr lang="en-US" sz="2000" dirty="0">
                <a:cs typeface="+mn-cs"/>
              </a:rPr>
              <a:t> </a:t>
            </a:r>
          </a:p>
          <a:p>
            <a:pPr>
              <a:defRPr/>
            </a:pPr>
            <a:r>
              <a:rPr lang="en-US" sz="2000" dirty="0">
                <a:cs typeface="+mn-cs"/>
              </a:rPr>
              <a:t>across </a:t>
            </a:r>
            <a:r>
              <a:rPr lang="en-US" sz="2000">
                <a:cs typeface="+mn-cs"/>
              </a:rPr>
              <a:t>the </a:t>
            </a:r>
            <a:r>
              <a:rPr lang="en-US" sz="2000" smtClean="0">
                <a:cs typeface="+mn-cs"/>
              </a:rPr>
              <a:t>geodatabase.</a:t>
            </a:r>
            <a:endParaRPr lang="en-US" sz="2000" dirty="0">
              <a:cs typeface="+mn-cs"/>
            </a:endParaRPr>
          </a:p>
        </p:txBody>
      </p:sp>
      <p:sp>
        <p:nvSpPr>
          <p:cNvPr id="499768" name="Text Box 56"/>
          <p:cNvSpPr txBox="1">
            <a:spLocks noChangeArrowheads="1"/>
          </p:cNvSpPr>
          <p:nvPr/>
        </p:nvSpPr>
        <p:spPr bwMode="auto">
          <a:xfrm>
            <a:off x="4305013" y="2971000"/>
            <a:ext cx="3972096" cy="1015663"/>
          </a:xfrm>
          <a:prstGeom prst="rect">
            <a:avLst/>
          </a:prstGeom>
          <a:noFill/>
          <a:ln w="3175">
            <a:noFill/>
            <a:miter lim="800000"/>
            <a:headEnd/>
            <a:tailEnd/>
          </a:ln>
          <a:effectLst/>
        </p:spPr>
        <p:txBody>
          <a:bodyPr wrap="square">
            <a:spAutoFit/>
          </a:bodyPr>
          <a:lstStyle/>
          <a:p>
            <a:pPr>
              <a:defRPr/>
            </a:pPr>
            <a:r>
              <a:rPr lang="en-US" sz="2000" dirty="0">
                <a:solidFill>
                  <a:srgbClr val="9BCDFF"/>
                </a:solidFill>
                <a:cs typeface="+mn-cs"/>
              </a:rPr>
              <a:t>HydroID </a:t>
            </a:r>
            <a:r>
              <a:rPr lang="en-US" sz="2000">
                <a:solidFill>
                  <a:srgbClr val="9BCDFF"/>
                </a:solidFill>
                <a:cs typeface="+mn-cs"/>
              </a:rPr>
              <a:t>to </a:t>
            </a:r>
            <a:r>
              <a:rPr lang="en-US" sz="2000" smtClean="0">
                <a:solidFill>
                  <a:srgbClr val="9BCDFF"/>
                </a:solidFill>
                <a:cs typeface="+mn-cs"/>
              </a:rPr>
              <a:t>ID relationships </a:t>
            </a:r>
            <a:endParaRPr lang="en-US" sz="2000" dirty="0">
              <a:solidFill>
                <a:srgbClr val="9BCDFF"/>
              </a:solidFill>
              <a:cs typeface="+mn-cs"/>
            </a:endParaRPr>
          </a:p>
          <a:p>
            <a:pPr>
              <a:defRPr/>
            </a:pPr>
            <a:r>
              <a:rPr lang="en-US" sz="2000" dirty="0">
                <a:cs typeface="+mn-cs"/>
              </a:rPr>
              <a:t>link neighboring features and</a:t>
            </a:r>
          </a:p>
          <a:p>
            <a:pPr>
              <a:defRPr/>
            </a:pPr>
            <a:r>
              <a:rPr lang="en-US" sz="2000" dirty="0">
                <a:cs typeface="+mn-cs"/>
              </a:rPr>
              <a:t>help to trace </a:t>
            </a:r>
            <a:r>
              <a:rPr lang="en-US" sz="2000">
                <a:cs typeface="+mn-cs"/>
              </a:rPr>
              <a:t>water </a:t>
            </a:r>
            <a:r>
              <a:rPr lang="en-US" sz="2000" smtClean="0">
                <a:cs typeface="+mn-cs"/>
              </a:rPr>
              <a:t>movement. </a:t>
            </a:r>
            <a:endParaRPr lang="en-US" sz="2000" dirty="0">
              <a:cs typeface="+mn-cs"/>
            </a:endParaRPr>
          </a:p>
        </p:txBody>
      </p:sp>
      <p:sp>
        <p:nvSpPr>
          <p:cNvPr id="499769" name="Text Box 57"/>
          <p:cNvSpPr txBox="1">
            <a:spLocks noChangeArrowheads="1"/>
          </p:cNvSpPr>
          <p:nvPr/>
        </p:nvSpPr>
        <p:spPr bwMode="auto">
          <a:xfrm>
            <a:off x="680477" y="1359127"/>
            <a:ext cx="6975475" cy="708025"/>
          </a:xfrm>
          <a:prstGeom prst="rect">
            <a:avLst/>
          </a:prstGeom>
          <a:noFill/>
          <a:ln w="3175">
            <a:noFill/>
            <a:miter lim="800000"/>
            <a:headEnd/>
            <a:tailEnd/>
          </a:ln>
          <a:effectLst/>
        </p:spPr>
        <p:txBody>
          <a:bodyPr wrap="none">
            <a:spAutoFit/>
          </a:bodyPr>
          <a:lstStyle/>
          <a:p>
            <a:pPr>
              <a:defRPr/>
            </a:pPr>
            <a:r>
              <a:rPr lang="en-US" sz="2000" dirty="0">
                <a:solidFill>
                  <a:srgbClr val="9BCDFF"/>
                </a:solidFill>
                <a:cs typeface="+mn-cs"/>
              </a:rPr>
              <a:t>ArcGIS: </a:t>
            </a:r>
            <a:r>
              <a:rPr lang="en-US" sz="2000" dirty="0">
                <a:cs typeface="+mn-cs"/>
              </a:rPr>
              <a:t>All features are labeled with a unique </a:t>
            </a:r>
            <a:r>
              <a:rPr lang="en-US" sz="2000" dirty="0">
                <a:solidFill>
                  <a:srgbClr val="9BCDFF"/>
                </a:solidFill>
                <a:cs typeface="+mn-cs"/>
              </a:rPr>
              <a:t>ObjectID</a:t>
            </a:r>
            <a:r>
              <a:rPr lang="en-US" sz="2000" dirty="0">
                <a:cs typeface="+mn-cs"/>
              </a:rPr>
              <a:t> </a:t>
            </a:r>
          </a:p>
          <a:p>
            <a:pPr>
              <a:defRPr/>
            </a:pPr>
            <a:r>
              <a:rPr lang="en-US" sz="2000" dirty="0">
                <a:cs typeface="+mn-cs"/>
              </a:rPr>
              <a:t>within a </a:t>
            </a:r>
            <a:r>
              <a:rPr lang="en-US" sz="2000">
                <a:cs typeface="+mn-cs"/>
              </a:rPr>
              <a:t>feature </a:t>
            </a:r>
            <a:r>
              <a:rPr lang="en-US" sz="2000" smtClean="0">
                <a:cs typeface="+mn-cs"/>
              </a:rPr>
              <a:t>layer.</a:t>
            </a:r>
            <a:endParaRPr lang="en-US" sz="2000" dirty="0">
              <a:cs typeface="+mn-cs"/>
            </a:endParaRPr>
          </a:p>
        </p:txBody>
      </p:sp>
      <p:sp>
        <p:nvSpPr>
          <p:cNvPr id="499770" name="Text Box 58"/>
          <p:cNvSpPr txBox="1">
            <a:spLocks noChangeArrowheads="1"/>
          </p:cNvSpPr>
          <p:nvPr/>
        </p:nvSpPr>
        <p:spPr bwMode="auto">
          <a:xfrm>
            <a:off x="3909230" y="5598052"/>
            <a:ext cx="3929062" cy="708025"/>
          </a:xfrm>
          <a:prstGeom prst="rect">
            <a:avLst/>
          </a:prstGeom>
          <a:noFill/>
          <a:ln w="3175">
            <a:noFill/>
            <a:miter lim="800000"/>
            <a:headEnd/>
            <a:tailEnd/>
          </a:ln>
          <a:effectLst/>
        </p:spPr>
        <p:txBody>
          <a:bodyPr wrap="none">
            <a:spAutoFit/>
          </a:bodyPr>
          <a:lstStyle/>
          <a:p>
            <a:pPr>
              <a:defRPr/>
            </a:pPr>
            <a:r>
              <a:rPr lang="en-US" sz="2000" dirty="0">
                <a:cs typeface="+mn-cs"/>
              </a:rPr>
              <a:t>Arc Hydro is a unique “flavor” </a:t>
            </a:r>
          </a:p>
          <a:p>
            <a:pPr>
              <a:defRPr/>
            </a:pPr>
            <a:r>
              <a:rPr lang="en-US" sz="2000" dirty="0">
                <a:cs typeface="+mn-cs"/>
              </a:rPr>
              <a:t>or style of </a:t>
            </a:r>
            <a:r>
              <a:rPr lang="en-US" sz="2000">
                <a:cs typeface="+mn-cs"/>
              </a:rPr>
              <a:t>doing </a:t>
            </a:r>
            <a:r>
              <a:rPr lang="en-US" sz="2000" smtClean="0">
                <a:cs typeface="+mn-cs"/>
              </a:rPr>
              <a:t>GIS. </a:t>
            </a:r>
            <a:endParaRPr lang="en-US" sz="2000" dirty="0">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269175" y="2748328"/>
            <a:ext cx="1842650" cy="1538658"/>
            <a:chOff x="6114799" y="2522703"/>
            <a:chExt cx="2074554" cy="1681162"/>
          </a:xfrm>
        </p:grpSpPr>
        <p:sp>
          <p:nvSpPr>
            <p:cNvPr id="1051" name="Freeform 33"/>
            <p:cNvSpPr>
              <a:spLocks/>
            </p:cNvSpPr>
            <p:nvPr/>
          </p:nvSpPr>
          <p:spPr bwMode="auto">
            <a:xfrm>
              <a:off x="6146547" y="2924340"/>
              <a:ext cx="1839913" cy="1250950"/>
            </a:xfrm>
            <a:custGeom>
              <a:avLst/>
              <a:gdLst>
                <a:gd name="T0" fmla="*/ 9 w 2320"/>
                <a:gd name="T1" fmla="*/ 96 h 1578"/>
                <a:gd name="T2" fmla="*/ 20 w 2320"/>
                <a:gd name="T3" fmla="*/ 93 h 1578"/>
                <a:gd name="T4" fmla="*/ 27 w 2320"/>
                <a:gd name="T5" fmla="*/ 89 h 1578"/>
                <a:gd name="T6" fmla="*/ 31 w 2320"/>
                <a:gd name="T7" fmla="*/ 85 h 1578"/>
                <a:gd name="T8" fmla="*/ 35 w 2320"/>
                <a:gd name="T9" fmla="*/ 79 h 1578"/>
                <a:gd name="T10" fmla="*/ 37 w 2320"/>
                <a:gd name="T11" fmla="*/ 70 h 1578"/>
                <a:gd name="T12" fmla="*/ 40 w 2320"/>
                <a:gd name="T13" fmla="*/ 56 h 1578"/>
                <a:gd name="T14" fmla="*/ 41 w 2320"/>
                <a:gd name="T15" fmla="*/ 48 h 1578"/>
                <a:gd name="T16" fmla="*/ 44 w 2320"/>
                <a:gd name="T17" fmla="*/ 35 h 1578"/>
                <a:gd name="T18" fmla="*/ 48 w 2320"/>
                <a:gd name="T19" fmla="*/ 19 h 1578"/>
                <a:gd name="T20" fmla="*/ 51 w 2320"/>
                <a:gd name="T21" fmla="*/ 10 h 1578"/>
                <a:gd name="T22" fmla="*/ 53 w 2320"/>
                <a:gd name="T23" fmla="*/ 4 h 1578"/>
                <a:gd name="T24" fmla="*/ 54 w 2320"/>
                <a:gd name="T25" fmla="*/ 1 h 1578"/>
                <a:gd name="T26" fmla="*/ 54 w 2320"/>
                <a:gd name="T27" fmla="*/ 1 h 1578"/>
                <a:gd name="T28" fmla="*/ 54 w 2320"/>
                <a:gd name="T29" fmla="*/ 0 h 1578"/>
                <a:gd name="T30" fmla="*/ 53 w 2320"/>
                <a:gd name="T31" fmla="*/ 1 h 1578"/>
                <a:gd name="T32" fmla="*/ 54 w 2320"/>
                <a:gd name="T33" fmla="*/ 1 h 1578"/>
                <a:gd name="T34" fmla="*/ 55 w 2320"/>
                <a:gd name="T35" fmla="*/ 3 h 1578"/>
                <a:gd name="T36" fmla="*/ 57 w 2320"/>
                <a:gd name="T37" fmla="*/ 7 h 1578"/>
                <a:gd name="T38" fmla="*/ 63 w 2320"/>
                <a:gd name="T39" fmla="*/ 20 h 1578"/>
                <a:gd name="T40" fmla="*/ 69 w 2320"/>
                <a:gd name="T41" fmla="*/ 33 h 1578"/>
                <a:gd name="T42" fmla="*/ 76 w 2320"/>
                <a:gd name="T43" fmla="*/ 49 h 1578"/>
                <a:gd name="T44" fmla="*/ 85 w 2320"/>
                <a:gd name="T45" fmla="*/ 67 h 1578"/>
                <a:gd name="T46" fmla="*/ 91 w 2320"/>
                <a:gd name="T47" fmla="*/ 77 h 1578"/>
                <a:gd name="T48" fmla="*/ 94 w 2320"/>
                <a:gd name="T49" fmla="*/ 81 h 1578"/>
                <a:gd name="T50" fmla="*/ 102 w 2320"/>
                <a:gd name="T51" fmla="*/ 88 h 1578"/>
                <a:gd name="T52" fmla="*/ 109 w 2320"/>
                <a:gd name="T53" fmla="*/ 92 h 1578"/>
                <a:gd name="T54" fmla="*/ 120 w 2320"/>
                <a:gd name="T55" fmla="*/ 96 h 1578"/>
                <a:gd name="T56" fmla="*/ 129 w 2320"/>
                <a:gd name="T57" fmla="*/ 97 h 1578"/>
                <a:gd name="T58" fmla="*/ 137 w 2320"/>
                <a:gd name="T59" fmla="*/ 98 h 1578"/>
                <a:gd name="T60" fmla="*/ 142 w 2320"/>
                <a:gd name="T61" fmla="*/ 96 h 1578"/>
                <a:gd name="T62" fmla="*/ 129 w 2320"/>
                <a:gd name="T63" fmla="*/ 95 h 1578"/>
                <a:gd name="T64" fmla="*/ 121 w 2320"/>
                <a:gd name="T65" fmla="*/ 95 h 1578"/>
                <a:gd name="T66" fmla="*/ 112 w 2320"/>
                <a:gd name="T67" fmla="*/ 92 h 1578"/>
                <a:gd name="T68" fmla="*/ 103 w 2320"/>
                <a:gd name="T69" fmla="*/ 87 h 1578"/>
                <a:gd name="T70" fmla="*/ 99 w 2320"/>
                <a:gd name="T71" fmla="*/ 84 h 1578"/>
                <a:gd name="T72" fmla="*/ 93 w 2320"/>
                <a:gd name="T73" fmla="*/ 77 h 1578"/>
                <a:gd name="T74" fmla="*/ 91 w 2320"/>
                <a:gd name="T75" fmla="*/ 74 h 1578"/>
                <a:gd name="T76" fmla="*/ 85 w 2320"/>
                <a:gd name="T77" fmla="*/ 63 h 1578"/>
                <a:gd name="T78" fmla="*/ 77 w 2320"/>
                <a:gd name="T79" fmla="*/ 46 h 1578"/>
                <a:gd name="T80" fmla="*/ 69 w 2320"/>
                <a:gd name="T81" fmla="*/ 29 h 1578"/>
                <a:gd name="T82" fmla="*/ 62 w 2320"/>
                <a:gd name="T83" fmla="*/ 14 h 1578"/>
                <a:gd name="T84" fmla="*/ 58 w 2320"/>
                <a:gd name="T85" fmla="*/ 4 h 1578"/>
                <a:gd name="T86" fmla="*/ 56 w 2320"/>
                <a:gd name="T87" fmla="*/ 2 h 1578"/>
                <a:gd name="T88" fmla="*/ 54 w 2320"/>
                <a:gd name="T89" fmla="*/ 0 h 1578"/>
                <a:gd name="T90" fmla="*/ 53 w 2320"/>
                <a:gd name="T91" fmla="*/ 0 h 1578"/>
                <a:gd name="T92" fmla="*/ 52 w 2320"/>
                <a:gd name="T93" fmla="*/ 1 h 1578"/>
                <a:gd name="T94" fmla="*/ 51 w 2320"/>
                <a:gd name="T95" fmla="*/ 5 h 1578"/>
                <a:gd name="T96" fmla="*/ 49 w 2320"/>
                <a:gd name="T97" fmla="*/ 11 h 1578"/>
                <a:gd name="T98" fmla="*/ 46 w 2320"/>
                <a:gd name="T99" fmla="*/ 21 h 1578"/>
                <a:gd name="T100" fmla="*/ 41 w 2320"/>
                <a:gd name="T101" fmla="*/ 40 h 1578"/>
                <a:gd name="T102" fmla="*/ 39 w 2320"/>
                <a:gd name="T103" fmla="*/ 50 h 1578"/>
                <a:gd name="T104" fmla="*/ 36 w 2320"/>
                <a:gd name="T105" fmla="*/ 69 h 1578"/>
                <a:gd name="T106" fmla="*/ 35 w 2320"/>
                <a:gd name="T107" fmla="*/ 74 h 1578"/>
                <a:gd name="T108" fmla="*/ 31 w 2320"/>
                <a:gd name="T109" fmla="*/ 82 h 1578"/>
                <a:gd name="T110" fmla="*/ 29 w 2320"/>
                <a:gd name="T111" fmla="*/ 85 h 1578"/>
                <a:gd name="T112" fmla="*/ 26 w 2320"/>
                <a:gd name="T113" fmla="*/ 88 h 1578"/>
                <a:gd name="T114" fmla="*/ 19 w 2320"/>
                <a:gd name="T115" fmla="*/ 92 h 1578"/>
                <a:gd name="T116" fmla="*/ 9 w 2320"/>
                <a:gd name="T117" fmla="*/ 95 h 15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0"/>
                <a:gd name="T178" fmla="*/ 0 h 1578"/>
                <a:gd name="T179" fmla="*/ 2320 w 2320"/>
                <a:gd name="T180" fmla="*/ 1578 h 15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0" h="1578">
                  <a:moveTo>
                    <a:pt x="0" y="1543"/>
                  </a:moveTo>
                  <a:lnTo>
                    <a:pt x="4" y="1568"/>
                  </a:lnTo>
                  <a:lnTo>
                    <a:pt x="75" y="1557"/>
                  </a:lnTo>
                  <a:lnTo>
                    <a:pt x="146" y="1543"/>
                  </a:lnTo>
                  <a:lnTo>
                    <a:pt x="152" y="1543"/>
                  </a:lnTo>
                  <a:lnTo>
                    <a:pt x="221" y="1530"/>
                  </a:lnTo>
                  <a:lnTo>
                    <a:pt x="288" y="1511"/>
                  </a:lnTo>
                  <a:lnTo>
                    <a:pt x="320" y="1499"/>
                  </a:lnTo>
                  <a:lnTo>
                    <a:pt x="351" y="1488"/>
                  </a:lnTo>
                  <a:lnTo>
                    <a:pt x="380" y="1474"/>
                  </a:lnTo>
                  <a:lnTo>
                    <a:pt x="409" y="1457"/>
                  </a:lnTo>
                  <a:lnTo>
                    <a:pt x="435" y="1440"/>
                  </a:lnTo>
                  <a:lnTo>
                    <a:pt x="441" y="1438"/>
                  </a:lnTo>
                  <a:lnTo>
                    <a:pt x="466" y="1417"/>
                  </a:lnTo>
                  <a:lnTo>
                    <a:pt x="489" y="1395"/>
                  </a:lnTo>
                  <a:lnTo>
                    <a:pt x="510" y="1371"/>
                  </a:lnTo>
                  <a:lnTo>
                    <a:pt x="529" y="1344"/>
                  </a:lnTo>
                  <a:lnTo>
                    <a:pt x="533" y="1340"/>
                  </a:lnTo>
                  <a:lnTo>
                    <a:pt x="548" y="1309"/>
                  </a:lnTo>
                  <a:lnTo>
                    <a:pt x="564" y="1275"/>
                  </a:lnTo>
                  <a:lnTo>
                    <a:pt x="575" y="1240"/>
                  </a:lnTo>
                  <a:lnTo>
                    <a:pt x="589" y="1202"/>
                  </a:lnTo>
                  <a:lnTo>
                    <a:pt x="598" y="1161"/>
                  </a:lnTo>
                  <a:lnTo>
                    <a:pt x="606" y="1121"/>
                  </a:lnTo>
                  <a:lnTo>
                    <a:pt x="606" y="1117"/>
                  </a:lnTo>
                  <a:lnTo>
                    <a:pt x="616" y="1075"/>
                  </a:lnTo>
                  <a:lnTo>
                    <a:pt x="629" y="989"/>
                  </a:lnTo>
                  <a:lnTo>
                    <a:pt x="642" y="900"/>
                  </a:lnTo>
                  <a:lnTo>
                    <a:pt x="656" y="816"/>
                  </a:lnTo>
                  <a:lnTo>
                    <a:pt x="644" y="816"/>
                  </a:lnTo>
                  <a:lnTo>
                    <a:pt x="656" y="820"/>
                  </a:lnTo>
                  <a:lnTo>
                    <a:pt x="664" y="779"/>
                  </a:lnTo>
                  <a:lnTo>
                    <a:pt x="675" y="737"/>
                  </a:lnTo>
                  <a:lnTo>
                    <a:pt x="685" y="699"/>
                  </a:lnTo>
                  <a:lnTo>
                    <a:pt x="694" y="657"/>
                  </a:lnTo>
                  <a:lnTo>
                    <a:pt x="717" y="568"/>
                  </a:lnTo>
                  <a:lnTo>
                    <a:pt x="738" y="478"/>
                  </a:lnTo>
                  <a:lnTo>
                    <a:pt x="761" y="392"/>
                  </a:lnTo>
                  <a:lnTo>
                    <a:pt x="771" y="348"/>
                  </a:lnTo>
                  <a:lnTo>
                    <a:pt x="780" y="305"/>
                  </a:lnTo>
                  <a:lnTo>
                    <a:pt x="792" y="267"/>
                  </a:lnTo>
                  <a:lnTo>
                    <a:pt x="802" y="231"/>
                  </a:lnTo>
                  <a:lnTo>
                    <a:pt x="809" y="196"/>
                  </a:lnTo>
                  <a:lnTo>
                    <a:pt x="821" y="165"/>
                  </a:lnTo>
                  <a:lnTo>
                    <a:pt x="828" y="136"/>
                  </a:lnTo>
                  <a:lnTo>
                    <a:pt x="836" y="112"/>
                  </a:lnTo>
                  <a:lnTo>
                    <a:pt x="842" y="92"/>
                  </a:lnTo>
                  <a:lnTo>
                    <a:pt x="848" y="75"/>
                  </a:lnTo>
                  <a:lnTo>
                    <a:pt x="853" y="60"/>
                  </a:lnTo>
                  <a:lnTo>
                    <a:pt x="859" y="48"/>
                  </a:lnTo>
                  <a:lnTo>
                    <a:pt x="863" y="37"/>
                  </a:lnTo>
                  <a:lnTo>
                    <a:pt x="865" y="29"/>
                  </a:lnTo>
                  <a:lnTo>
                    <a:pt x="871" y="23"/>
                  </a:lnTo>
                  <a:lnTo>
                    <a:pt x="857" y="19"/>
                  </a:lnTo>
                  <a:lnTo>
                    <a:pt x="867" y="29"/>
                  </a:lnTo>
                  <a:lnTo>
                    <a:pt x="871" y="25"/>
                  </a:lnTo>
                  <a:lnTo>
                    <a:pt x="861" y="16"/>
                  </a:lnTo>
                  <a:lnTo>
                    <a:pt x="865" y="29"/>
                  </a:lnTo>
                  <a:lnTo>
                    <a:pt x="869" y="25"/>
                  </a:lnTo>
                  <a:lnTo>
                    <a:pt x="865" y="14"/>
                  </a:lnTo>
                  <a:lnTo>
                    <a:pt x="865" y="27"/>
                  </a:lnTo>
                  <a:lnTo>
                    <a:pt x="867" y="27"/>
                  </a:lnTo>
                  <a:lnTo>
                    <a:pt x="867" y="14"/>
                  </a:lnTo>
                  <a:lnTo>
                    <a:pt x="863" y="25"/>
                  </a:lnTo>
                  <a:lnTo>
                    <a:pt x="865" y="27"/>
                  </a:lnTo>
                  <a:lnTo>
                    <a:pt x="871" y="16"/>
                  </a:lnTo>
                  <a:lnTo>
                    <a:pt x="861" y="23"/>
                  </a:lnTo>
                  <a:lnTo>
                    <a:pt x="865" y="27"/>
                  </a:lnTo>
                  <a:lnTo>
                    <a:pt x="886" y="48"/>
                  </a:lnTo>
                  <a:lnTo>
                    <a:pt x="892" y="56"/>
                  </a:lnTo>
                  <a:lnTo>
                    <a:pt x="901" y="46"/>
                  </a:lnTo>
                  <a:lnTo>
                    <a:pt x="890" y="52"/>
                  </a:lnTo>
                  <a:lnTo>
                    <a:pt x="895" y="62"/>
                  </a:lnTo>
                  <a:lnTo>
                    <a:pt x="901" y="73"/>
                  </a:lnTo>
                  <a:lnTo>
                    <a:pt x="909" y="87"/>
                  </a:lnTo>
                  <a:lnTo>
                    <a:pt x="924" y="119"/>
                  </a:lnTo>
                  <a:lnTo>
                    <a:pt x="940" y="156"/>
                  </a:lnTo>
                  <a:lnTo>
                    <a:pt x="957" y="196"/>
                  </a:lnTo>
                  <a:lnTo>
                    <a:pt x="976" y="238"/>
                  </a:lnTo>
                  <a:lnTo>
                    <a:pt x="1014" y="330"/>
                  </a:lnTo>
                  <a:lnTo>
                    <a:pt x="1035" y="374"/>
                  </a:lnTo>
                  <a:lnTo>
                    <a:pt x="1057" y="424"/>
                  </a:lnTo>
                  <a:lnTo>
                    <a:pt x="1080" y="476"/>
                  </a:lnTo>
                  <a:lnTo>
                    <a:pt x="1104" y="530"/>
                  </a:lnTo>
                  <a:lnTo>
                    <a:pt x="1129" y="586"/>
                  </a:lnTo>
                  <a:lnTo>
                    <a:pt x="1154" y="641"/>
                  </a:lnTo>
                  <a:lnTo>
                    <a:pt x="1210" y="758"/>
                  </a:lnTo>
                  <a:lnTo>
                    <a:pt x="1225" y="787"/>
                  </a:lnTo>
                  <a:lnTo>
                    <a:pt x="1241" y="818"/>
                  </a:lnTo>
                  <a:lnTo>
                    <a:pt x="1271" y="885"/>
                  </a:lnTo>
                  <a:lnTo>
                    <a:pt x="1338" y="1021"/>
                  </a:lnTo>
                  <a:lnTo>
                    <a:pt x="1371" y="1086"/>
                  </a:lnTo>
                  <a:lnTo>
                    <a:pt x="1405" y="1150"/>
                  </a:lnTo>
                  <a:lnTo>
                    <a:pt x="1423" y="1181"/>
                  </a:lnTo>
                  <a:lnTo>
                    <a:pt x="1440" y="1209"/>
                  </a:lnTo>
                  <a:lnTo>
                    <a:pt x="1457" y="1234"/>
                  </a:lnTo>
                  <a:lnTo>
                    <a:pt x="1461" y="1238"/>
                  </a:lnTo>
                  <a:lnTo>
                    <a:pt x="1476" y="1261"/>
                  </a:lnTo>
                  <a:lnTo>
                    <a:pt x="1494" y="1284"/>
                  </a:lnTo>
                  <a:lnTo>
                    <a:pt x="1511" y="1303"/>
                  </a:lnTo>
                  <a:lnTo>
                    <a:pt x="1543" y="1340"/>
                  </a:lnTo>
                  <a:lnTo>
                    <a:pt x="1576" y="1371"/>
                  </a:lnTo>
                  <a:lnTo>
                    <a:pt x="1609" y="1399"/>
                  </a:lnTo>
                  <a:lnTo>
                    <a:pt x="1641" y="1422"/>
                  </a:lnTo>
                  <a:lnTo>
                    <a:pt x="1645" y="1426"/>
                  </a:lnTo>
                  <a:lnTo>
                    <a:pt x="1682" y="1445"/>
                  </a:lnTo>
                  <a:lnTo>
                    <a:pt x="1718" y="1466"/>
                  </a:lnTo>
                  <a:lnTo>
                    <a:pt x="1754" y="1484"/>
                  </a:lnTo>
                  <a:lnTo>
                    <a:pt x="1797" y="1503"/>
                  </a:lnTo>
                  <a:lnTo>
                    <a:pt x="1841" y="1518"/>
                  </a:lnTo>
                  <a:lnTo>
                    <a:pt x="1885" y="1530"/>
                  </a:lnTo>
                  <a:lnTo>
                    <a:pt x="1933" y="1539"/>
                  </a:lnTo>
                  <a:lnTo>
                    <a:pt x="1938" y="1539"/>
                  </a:lnTo>
                  <a:lnTo>
                    <a:pt x="1984" y="1549"/>
                  </a:lnTo>
                  <a:lnTo>
                    <a:pt x="2029" y="1555"/>
                  </a:lnTo>
                  <a:lnTo>
                    <a:pt x="2071" y="1561"/>
                  </a:lnTo>
                  <a:lnTo>
                    <a:pt x="2107" y="1568"/>
                  </a:lnTo>
                  <a:lnTo>
                    <a:pt x="2142" y="1572"/>
                  </a:lnTo>
                  <a:lnTo>
                    <a:pt x="2172" y="1574"/>
                  </a:lnTo>
                  <a:lnTo>
                    <a:pt x="2199" y="1578"/>
                  </a:lnTo>
                  <a:lnTo>
                    <a:pt x="2274" y="1578"/>
                  </a:lnTo>
                  <a:lnTo>
                    <a:pt x="2320" y="1574"/>
                  </a:lnTo>
                  <a:lnTo>
                    <a:pt x="2318" y="1549"/>
                  </a:lnTo>
                  <a:lnTo>
                    <a:pt x="2274" y="1551"/>
                  </a:lnTo>
                  <a:lnTo>
                    <a:pt x="2199" y="1551"/>
                  </a:lnTo>
                  <a:lnTo>
                    <a:pt x="2172" y="1549"/>
                  </a:lnTo>
                  <a:lnTo>
                    <a:pt x="2111" y="1543"/>
                  </a:lnTo>
                  <a:lnTo>
                    <a:pt x="2071" y="1536"/>
                  </a:lnTo>
                  <a:lnTo>
                    <a:pt x="2029" y="1530"/>
                  </a:lnTo>
                  <a:lnTo>
                    <a:pt x="1984" y="1522"/>
                  </a:lnTo>
                  <a:lnTo>
                    <a:pt x="1938" y="1513"/>
                  </a:lnTo>
                  <a:lnTo>
                    <a:pt x="1938" y="1526"/>
                  </a:lnTo>
                  <a:lnTo>
                    <a:pt x="1942" y="1514"/>
                  </a:lnTo>
                  <a:lnTo>
                    <a:pt x="1896" y="1505"/>
                  </a:lnTo>
                  <a:lnTo>
                    <a:pt x="1850" y="1493"/>
                  </a:lnTo>
                  <a:lnTo>
                    <a:pt x="1806" y="1478"/>
                  </a:lnTo>
                  <a:lnTo>
                    <a:pt x="1766" y="1461"/>
                  </a:lnTo>
                  <a:lnTo>
                    <a:pt x="1728" y="1442"/>
                  </a:lnTo>
                  <a:lnTo>
                    <a:pt x="1691" y="1420"/>
                  </a:lnTo>
                  <a:lnTo>
                    <a:pt x="1657" y="1401"/>
                  </a:lnTo>
                  <a:lnTo>
                    <a:pt x="1653" y="1413"/>
                  </a:lnTo>
                  <a:lnTo>
                    <a:pt x="1660" y="1403"/>
                  </a:lnTo>
                  <a:lnTo>
                    <a:pt x="1628" y="1380"/>
                  </a:lnTo>
                  <a:lnTo>
                    <a:pt x="1595" y="1351"/>
                  </a:lnTo>
                  <a:lnTo>
                    <a:pt x="1563" y="1321"/>
                  </a:lnTo>
                  <a:lnTo>
                    <a:pt x="1528" y="1284"/>
                  </a:lnTo>
                  <a:lnTo>
                    <a:pt x="1513" y="1265"/>
                  </a:lnTo>
                  <a:lnTo>
                    <a:pt x="1497" y="1246"/>
                  </a:lnTo>
                  <a:lnTo>
                    <a:pt x="1480" y="1219"/>
                  </a:lnTo>
                  <a:lnTo>
                    <a:pt x="1469" y="1229"/>
                  </a:lnTo>
                  <a:lnTo>
                    <a:pt x="1482" y="1223"/>
                  </a:lnTo>
                  <a:lnTo>
                    <a:pt x="1465" y="1198"/>
                  </a:lnTo>
                  <a:lnTo>
                    <a:pt x="1448" y="1171"/>
                  </a:lnTo>
                  <a:lnTo>
                    <a:pt x="1430" y="1140"/>
                  </a:lnTo>
                  <a:lnTo>
                    <a:pt x="1396" y="1077"/>
                  </a:lnTo>
                  <a:lnTo>
                    <a:pt x="1363" y="1012"/>
                  </a:lnTo>
                  <a:lnTo>
                    <a:pt x="1296" y="873"/>
                  </a:lnTo>
                  <a:lnTo>
                    <a:pt x="1265" y="808"/>
                  </a:lnTo>
                  <a:lnTo>
                    <a:pt x="1250" y="777"/>
                  </a:lnTo>
                  <a:lnTo>
                    <a:pt x="1233" y="747"/>
                  </a:lnTo>
                  <a:lnTo>
                    <a:pt x="1179" y="632"/>
                  </a:lnTo>
                  <a:lnTo>
                    <a:pt x="1154" y="576"/>
                  </a:lnTo>
                  <a:lnTo>
                    <a:pt x="1129" y="520"/>
                  </a:lnTo>
                  <a:lnTo>
                    <a:pt x="1104" y="467"/>
                  </a:lnTo>
                  <a:lnTo>
                    <a:pt x="1081" y="415"/>
                  </a:lnTo>
                  <a:lnTo>
                    <a:pt x="1060" y="365"/>
                  </a:lnTo>
                  <a:lnTo>
                    <a:pt x="1037" y="319"/>
                  </a:lnTo>
                  <a:lnTo>
                    <a:pt x="1001" y="229"/>
                  </a:lnTo>
                  <a:lnTo>
                    <a:pt x="982" y="186"/>
                  </a:lnTo>
                  <a:lnTo>
                    <a:pt x="964" y="146"/>
                  </a:lnTo>
                  <a:lnTo>
                    <a:pt x="949" y="110"/>
                  </a:lnTo>
                  <a:lnTo>
                    <a:pt x="934" y="77"/>
                  </a:lnTo>
                  <a:lnTo>
                    <a:pt x="926" y="64"/>
                  </a:lnTo>
                  <a:lnTo>
                    <a:pt x="920" y="52"/>
                  </a:lnTo>
                  <a:lnTo>
                    <a:pt x="915" y="40"/>
                  </a:lnTo>
                  <a:lnTo>
                    <a:pt x="911" y="37"/>
                  </a:lnTo>
                  <a:lnTo>
                    <a:pt x="905" y="29"/>
                  </a:lnTo>
                  <a:lnTo>
                    <a:pt x="894" y="17"/>
                  </a:lnTo>
                  <a:lnTo>
                    <a:pt x="884" y="8"/>
                  </a:lnTo>
                  <a:lnTo>
                    <a:pt x="876" y="2"/>
                  </a:lnTo>
                  <a:lnTo>
                    <a:pt x="872" y="0"/>
                  </a:lnTo>
                  <a:lnTo>
                    <a:pt x="859" y="0"/>
                  </a:lnTo>
                  <a:lnTo>
                    <a:pt x="855" y="4"/>
                  </a:lnTo>
                  <a:lnTo>
                    <a:pt x="851" y="6"/>
                  </a:lnTo>
                  <a:lnTo>
                    <a:pt x="848" y="10"/>
                  </a:lnTo>
                  <a:lnTo>
                    <a:pt x="846" y="14"/>
                  </a:lnTo>
                  <a:lnTo>
                    <a:pt x="840" y="19"/>
                  </a:lnTo>
                  <a:lnTo>
                    <a:pt x="838" y="27"/>
                  </a:lnTo>
                  <a:lnTo>
                    <a:pt x="834" y="37"/>
                  </a:lnTo>
                  <a:lnTo>
                    <a:pt x="828" y="48"/>
                  </a:lnTo>
                  <a:lnTo>
                    <a:pt x="823" y="65"/>
                  </a:lnTo>
                  <a:lnTo>
                    <a:pt x="817" y="83"/>
                  </a:lnTo>
                  <a:lnTo>
                    <a:pt x="811" y="104"/>
                  </a:lnTo>
                  <a:lnTo>
                    <a:pt x="803" y="127"/>
                  </a:lnTo>
                  <a:lnTo>
                    <a:pt x="796" y="154"/>
                  </a:lnTo>
                  <a:lnTo>
                    <a:pt x="784" y="184"/>
                  </a:lnTo>
                  <a:lnTo>
                    <a:pt x="777" y="219"/>
                  </a:lnTo>
                  <a:lnTo>
                    <a:pt x="767" y="257"/>
                  </a:lnTo>
                  <a:lnTo>
                    <a:pt x="756" y="296"/>
                  </a:lnTo>
                  <a:lnTo>
                    <a:pt x="746" y="336"/>
                  </a:lnTo>
                  <a:lnTo>
                    <a:pt x="736" y="380"/>
                  </a:lnTo>
                  <a:lnTo>
                    <a:pt x="713" y="468"/>
                  </a:lnTo>
                  <a:lnTo>
                    <a:pt x="692" y="559"/>
                  </a:lnTo>
                  <a:lnTo>
                    <a:pt x="669" y="645"/>
                  </a:lnTo>
                  <a:lnTo>
                    <a:pt x="650" y="731"/>
                  </a:lnTo>
                  <a:lnTo>
                    <a:pt x="639" y="768"/>
                  </a:lnTo>
                  <a:lnTo>
                    <a:pt x="631" y="810"/>
                  </a:lnTo>
                  <a:lnTo>
                    <a:pt x="631" y="816"/>
                  </a:lnTo>
                  <a:lnTo>
                    <a:pt x="616" y="900"/>
                  </a:lnTo>
                  <a:lnTo>
                    <a:pt x="602" y="989"/>
                  </a:lnTo>
                  <a:lnTo>
                    <a:pt x="589" y="1075"/>
                  </a:lnTo>
                  <a:lnTo>
                    <a:pt x="581" y="1117"/>
                  </a:lnTo>
                  <a:lnTo>
                    <a:pt x="594" y="1117"/>
                  </a:lnTo>
                  <a:lnTo>
                    <a:pt x="583" y="1111"/>
                  </a:lnTo>
                  <a:lnTo>
                    <a:pt x="573" y="1152"/>
                  </a:lnTo>
                  <a:lnTo>
                    <a:pt x="564" y="1192"/>
                  </a:lnTo>
                  <a:lnTo>
                    <a:pt x="552" y="1229"/>
                  </a:lnTo>
                  <a:lnTo>
                    <a:pt x="539" y="1265"/>
                  </a:lnTo>
                  <a:lnTo>
                    <a:pt x="524" y="1298"/>
                  </a:lnTo>
                  <a:lnTo>
                    <a:pt x="508" y="1328"/>
                  </a:lnTo>
                  <a:lnTo>
                    <a:pt x="520" y="1334"/>
                  </a:lnTo>
                  <a:lnTo>
                    <a:pt x="510" y="1324"/>
                  </a:lnTo>
                  <a:lnTo>
                    <a:pt x="489" y="1353"/>
                  </a:lnTo>
                  <a:lnTo>
                    <a:pt x="470" y="1376"/>
                  </a:lnTo>
                  <a:lnTo>
                    <a:pt x="447" y="1397"/>
                  </a:lnTo>
                  <a:lnTo>
                    <a:pt x="422" y="1419"/>
                  </a:lnTo>
                  <a:lnTo>
                    <a:pt x="430" y="1426"/>
                  </a:lnTo>
                  <a:lnTo>
                    <a:pt x="426" y="1415"/>
                  </a:lnTo>
                  <a:lnTo>
                    <a:pt x="397" y="1432"/>
                  </a:lnTo>
                  <a:lnTo>
                    <a:pt x="370" y="1449"/>
                  </a:lnTo>
                  <a:lnTo>
                    <a:pt x="341" y="1463"/>
                  </a:lnTo>
                  <a:lnTo>
                    <a:pt x="311" y="1474"/>
                  </a:lnTo>
                  <a:lnTo>
                    <a:pt x="278" y="1486"/>
                  </a:lnTo>
                  <a:lnTo>
                    <a:pt x="211" y="1505"/>
                  </a:lnTo>
                  <a:lnTo>
                    <a:pt x="140" y="1518"/>
                  </a:lnTo>
                  <a:lnTo>
                    <a:pt x="146" y="1530"/>
                  </a:lnTo>
                  <a:lnTo>
                    <a:pt x="146" y="1518"/>
                  </a:lnTo>
                  <a:lnTo>
                    <a:pt x="75" y="1530"/>
                  </a:lnTo>
                  <a:lnTo>
                    <a:pt x="0" y="1543"/>
                  </a:lnTo>
                  <a:close/>
                </a:path>
              </a:pathLst>
            </a:custGeom>
            <a:solidFill>
              <a:srgbClr val="3333CC"/>
            </a:solidFill>
            <a:ln w="9525">
              <a:solidFill>
                <a:schemeClr val="accent1"/>
              </a:solidFill>
              <a:round/>
              <a:headEnd/>
              <a:tailEnd/>
            </a:ln>
          </p:spPr>
          <p:txBody>
            <a:bodyPr/>
            <a:lstStyle/>
            <a:p>
              <a:endParaRPr lang="en-US"/>
            </a:p>
          </p:txBody>
        </p:sp>
        <p:sp>
          <p:nvSpPr>
            <p:cNvPr id="1033" name="Line 4"/>
            <p:cNvSpPr>
              <a:spLocks noChangeShapeType="1"/>
            </p:cNvSpPr>
            <p:nvPr/>
          </p:nvSpPr>
          <p:spPr bwMode="auto">
            <a:xfrm>
              <a:off x="6130674" y="4203865"/>
              <a:ext cx="1981200" cy="0"/>
            </a:xfrm>
            <a:prstGeom prst="line">
              <a:avLst/>
            </a:prstGeom>
            <a:noFill/>
            <a:ln w="38100">
              <a:solidFill>
                <a:srgbClr val="FF3300"/>
              </a:solidFill>
              <a:round/>
              <a:headEnd/>
              <a:tailEnd type="triangle" w="med" len="med"/>
            </a:ln>
          </p:spPr>
          <p:txBody>
            <a:bodyPr/>
            <a:lstStyle/>
            <a:p>
              <a:endParaRPr lang="en-US"/>
            </a:p>
          </p:txBody>
        </p:sp>
        <p:sp>
          <p:nvSpPr>
            <p:cNvPr id="1034" name="Line 5"/>
            <p:cNvSpPr>
              <a:spLocks noChangeShapeType="1"/>
            </p:cNvSpPr>
            <p:nvPr/>
          </p:nvSpPr>
          <p:spPr bwMode="auto">
            <a:xfrm flipV="1">
              <a:off x="6130674" y="2756065"/>
              <a:ext cx="0" cy="1447800"/>
            </a:xfrm>
            <a:prstGeom prst="line">
              <a:avLst/>
            </a:prstGeom>
            <a:noFill/>
            <a:ln w="38100">
              <a:solidFill>
                <a:srgbClr val="FF3300"/>
              </a:solidFill>
              <a:round/>
              <a:headEnd/>
              <a:tailEnd type="triangle" w="med" len="med"/>
            </a:ln>
          </p:spPr>
          <p:txBody>
            <a:bodyPr/>
            <a:lstStyle/>
            <a:p>
              <a:endParaRPr lang="en-US"/>
            </a:p>
          </p:txBody>
        </p:sp>
        <p:sp>
          <p:nvSpPr>
            <p:cNvPr id="1035" name="Text Box 6"/>
            <p:cNvSpPr txBox="1">
              <a:spLocks noChangeArrowheads="1"/>
            </p:cNvSpPr>
            <p:nvPr/>
          </p:nvSpPr>
          <p:spPr bwMode="auto">
            <a:xfrm>
              <a:off x="6114799" y="2522703"/>
              <a:ext cx="682983" cy="336282"/>
            </a:xfrm>
            <a:prstGeom prst="rect">
              <a:avLst/>
            </a:prstGeom>
            <a:noFill/>
            <a:ln w="9525">
              <a:noFill/>
              <a:miter lim="800000"/>
              <a:headEnd/>
              <a:tailEnd/>
            </a:ln>
          </p:spPr>
          <p:txBody>
            <a:bodyPr wrap="square">
              <a:spAutoFit/>
            </a:bodyPr>
            <a:lstStyle/>
            <a:p>
              <a:r>
                <a:rPr lang="en-US" b="0" dirty="0">
                  <a:solidFill>
                    <a:srgbClr val="9BCDFF"/>
                  </a:solidFill>
                  <a:latin typeface="Times New Roman" pitchFamily="18" charset="0"/>
                </a:rPr>
                <a:t>Flow</a:t>
              </a:r>
            </a:p>
          </p:txBody>
        </p:sp>
        <p:sp>
          <p:nvSpPr>
            <p:cNvPr id="1036" name="Text Box 7"/>
            <p:cNvSpPr txBox="1">
              <a:spLocks noChangeArrowheads="1"/>
            </p:cNvSpPr>
            <p:nvPr/>
          </p:nvSpPr>
          <p:spPr bwMode="auto">
            <a:xfrm>
              <a:off x="7562600" y="3822866"/>
              <a:ext cx="626753" cy="336282"/>
            </a:xfrm>
            <a:prstGeom prst="rect">
              <a:avLst/>
            </a:prstGeom>
            <a:noFill/>
            <a:ln w="9525">
              <a:noFill/>
              <a:miter lim="800000"/>
              <a:headEnd/>
              <a:tailEnd/>
            </a:ln>
          </p:spPr>
          <p:txBody>
            <a:bodyPr wrap="none">
              <a:spAutoFit/>
            </a:bodyPr>
            <a:lstStyle/>
            <a:p>
              <a:r>
                <a:rPr lang="en-US" b="0" dirty="0">
                  <a:solidFill>
                    <a:srgbClr val="9BCDFF"/>
                  </a:solidFill>
                  <a:latin typeface="Times New Roman" pitchFamily="18" charset="0"/>
                </a:rPr>
                <a:t>Time</a:t>
              </a:r>
            </a:p>
          </p:txBody>
        </p:sp>
      </p:grpSp>
      <p:sp>
        <p:nvSpPr>
          <p:cNvPr id="1037" name="Text Box 8"/>
          <p:cNvSpPr txBox="1">
            <a:spLocks noChangeArrowheads="1"/>
          </p:cNvSpPr>
          <p:nvPr/>
        </p:nvSpPr>
        <p:spPr bwMode="auto">
          <a:xfrm>
            <a:off x="6237799" y="4888378"/>
            <a:ext cx="1816331" cy="461665"/>
          </a:xfrm>
          <a:prstGeom prst="rect">
            <a:avLst/>
          </a:prstGeom>
          <a:noFill/>
          <a:ln w="9525">
            <a:noFill/>
            <a:miter lim="800000"/>
            <a:headEnd/>
            <a:tailEnd/>
          </a:ln>
        </p:spPr>
        <p:txBody>
          <a:bodyPr wrap="none">
            <a:spAutoFit/>
          </a:bodyPr>
          <a:lstStyle/>
          <a:p>
            <a:r>
              <a:rPr lang="en-US" sz="2400" b="0" dirty="0">
                <a:solidFill>
                  <a:srgbClr val="FFFF66"/>
                </a:solidFill>
                <a:latin typeface="+mn-lt"/>
              </a:rPr>
              <a:t>Time Series</a:t>
            </a:r>
          </a:p>
        </p:txBody>
      </p:sp>
      <p:sp>
        <p:nvSpPr>
          <p:cNvPr id="1043" name="AutoShape 26"/>
          <p:cNvSpPr>
            <a:spLocks noChangeArrowheads="1"/>
          </p:cNvSpPr>
          <p:nvPr/>
        </p:nvSpPr>
        <p:spPr bwMode="auto">
          <a:xfrm>
            <a:off x="5683324" y="4028690"/>
            <a:ext cx="457200" cy="304800"/>
          </a:xfrm>
          <a:prstGeom prst="leftRightArrow">
            <a:avLst>
              <a:gd name="adj1" fmla="val 50000"/>
              <a:gd name="adj2" fmla="val 30000"/>
            </a:avLst>
          </a:prstGeom>
          <a:solidFill>
            <a:srgbClr val="FF3300"/>
          </a:solidFill>
          <a:ln w="9525">
            <a:solidFill>
              <a:schemeClr val="tx1"/>
            </a:solidFill>
            <a:miter lim="800000"/>
            <a:headEnd/>
            <a:tailEnd/>
          </a:ln>
        </p:spPr>
        <p:txBody>
          <a:bodyPr wrap="none" anchor="ctr"/>
          <a:lstStyle/>
          <a:p>
            <a:endParaRPr lang="en-US"/>
          </a:p>
        </p:txBody>
      </p:sp>
      <p:sp>
        <p:nvSpPr>
          <p:cNvPr id="1044" name="Rectangle 28"/>
          <p:cNvSpPr>
            <a:spLocks noChangeArrowheads="1"/>
          </p:cNvSpPr>
          <p:nvPr/>
        </p:nvSpPr>
        <p:spPr bwMode="auto">
          <a:xfrm>
            <a:off x="6157349" y="2586840"/>
            <a:ext cx="2133600" cy="2057400"/>
          </a:xfrm>
          <a:prstGeom prst="rect">
            <a:avLst/>
          </a:prstGeom>
          <a:noFill/>
          <a:ln w="9525">
            <a:noFill/>
            <a:miter lim="800000"/>
            <a:headEnd/>
            <a:tailEnd/>
          </a:ln>
        </p:spPr>
        <p:txBody>
          <a:bodyPr wrap="none" anchor="ctr"/>
          <a:lstStyle/>
          <a:p>
            <a:endParaRPr lang="en-US"/>
          </a:p>
        </p:txBody>
      </p:sp>
      <p:sp>
        <p:nvSpPr>
          <p:cNvPr id="1046" name="Text Box 30"/>
          <p:cNvSpPr txBox="1">
            <a:spLocks noChangeArrowheads="1"/>
          </p:cNvSpPr>
          <p:nvPr/>
        </p:nvSpPr>
        <p:spPr bwMode="auto">
          <a:xfrm>
            <a:off x="6397062" y="4415125"/>
            <a:ext cx="1324402" cy="400110"/>
          </a:xfrm>
          <a:prstGeom prst="rect">
            <a:avLst/>
          </a:prstGeom>
          <a:noFill/>
          <a:ln w="9525">
            <a:noFill/>
            <a:miter lim="800000"/>
            <a:headEnd/>
            <a:tailEnd/>
          </a:ln>
        </p:spPr>
        <p:txBody>
          <a:bodyPr wrap="none">
            <a:spAutoFit/>
          </a:bodyPr>
          <a:lstStyle/>
          <a:p>
            <a:r>
              <a:rPr lang="en-US" sz="2000" b="0" dirty="0">
                <a:solidFill>
                  <a:srgbClr val="9BCDFF"/>
                </a:solidFill>
                <a:latin typeface="+mn-lt"/>
              </a:rPr>
              <a:t>FeatureID</a:t>
            </a:r>
          </a:p>
        </p:txBody>
      </p:sp>
      <p:grpSp>
        <p:nvGrpSpPr>
          <p:cNvPr id="29" name="Group 28"/>
          <p:cNvGrpSpPr/>
          <p:nvPr/>
        </p:nvGrpSpPr>
        <p:grpSpPr>
          <a:xfrm>
            <a:off x="748142" y="2125683"/>
            <a:ext cx="5225145" cy="4287073"/>
            <a:chOff x="715483" y="1715903"/>
            <a:chExt cx="6143135" cy="5003533"/>
          </a:xfrm>
        </p:grpSpPr>
        <p:graphicFrame>
          <p:nvGraphicFramePr>
            <p:cNvPr id="1026" name="Object 2"/>
            <p:cNvGraphicFramePr>
              <a:graphicFrameLocks noChangeAspect="1"/>
            </p:cNvGraphicFramePr>
            <p:nvPr/>
          </p:nvGraphicFramePr>
          <p:xfrm>
            <a:off x="859947" y="4289913"/>
            <a:ext cx="2320925" cy="2013630"/>
          </p:xfrm>
          <a:graphic>
            <a:graphicData uri="http://schemas.openxmlformats.org/presentationml/2006/ole">
              <mc:AlternateContent xmlns:mc="http://schemas.openxmlformats.org/markup-compatibility/2006">
                <mc:Choice xmlns:v="urn:schemas-microsoft-com:vml" Requires="v">
                  <p:oleObj spid="_x0000_s1038" name="VISIO" r:id="rId4" imgW="3235320" imgH="2844000" progId="Visio.Drawing.11">
                    <p:embed/>
                  </p:oleObj>
                </mc:Choice>
                <mc:Fallback>
                  <p:oleObj name="VISIO" r:id="rId4" imgW="3235320" imgH="2844000" progId="Visio.Drawing.11">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47" y="4289913"/>
                          <a:ext cx="2320925" cy="201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023834" y="1834965"/>
            <a:ext cx="2485743" cy="1905459"/>
          </p:xfrm>
          <a:graphic>
            <a:graphicData uri="http://schemas.openxmlformats.org/presentationml/2006/ole">
              <mc:AlternateContent xmlns:mc="http://schemas.openxmlformats.org/markup-compatibility/2006">
                <mc:Choice xmlns:v="urn:schemas-microsoft-com:vml" Requires="v">
                  <p:oleObj spid="_x0000_s1039" name="VISIO" r:id="rId6" imgW="2986200" imgH="2390040" progId="Visio.Drawing.11">
                    <p:embed/>
                  </p:oleObj>
                </mc:Choice>
                <mc:Fallback>
                  <p:oleObj name="VISIO" r:id="rId6" imgW="2986200" imgH="2390040" progId="Visio.Drawing.11">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3834" y="1834965"/>
                          <a:ext cx="2485743" cy="190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4131914" y="4332529"/>
            <a:ext cx="2391626" cy="1887856"/>
          </p:xfrm>
          <a:graphic>
            <a:graphicData uri="http://schemas.openxmlformats.org/presentationml/2006/ole">
              <mc:AlternateContent xmlns:mc="http://schemas.openxmlformats.org/markup-compatibility/2006">
                <mc:Choice xmlns:v="urn:schemas-microsoft-com:vml" Requires="v">
                  <p:oleObj spid="_x0000_s1040" name="VISIO" r:id="rId8" imgW="2610000" imgH="2357640" progId="Visio.Drawing.11">
                    <p:embed/>
                  </p:oleObj>
                </mc:Choice>
                <mc:Fallback>
                  <p:oleObj name="VISIO" r:id="rId8" imgW="2610000" imgH="2357640" progId="Visio.Drawing.11">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1914" y="4332529"/>
                          <a:ext cx="2391626" cy="188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778984" y="1860365"/>
            <a:ext cx="2439988" cy="1866900"/>
          </p:xfrm>
          <a:graphic>
            <a:graphicData uri="http://schemas.openxmlformats.org/presentationml/2006/ole">
              <mc:AlternateContent xmlns:mc="http://schemas.openxmlformats.org/markup-compatibility/2006">
                <mc:Choice xmlns:v="urn:schemas-microsoft-com:vml" Requires="v">
                  <p:oleObj spid="_x0000_s1041" name="VISIO" r:id="rId10" imgW="3361680" imgH="2688120" progId="Visio.Drawing.11">
                    <p:embed/>
                  </p:oleObj>
                </mc:Choice>
                <mc:Fallback>
                  <p:oleObj name="VISIO" r:id="rId10" imgW="3361680" imgH="2688120" progId="Visio.Drawing.11">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984" y="1860365"/>
                          <a:ext cx="2439988"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8" name="AutoShape 21"/>
            <p:cNvSpPr>
              <a:spLocks noChangeArrowheads="1"/>
            </p:cNvSpPr>
            <p:nvPr/>
          </p:nvSpPr>
          <p:spPr bwMode="auto">
            <a:xfrm>
              <a:off x="3329488" y="2672060"/>
              <a:ext cx="571500" cy="274636"/>
            </a:xfrm>
            <a:prstGeom prst="leftRightArrow">
              <a:avLst>
                <a:gd name="adj1" fmla="val 50000"/>
                <a:gd name="adj2" fmla="val 41619"/>
              </a:avLst>
            </a:prstGeom>
            <a:solidFill>
              <a:schemeClr val="accent1"/>
            </a:solidFill>
            <a:ln w="9525">
              <a:solidFill>
                <a:schemeClr val="tx1"/>
              </a:solidFill>
              <a:miter lim="800000"/>
              <a:headEnd/>
              <a:tailEnd/>
            </a:ln>
          </p:spPr>
          <p:txBody>
            <a:bodyPr wrap="none" anchor="ctr"/>
            <a:lstStyle/>
            <a:p>
              <a:endParaRPr lang="en-US"/>
            </a:p>
          </p:txBody>
        </p:sp>
        <p:sp>
          <p:nvSpPr>
            <p:cNvPr id="1039" name="AutoShape 22"/>
            <p:cNvSpPr>
              <a:spLocks noChangeArrowheads="1"/>
            </p:cNvSpPr>
            <p:nvPr/>
          </p:nvSpPr>
          <p:spPr bwMode="auto">
            <a:xfrm>
              <a:off x="1695143" y="3718115"/>
              <a:ext cx="357187" cy="479424"/>
            </a:xfrm>
            <a:prstGeom prst="upDownArrow">
              <a:avLst>
                <a:gd name="adj1" fmla="val 50000"/>
                <a:gd name="adj2" fmla="val 26844"/>
              </a:avLst>
            </a:prstGeom>
            <a:solidFill>
              <a:schemeClr val="accent1"/>
            </a:solidFill>
            <a:ln w="9525">
              <a:solidFill>
                <a:schemeClr val="tx1"/>
              </a:solidFill>
              <a:miter lim="800000"/>
              <a:headEnd/>
              <a:tailEnd/>
            </a:ln>
          </p:spPr>
          <p:txBody>
            <a:bodyPr wrap="none" anchor="ctr"/>
            <a:lstStyle/>
            <a:p>
              <a:endParaRPr lang="en-US"/>
            </a:p>
          </p:txBody>
        </p:sp>
        <p:sp>
          <p:nvSpPr>
            <p:cNvPr id="1040" name="AutoShape 23"/>
            <p:cNvSpPr>
              <a:spLocks noChangeArrowheads="1"/>
            </p:cNvSpPr>
            <p:nvPr/>
          </p:nvSpPr>
          <p:spPr bwMode="auto">
            <a:xfrm>
              <a:off x="5222029" y="3740521"/>
              <a:ext cx="357188" cy="479424"/>
            </a:xfrm>
            <a:prstGeom prst="upDownArrow">
              <a:avLst>
                <a:gd name="adj1" fmla="val 50000"/>
                <a:gd name="adj2" fmla="val 26844"/>
              </a:avLst>
            </a:prstGeom>
            <a:solidFill>
              <a:schemeClr val="accent1"/>
            </a:solidFill>
            <a:ln w="9525">
              <a:solidFill>
                <a:schemeClr val="tx1"/>
              </a:solidFill>
              <a:miter lim="800000"/>
              <a:headEnd/>
              <a:tailEnd/>
            </a:ln>
          </p:spPr>
          <p:txBody>
            <a:bodyPr wrap="none" anchor="ctr"/>
            <a:lstStyle/>
            <a:p>
              <a:endParaRPr lang="en-US"/>
            </a:p>
          </p:txBody>
        </p:sp>
        <p:sp>
          <p:nvSpPr>
            <p:cNvPr id="1041" name="AutoShape 24"/>
            <p:cNvSpPr>
              <a:spLocks noChangeArrowheads="1"/>
            </p:cNvSpPr>
            <p:nvPr/>
          </p:nvSpPr>
          <p:spPr bwMode="auto">
            <a:xfrm>
              <a:off x="3363192" y="4984621"/>
              <a:ext cx="571500" cy="274636"/>
            </a:xfrm>
            <a:prstGeom prst="leftRightArrow">
              <a:avLst>
                <a:gd name="adj1" fmla="val 50000"/>
                <a:gd name="adj2" fmla="val 41619"/>
              </a:avLst>
            </a:prstGeom>
            <a:solidFill>
              <a:schemeClr val="accent1"/>
            </a:solidFill>
            <a:ln w="9525">
              <a:solidFill>
                <a:schemeClr val="tx1"/>
              </a:solidFill>
              <a:miter lim="800000"/>
              <a:headEnd/>
              <a:tailEnd/>
            </a:ln>
          </p:spPr>
          <p:txBody>
            <a:bodyPr wrap="none" anchor="ctr"/>
            <a:lstStyle/>
            <a:p>
              <a:endParaRPr lang="en-US"/>
            </a:p>
          </p:txBody>
        </p:sp>
        <p:sp>
          <p:nvSpPr>
            <p:cNvPr id="1042" name="Rectangle 25"/>
            <p:cNvSpPr>
              <a:spLocks noChangeArrowheads="1"/>
            </p:cNvSpPr>
            <p:nvPr/>
          </p:nvSpPr>
          <p:spPr bwMode="auto">
            <a:xfrm>
              <a:off x="715483" y="1715903"/>
              <a:ext cx="6143135" cy="4989581"/>
            </a:xfrm>
            <a:prstGeom prst="rect">
              <a:avLst/>
            </a:prstGeom>
            <a:noFill/>
            <a:ln w="12700">
              <a:solidFill>
                <a:srgbClr val="FF3300"/>
              </a:solidFill>
              <a:miter lim="800000"/>
              <a:headEnd/>
              <a:tailEnd/>
            </a:ln>
          </p:spPr>
          <p:txBody>
            <a:bodyPr wrap="none" anchor="ctr"/>
            <a:lstStyle/>
            <a:p>
              <a:endParaRPr lang="en-US" sz="2400" b="0">
                <a:solidFill>
                  <a:srgbClr val="FF3300"/>
                </a:solidFill>
                <a:latin typeface="Times New Roman" pitchFamily="18" charset="0"/>
              </a:endParaRPr>
            </a:p>
          </p:txBody>
        </p:sp>
        <p:sp>
          <p:nvSpPr>
            <p:cNvPr id="1045" name="Text Box 29"/>
            <p:cNvSpPr txBox="1">
              <a:spLocks noChangeArrowheads="1"/>
            </p:cNvSpPr>
            <p:nvPr/>
          </p:nvSpPr>
          <p:spPr bwMode="auto">
            <a:xfrm>
              <a:off x="3214209" y="3786001"/>
              <a:ext cx="1323387" cy="466977"/>
            </a:xfrm>
            <a:prstGeom prst="rect">
              <a:avLst/>
            </a:prstGeom>
            <a:noFill/>
            <a:ln w="9525">
              <a:noFill/>
              <a:miter lim="800000"/>
              <a:headEnd/>
              <a:tailEnd/>
            </a:ln>
          </p:spPr>
          <p:txBody>
            <a:bodyPr wrap="none">
              <a:spAutoFit/>
            </a:bodyPr>
            <a:lstStyle/>
            <a:p>
              <a:r>
                <a:rPr lang="en-US" sz="2000" b="0" dirty="0">
                  <a:solidFill>
                    <a:srgbClr val="9BCDFF"/>
                  </a:solidFill>
                  <a:latin typeface="+mn-lt"/>
                </a:rPr>
                <a:t>HydroID</a:t>
              </a:r>
            </a:p>
          </p:txBody>
        </p:sp>
        <p:sp>
          <p:nvSpPr>
            <p:cNvPr id="1047" name="Text Box 34"/>
            <p:cNvSpPr txBox="1">
              <a:spLocks noChangeArrowheads="1"/>
            </p:cNvSpPr>
            <p:nvPr/>
          </p:nvSpPr>
          <p:spPr bwMode="auto">
            <a:xfrm>
              <a:off x="2785838" y="6180617"/>
              <a:ext cx="2712359" cy="538819"/>
            </a:xfrm>
            <a:prstGeom prst="rect">
              <a:avLst/>
            </a:prstGeom>
            <a:noFill/>
            <a:ln w="9525">
              <a:noFill/>
              <a:miter lim="800000"/>
              <a:headEnd/>
              <a:tailEnd/>
            </a:ln>
          </p:spPr>
          <p:txBody>
            <a:bodyPr wrap="none">
              <a:spAutoFit/>
            </a:bodyPr>
            <a:lstStyle/>
            <a:p>
              <a:r>
                <a:rPr lang="en-US" sz="2400" b="0" dirty="0" smtClean="0">
                  <a:solidFill>
                    <a:srgbClr val="FFFF66"/>
                  </a:solidFill>
                  <a:latin typeface="+mn-lt"/>
                  <a:cs typeface="+mn-cs"/>
                </a:rPr>
                <a:t>Hydro Features</a:t>
              </a:r>
              <a:endParaRPr lang="en-US" sz="2400" b="0" dirty="0">
                <a:solidFill>
                  <a:srgbClr val="FFFF66"/>
                </a:solidFill>
                <a:latin typeface="+mn-lt"/>
                <a:cs typeface="+mn-cs"/>
              </a:endParaRPr>
            </a:p>
          </p:txBody>
        </p:sp>
      </p:grpSp>
      <p:sp>
        <p:nvSpPr>
          <p:cNvPr id="501796" name="Text Box 36"/>
          <p:cNvSpPr txBox="1">
            <a:spLocks noChangeArrowheads="1"/>
          </p:cNvSpPr>
          <p:nvPr/>
        </p:nvSpPr>
        <p:spPr bwMode="auto">
          <a:xfrm>
            <a:off x="665882" y="1287112"/>
            <a:ext cx="6969950" cy="706438"/>
          </a:xfrm>
          <a:prstGeom prst="rect">
            <a:avLst/>
          </a:prstGeom>
          <a:noFill/>
          <a:ln w="3175">
            <a:noFill/>
            <a:miter lim="800000"/>
            <a:headEnd/>
            <a:tailEnd/>
          </a:ln>
          <a:effectLst/>
        </p:spPr>
        <p:txBody>
          <a:bodyPr wrap="square">
            <a:spAutoFit/>
          </a:bodyPr>
          <a:lstStyle/>
          <a:p>
            <a:pPr>
              <a:defRPr/>
            </a:pPr>
            <a:r>
              <a:rPr lang="en-US" sz="2000" dirty="0">
                <a:cs typeface="+mn-cs"/>
              </a:rPr>
              <a:t>Arc Hydro connects space and time: </a:t>
            </a:r>
          </a:p>
          <a:p>
            <a:pPr>
              <a:defRPr/>
            </a:pPr>
            <a:r>
              <a:rPr lang="en-US" sz="2000" smtClean="0">
                <a:cs typeface="+mn-cs"/>
              </a:rPr>
              <a:t>hydro features </a:t>
            </a:r>
            <a:r>
              <a:rPr lang="en-US" sz="2000" dirty="0">
                <a:cs typeface="+mn-cs"/>
              </a:rPr>
              <a:t>are linked to </a:t>
            </a:r>
            <a:r>
              <a:rPr lang="en-US" sz="2000">
                <a:cs typeface="+mn-cs"/>
              </a:rPr>
              <a:t>time </a:t>
            </a:r>
            <a:r>
              <a:rPr lang="en-US" sz="2000" smtClean="0">
                <a:cs typeface="+mn-cs"/>
              </a:rPr>
              <a:t>series.</a:t>
            </a:r>
            <a:endParaRPr lang="en-US" sz="2000" dirty="0">
              <a:cs typeface="+mn-cs"/>
            </a:endParaRPr>
          </a:p>
        </p:txBody>
      </p:sp>
      <p:sp>
        <p:nvSpPr>
          <p:cNvPr id="28" name="Title 27"/>
          <p:cNvSpPr>
            <a:spLocks noGrp="1"/>
          </p:cNvSpPr>
          <p:nvPr>
            <p:ph type="title"/>
          </p:nvPr>
        </p:nvSpPr>
        <p:spPr/>
        <p:txBody>
          <a:bodyPr/>
          <a:lstStyle/>
          <a:p>
            <a:r>
              <a:rPr lang="en-US" sz="3200" smtClean="0"/>
              <a:t>What makes </a:t>
            </a:r>
            <a:r>
              <a:rPr lang="en-US" sz="3200" dirty="0" smtClean="0"/>
              <a:t>Arc Hydro different?</a:t>
            </a:r>
            <a:br>
              <a:rPr lang="en-US" sz="3200" dirty="0" smtClean="0"/>
            </a:br>
            <a:endParaRPr lang="en-US" sz="3200" dirty="0"/>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010UC_4x3_Precon">
  <a:themeElements>
    <a:clrScheme name="2010 Esri Theme colors">
      <a:dk1>
        <a:srgbClr val="001E69"/>
      </a:dk1>
      <a:lt1>
        <a:srgbClr val="FFFFFF"/>
      </a:lt1>
      <a:dk2>
        <a:srgbClr val="000000"/>
      </a:dk2>
      <a:lt2>
        <a:srgbClr val="FFFFFF"/>
      </a:lt2>
      <a:accent1>
        <a:srgbClr val="5AC3FA"/>
      </a:accent1>
      <a:accent2>
        <a:srgbClr val="8C8C8C"/>
      </a:accent2>
      <a:accent3>
        <a:srgbClr val="C8C8C8"/>
      </a:accent3>
      <a:accent4>
        <a:srgbClr val="9BCDFF"/>
      </a:accent4>
      <a:accent5>
        <a:srgbClr val="FFFF96"/>
      </a:accent5>
      <a:accent6>
        <a:srgbClr val="0A3264"/>
      </a:accent6>
      <a:hlink>
        <a:srgbClr val="FFFF96"/>
      </a:hlink>
      <a:folHlink>
        <a:srgbClr val="9DCFFE"/>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4F08B"/>
        </a:solidFill>
        <a:ln w="25400" cap="flat" cmpd="sng" algn="ctr">
          <a:solidFill>
            <a:srgbClr val="A3CA4B"/>
          </a:solidFill>
          <a:prstDash val="solid"/>
          <a:round/>
          <a:headEnd type="none" w="med" len="med"/>
          <a:tailEnd type="none" w="med" len="med"/>
        </a:ln>
        <a:effectLst>
          <a:outerShdw dist="25400" dir="5400000">
            <a:srgbClr val="000000">
              <a:alpha val="20000"/>
            </a:srgbClr>
          </a:outerShdw>
        </a:effectLst>
      </a:spPr>
      <a:bodyPr wrap="none" anchor="ctr"/>
      <a:lstStyle>
        <a:defPPr>
          <a:defRPr sz="1200" dirty="0">
            <a:solidFill>
              <a:schemeClr val="tx2"/>
            </a:solidFill>
            <a:latin typeface="Arial" charset="0"/>
            <a:ea typeface="ＭＳ Ｐゴシック" pitchFamily="16" charset="-128"/>
          </a:defRPr>
        </a:defPPr>
      </a:lstStyle>
    </a:spDef>
    <a:lnDef>
      <a:spPr bwMode="auto">
        <a:noFill/>
        <a:ln w="25400">
          <a:solidFill>
            <a:srgbClr val="FFFF66"/>
          </a:solidFill>
          <a:round/>
          <a:headEnd type="none" w="lg" len="med"/>
          <a:tailEnd type="triangle" w="lg" len="med"/>
        </a:ln>
        <a:effectLst/>
      </a:spPr>
      <a:bodyPr/>
      <a:lstStyle/>
    </a:lnDef>
    <a:txDef>
      <a:spPr>
        <a:noFill/>
      </a:spPr>
      <a:bodyPr wrap="none" lIns="0" tIns="0" rIns="0" bIns="0">
        <a:spAutoFit/>
      </a:bodyPr>
      <a:lstStyle>
        <a:defPPr>
          <a:defRPr sz="1200" dirty="0">
            <a:latin typeface="Arial" charset="0"/>
            <a:ea typeface="ＭＳ Ｐゴシック" pitchFamily="34" charset="-128"/>
            <a:cs typeface="Arial" pitchFamily="34" charset="0"/>
            <a:sym typeface="Arial" pitchFamily="26" charset="0"/>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326097"/>
        </a:lt1>
        <a:dk2>
          <a:srgbClr val="FFFFFF"/>
        </a:dk2>
        <a:lt2>
          <a:srgbClr val="000000"/>
        </a:lt2>
        <a:accent1>
          <a:srgbClr val="A7C32F"/>
        </a:accent1>
        <a:accent2>
          <a:srgbClr val="FFFF66"/>
        </a:accent2>
        <a:accent3>
          <a:srgbClr val="ADB6C9"/>
        </a:accent3>
        <a:accent4>
          <a:srgbClr val="000000"/>
        </a:accent4>
        <a:accent5>
          <a:srgbClr val="D0DEAD"/>
        </a:accent5>
        <a:accent6>
          <a:srgbClr val="E7E75C"/>
        </a:accent6>
        <a:hlink>
          <a:srgbClr val="FFFF66"/>
        </a:hlink>
        <a:folHlink>
          <a:srgbClr val="FC921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3C8898FF49A44B887EB8B6D740829A" ma:contentTypeVersion="0" ma:contentTypeDescription="Create a new document." ma:contentTypeScope="" ma:versionID="82208eff7fc1ba343988c649f4b688b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2C46856-D50A-4033-AFCD-344D3BEE051E}">
  <ds:schemaRefs>
    <ds:schemaRef ds:uri="http://schemas.microsoft.com/sharepoint/v3/contenttype/forms"/>
  </ds:schemaRefs>
</ds:datastoreItem>
</file>

<file path=customXml/itemProps2.xml><?xml version="1.0" encoding="utf-8"?>
<ds:datastoreItem xmlns:ds="http://schemas.openxmlformats.org/officeDocument/2006/customXml" ds:itemID="{4DF29E64-F5C4-43C7-B735-BC2652B32B35}">
  <ds:schemaRefs>
    <ds:schemaRef ds:uri="http://schemas.microsoft.com/office/2006/metadata/longProperties"/>
  </ds:schemaRefs>
</ds:datastoreItem>
</file>

<file path=customXml/itemProps3.xml><?xml version="1.0" encoding="utf-8"?>
<ds:datastoreItem xmlns:ds="http://schemas.openxmlformats.org/officeDocument/2006/customXml" ds:itemID="{8086BCC0-FC48-46F0-B03C-54E1B9C28C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0C5EB013-9A91-4540-B9BD-36533C370239}">
  <ds:schemaRefs>
    <ds:schemaRef ds:uri="http://purl.org/dc/elements/1.1/"/>
    <ds:schemaRef ds:uri="http://purl.org/dc/dcmitype/"/>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ESRI UC template</Template>
  <TotalTime>311</TotalTime>
  <Words>3078</Words>
  <Application>Microsoft Office PowerPoint</Application>
  <PresentationFormat>On-screen Show (4:3)</PresentationFormat>
  <Paragraphs>366</Paragraphs>
  <Slides>48</Slides>
  <Notes>43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2010UC_4x3_Precon</vt:lpstr>
      <vt:lpstr>VISIO</vt:lpstr>
      <vt:lpstr>Arc Hydro Groundwater</vt:lpstr>
      <vt:lpstr>Linking GIS and Water Resources</vt:lpstr>
      <vt:lpstr>Arc Hydro: GIS for Water Resources</vt:lpstr>
      <vt:lpstr>Arc Hydro Groundwater – Time Line</vt:lpstr>
      <vt:lpstr>Arc Hydro Groundwater:  GIS For Hydrogeology</vt:lpstr>
      <vt:lpstr>Arc Hydro—Hydrography</vt:lpstr>
      <vt:lpstr>Arc Hydro—Hydrology</vt:lpstr>
      <vt:lpstr>What makes Arc Hydro different?</vt:lpstr>
      <vt:lpstr>What makes Arc Hydro different? </vt:lpstr>
      <vt:lpstr>Challenges in developing Arc Hydro</vt:lpstr>
      <vt:lpstr>Web Sites</vt:lpstr>
      <vt:lpstr>Arc Hydro Groundwater Data MODEL</vt:lpstr>
      <vt:lpstr>What is Arc Hydro?</vt:lpstr>
      <vt:lpstr>Arc Hydro Groundwater Tools</vt:lpstr>
      <vt:lpstr>Groundwater Analyst</vt:lpstr>
      <vt:lpstr>Subsurface Analyst</vt:lpstr>
      <vt:lpstr>MODFLOW Analyst</vt:lpstr>
      <vt:lpstr>Arc Hydro Groundwater  Data model</vt:lpstr>
      <vt:lpstr>Arc Hydro Data Model</vt:lpstr>
      <vt:lpstr>Arc Hydro Groundwater Data Model</vt:lpstr>
      <vt:lpstr>Components</vt:lpstr>
      <vt:lpstr>Framework</vt:lpstr>
      <vt:lpstr>Hydrography</vt:lpstr>
      <vt:lpstr>WaterPoint</vt:lpstr>
      <vt:lpstr>Monitoring Point</vt:lpstr>
      <vt:lpstr>Aquifer features</vt:lpstr>
      <vt:lpstr>Well</vt:lpstr>
      <vt:lpstr>Aquifer and well</vt:lpstr>
      <vt:lpstr>Hydro Features </vt:lpstr>
      <vt:lpstr>Components</vt:lpstr>
      <vt:lpstr>Space-time datasets</vt:lpstr>
      <vt:lpstr>Components</vt:lpstr>
      <vt:lpstr>Geology</vt:lpstr>
      <vt:lpstr>Components</vt:lpstr>
      <vt:lpstr>Boreholes</vt:lpstr>
      <vt:lpstr>Wells and 3D data</vt:lpstr>
      <vt:lpstr>BoreholeLog table</vt:lpstr>
      <vt:lpstr>3D features (BorePoints and BoreLines)</vt:lpstr>
      <vt:lpstr>Components</vt:lpstr>
      <vt:lpstr>GeoSections</vt:lpstr>
      <vt:lpstr>XS2D Component</vt:lpstr>
      <vt:lpstr>2D Cross Section Editing</vt:lpstr>
      <vt:lpstr>Transform to 3D GeoSection</vt:lpstr>
      <vt:lpstr>GeoRasters</vt:lpstr>
      <vt:lpstr>GeoVolumes</vt:lpstr>
      <vt:lpstr>Components</vt:lpstr>
      <vt:lpstr>Simulation Feature Data Set</vt:lpstr>
      <vt:lpstr>Data model and tools summary</vt:lpstr>
    </vt:vector>
  </TitlesOfParts>
  <Company>National Instruments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 Hydro Groundwater</dc:title>
  <dc:creator>Maidment, David R</dc:creator>
  <cp:lastModifiedBy>maidment</cp:lastModifiedBy>
  <cp:revision>195</cp:revision>
  <cp:lastPrinted>2007-06-09T21:08:00Z</cp:lastPrinted>
  <dcterms:created xsi:type="dcterms:W3CDTF">2008-06-11T17:29:15Z</dcterms:created>
  <dcterms:modified xsi:type="dcterms:W3CDTF">2010-10-13T22:01:48Z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