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2" r:id="rId2"/>
    <p:sldId id="336" r:id="rId3"/>
    <p:sldId id="337" r:id="rId4"/>
    <p:sldId id="303" r:id="rId5"/>
    <p:sldId id="304" r:id="rId6"/>
    <p:sldId id="305" r:id="rId7"/>
    <p:sldId id="306" r:id="rId8"/>
    <p:sldId id="341" r:id="rId9"/>
    <p:sldId id="342" r:id="rId10"/>
    <p:sldId id="257" r:id="rId11"/>
    <p:sldId id="278" r:id="rId12"/>
    <p:sldId id="258" r:id="rId13"/>
    <p:sldId id="259" r:id="rId14"/>
    <p:sldId id="260" r:id="rId15"/>
    <p:sldId id="261" r:id="rId16"/>
    <p:sldId id="262" r:id="rId17"/>
    <p:sldId id="338" r:id="rId18"/>
    <p:sldId id="330" r:id="rId19"/>
    <p:sldId id="331" r:id="rId20"/>
    <p:sldId id="332" r:id="rId21"/>
    <p:sldId id="280" r:id="rId22"/>
    <p:sldId id="281" r:id="rId23"/>
    <p:sldId id="282" r:id="rId24"/>
    <p:sldId id="283" r:id="rId25"/>
    <p:sldId id="284" r:id="rId26"/>
    <p:sldId id="286" r:id="rId27"/>
    <p:sldId id="314" r:id="rId28"/>
    <p:sldId id="295" r:id="rId29"/>
    <p:sldId id="296" r:id="rId30"/>
    <p:sldId id="297" r:id="rId31"/>
    <p:sldId id="343" r:id="rId32"/>
    <p:sldId id="344" r:id="rId33"/>
    <p:sldId id="298" r:id="rId34"/>
    <p:sldId id="299" r:id="rId35"/>
    <p:sldId id="345" r:id="rId36"/>
    <p:sldId id="313" r:id="rId37"/>
    <p:sldId id="300" r:id="rId38"/>
    <p:sldId id="325" r:id="rId39"/>
    <p:sldId id="301" r:id="rId40"/>
    <p:sldId id="269" r:id="rId41"/>
    <p:sldId id="268" r:id="rId42"/>
    <p:sldId id="322" r:id="rId43"/>
    <p:sldId id="348" r:id="rId44"/>
    <p:sldId id="347" r:id="rId45"/>
    <p:sldId id="333" r:id="rId46"/>
    <p:sldId id="309" r:id="rId47"/>
    <p:sldId id="310" r:id="rId48"/>
    <p:sldId id="316" r:id="rId49"/>
    <p:sldId id="317" r:id="rId50"/>
    <p:sldId id="318" r:id="rId51"/>
    <p:sldId id="326" r:id="rId52"/>
    <p:sldId id="327" r:id="rId53"/>
    <p:sldId id="328" r:id="rId54"/>
    <p:sldId id="339" r:id="rId55"/>
    <p:sldId id="340" r:id="rId5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43CE3461-B3C0-46E7-94BE-66E904EA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BF31C-7928-49D7-9B65-7644C997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6F542-A0D7-45D3-A2A6-E7430B1AD91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D0A05-B255-4B3F-A808-2B1533ECD24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AE2E6-46A3-4215-9196-392702D919D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E252-B3E1-4926-853A-CA7E5F6A0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33B9-F8DE-4897-8474-88169EA1D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D035-EDB9-493E-B98B-3557F8A9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7CD0-0794-49F7-AE6B-89C61F4B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E8EC-16C9-49FB-93AD-B8922F3F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C00C-8698-42F6-9CA0-BF98E275E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E8D1-B26E-44A3-BBD8-75BE448B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391A-A986-45EB-86EF-209E2558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5A09-9E6A-42FD-8BC3-00AD3D38A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79BC-A05F-491F-822C-CFD45EF00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1C77-0210-4329-9F4F-F02D82A3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5290-F885-4B64-A1E8-76EE0E91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250CC5-E589-48A3-B4F1-2491DE0F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wmf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gov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map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153400" cy="167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Data Sources for GIS in Water Resources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mtClean="0">
                <a:solidFill>
                  <a:schemeClr val="accent2"/>
                </a:solidFill>
              </a:rPr>
              <a:t/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z="3600" smtClean="0">
                <a:solidFill>
                  <a:schemeClr val="accent2"/>
                </a:solidFill>
              </a:rPr>
              <a:t>by David R. Maidment, David G. Tarboton </a:t>
            </a:r>
            <a:br>
              <a:rPr lang="en-US" sz="3600" smtClean="0">
                <a:solidFill>
                  <a:schemeClr val="accent2"/>
                </a:solidFill>
              </a:rPr>
            </a:br>
            <a:r>
              <a:rPr lang="en-US" sz="3600" smtClean="0">
                <a:solidFill>
                  <a:schemeClr val="accent2"/>
                </a:solidFill>
              </a:rPr>
              <a:t>and Ayse Irmak</a:t>
            </a:r>
            <a:br>
              <a:rPr lang="en-US" sz="3600" smtClean="0">
                <a:solidFill>
                  <a:schemeClr val="accent2"/>
                </a:solidFill>
              </a:rPr>
            </a:br>
            <a:r>
              <a:rPr lang="en-US" sz="3600" smtClean="0">
                <a:solidFill>
                  <a:schemeClr val="accent2"/>
                </a:solidFill>
              </a:rPr>
              <a:t/>
            </a:r>
            <a:br>
              <a:rPr lang="en-US" sz="3600" smtClean="0">
                <a:solidFill>
                  <a:schemeClr val="accent2"/>
                </a:solidFill>
              </a:rPr>
            </a:br>
            <a:r>
              <a:rPr lang="en-US" sz="3600" smtClean="0">
                <a:solidFill>
                  <a:schemeClr val="accent2"/>
                </a:solidFill>
              </a:rPr>
              <a:t>GIS in Water Resources</a:t>
            </a:r>
            <a:br>
              <a:rPr lang="en-US" sz="3600" smtClean="0">
                <a:solidFill>
                  <a:schemeClr val="accent2"/>
                </a:solidFill>
              </a:rPr>
            </a:br>
            <a:r>
              <a:rPr lang="en-US" sz="3600" smtClean="0">
                <a:solidFill>
                  <a:schemeClr val="accent2"/>
                </a:solidFill>
              </a:rPr>
              <a:t>Fall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620713"/>
            <a:ext cx="7772400" cy="698500"/>
          </a:xfrm>
        </p:spPr>
        <p:txBody>
          <a:bodyPr/>
          <a:lstStyle/>
          <a:p>
            <a:pPr eaLnBrk="1" hangingPunct="1"/>
            <a:r>
              <a:rPr lang="en-US" smtClean="0"/>
              <a:t>EPA River Reach File 1 (RF1)</a:t>
            </a:r>
          </a:p>
        </p:txBody>
      </p:sp>
      <p:pic>
        <p:nvPicPr>
          <p:cNvPr id="14339" name="Picture 3" descr="r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470650" cy="4217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4299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901825" y="6018213"/>
            <a:ext cx="879475" cy="331787"/>
            <a:chOff x="2208" y="5808"/>
            <a:chExt cx="942" cy="307"/>
          </a:xfrm>
        </p:grpSpPr>
        <p:sp>
          <p:nvSpPr>
            <p:cNvPr id="1076" name="Freeform 3"/>
            <p:cNvSpPr>
              <a:spLocks/>
            </p:cNvSpPr>
            <p:nvPr/>
          </p:nvSpPr>
          <p:spPr bwMode="auto">
            <a:xfrm>
              <a:off x="2284" y="5829"/>
              <a:ext cx="179" cy="182"/>
            </a:xfrm>
            <a:custGeom>
              <a:avLst/>
              <a:gdLst>
                <a:gd name="T0" fmla="*/ 103 w 179"/>
                <a:gd name="T1" fmla="*/ 180 h 182"/>
                <a:gd name="T2" fmla="*/ 120 w 179"/>
                <a:gd name="T3" fmla="*/ 175 h 182"/>
                <a:gd name="T4" fmla="*/ 136 w 179"/>
                <a:gd name="T5" fmla="*/ 168 h 182"/>
                <a:gd name="T6" fmla="*/ 150 w 179"/>
                <a:gd name="T7" fmla="*/ 157 h 182"/>
                <a:gd name="T8" fmla="*/ 161 w 179"/>
                <a:gd name="T9" fmla="*/ 145 h 182"/>
                <a:gd name="T10" fmla="*/ 171 w 179"/>
                <a:gd name="T11" fmla="*/ 130 h 182"/>
                <a:gd name="T12" fmla="*/ 175 w 179"/>
                <a:gd name="T13" fmla="*/ 113 h 182"/>
                <a:gd name="T14" fmla="*/ 179 w 179"/>
                <a:gd name="T15" fmla="*/ 96 h 182"/>
                <a:gd name="T16" fmla="*/ 178 w 179"/>
                <a:gd name="T17" fmla="*/ 77 h 182"/>
                <a:gd name="T18" fmla="*/ 173 w 179"/>
                <a:gd name="T19" fmla="*/ 59 h 182"/>
                <a:gd name="T20" fmla="*/ 166 w 179"/>
                <a:gd name="T21" fmla="*/ 43 h 182"/>
                <a:gd name="T22" fmla="*/ 155 w 179"/>
                <a:gd name="T23" fmla="*/ 30 h 182"/>
                <a:gd name="T24" fmla="*/ 142 w 179"/>
                <a:gd name="T25" fmla="*/ 19 h 182"/>
                <a:gd name="T26" fmla="*/ 128 w 179"/>
                <a:gd name="T27" fmla="*/ 9 h 182"/>
                <a:gd name="T28" fmla="*/ 112 w 179"/>
                <a:gd name="T29" fmla="*/ 3 h 182"/>
                <a:gd name="T30" fmla="*/ 93 w 179"/>
                <a:gd name="T31" fmla="*/ 0 h 182"/>
                <a:gd name="T32" fmla="*/ 75 w 179"/>
                <a:gd name="T33" fmla="*/ 1 h 182"/>
                <a:gd name="T34" fmla="*/ 58 w 179"/>
                <a:gd name="T35" fmla="*/ 6 h 182"/>
                <a:gd name="T36" fmla="*/ 42 w 179"/>
                <a:gd name="T37" fmla="*/ 14 h 182"/>
                <a:gd name="T38" fmla="*/ 28 w 179"/>
                <a:gd name="T39" fmla="*/ 24 h 182"/>
                <a:gd name="T40" fmla="*/ 17 w 179"/>
                <a:gd name="T41" fmla="*/ 37 h 182"/>
                <a:gd name="T42" fmla="*/ 9 w 179"/>
                <a:gd name="T43" fmla="*/ 52 h 182"/>
                <a:gd name="T44" fmla="*/ 3 w 179"/>
                <a:gd name="T45" fmla="*/ 69 h 182"/>
                <a:gd name="T46" fmla="*/ 0 w 179"/>
                <a:gd name="T47" fmla="*/ 86 h 182"/>
                <a:gd name="T48" fmla="*/ 0 w 179"/>
                <a:gd name="T49" fmla="*/ 104 h 182"/>
                <a:gd name="T50" fmla="*/ 5 w 179"/>
                <a:gd name="T51" fmla="*/ 123 h 182"/>
                <a:gd name="T52" fmla="*/ 13 w 179"/>
                <a:gd name="T53" fmla="*/ 139 h 182"/>
                <a:gd name="T54" fmla="*/ 24 w 179"/>
                <a:gd name="T55" fmla="*/ 152 h 182"/>
                <a:gd name="T56" fmla="*/ 36 w 179"/>
                <a:gd name="T57" fmla="*/ 163 h 182"/>
                <a:gd name="T58" fmla="*/ 51 w 179"/>
                <a:gd name="T59" fmla="*/ 173 h 182"/>
                <a:gd name="T60" fmla="*/ 68 w 179"/>
                <a:gd name="T61" fmla="*/ 179 h 182"/>
                <a:gd name="T62" fmla="*/ 85 w 179"/>
                <a:gd name="T63" fmla="*/ 182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"/>
                <a:gd name="T97" fmla="*/ 0 h 182"/>
                <a:gd name="T98" fmla="*/ 179 w 179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" h="182">
                  <a:moveTo>
                    <a:pt x="93" y="182"/>
                  </a:moveTo>
                  <a:lnTo>
                    <a:pt x="103" y="180"/>
                  </a:lnTo>
                  <a:lnTo>
                    <a:pt x="112" y="178"/>
                  </a:lnTo>
                  <a:lnTo>
                    <a:pt x="120" y="175"/>
                  </a:lnTo>
                  <a:lnTo>
                    <a:pt x="129" y="172"/>
                  </a:lnTo>
                  <a:lnTo>
                    <a:pt x="136" y="168"/>
                  </a:lnTo>
                  <a:lnTo>
                    <a:pt x="144" y="163"/>
                  </a:lnTo>
                  <a:lnTo>
                    <a:pt x="150" y="157"/>
                  </a:lnTo>
                  <a:lnTo>
                    <a:pt x="156" y="151"/>
                  </a:lnTo>
                  <a:lnTo>
                    <a:pt x="161" y="145"/>
                  </a:lnTo>
                  <a:lnTo>
                    <a:pt x="166" y="137"/>
                  </a:lnTo>
                  <a:lnTo>
                    <a:pt x="171" y="130"/>
                  </a:lnTo>
                  <a:lnTo>
                    <a:pt x="173" y="122"/>
                  </a:lnTo>
                  <a:lnTo>
                    <a:pt x="175" y="113"/>
                  </a:lnTo>
                  <a:lnTo>
                    <a:pt x="178" y="104"/>
                  </a:lnTo>
                  <a:lnTo>
                    <a:pt x="179" y="96"/>
                  </a:lnTo>
                  <a:lnTo>
                    <a:pt x="179" y="86"/>
                  </a:lnTo>
                  <a:lnTo>
                    <a:pt x="178" y="77"/>
                  </a:lnTo>
                  <a:lnTo>
                    <a:pt x="175" y="68"/>
                  </a:lnTo>
                  <a:lnTo>
                    <a:pt x="173" y="59"/>
                  </a:lnTo>
                  <a:lnTo>
                    <a:pt x="169" y="52"/>
                  </a:lnTo>
                  <a:lnTo>
                    <a:pt x="166" y="43"/>
                  </a:lnTo>
                  <a:lnTo>
                    <a:pt x="161" y="37"/>
                  </a:lnTo>
                  <a:lnTo>
                    <a:pt x="155" y="30"/>
                  </a:lnTo>
                  <a:lnTo>
                    <a:pt x="150" y="24"/>
                  </a:lnTo>
                  <a:lnTo>
                    <a:pt x="142" y="19"/>
                  </a:lnTo>
                  <a:lnTo>
                    <a:pt x="135" y="14"/>
                  </a:lnTo>
                  <a:lnTo>
                    <a:pt x="128" y="9"/>
                  </a:lnTo>
                  <a:lnTo>
                    <a:pt x="119" y="5"/>
                  </a:lnTo>
                  <a:lnTo>
                    <a:pt x="112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1" y="9"/>
                  </a:lnTo>
                  <a:lnTo>
                    <a:pt x="42" y="14"/>
                  </a:lnTo>
                  <a:lnTo>
                    <a:pt x="36" y="19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9" y="52"/>
                  </a:lnTo>
                  <a:lnTo>
                    <a:pt x="5" y="60"/>
                  </a:lnTo>
                  <a:lnTo>
                    <a:pt x="3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5" y="123"/>
                  </a:lnTo>
                  <a:lnTo>
                    <a:pt x="9" y="130"/>
                  </a:lnTo>
                  <a:lnTo>
                    <a:pt x="13" y="139"/>
                  </a:lnTo>
                  <a:lnTo>
                    <a:pt x="17" y="145"/>
                  </a:lnTo>
                  <a:lnTo>
                    <a:pt x="24" y="152"/>
                  </a:lnTo>
                  <a:lnTo>
                    <a:pt x="30" y="158"/>
                  </a:lnTo>
                  <a:lnTo>
                    <a:pt x="36" y="163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59" y="175"/>
                  </a:lnTo>
                  <a:lnTo>
                    <a:pt x="68" y="179"/>
                  </a:lnTo>
                  <a:lnTo>
                    <a:pt x="76" y="180"/>
                  </a:lnTo>
                  <a:lnTo>
                    <a:pt x="85" y="182"/>
                  </a:lnTo>
                  <a:lnTo>
                    <a:pt x="93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"/>
            <p:cNvSpPr>
              <a:spLocks/>
            </p:cNvSpPr>
            <p:nvPr/>
          </p:nvSpPr>
          <p:spPr bwMode="auto">
            <a:xfrm>
              <a:off x="2284" y="5829"/>
              <a:ext cx="179" cy="182"/>
            </a:xfrm>
            <a:custGeom>
              <a:avLst/>
              <a:gdLst>
                <a:gd name="T0" fmla="*/ 103 w 179"/>
                <a:gd name="T1" fmla="*/ 180 h 182"/>
                <a:gd name="T2" fmla="*/ 120 w 179"/>
                <a:gd name="T3" fmla="*/ 175 h 182"/>
                <a:gd name="T4" fmla="*/ 136 w 179"/>
                <a:gd name="T5" fmla="*/ 168 h 182"/>
                <a:gd name="T6" fmla="*/ 150 w 179"/>
                <a:gd name="T7" fmla="*/ 157 h 182"/>
                <a:gd name="T8" fmla="*/ 161 w 179"/>
                <a:gd name="T9" fmla="*/ 145 h 182"/>
                <a:gd name="T10" fmla="*/ 171 w 179"/>
                <a:gd name="T11" fmla="*/ 130 h 182"/>
                <a:gd name="T12" fmla="*/ 175 w 179"/>
                <a:gd name="T13" fmla="*/ 113 h 182"/>
                <a:gd name="T14" fmla="*/ 179 w 179"/>
                <a:gd name="T15" fmla="*/ 96 h 182"/>
                <a:gd name="T16" fmla="*/ 178 w 179"/>
                <a:gd name="T17" fmla="*/ 77 h 182"/>
                <a:gd name="T18" fmla="*/ 173 w 179"/>
                <a:gd name="T19" fmla="*/ 59 h 182"/>
                <a:gd name="T20" fmla="*/ 166 w 179"/>
                <a:gd name="T21" fmla="*/ 43 h 182"/>
                <a:gd name="T22" fmla="*/ 155 w 179"/>
                <a:gd name="T23" fmla="*/ 30 h 182"/>
                <a:gd name="T24" fmla="*/ 142 w 179"/>
                <a:gd name="T25" fmla="*/ 19 h 182"/>
                <a:gd name="T26" fmla="*/ 128 w 179"/>
                <a:gd name="T27" fmla="*/ 9 h 182"/>
                <a:gd name="T28" fmla="*/ 112 w 179"/>
                <a:gd name="T29" fmla="*/ 3 h 182"/>
                <a:gd name="T30" fmla="*/ 93 w 179"/>
                <a:gd name="T31" fmla="*/ 0 h 182"/>
                <a:gd name="T32" fmla="*/ 75 w 179"/>
                <a:gd name="T33" fmla="*/ 1 h 182"/>
                <a:gd name="T34" fmla="*/ 58 w 179"/>
                <a:gd name="T35" fmla="*/ 6 h 182"/>
                <a:gd name="T36" fmla="*/ 42 w 179"/>
                <a:gd name="T37" fmla="*/ 14 h 182"/>
                <a:gd name="T38" fmla="*/ 28 w 179"/>
                <a:gd name="T39" fmla="*/ 24 h 182"/>
                <a:gd name="T40" fmla="*/ 17 w 179"/>
                <a:gd name="T41" fmla="*/ 37 h 182"/>
                <a:gd name="T42" fmla="*/ 9 w 179"/>
                <a:gd name="T43" fmla="*/ 52 h 182"/>
                <a:gd name="T44" fmla="*/ 3 w 179"/>
                <a:gd name="T45" fmla="*/ 69 h 182"/>
                <a:gd name="T46" fmla="*/ 0 w 179"/>
                <a:gd name="T47" fmla="*/ 86 h 182"/>
                <a:gd name="T48" fmla="*/ 0 w 179"/>
                <a:gd name="T49" fmla="*/ 104 h 182"/>
                <a:gd name="T50" fmla="*/ 5 w 179"/>
                <a:gd name="T51" fmla="*/ 123 h 182"/>
                <a:gd name="T52" fmla="*/ 13 w 179"/>
                <a:gd name="T53" fmla="*/ 139 h 182"/>
                <a:gd name="T54" fmla="*/ 24 w 179"/>
                <a:gd name="T55" fmla="*/ 152 h 182"/>
                <a:gd name="T56" fmla="*/ 36 w 179"/>
                <a:gd name="T57" fmla="*/ 163 h 182"/>
                <a:gd name="T58" fmla="*/ 51 w 179"/>
                <a:gd name="T59" fmla="*/ 173 h 182"/>
                <a:gd name="T60" fmla="*/ 68 w 179"/>
                <a:gd name="T61" fmla="*/ 179 h 182"/>
                <a:gd name="T62" fmla="*/ 85 w 179"/>
                <a:gd name="T63" fmla="*/ 182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"/>
                <a:gd name="T97" fmla="*/ 0 h 182"/>
                <a:gd name="T98" fmla="*/ 179 w 179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" h="182">
                  <a:moveTo>
                    <a:pt x="93" y="182"/>
                  </a:moveTo>
                  <a:lnTo>
                    <a:pt x="103" y="180"/>
                  </a:lnTo>
                  <a:lnTo>
                    <a:pt x="112" y="178"/>
                  </a:lnTo>
                  <a:lnTo>
                    <a:pt x="120" y="175"/>
                  </a:lnTo>
                  <a:lnTo>
                    <a:pt x="129" y="172"/>
                  </a:lnTo>
                  <a:lnTo>
                    <a:pt x="136" y="168"/>
                  </a:lnTo>
                  <a:lnTo>
                    <a:pt x="144" y="163"/>
                  </a:lnTo>
                  <a:lnTo>
                    <a:pt x="150" y="157"/>
                  </a:lnTo>
                  <a:lnTo>
                    <a:pt x="156" y="151"/>
                  </a:lnTo>
                  <a:lnTo>
                    <a:pt x="161" y="145"/>
                  </a:lnTo>
                  <a:lnTo>
                    <a:pt x="166" y="137"/>
                  </a:lnTo>
                  <a:lnTo>
                    <a:pt x="171" y="130"/>
                  </a:lnTo>
                  <a:lnTo>
                    <a:pt x="173" y="122"/>
                  </a:lnTo>
                  <a:lnTo>
                    <a:pt x="175" y="113"/>
                  </a:lnTo>
                  <a:lnTo>
                    <a:pt x="178" y="104"/>
                  </a:lnTo>
                  <a:lnTo>
                    <a:pt x="179" y="96"/>
                  </a:lnTo>
                  <a:lnTo>
                    <a:pt x="179" y="86"/>
                  </a:lnTo>
                  <a:lnTo>
                    <a:pt x="178" y="77"/>
                  </a:lnTo>
                  <a:lnTo>
                    <a:pt x="175" y="68"/>
                  </a:lnTo>
                  <a:lnTo>
                    <a:pt x="173" y="59"/>
                  </a:lnTo>
                  <a:lnTo>
                    <a:pt x="169" y="52"/>
                  </a:lnTo>
                  <a:lnTo>
                    <a:pt x="166" y="43"/>
                  </a:lnTo>
                  <a:lnTo>
                    <a:pt x="161" y="37"/>
                  </a:lnTo>
                  <a:lnTo>
                    <a:pt x="155" y="30"/>
                  </a:lnTo>
                  <a:lnTo>
                    <a:pt x="150" y="24"/>
                  </a:lnTo>
                  <a:lnTo>
                    <a:pt x="142" y="19"/>
                  </a:lnTo>
                  <a:lnTo>
                    <a:pt x="135" y="14"/>
                  </a:lnTo>
                  <a:lnTo>
                    <a:pt x="128" y="9"/>
                  </a:lnTo>
                  <a:lnTo>
                    <a:pt x="119" y="5"/>
                  </a:lnTo>
                  <a:lnTo>
                    <a:pt x="112" y="3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8" y="6"/>
                  </a:lnTo>
                  <a:lnTo>
                    <a:pt x="51" y="9"/>
                  </a:lnTo>
                  <a:lnTo>
                    <a:pt x="42" y="14"/>
                  </a:lnTo>
                  <a:lnTo>
                    <a:pt x="36" y="19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9" y="52"/>
                  </a:lnTo>
                  <a:lnTo>
                    <a:pt x="5" y="60"/>
                  </a:lnTo>
                  <a:lnTo>
                    <a:pt x="3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3" y="114"/>
                  </a:lnTo>
                  <a:lnTo>
                    <a:pt x="5" y="123"/>
                  </a:lnTo>
                  <a:lnTo>
                    <a:pt x="9" y="130"/>
                  </a:lnTo>
                  <a:lnTo>
                    <a:pt x="13" y="139"/>
                  </a:lnTo>
                  <a:lnTo>
                    <a:pt x="17" y="145"/>
                  </a:lnTo>
                  <a:lnTo>
                    <a:pt x="24" y="152"/>
                  </a:lnTo>
                  <a:lnTo>
                    <a:pt x="30" y="158"/>
                  </a:lnTo>
                  <a:lnTo>
                    <a:pt x="36" y="163"/>
                  </a:lnTo>
                  <a:lnTo>
                    <a:pt x="43" y="168"/>
                  </a:lnTo>
                  <a:lnTo>
                    <a:pt x="51" y="173"/>
                  </a:lnTo>
                  <a:lnTo>
                    <a:pt x="59" y="175"/>
                  </a:lnTo>
                  <a:lnTo>
                    <a:pt x="68" y="179"/>
                  </a:lnTo>
                  <a:lnTo>
                    <a:pt x="76" y="180"/>
                  </a:lnTo>
                  <a:lnTo>
                    <a:pt x="85" y="182"/>
                  </a:lnTo>
                  <a:lnTo>
                    <a:pt x="93" y="182"/>
                  </a:lnTo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"/>
            <p:cNvSpPr>
              <a:spLocks/>
            </p:cNvSpPr>
            <p:nvPr/>
          </p:nvSpPr>
          <p:spPr bwMode="auto">
            <a:xfrm>
              <a:off x="2350" y="5870"/>
              <a:ext cx="48" cy="47"/>
            </a:xfrm>
            <a:custGeom>
              <a:avLst/>
              <a:gdLst>
                <a:gd name="T0" fmla="*/ 26 w 48"/>
                <a:gd name="T1" fmla="*/ 47 h 47"/>
                <a:gd name="T2" fmla="*/ 31 w 48"/>
                <a:gd name="T3" fmla="*/ 46 h 47"/>
                <a:gd name="T4" fmla="*/ 35 w 48"/>
                <a:gd name="T5" fmla="*/ 45 h 47"/>
                <a:gd name="T6" fmla="*/ 38 w 48"/>
                <a:gd name="T7" fmla="*/ 43 h 47"/>
                <a:gd name="T8" fmla="*/ 42 w 48"/>
                <a:gd name="T9" fmla="*/ 39 h 47"/>
                <a:gd name="T10" fmla="*/ 45 w 48"/>
                <a:gd name="T11" fmla="*/ 35 h 47"/>
                <a:gd name="T12" fmla="*/ 47 w 48"/>
                <a:gd name="T13" fmla="*/ 32 h 47"/>
                <a:gd name="T14" fmla="*/ 48 w 48"/>
                <a:gd name="T15" fmla="*/ 27 h 47"/>
                <a:gd name="T16" fmla="*/ 48 w 48"/>
                <a:gd name="T17" fmla="*/ 22 h 47"/>
                <a:gd name="T18" fmla="*/ 47 w 48"/>
                <a:gd name="T19" fmla="*/ 18 h 47"/>
                <a:gd name="T20" fmla="*/ 46 w 48"/>
                <a:gd name="T21" fmla="*/ 13 h 47"/>
                <a:gd name="T22" fmla="*/ 43 w 48"/>
                <a:gd name="T23" fmla="*/ 9 h 47"/>
                <a:gd name="T24" fmla="*/ 41 w 48"/>
                <a:gd name="T25" fmla="*/ 6 h 47"/>
                <a:gd name="T26" fmla="*/ 37 w 48"/>
                <a:gd name="T27" fmla="*/ 3 h 47"/>
                <a:gd name="T28" fmla="*/ 32 w 48"/>
                <a:gd name="T29" fmla="*/ 1 h 47"/>
                <a:gd name="T30" fmla="*/ 29 w 48"/>
                <a:gd name="T31" fmla="*/ 0 h 47"/>
                <a:gd name="T32" fmla="*/ 24 w 48"/>
                <a:gd name="T33" fmla="*/ 0 h 47"/>
                <a:gd name="T34" fmla="*/ 19 w 48"/>
                <a:gd name="T35" fmla="*/ 1 h 47"/>
                <a:gd name="T36" fmla="*/ 14 w 48"/>
                <a:gd name="T37" fmla="*/ 2 h 47"/>
                <a:gd name="T38" fmla="*/ 10 w 48"/>
                <a:gd name="T39" fmla="*/ 5 h 47"/>
                <a:gd name="T40" fmla="*/ 7 w 48"/>
                <a:gd name="T41" fmla="*/ 8 h 47"/>
                <a:gd name="T42" fmla="*/ 4 w 48"/>
                <a:gd name="T43" fmla="*/ 11 h 47"/>
                <a:gd name="T44" fmla="*/ 3 w 48"/>
                <a:gd name="T45" fmla="*/ 16 h 47"/>
                <a:gd name="T46" fmla="*/ 2 w 48"/>
                <a:gd name="T47" fmla="*/ 19 h 47"/>
                <a:gd name="T48" fmla="*/ 0 w 48"/>
                <a:gd name="T49" fmla="*/ 24 h 47"/>
                <a:gd name="T50" fmla="*/ 2 w 48"/>
                <a:gd name="T51" fmla="*/ 29 h 47"/>
                <a:gd name="T52" fmla="*/ 3 w 48"/>
                <a:gd name="T53" fmla="*/ 34 h 47"/>
                <a:gd name="T54" fmla="*/ 5 w 48"/>
                <a:gd name="T55" fmla="*/ 38 h 47"/>
                <a:gd name="T56" fmla="*/ 9 w 48"/>
                <a:gd name="T57" fmla="*/ 41 h 47"/>
                <a:gd name="T58" fmla="*/ 13 w 48"/>
                <a:gd name="T59" fmla="*/ 44 h 47"/>
                <a:gd name="T60" fmla="*/ 16 w 48"/>
                <a:gd name="T61" fmla="*/ 45 h 47"/>
                <a:gd name="T62" fmla="*/ 21 w 48"/>
                <a:gd name="T63" fmla="*/ 46 h 47"/>
                <a:gd name="T64" fmla="*/ 26 w 48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47"/>
                <a:gd name="T101" fmla="*/ 48 w 4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47">
                  <a:moveTo>
                    <a:pt x="26" y="47"/>
                  </a:moveTo>
                  <a:lnTo>
                    <a:pt x="31" y="46"/>
                  </a:lnTo>
                  <a:lnTo>
                    <a:pt x="35" y="45"/>
                  </a:lnTo>
                  <a:lnTo>
                    <a:pt x="38" y="43"/>
                  </a:lnTo>
                  <a:lnTo>
                    <a:pt x="42" y="39"/>
                  </a:lnTo>
                  <a:lnTo>
                    <a:pt x="45" y="35"/>
                  </a:lnTo>
                  <a:lnTo>
                    <a:pt x="47" y="32"/>
                  </a:lnTo>
                  <a:lnTo>
                    <a:pt x="48" y="27"/>
                  </a:lnTo>
                  <a:lnTo>
                    <a:pt x="48" y="22"/>
                  </a:lnTo>
                  <a:lnTo>
                    <a:pt x="47" y="18"/>
                  </a:lnTo>
                  <a:lnTo>
                    <a:pt x="46" y="13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7" y="3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9" y="41"/>
                  </a:lnTo>
                  <a:lnTo>
                    <a:pt x="13" y="44"/>
                  </a:lnTo>
                  <a:lnTo>
                    <a:pt x="16" y="45"/>
                  </a:lnTo>
                  <a:lnTo>
                    <a:pt x="21" y="46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"/>
            <p:cNvSpPr>
              <a:spLocks/>
            </p:cNvSpPr>
            <p:nvPr/>
          </p:nvSpPr>
          <p:spPr bwMode="auto">
            <a:xfrm>
              <a:off x="2276" y="5920"/>
              <a:ext cx="197" cy="28"/>
            </a:xfrm>
            <a:custGeom>
              <a:avLst/>
              <a:gdLst>
                <a:gd name="T0" fmla="*/ 0 w 197"/>
                <a:gd name="T1" fmla="*/ 0 h 28"/>
                <a:gd name="T2" fmla="*/ 197 w 197"/>
                <a:gd name="T3" fmla="*/ 0 h 28"/>
                <a:gd name="T4" fmla="*/ 192 w 197"/>
                <a:gd name="T5" fmla="*/ 7 h 28"/>
                <a:gd name="T6" fmla="*/ 188 w 197"/>
                <a:gd name="T7" fmla="*/ 13 h 28"/>
                <a:gd name="T8" fmla="*/ 183 w 197"/>
                <a:gd name="T9" fmla="*/ 18 h 28"/>
                <a:gd name="T10" fmla="*/ 180 w 197"/>
                <a:gd name="T11" fmla="*/ 22 h 28"/>
                <a:gd name="T12" fmla="*/ 175 w 197"/>
                <a:gd name="T13" fmla="*/ 24 h 28"/>
                <a:gd name="T14" fmla="*/ 171 w 197"/>
                <a:gd name="T15" fmla="*/ 26 h 28"/>
                <a:gd name="T16" fmla="*/ 166 w 197"/>
                <a:gd name="T17" fmla="*/ 27 h 28"/>
                <a:gd name="T18" fmla="*/ 163 w 197"/>
                <a:gd name="T19" fmla="*/ 26 h 28"/>
                <a:gd name="T20" fmla="*/ 154 w 197"/>
                <a:gd name="T21" fmla="*/ 24 h 28"/>
                <a:gd name="T22" fmla="*/ 149 w 197"/>
                <a:gd name="T23" fmla="*/ 22 h 28"/>
                <a:gd name="T24" fmla="*/ 144 w 197"/>
                <a:gd name="T25" fmla="*/ 20 h 28"/>
                <a:gd name="T26" fmla="*/ 143 w 197"/>
                <a:gd name="T27" fmla="*/ 18 h 28"/>
                <a:gd name="T28" fmla="*/ 138 w 197"/>
                <a:gd name="T29" fmla="*/ 22 h 28"/>
                <a:gd name="T30" fmla="*/ 134 w 197"/>
                <a:gd name="T31" fmla="*/ 24 h 28"/>
                <a:gd name="T32" fmla="*/ 130 w 197"/>
                <a:gd name="T33" fmla="*/ 27 h 28"/>
                <a:gd name="T34" fmla="*/ 126 w 197"/>
                <a:gd name="T35" fmla="*/ 28 h 28"/>
                <a:gd name="T36" fmla="*/ 119 w 197"/>
                <a:gd name="T37" fmla="*/ 28 h 28"/>
                <a:gd name="T38" fmla="*/ 112 w 197"/>
                <a:gd name="T39" fmla="*/ 27 h 28"/>
                <a:gd name="T40" fmla="*/ 108 w 197"/>
                <a:gd name="T41" fmla="*/ 24 h 28"/>
                <a:gd name="T42" fmla="*/ 104 w 197"/>
                <a:gd name="T43" fmla="*/ 22 h 28"/>
                <a:gd name="T44" fmla="*/ 101 w 197"/>
                <a:gd name="T45" fmla="*/ 20 h 28"/>
                <a:gd name="T46" fmla="*/ 100 w 197"/>
                <a:gd name="T47" fmla="*/ 18 h 28"/>
                <a:gd name="T48" fmla="*/ 95 w 197"/>
                <a:gd name="T49" fmla="*/ 22 h 28"/>
                <a:gd name="T50" fmla="*/ 90 w 197"/>
                <a:gd name="T51" fmla="*/ 24 h 28"/>
                <a:gd name="T52" fmla="*/ 85 w 197"/>
                <a:gd name="T53" fmla="*/ 27 h 28"/>
                <a:gd name="T54" fmla="*/ 82 w 197"/>
                <a:gd name="T55" fmla="*/ 28 h 28"/>
                <a:gd name="T56" fmla="*/ 73 w 197"/>
                <a:gd name="T57" fmla="*/ 28 h 28"/>
                <a:gd name="T58" fmla="*/ 67 w 197"/>
                <a:gd name="T59" fmla="*/ 27 h 28"/>
                <a:gd name="T60" fmla="*/ 61 w 197"/>
                <a:gd name="T61" fmla="*/ 24 h 28"/>
                <a:gd name="T62" fmla="*/ 57 w 197"/>
                <a:gd name="T63" fmla="*/ 21 h 28"/>
                <a:gd name="T64" fmla="*/ 55 w 197"/>
                <a:gd name="T65" fmla="*/ 18 h 28"/>
                <a:gd name="T66" fmla="*/ 54 w 197"/>
                <a:gd name="T67" fmla="*/ 18 h 28"/>
                <a:gd name="T68" fmla="*/ 48 w 197"/>
                <a:gd name="T69" fmla="*/ 23 h 28"/>
                <a:gd name="T70" fmla="*/ 41 w 197"/>
                <a:gd name="T71" fmla="*/ 26 h 28"/>
                <a:gd name="T72" fmla="*/ 35 w 197"/>
                <a:gd name="T73" fmla="*/ 28 h 28"/>
                <a:gd name="T74" fmla="*/ 30 w 197"/>
                <a:gd name="T75" fmla="*/ 28 h 28"/>
                <a:gd name="T76" fmla="*/ 25 w 197"/>
                <a:gd name="T77" fmla="*/ 27 h 28"/>
                <a:gd name="T78" fmla="*/ 21 w 197"/>
                <a:gd name="T79" fmla="*/ 26 h 28"/>
                <a:gd name="T80" fmla="*/ 17 w 197"/>
                <a:gd name="T81" fmla="*/ 23 h 28"/>
                <a:gd name="T82" fmla="*/ 13 w 197"/>
                <a:gd name="T83" fmla="*/ 21 h 28"/>
                <a:gd name="T84" fmla="*/ 7 w 197"/>
                <a:gd name="T85" fmla="*/ 13 h 28"/>
                <a:gd name="T86" fmla="*/ 3 w 197"/>
                <a:gd name="T87" fmla="*/ 7 h 28"/>
                <a:gd name="T88" fmla="*/ 1 w 197"/>
                <a:gd name="T89" fmla="*/ 2 h 28"/>
                <a:gd name="T90" fmla="*/ 0 w 197"/>
                <a:gd name="T91" fmla="*/ 0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7"/>
                <a:gd name="T139" fmla="*/ 0 h 28"/>
                <a:gd name="T140" fmla="*/ 197 w 197"/>
                <a:gd name="T141" fmla="*/ 28 h 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7" h="28">
                  <a:moveTo>
                    <a:pt x="0" y="0"/>
                  </a:moveTo>
                  <a:lnTo>
                    <a:pt x="197" y="0"/>
                  </a:lnTo>
                  <a:lnTo>
                    <a:pt x="192" y="7"/>
                  </a:lnTo>
                  <a:lnTo>
                    <a:pt x="188" y="13"/>
                  </a:lnTo>
                  <a:lnTo>
                    <a:pt x="183" y="18"/>
                  </a:lnTo>
                  <a:lnTo>
                    <a:pt x="180" y="22"/>
                  </a:lnTo>
                  <a:lnTo>
                    <a:pt x="175" y="24"/>
                  </a:lnTo>
                  <a:lnTo>
                    <a:pt x="171" y="26"/>
                  </a:lnTo>
                  <a:lnTo>
                    <a:pt x="166" y="27"/>
                  </a:lnTo>
                  <a:lnTo>
                    <a:pt x="163" y="26"/>
                  </a:lnTo>
                  <a:lnTo>
                    <a:pt x="154" y="24"/>
                  </a:lnTo>
                  <a:lnTo>
                    <a:pt x="149" y="22"/>
                  </a:lnTo>
                  <a:lnTo>
                    <a:pt x="144" y="20"/>
                  </a:lnTo>
                  <a:lnTo>
                    <a:pt x="143" y="18"/>
                  </a:lnTo>
                  <a:lnTo>
                    <a:pt x="138" y="22"/>
                  </a:lnTo>
                  <a:lnTo>
                    <a:pt x="134" y="24"/>
                  </a:lnTo>
                  <a:lnTo>
                    <a:pt x="130" y="27"/>
                  </a:lnTo>
                  <a:lnTo>
                    <a:pt x="126" y="28"/>
                  </a:lnTo>
                  <a:lnTo>
                    <a:pt x="119" y="28"/>
                  </a:lnTo>
                  <a:lnTo>
                    <a:pt x="112" y="27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1" y="20"/>
                  </a:lnTo>
                  <a:lnTo>
                    <a:pt x="100" y="18"/>
                  </a:lnTo>
                  <a:lnTo>
                    <a:pt x="95" y="22"/>
                  </a:lnTo>
                  <a:lnTo>
                    <a:pt x="90" y="24"/>
                  </a:lnTo>
                  <a:lnTo>
                    <a:pt x="85" y="27"/>
                  </a:lnTo>
                  <a:lnTo>
                    <a:pt x="82" y="28"/>
                  </a:lnTo>
                  <a:lnTo>
                    <a:pt x="73" y="28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7" y="21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48" y="23"/>
                  </a:lnTo>
                  <a:lnTo>
                    <a:pt x="41" y="26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17" y="23"/>
                  </a:lnTo>
                  <a:lnTo>
                    <a:pt x="13" y="21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7"/>
            <p:cNvSpPr>
              <a:spLocks/>
            </p:cNvSpPr>
            <p:nvPr/>
          </p:nvSpPr>
          <p:spPr bwMode="auto">
            <a:xfrm>
              <a:off x="2381" y="5966"/>
              <a:ext cx="136" cy="149"/>
            </a:xfrm>
            <a:custGeom>
              <a:avLst/>
              <a:gdLst>
                <a:gd name="T0" fmla="*/ 0 w 136"/>
                <a:gd name="T1" fmla="*/ 149 h 149"/>
                <a:gd name="T2" fmla="*/ 0 w 136"/>
                <a:gd name="T3" fmla="*/ 138 h 149"/>
                <a:gd name="T4" fmla="*/ 0 w 136"/>
                <a:gd name="T5" fmla="*/ 128 h 149"/>
                <a:gd name="T6" fmla="*/ 1 w 136"/>
                <a:gd name="T7" fmla="*/ 118 h 149"/>
                <a:gd name="T8" fmla="*/ 3 w 136"/>
                <a:gd name="T9" fmla="*/ 110 h 149"/>
                <a:gd name="T10" fmla="*/ 5 w 136"/>
                <a:gd name="T11" fmla="*/ 100 h 149"/>
                <a:gd name="T12" fmla="*/ 9 w 136"/>
                <a:gd name="T13" fmla="*/ 91 h 149"/>
                <a:gd name="T14" fmla="*/ 12 w 136"/>
                <a:gd name="T15" fmla="*/ 84 h 149"/>
                <a:gd name="T16" fmla="*/ 16 w 136"/>
                <a:gd name="T17" fmla="*/ 75 h 149"/>
                <a:gd name="T18" fmla="*/ 26 w 136"/>
                <a:gd name="T19" fmla="*/ 62 h 149"/>
                <a:gd name="T20" fmla="*/ 37 w 136"/>
                <a:gd name="T21" fmla="*/ 48 h 149"/>
                <a:gd name="T22" fmla="*/ 49 w 136"/>
                <a:gd name="T23" fmla="*/ 37 h 149"/>
                <a:gd name="T24" fmla="*/ 63 w 136"/>
                <a:gd name="T25" fmla="*/ 27 h 149"/>
                <a:gd name="T26" fmla="*/ 75 w 136"/>
                <a:gd name="T27" fmla="*/ 19 h 149"/>
                <a:gd name="T28" fmla="*/ 87 w 136"/>
                <a:gd name="T29" fmla="*/ 12 h 149"/>
                <a:gd name="T30" fmla="*/ 99 w 136"/>
                <a:gd name="T31" fmla="*/ 7 h 149"/>
                <a:gd name="T32" fmla="*/ 110 w 136"/>
                <a:gd name="T33" fmla="*/ 3 h 149"/>
                <a:gd name="T34" fmla="*/ 120 w 136"/>
                <a:gd name="T35" fmla="*/ 0 h 149"/>
                <a:gd name="T36" fmla="*/ 127 w 136"/>
                <a:gd name="T37" fmla="*/ 0 h 149"/>
                <a:gd name="T38" fmla="*/ 130 w 136"/>
                <a:gd name="T39" fmla="*/ 0 h 149"/>
                <a:gd name="T40" fmla="*/ 132 w 136"/>
                <a:gd name="T41" fmla="*/ 0 h 149"/>
                <a:gd name="T42" fmla="*/ 134 w 136"/>
                <a:gd name="T43" fmla="*/ 2 h 149"/>
                <a:gd name="T44" fmla="*/ 135 w 136"/>
                <a:gd name="T45" fmla="*/ 3 h 149"/>
                <a:gd name="T46" fmla="*/ 136 w 136"/>
                <a:gd name="T47" fmla="*/ 15 h 149"/>
                <a:gd name="T48" fmla="*/ 135 w 136"/>
                <a:gd name="T49" fmla="*/ 27 h 149"/>
                <a:gd name="T50" fmla="*/ 132 w 136"/>
                <a:gd name="T51" fmla="*/ 41 h 149"/>
                <a:gd name="T52" fmla="*/ 129 w 136"/>
                <a:gd name="T53" fmla="*/ 53 h 149"/>
                <a:gd name="T54" fmla="*/ 122 w 136"/>
                <a:gd name="T55" fmla="*/ 65 h 149"/>
                <a:gd name="T56" fmla="*/ 115 w 136"/>
                <a:gd name="T57" fmla="*/ 78 h 149"/>
                <a:gd name="T58" fmla="*/ 108 w 136"/>
                <a:gd name="T59" fmla="*/ 90 h 149"/>
                <a:gd name="T60" fmla="*/ 98 w 136"/>
                <a:gd name="T61" fmla="*/ 101 h 149"/>
                <a:gd name="T62" fmla="*/ 88 w 136"/>
                <a:gd name="T63" fmla="*/ 111 h 149"/>
                <a:gd name="T64" fmla="*/ 76 w 136"/>
                <a:gd name="T65" fmla="*/ 121 h 149"/>
                <a:gd name="T66" fmla="*/ 65 w 136"/>
                <a:gd name="T67" fmla="*/ 129 h 149"/>
                <a:gd name="T68" fmla="*/ 53 w 136"/>
                <a:gd name="T69" fmla="*/ 135 h 149"/>
                <a:gd name="T70" fmla="*/ 39 w 136"/>
                <a:gd name="T71" fmla="*/ 141 h 149"/>
                <a:gd name="T72" fmla="*/ 27 w 136"/>
                <a:gd name="T73" fmla="*/ 145 h 149"/>
                <a:gd name="T74" fmla="*/ 14 w 136"/>
                <a:gd name="T75" fmla="*/ 148 h 149"/>
                <a:gd name="T76" fmla="*/ 0 w 136"/>
                <a:gd name="T77" fmla="*/ 149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49"/>
                <a:gd name="T119" fmla="*/ 136 w 136"/>
                <a:gd name="T120" fmla="*/ 149 h 1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49">
                  <a:moveTo>
                    <a:pt x="0" y="149"/>
                  </a:moveTo>
                  <a:lnTo>
                    <a:pt x="0" y="138"/>
                  </a:lnTo>
                  <a:lnTo>
                    <a:pt x="0" y="128"/>
                  </a:lnTo>
                  <a:lnTo>
                    <a:pt x="1" y="118"/>
                  </a:lnTo>
                  <a:lnTo>
                    <a:pt x="3" y="110"/>
                  </a:lnTo>
                  <a:lnTo>
                    <a:pt x="5" y="100"/>
                  </a:lnTo>
                  <a:lnTo>
                    <a:pt x="9" y="91"/>
                  </a:lnTo>
                  <a:lnTo>
                    <a:pt x="12" y="84"/>
                  </a:lnTo>
                  <a:lnTo>
                    <a:pt x="16" y="75"/>
                  </a:lnTo>
                  <a:lnTo>
                    <a:pt x="26" y="62"/>
                  </a:lnTo>
                  <a:lnTo>
                    <a:pt x="37" y="48"/>
                  </a:lnTo>
                  <a:lnTo>
                    <a:pt x="49" y="37"/>
                  </a:lnTo>
                  <a:lnTo>
                    <a:pt x="63" y="27"/>
                  </a:lnTo>
                  <a:lnTo>
                    <a:pt x="75" y="19"/>
                  </a:lnTo>
                  <a:lnTo>
                    <a:pt x="87" y="12"/>
                  </a:lnTo>
                  <a:lnTo>
                    <a:pt x="99" y="7"/>
                  </a:lnTo>
                  <a:lnTo>
                    <a:pt x="110" y="3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5" y="3"/>
                  </a:lnTo>
                  <a:lnTo>
                    <a:pt x="136" y="15"/>
                  </a:lnTo>
                  <a:lnTo>
                    <a:pt x="135" y="27"/>
                  </a:lnTo>
                  <a:lnTo>
                    <a:pt x="132" y="41"/>
                  </a:lnTo>
                  <a:lnTo>
                    <a:pt x="129" y="53"/>
                  </a:lnTo>
                  <a:lnTo>
                    <a:pt x="122" y="65"/>
                  </a:lnTo>
                  <a:lnTo>
                    <a:pt x="115" y="78"/>
                  </a:lnTo>
                  <a:lnTo>
                    <a:pt x="108" y="90"/>
                  </a:lnTo>
                  <a:lnTo>
                    <a:pt x="98" y="101"/>
                  </a:lnTo>
                  <a:lnTo>
                    <a:pt x="88" y="111"/>
                  </a:lnTo>
                  <a:lnTo>
                    <a:pt x="76" y="121"/>
                  </a:lnTo>
                  <a:lnTo>
                    <a:pt x="65" y="129"/>
                  </a:lnTo>
                  <a:lnTo>
                    <a:pt x="53" y="135"/>
                  </a:lnTo>
                  <a:lnTo>
                    <a:pt x="39" y="141"/>
                  </a:lnTo>
                  <a:lnTo>
                    <a:pt x="27" y="145"/>
                  </a:lnTo>
                  <a:lnTo>
                    <a:pt x="14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8"/>
            <p:cNvSpPr>
              <a:spLocks/>
            </p:cNvSpPr>
            <p:nvPr/>
          </p:nvSpPr>
          <p:spPr bwMode="auto">
            <a:xfrm>
              <a:off x="2381" y="5966"/>
              <a:ext cx="136" cy="149"/>
            </a:xfrm>
            <a:custGeom>
              <a:avLst/>
              <a:gdLst>
                <a:gd name="T0" fmla="*/ 0 w 136"/>
                <a:gd name="T1" fmla="*/ 149 h 149"/>
                <a:gd name="T2" fmla="*/ 0 w 136"/>
                <a:gd name="T3" fmla="*/ 138 h 149"/>
                <a:gd name="T4" fmla="*/ 0 w 136"/>
                <a:gd name="T5" fmla="*/ 128 h 149"/>
                <a:gd name="T6" fmla="*/ 1 w 136"/>
                <a:gd name="T7" fmla="*/ 118 h 149"/>
                <a:gd name="T8" fmla="*/ 3 w 136"/>
                <a:gd name="T9" fmla="*/ 110 h 149"/>
                <a:gd name="T10" fmla="*/ 5 w 136"/>
                <a:gd name="T11" fmla="*/ 100 h 149"/>
                <a:gd name="T12" fmla="*/ 9 w 136"/>
                <a:gd name="T13" fmla="*/ 91 h 149"/>
                <a:gd name="T14" fmla="*/ 12 w 136"/>
                <a:gd name="T15" fmla="*/ 84 h 149"/>
                <a:gd name="T16" fmla="*/ 16 w 136"/>
                <a:gd name="T17" fmla="*/ 75 h 149"/>
                <a:gd name="T18" fmla="*/ 26 w 136"/>
                <a:gd name="T19" fmla="*/ 62 h 149"/>
                <a:gd name="T20" fmla="*/ 37 w 136"/>
                <a:gd name="T21" fmla="*/ 48 h 149"/>
                <a:gd name="T22" fmla="*/ 49 w 136"/>
                <a:gd name="T23" fmla="*/ 37 h 149"/>
                <a:gd name="T24" fmla="*/ 63 w 136"/>
                <a:gd name="T25" fmla="*/ 27 h 149"/>
                <a:gd name="T26" fmla="*/ 75 w 136"/>
                <a:gd name="T27" fmla="*/ 19 h 149"/>
                <a:gd name="T28" fmla="*/ 87 w 136"/>
                <a:gd name="T29" fmla="*/ 12 h 149"/>
                <a:gd name="T30" fmla="*/ 99 w 136"/>
                <a:gd name="T31" fmla="*/ 7 h 149"/>
                <a:gd name="T32" fmla="*/ 110 w 136"/>
                <a:gd name="T33" fmla="*/ 3 h 149"/>
                <a:gd name="T34" fmla="*/ 120 w 136"/>
                <a:gd name="T35" fmla="*/ 0 h 149"/>
                <a:gd name="T36" fmla="*/ 127 w 136"/>
                <a:gd name="T37" fmla="*/ 0 h 149"/>
                <a:gd name="T38" fmla="*/ 130 w 136"/>
                <a:gd name="T39" fmla="*/ 0 h 149"/>
                <a:gd name="T40" fmla="*/ 132 w 136"/>
                <a:gd name="T41" fmla="*/ 0 h 149"/>
                <a:gd name="T42" fmla="*/ 134 w 136"/>
                <a:gd name="T43" fmla="*/ 2 h 149"/>
                <a:gd name="T44" fmla="*/ 135 w 136"/>
                <a:gd name="T45" fmla="*/ 3 h 149"/>
                <a:gd name="T46" fmla="*/ 136 w 136"/>
                <a:gd name="T47" fmla="*/ 15 h 149"/>
                <a:gd name="T48" fmla="*/ 135 w 136"/>
                <a:gd name="T49" fmla="*/ 27 h 149"/>
                <a:gd name="T50" fmla="*/ 132 w 136"/>
                <a:gd name="T51" fmla="*/ 41 h 149"/>
                <a:gd name="T52" fmla="*/ 129 w 136"/>
                <a:gd name="T53" fmla="*/ 53 h 149"/>
                <a:gd name="T54" fmla="*/ 122 w 136"/>
                <a:gd name="T55" fmla="*/ 65 h 149"/>
                <a:gd name="T56" fmla="*/ 115 w 136"/>
                <a:gd name="T57" fmla="*/ 78 h 149"/>
                <a:gd name="T58" fmla="*/ 108 w 136"/>
                <a:gd name="T59" fmla="*/ 90 h 149"/>
                <a:gd name="T60" fmla="*/ 98 w 136"/>
                <a:gd name="T61" fmla="*/ 101 h 149"/>
                <a:gd name="T62" fmla="*/ 88 w 136"/>
                <a:gd name="T63" fmla="*/ 111 h 149"/>
                <a:gd name="T64" fmla="*/ 76 w 136"/>
                <a:gd name="T65" fmla="*/ 121 h 149"/>
                <a:gd name="T66" fmla="*/ 65 w 136"/>
                <a:gd name="T67" fmla="*/ 129 h 149"/>
                <a:gd name="T68" fmla="*/ 53 w 136"/>
                <a:gd name="T69" fmla="*/ 135 h 149"/>
                <a:gd name="T70" fmla="*/ 39 w 136"/>
                <a:gd name="T71" fmla="*/ 141 h 149"/>
                <a:gd name="T72" fmla="*/ 27 w 136"/>
                <a:gd name="T73" fmla="*/ 145 h 149"/>
                <a:gd name="T74" fmla="*/ 14 w 136"/>
                <a:gd name="T75" fmla="*/ 148 h 149"/>
                <a:gd name="T76" fmla="*/ 0 w 136"/>
                <a:gd name="T77" fmla="*/ 149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49"/>
                <a:gd name="T119" fmla="*/ 136 w 136"/>
                <a:gd name="T120" fmla="*/ 149 h 1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49">
                  <a:moveTo>
                    <a:pt x="0" y="149"/>
                  </a:moveTo>
                  <a:lnTo>
                    <a:pt x="0" y="138"/>
                  </a:lnTo>
                  <a:lnTo>
                    <a:pt x="0" y="128"/>
                  </a:lnTo>
                  <a:lnTo>
                    <a:pt x="1" y="118"/>
                  </a:lnTo>
                  <a:lnTo>
                    <a:pt x="3" y="110"/>
                  </a:lnTo>
                  <a:lnTo>
                    <a:pt x="5" y="100"/>
                  </a:lnTo>
                  <a:lnTo>
                    <a:pt x="9" y="91"/>
                  </a:lnTo>
                  <a:lnTo>
                    <a:pt x="12" y="84"/>
                  </a:lnTo>
                  <a:lnTo>
                    <a:pt x="16" y="75"/>
                  </a:lnTo>
                  <a:lnTo>
                    <a:pt x="26" y="62"/>
                  </a:lnTo>
                  <a:lnTo>
                    <a:pt x="37" y="48"/>
                  </a:lnTo>
                  <a:lnTo>
                    <a:pt x="49" y="37"/>
                  </a:lnTo>
                  <a:lnTo>
                    <a:pt x="63" y="27"/>
                  </a:lnTo>
                  <a:lnTo>
                    <a:pt x="75" y="19"/>
                  </a:lnTo>
                  <a:lnTo>
                    <a:pt x="87" y="12"/>
                  </a:lnTo>
                  <a:lnTo>
                    <a:pt x="99" y="7"/>
                  </a:lnTo>
                  <a:lnTo>
                    <a:pt x="110" y="3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5" y="3"/>
                  </a:lnTo>
                  <a:lnTo>
                    <a:pt x="136" y="15"/>
                  </a:lnTo>
                  <a:lnTo>
                    <a:pt x="135" y="27"/>
                  </a:lnTo>
                  <a:lnTo>
                    <a:pt x="132" y="41"/>
                  </a:lnTo>
                  <a:lnTo>
                    <a:pt x="129" y="53"/>
                  </a:lnTo>
                  <a:lnTo>
                    <a:pt x="122" y="65"/>
                  </a:lnTo>
                  <a:lnTo>
                    <a:pt x="115" y="78"/>
                  </a:lnTo>
                  <a:lnTo>
                    <a:pt x="108" y="90"/>
                  </a:lnTo>
                  <a:lnTo>
                    <a:pt x="98" y="101"/>
                  </a:lnTo>
                  <a:lnTo>
                    <a:pt x="88" y="111"/>
                  </a:lnTo>
                  <a:lnTo>
                    <a:pt x="76" y="121"/>
                  </a:lnTo>
                  <a:lnTo>
                    <a:pt x="65" y="129"/>
                  </a:lnTo>
                  <a:lnTo>
                    <a:pt x="53" y="135"/>
                  </a:lnTo>
                  <a:lnTo>
                    <a:pt x="39" y="141"/>
                  </a:lnTo>
                  <a:lnTo>
                    <a:pt x="27" y="145"/>
                  </a:lnTo>
                  <a:lnTo>
                    <a:pt x="14" y="148"/>
                  </a:lnTo>
                  <a:lnTo>
                    <a:pt x="0" y="149"/>
                  </a:lnTo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9"/>
            <p:cNvSpPr>
              <a:spLocks/>
            </p:cNvSpPr>
            <p:nvPr/>
          </p:nvSpPr>
          <p:spPr bwMode="auto">
            <a:xfrm>
              <a:off x="2229" y="5966"/>
              <a:ext cx="136" cy="149"/>
            </a:xfrm>
            <a:custGeom>
              <a:avLst/>
              <a:gdLst>
                <a:gd name="T0" fmla="*/ 136 w 136"/>
                <a:gd name="T1" fmla="*/ 149 h 149"/>
                <a:gd name="T2" fmla="*/ 136 w 136"/>
                <a:gd name="T3" fmla="*/ 138 h 149"/>
                <a:gd name="T4" fmla="*/ 136 w 136"/>
                <a:gd name="T5" fmla="*/ 128 h 149"/>
                <a:gd name="T6" fmla="*/ 135 w 136"/>
                <a:gd name="T7" fmla="*/ 118 h 149"/>
                <a:gd name="T8" fmla="*/ 132 w 136"/>
                <a:gd name="T9" fmla="*/ 110 h 149"/>
                <a:gd name="T10" fmla="*/ 130 w 136"/>
                <a:gd name="T11" fmla="*/ 100 h 149"/>
                <a:gd name="T12" fmla="*/ 128 w 136"/>
                <a:gd name="T13" fmla="*/ 91 h 149"/>
                <a:gd name="T14" fmla="*/ 124 w 136"/>
                <a:gd name="T15" fmla="*/ 84 h 149"/>
                <a:gd name="T16" fmla="*/ 119 w 136"/>
                <a:gd name="T17" fmla="*/ 75 h 149"/>
                <a:gd name="T18" fmla="*/ 109 w 136"/>
                <a:gd name="T19" fmla="*/ 62 h 149"/>
                <a:gd name="T20" fmla="*/ 98 w 136"/>
                <a:gd name="T21" fmla="*/ 48 h 149"/>
                <a:gd name="T22" fmla="*/ 86 w 136"/>
                <a:gd name="T23" fmla="*/ 37 h 149"/>
                <a:gd name="T24" fmla="*/ 74 w 136"/>
                <a:gd name="T25" fmla="*/ 27 h 149"/>
                <a:gd name="T26" fmla="*/ 61 w 136"/>
                <a:gd name="T27" fmla="*/ 19 h 149"/>
                <a:gd name="T28" fmla="*/ 48 w 136"/>
                <a:gd name="T29" fmla="*/ 12 h 149"/>
                <a:gd name="T30" fmla="*/ 36 w 136"/>
                <a:gd name="T31" fmla="*/ 7 h 149"/>
                <a:gd name="T32" fmla="*/ 26 w 136"/>
                <a:gd name="T33" fmla="*/ 3 h 149"/>
                <a:gd name="T34" fmla="*/ 16 w 136"/>
                <a:gd name="T35" fmla="*/ 0 h 149"/>
                <a:gd name="T36" fmla="*/ 9 w 136"/>
                <a:gd name="T37" fmla="*/ 0 h 149"/>
                <a:gd name="T38" fmla="*/ 6 w 136"/>
                <a:gd name="T39" fmla="*/ 0 h 149"/>
                <a:gd name="T40" fmla="*/ 4 w 136"/>
                <a:gd name="T41" fmla="*/ 0 h 149"/>
                <a:gd name="T42" fmla="*/ 3 w 136"/>
                <a:gd name="T43" fmla="*/ 2 h 149"/>
                <a:gd name="T44" fmla="*/ 1 w 136"/>
                <a:gd name="T45" fmla="*/ 3 h 149"/>
                <a:gd name="T46" fmla="*/ 0 w 136"/>
                <a:gd name="T47" fmla="*/ 15 h 149"/>
                <a:gd name="T48" fmla="*/ 1 w 136"/>
                <a:gd name="T49" fmla="*/ 27 h 149"/>
                <a:gd name="T50" fmla="*/ 4 w 136"/>
                <a:gd name="T51" fmla="*/ 41 h 149"/>
                <a:gd name="T52" fmla="*/ 8 w 136"/>
                <a:gd name="T53" fmla="*/ 53 h 149"/>
                <a:gd name="T54" fmla="*/ 14 w 136"/>
                <a:gd name="T55" fmla="*/ 65 h 149"/>
                <a:gd name="T56" fmla="*/ 20 w 136"/>
                <a:gd name="T57" fmla="*/ 78 h 149"/>
                <a:gd name="T58" fmla="*/ 28 w 136"/>
                <a:gd name="T59" fmla="*/ 90 h 149"/>
                <a:gd name="T60" fmla="*/ 38 w 136"/>
                <a:gd name="T61" fmla="*/ 101 h 149"/>
                <a:gd name="T62" fmla="*/ 48 w 136"/>
                <a:gd name="T63" fmla="*/ 111 h 149"/>
                <a:gd name="T64" fmla="*/ 59 w 136"/>
                <a:gd name="T65" fmla="*/ 121 h 149"/>
                <a:gd name="T66" fmla="*/ 71 w 136"/>
                <a:gd name="T67" fmla="*/ 129 h 149"/>
                <a:gd name="T68" fmla="*/ 83 w 136"/>
                <a:gd name="T69" fmla="*/ 135 h 149"/>
                <a:gd name="T70" fmla="*/ 97 w 136"/>
                <a:gd name="T71" fmla="*/ 141 h 149"/>
                <a:gd name="T72" fmla="*/ 109 w 136"/>
                <a:gd name="T73" fmla="*/ 145 h 149"/>
                <a:gd name="T74" fmla="*/ 123 w 136"/>
                <a:gd name="T75" fmla="*/ 148 h 149"/>
                <a:gd name="T76" fmla="*/ 136 w 136"/>
                <a:gd name="T77" fmla="*/ 149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49"/>
                <a:gd name="T119" fmla="*/ 136 w 136"/>
                <a:gd name="T120" fmla="*/ 149 h 1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49">
                  <a:moveTo>
                    <a:pt x="136" y="149"/>
                  </a:moveTo>
                  <a:lnTo>
                    <a:pt x="136" y="138"/>
                  </a:lnTo>
                  <a:lnTo>
                    <a:pt x="136" y="128"/>
                  </a:lnTo>
                  <a:lnTo>
                    <a:pt x="135" y="118"/>
                  </a:lnTo>
                  <a:lnTo>
                    <a:pt x="132" y="110"/>
                  </a:lnTo>
                  <a:lnTo>
                    <a:pt x="130" y="100"/>
                  </a:lnTo>
                  <a:lnTo>
                    <a:pt x="128" y="91"/>
                  </a:lnTo>
                  <a:lnTo>
                    <a:pt x="124" y="84"/>
                  </a:lnTo>
                  <a:lnTo>
                    <a:pt x="119" y="75"/>
                  </a:lnTo>
                  <a:lnTo>
                    <a:pt x="109" y="62"/>
                  </a:lnTo>
                  <a:lnTo>
                    <a:pt x="98" y="48"/>
                  </a:lnTo>
                  <a:lnTo>
                    <a:pt x="86" y="37"/>
                  </a:lnTo>
                  <a:lnTo>
                    <a:pt x="74" y="27"/>
                  </a:lnTo>
                  <a:lnTo>
                    <a:pt x="61" y="19"/>
                  </a:lnTo>
                  <a:lnTo>
                    <a:pt x="48" y="12"/>
                  </a:lnTo>
                  <a:lnTo>
                    <a:pt x="36" y="7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15"/>
                  </a:lnTo>
                  <a:lnTo>
                    <a:pt x="1" y="27"/>
                  </a:lnTo>
                  <a:lnTo>
                    <a:pt x="4" y="41"/>
                  </a:lnTo>
                  <a:lnTo>
                    <a:pt x="8" y="53"/>
                  </a:lnTo>
                  <a:lnTo>
                    <a:pt x="14" y="65"/>
                  </a:lnTo>
                  <a:lnTo>
                    <a:pt x="20" y="78"/>
                  </a:lnTo>
                  <a:lnTo>
                    <a:pt x="28" y="90"/>
                  </a:lnTo>
                  <a:lnTo>
                    <a:pt x="38" y="101"/>
                  </a:lnTo>
                  <a:lnTo>
                    <a:pt x="48" y="111"/>
                  </a:lnTo>
                  <a:lnTo>
                    <a:pt x="59" y="121"/>
                  </a:lnTo>
                  <a:lnTo>
                    <a:pt x="71" y="129"/>
                  </a:lnTo>
                  <a:lnTo>
                    <a:pt x="83" y="135"/>
                  </a:lnTo>
                  <a:lnTo>
                    <a:pt x="97" y="141"/>
                  </a:lnTo>
                  <a:lnTo>
                    <a:pt x="109" y="145"/>
                  </a:lnTo>
                  <a:lnTo>
                    <a:pt x="123" y="148"/>
                  </a:lnTo>
                  <a:lnTo>
                    <a:pt x="136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"/>
            <p:cNvSpPr>
              <a:spLocks/>
            </p:cNvSpPr>
            <p:nvPr/>
          </p:nvSpPr>
          <p:spPr bwMode="auto">
            <a:xfrm>
              <a:off x="2229" y="5966"/>
              <a:ext cx="136" cy="149"/>
            </a:xfrm>
            <a:custGeom>
              <a:avLst/>
              <a:gdLst>
                <a:gd name="T0" fmla="*/ 136 w 136"/>
                <a:gd name="T1" fmla="*/ 149 h 149"/>
                <a:gd name="T2" fmla="*/ 136 w 136"/>
                <a:gd name="T3" fmla="*/ 138 h 149"/>
                <a:gd name="T4" fmla="*/ 136 w 136"/>
                <a:gd name="T5" fmla="*/ 128 h 149"/>
                <a:gd name="T6" fmla="*/ 135 w 136"/>
                <a:gd name="T7" fmla="*/ 118 h 149"/>
                <a:gd name="T8" fmla="*/ 132 w 136"/>
                <a:gd name="T9" fmla="*/ 110 h 149"/>
                <a:gd name="T10" fmla="*/ 130 w 136"/>
                <a:gd name="T11" fmla="*/ 100 h 149"/>
                <a:gd name="T12" fmla="*/ 128 w 136"/>
                <a:gd name="T13" fmla="*/ 91 h 149"/>
                <a:gd name="T14" fmla="*/ 124 w 136"/>
                <a:gd name="T15" fmla="*/ 84 h 149"/>
                <a:gd name="T16" fmla="*/ 119 w 136"/>
                <a:gd name="T17" fmla="*/ 75 h 149"/>
                <a:gd name="T18" fmla="*/ 109 w 136"/>
                <a:gd name="T19" fmla="*/ 62 h 149"/>
                <a:gd name="T20" fmla="*/ 98 w 136"/>
                <a:gd name="T21" fmla="*/ 48 h 149"/>
                <a:gd name="T22" fmla="*/ 86 w 136"/>
                <a:gd name="T23" fmla="*/ 37 h 149"/>
                <a:gd name="T24" fmla="*/ 74 w 136"/>
                <a:gd name="T25" fmla="*/ 27 h 149"/>
                <a:gd name="T26" fmla="*/ 61 w 136"/>
                <a:gd name="T27" fmla="*/ 19 h 149"/>
                <a:gd name="T28" fmla="*/ 48 w 136"/>
                <a:gd name="T29" fmla="*/ 12 h 149"/>
                <a:gd name="T30" fmla="*/ 36 w 136"/>
                <a:gd name="T31" fmla="*/ 7 h 149"/>
                <a:gd name="T32" fmla="*/ 26 w 136"/>
                <a:gd name="T33" fmla="*/ 3 h 149"/>
                <a:gd name="T34" fmla="*/ 16 w 136"/>
                <a:gd name="T35" fmla="*/ 0 h 149"/>
                <a:gd name="T36" fmla="*/ 9 w 136"/>
                <a:gd name="T37" fmla="*/ 0 h 149"/>
                <a:gd name="T38" fmla="*/ 6 w 136"/>
                <a:gd name="T39" fmla="*/ 0 h 149"/>
                <a:gd name="T40" fmla="*/ 4 w 136"/>
                <a:gd name="T41" fmla="*/ 0 h 149"/>
                <a:gd name="T42" fmla="*/ 3 w 136"/>
                <a:gd name="T43" fmla="*/ 2 h 149"/>
                <a:gd name="T44" fmla="*/ 1 w 136"/>
                <a:gd name="T45" fmla="*/ 3 h 149"/>
                <a:gd name="T46" fmla="*/ 0 w 136"/>
                <a:gd name="T47" fmla="*/ 15 h 149"/>
                <a:gd name="T48" fmla="*/ 1 w 136"/>
                <a:gd name="T49" fmla="*/ 27 h 149"/>
                <a:gd name="T50" fmla="*/ 4 w 136"/>
                <a:gd name="T51" fmla="*/ 41 h 149"/>
                <a:gd name="T52" fmla="*/ 8 w 136"/>
                <a:gd name="T53" fmla="*/ 53 h 149"/>
                <a:gd name="T54" fmla="*/ 14 w 136"/>
                <a:gd name="T55" fmla="*/ 65 h 149"/>
                <a:gd name="T56" fmla="*/ 20 w 136"/>
                <a:gd name="T57" fmla="*/ 78 h 149"/>
                <a:gd name="T58" fmla="*/ 28 w 136"/>
                <a:gd name="T59" fmla="*/ 90 h 149"/>
                <a:gd name="T60" fmla="*/ 38 w 136"/>
                <a:gd name="T61" fmla="*/ 101 h 149"/>
                <a:gd name="T62" fmla="*/ 48 w 136"/>
                <a:gd name="T63" fmla="*/ 111 h 149"/>
                <a:gd name="T64" fmla="*/ 59 w 136"/>
                <a:gd name="T65" fmla="*/ 121 h 149"/>
                <a:gd name="T66" fmla="*/ 71 w 136"/>
                <a:gd name="T67" fmla="*/ 129 h 149"/>
                <a:gd name="T68" fmla="*/ 83 w 136"/>
                <a:gd name="T69" fmla="*/ 135 h 149"/>
                <a:gd name="T70" fmla="*/ 97 w 136"/>
                <a:gd name="T71" fmla="*/ 141 h 149"/>
                <a:gd name="T72" fmla="*/ 109 w 136"/>
                <a:gd name="T73" fmla="*/ 145 h 149"/>
                <a:gd name="T74" fmla="*/ 123 w 136"/>
                <a:gd name="T75" fmla="*/ 148 h 149"/>
                <a:gd name="T76" fmla="*/ 136 w 136"/>
                <a:gd name="T77" fmla="*/ 149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149"/>
                <a:gd name="T119" fmla="*/ 136 w 136"/>
                <a:gd name="T120" fmla="*/ 149 h 1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149">
                  <a:moveTo>
                    <a:pt x="136" y="149"/>
                  </a:moveTo>
                  <a:lnTo>
                    <a:pt x="136" y="138"/>
                  </a:lnTo>
                  <a:lnTo>
                    <a:pt x="136" y="128"/>
                  </a:lnTo>
                  <a:lnTo>
                    <a:pt x="135" y="118"/>
                  </a:lnTo>
                  <a:lnTo>
                    <a:pt x="132" y="110"/>
                  </a:lnTo>
                  <a:lnTo>
                    <a:pt x="130" y="100"/>
                  </a:lnTo>
                  <a:lnTo>
                    <a:pt x="128" y="91"/>
                  </a:lnTo>
                  <a:lnTo>
                    <a:pt x="124" y="84"/>
                  </a:lnTo>
                  <a:lnTo>
                    <a:pt x="119" y="75"/>
                  </a:lnTo>
                  <a:lnTo>
                    <a:pt x="109" y="62"/>
                  </a:lnTo>
                  <a:lnTo>
                    <a:pt x="98" y="48"/>
                  </a:lnTo>
                  <a:lnTo>
                    <a:pt x="86" y="37"/>
                  </a:lnTo>
                  <a:lnTo>
                    <a:pt x="74" y="27"/>
                  </a:lnTo>
                  <a:lnTo>
                    <a:pt x="61" y="19"/>
                  </a:lnTo>
                  <a:lnTo>
                    <a:pt x="48" y="12"/>
                  </a:lnTo>
                  <a:lnTo>
                    <a:pt x="36" y="7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15"/>
                  </a:lnTo>
                  <a:lnTo>
                    <a:pt x="1" y="27"/>
                  </a:lnTo>
                  <a:lnTo>
                    <a:pt x="4" y="41"/>
                  </a:lnTo>
                  <a:lnTo>
                    <a:pt x="8" y="53"/>
                  </a:lnTo>
                  <a:lnTo>
                    <a:pt x="14" y="65"/>
                  </a:lnTo>
                  <a:lnTo>
                    <a:pt x="20" y="78"/>
                  </a:lnTo>
                  <a:lnTo>
                    <a:pt x="28" y="90"/>
                  </a:lnTo>
                  <a:lnTo>
                    <a:pt x="38" y="101"/>
                  </a:lnTo>
                  <a:lnTo>
                    <a:pt x="48" y="111"/>
                  </a:lnTo>
                  <a:lnTo>
                    <a:pt x="59" y="121"/>
                  </a:lnTo>
                  <a:lnTo>
                    <a:pt x="71" y="129"/>
                  </a:lnTo>
                  <a:lnTo>
                    <a:pt x="83" y="135"/>
                  </a:lnTo>
                  <a:lnTo>
                    <a:pt x="97" y="141"/>
                  </a:lnTo>
                  <a:lnTo>
                    <a:pt x="109" y="145"/>
                  </a:lnTo>
                  <a:lnTo>
                    <a:pt x="123" y="148"/>
                  </a:lnTo>
                  <a:lnTo>
                    <a:pt x="136" y="149"/>
                  </a:lnTo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1"/>
            <p:cNvSpPr>
              <a:spLocks/>
            </p:cNvSpPr>
            <p:nvPr/>
          </p:nvSpPr>
          <p:spPr bwMode="auto">
            <a:xfrm>
              <a:off x="2535" y="5833"/>
              <a:ext cx="184" cy="281"/>
            </a:xfrm>
            <a:custGeom>
              <a:avLst/>
              <a:gdLst>
                <a:gd name="T0" fmla="*/ 0 w 184"/>
                <a:gd name="T1" fmla="*/ 281 h 281"/>
                <a:gd name="T2" fmla="*/ 0 w 184"/>
                <a:gd name="T3" fmla="*/ 0 h 281"/>
                <a:gd name="T4" fmla="*/ 178 w 184"/>
                <a:gd name="T5" fmla="*/ 0 h 281"/>
                <a:gd name="T6" fmla="*/ 178 w 184"/>
                <a:gd name="T7" fmla="*/ 49 h 281"/>
                <a:gd name="T8" fmla="*/ 54 w 184"/>
                <a:gd name="T9" fmla="*/ 49 h 281"/>
                <a:gd name="T10" fmla="*/ 54 w 184"/>
                <a:gd name="T11" fmla="*/ 119 h 281"/>
                <a:gd name="T12" fmla="*/ 175 w 184"/>
                <a:gd name="T13" fmla="*/ 119 h 281"/>
                <a:gd name="T14" fmla="*/ 175 w 184"/>
                <a:gd name="T15" fmla="*/ 165 h 281"/>
                <a:gd name="T16" fmla="*/ 54 w 184"/>
                <a:gd name="T17" fmla="*/ 165 h 281"/>
                <a:gd name="T18" fmla="*/ 54 w 184"/>
                <a:gd name="T19" fmla="*/ 234 h 281"/>
                <a:gd name="T20" fmla="*/ 184 w 184"/>
                <a:gd name="T21" fmla="*/ 234 h 281"/>
                <a:gd name="T22" fmla="*/ 184 w 184"/>
                <a:gd name="T23" fmla="*/ 281 h 281"/>
                <a:gd name="T24" fmla="*/ 0 w 184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281"/>
                <a:gd name="T41" fmla="*/ 184 w 184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281">
                  <a:moveTo>
                    <a:pt x="0" y="281"/>
                  </a:moveTo>
                  <a:lnTo>
                    <a:pt x="0" y="0"/>
                  </a:lnTo>
                  <a:lnTo>
                    <a:pt x="178" y="0"/>
                  </a:lnTo>
                  <a:lnTo>
                    <a:pt x="178" y="49"/>
                  </a:lnTo>
                  <a:lnTo>
                    <a:pt x="54" y="49"/>
                  </a:lnTo>
                  <a:lnTo>
                    <a:pt x="54" y="119"/>
                  </a:lnTo>
                  <a:lnTo>
                    <a:pt x="175" y="119"/>
                  </a:lnTo>
                  <a:lnTo>
                    <a:pt x="175" y="165"/>
                  </a:lnTo>
                  <a:lnTo>
                    <a:pt x="54" y="165"/>
                  </a:lnTo>
                  <a:lnTo>
                    <a:pt x="54" y="234"/>
                  </a:lnTo>
                  <a:lnTo>
                    <a:pt x="184" y="234"/>
                  </a:lnTo>
                  <a:lnTo>
                    <a:pt x="184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2"/>
            <p:cNvSpPr>
              <a:spLocks noEditPoints="1"/>
            </p:cNvSpPr>
            <p:nvPr/>
          </p:nvSpPr>
          <p:spPr bwMode="auto">
            <a:xfrm>
              <a:off x="2729" y="5833"/>
              <a:ext cx="203" cy="281"/>
            </a:xfrm>
            <a:custGeom>
              <a:avLst/>
              <a:gdLst>
                <a:gd name="T0" fmla="*/ 0 w 203"/>
                <a:gd name="T1" fmla="*/ 0 h 281"/>
                <a:gd name="T2" fmla="*/ 109 w 203"/>
                <a:gd name="T3" fmla="*/ 1 h 281"/>
                <a:gd name="T4" fmla="*/ 125 w 203"/>
                <a:gd name="T5" fmla="*/ 1 h 281"/>
                <a:gd name="T6" fmla="*/ 136 w 203"/>
                <a:gd name="T7" fmla="*/ 2 h 281"/>
                <a:gd name="T8" fmla="*/ 143 w 203"/>
                <a:gd name="T9" fmla="*/ 4 h 281"/>
                <a:gd name="T10" fmla="*/ 152 w 203"/>
                <a:gd name="T11" fmla="*/ 6 h 281"/>
                <a:gd name="T12" fmla="*/ 163 w 203"/>
                <a:gd name="T13" fmla="*/ 11 h 281"/>
                <a:gd name="T14" fmla="*/ 174 w 203"/>
                <a:gd name="T15" fmla="*/ 18 h 281"/>
                <a:gd name="T16" fmla="*/ 182 w 203"/>
                <a:gd name="T17" fmla="*/ 27 h 281"/>
                <a:gd name="T18" fmla="*/ 190 w 203"/>
                <a:gd name="T19" fmla="*/ 37 h 281"/>
                <a:gd name="T20" fmla="*/ 196 w 203"/>
                <a:gd name="T21" fmla="*/ 46 h 281"/>
                <a:gd name="T22" fmla="*/ 201 w 203"/>
                <a:gd name="T23" fmla="*/ 58 h 281"/>
                <a:gd name="T24" fmla="*/ 203 w 203"/>
                <a:gd name="T25" fmla="*/ 71 h 281"/>
                <a:gd name="T26" fmla="*/ 203 w 203"/>
                <a:gd name="T27" fmla="*/ 84 h 281"/>
                <a:gd name="T28" fmla="*/ 202 w 203"/>
                <a:gd name="T29" fmla="*/ 97 h 281"/>
                <a:gd name="T30" fmla="*/ 199 w 203"/>
                <a:gd name="T31" fmla="*/ 108 h 281"/>
                <a:gd name="T32" fmla="*/ 196 w 203"/>
                <a:gd name="T33" fmla="*/ 118 h 281"/>
                <a:gd name="T34" fmla="*/ 191 w 203"/>
                <a:gd name="T35" fmla="*/ 126 h 281"/>
                <a:gd name="T36" fmla="*/ 186 w 203"/>
                <a:gd name="T37" fmla="*/ 133 h 281"/>
                <a:gd name="T38" fmla="*/ 180 w 203"/>
                <a:gd name="T39" fmla="*/ 141 h 281"/>
                <a:gd name="T40" fmla="*/ 172 w 203"/>
                <a:gd name="T41" fmla="*/ 147 h 281"/>
                <a:gd name="T42" fmla="*/ 165 w 203"/>
                <a:gd name="T43" fmla="*/ 152 h 281"/>
                <a:gd name="T44" fmla="*/ 158 w 203"/>
                <a:gd name="T45" fmla="*/ 156 h 281"/>
                <a:gd name="T46" fmla="*/ 150 w 203"/>
                <a:gd name="T47" fmla="*/ 159 h 281"/>
                <a:gd name="T48" fmla="*/ 143 w 203"/>
                <a:gd name="T49" fmla="*/ 162 h 281"/>
                <a:gd name="T50" fmla="*/ 136 w 203"/>
                <a:gd name="T51" fmla="*/ 164 h 281"/>
                <a:gd name="T52" fmla="*/ 128 w 203"/>
                <a:gd name="T53" fmla="*/ 165 h 281"/>
                <a:gd name="T54" fmla="*/ 120 w 203"/>
                <a:gd name="T55" fmla="*/ 167 h 281"/>
                <a:gd name="T56" fmla="*/ 108 w 203"/>
                <a:gd name="T57" fmla="*/ 167 h 281"/>
                <a:gd name="T58" fmla="*/ 62 w 203"/>
                <a:gd name="T59" fmla="*/ 167 h 281"/>
                <a:gd name="T60" fmla="*/ 0 w 203"/>
                <a:gd name="T61" fmla="*/ 281 h 281"/>
                <a:gd name="T62" fmla="*/ 62 w 203"/>
                <a:gd name="T63" fmla="*/ 118 h 281"/>
                <a:gd name="T64" fmla="*/ 101 w 203"/>
                <a:gd name="T65" fmla="*/ 118 h 281"/>
                <a:gd name="T66" fmla="*/ 110 w 203"/>
                <a:gd name="T67" fmla="*/ 118 h 281"/>
                <a:gd name="T68" fmla="*/ 114 w 203"/>
                <a:gd name="T69" fmla="*/ 116 h 281"/>
                <a:gd name="T70" fmla="*/ 117 w 203"/>
                <a:gd name="T71" fmla="*/ 115 h 281"/>
                <a:gd name="T72" fmla="*/ 122 w 203"/>
                <a:gd name="T73" fmla="*/ 114 h 281"/>
                <a:gd name="T74" fmla="*/ 127 w 203"/>
                <a:gd name="T75" fmla="*/ 110 h 281"/>
                <a:gd name="T76" fmla="*/ 132 w 203"/>
                <a:gd name="T77" fmla="*/ 107 h 281"/>
                <a:gd name="T78" fmla="*/ 137 w 203"/>
                <a:gd name="T79" fmla="*/ 103 h 281"/>
                <a:gd name="T80" fmla="*/ 139 w 203"/>
                <a:gd name="T81" fmla="*/ 99 h 281"/>
                <a:gd name="T82" fmla="*/ 142 w 203"/>
                <a:gd name="T83" fmla="*/ 94 h 281"/>
                <a:gd name="T84" fmla="*/ 143 w 203"/>
                <a:gd name="T85" fmla="*/ 88 h 281"/>
                <a:gd name="T86" fmla="*/ 144 w 203"/>
                <a:gd name="T87" fmla="*/ 82 h 281"/>
                <a:gd name="T88" fmla="*/ 143 w 203"/>
                <a:gd name="T89" fmla="*/ 76 h 281"/>
                <a:gd name="T90" fmla="*/ 143 w 203"/>
                <a:gd name="T91" fmla="*/ 71 h 281"/>
                <a:gd name="T92" fmla="*/ 141 w 203"/>
                <a:gd name="T93" fmla="*/ 67 h 281"/>
                <a:gd name="T94" fmla="*/ 137 w 203"/>
                <a:gd name="T95" fmla="*/ 64 h 281"/>
                <a:gd name="T96" fmla="*/ 132 w 203"/>
                <a:gd name="T97" fmla="*/ 59 h 281"/>
                <a:gd name="T98" fmla="*/ 127 w 203"/>
                <a:gd name="T99" fmla="*/ 55 h 281"/>
                <a:gd name="T100" fmla="*/ 122 w 203"/>
                <a:gd name="T101" fmla="*/ 53 h 281"/>
                <a:gd name="T102" fmla="*/ 116 w 203"/>
                <a:gd name="T103" fmla="*/ 50 h 281"/>
                <a:gd name="T104" fmla="*/ 111 w 203"/>
                <a:gd name="T105" fmla="*/ 49 h 281"/>
                <a:gd name="T106" fmla="*/ 109 w 203"/>
                <a:gd name="T107" fmla="*/ 49 h 281"/>
                <a:gd name="T108" fmla="*/ 105 w 203"/>
                <a:gd name="T109" fmla="*/ 49 h 281"/>
                <a:gd name="T110" fmla="*/ 97 w 203"/>
                <a:gd name="T111" fmla="*/ 49 h 281"/>
                <a:gd name="T112" fmla="*/ 62 w 203"/>
                <a:gd name="T113" fmla="*/ 49 h 2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281"/>
                <a:gd name="T173" fmla="*/ 203 w 203"/>
                <a:gd name="T174" fmla="*/ 281 h 2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281">
                  <a:moveTo>
                    <a:pt x="0" y="281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09" y="1"/>
                  </a:lnTo>
                  <a:lnTo>
                    <a:pt x="117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39" y="2"/>
                  </a:lnTo>
                  <a:lnTo>
                    <a:pt x="143" y="4"/>
                  </a:lnTo>
                  <a:lnTo>
                    <a:pt x="147" y="5"/>
                  </a:lnTo>
                  <a:lnTo>
                    <a:pt x="152" y="6"/>
                  </a:lnTo>
                  <a:lnTo>
                    <a:pt x="158" y="8"/>
                  </a:lnTo>
                  <a:lnTo>
                    <a:pt x="163" y="11"/>
                  </a:lnTo>
                  <a:lnTo>
                    <a:pt x="169" y="15"/>
                  </a:lnTo>
                  <a:lnTo>
                    <a:pt x="174" y="18"/>
                  </a:lnTo>
                  <a:lnTo>
                    <a:pt x="179" y="22"/>
                  </a:lnTo>
                  <a:lnTo>
                    <a:pt x="182" y="27"/>
                  </a:lnTo>
                  <a:lnTo>
                    <a:pt x="186" y="32"/>
                  </a:lnTo>
                  <a:lnTo>
                    <a:pt x="190" y="37"/>
                  </a:lnTo>
                  <a:lnTo>
                    <a:pt x="193" y="42"/>
                  </a:lnTo>
                  <a:lnTo>
                    <a:pt x="196" y="46"/>
                  </a:lnTo>
                  <a:lnTo>
                    <a:pt x="198" y="53"/>
                  </a:lnTo>
                  <a:lnTo>
                    <a:pt x="201" y="58"/>
                  </a:lnTo>
                  <a:lnTo>
                    <a:pt x="202" y="64"/>
                  </a:lnTo>
                  <a:lnTo>
                    <a:pt x="203" y="71"/>
                  </a:lnTo>
                  <a:lnTo>
                    <a:pt x="203" y="78"/>
                  </a:lnTo>
                  <a:lnTo>
                    <a:pt x="203" y="84"/>
                  </a:lnTo>
                  <a:lnTo>
                    <a:pt x="202" y="91"/>
                  </a:lnTo>
                  <a:lnTo>
                    <a:pt x="202" y="97"/>
                  </a:lnTo>
                  <a:lnTo>
                    <a:pt x="201" y="103"/>
                  </a:lnTo>
                  <a:lnTo>
                    <a:pt x="199" y="108"/>
                  </a:lnTo>
                  <a:lnTo>
                    <a:pt x="197" y="113"/>
                  </a:lnTo>
                  <a:lnTo>
                    <a:pt x="196" y="118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88" y="130"/>
                  </a:lnTo>
                  <a:lnTo>
                    <a:pt x="186" y="133"/>
                  </a:lnTo>
                  <a:lnTo>
                    <a:pt x="182" y="137"/>
                  </a:lnTo>
                  <a:lnTo>
                    <a:pt x="180" y="141"/>
                  </a:lnTo>
                  <a:lnTo>
                    <a:pt x="176" y="143"/>
                  </a:lnTo>
                  <a:lnTo>
                    <a:pt x="172" y="147"/>
                  </a:lnTo>
                  <a:lnTo>
                    <a:pt x="169" y="149"/>
                  </a:lnTo>
                  <a:lnTo>
                    <a:pt x="165" y="152"/>
                  </a:lnTo>
                  <a:lnTo>
                    <a:pt x="161" y="153"/>
                  </a:lnTo>
                  <a:lnTo>
                    <a:pt x="158" y="156"/>
                  </a:lnTo>
                  <a:lnTo>
                    <a:pt x="154" y="157"/>
                  </a:lnTo>
                  <a:lnTo>
                    <a:pt x="150" y="159"/>
                  </a:lnTo>
                  <a:lnTo>
                    <a:pt x="147" y="160"/>
                  </a:lnTo>
                  <a:lnTo>
                    <a:pt x="143" y="162"/>
                  </a:lnTo>
                  <a:lnTo>
                    <a:pt x="139" y="163"/>
                  </a:lnTo>
                  <a:lnTo>
                    <a:pt x="136" y="164"/>
                  </a:lnTo>
                  <a:lnTo>
                    <a:pt x="132" y="164"/>
                  </a:lnTo>
                  <a:lnTo>
                    <a:pt x="128" y="165"/>
                  </a:lnTo>
                  <a:lnTo>
                    <a:pt x="125" y="165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62" y="167"/>
                  </a:lnTo>
                  <a:lnTo>
                    <a:pt x="62" y="281"/>
                  </a:lnTo>
                  <a:lnTo>
                    <a:pt x="0" y="281"/>
                  </a:lnTo>
                  <a:close/>
                  <a:moveTo>
                    <a:pt x="62" y="49"/>
                  </a:moveTo>
                  <a:lnTo>
                    <a:pt x="62" y="118"/>
                  </a:lnTo>
                  <a:lnTo>
                    <a:pt x="94" y="118"/>
                  </a:lnTo>
                  <a:lnTo>
                    <a:pt x="101" y="118"/>
                  </a:lnTo>
                  <a:lnTo>
                    <a:pt x="106" y="118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7" y="115"/>
                  </a:lnTo>
                  <a:lnTo>
                    <a:pt x="119" y="115"/>
                  </a:lnTo>
                  <a:lnTo>
                    <a:pt x="122" y="114"/>
                  </a:lnTo>
                  <a:lnTo>
                    <a:pt x="125" y="111"/>
                  </a:lnTo>
                  <a:lnTo>
                    <a:pt x="127" y="110"/>
                  </a:lnTo>
                  <a:lnTo>
                    <a:pt x="130" y="109"/>
                  </a:lnTo>
                  <a:lnTo>
                    <a:pt x="132" y="107"/>
                  </a:lnTo>
                  <a:lnTo>
                    <a:pt x="134" y="105"/>
                  </a:lnTo>
                  <a:lnTo>
                    <a:pt x="137" y="103"/>
                  </a:lnTo>
                  <a:lnTo>
                    <a:pt x="138" y="102"/>
                  </a:lnTo>
                  <a:lnTo>
                    <a:pt x="139" y="99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43" y="88"/>
                  </a:lnTo>
                  <a:lnTo>
                    <a:pt x="143" y="86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3" y="76"/>
                  </a:lnTo>
                  <a:lnTo>
                    <a:pt x="143" y="73"/>
                  </a:lnTo>
                  <a:lnTo>
                    <a:pt x="143" y="71"/>
                  </a:lnTo>
                  <a:lnTo>
                    <a:pt x="142" y="69"/>
                  </a:lnTo>
                  <a:lnTo>
                    <a:pt x="141" y="67"/>
                  </a:lnTo>
                  <a:lnTo>
                    <a:pt x="138" y="65"/>
                  </a:lnTo>
                  <a:lnTo>
                    <a:pt x="137" y="64"/>
                  </a:lnTo>
                  <a:lnTo>
                    <a:pt x="134" y="61"/>
                  </a:lnTo>
                  <a:lnTo>
                    <a:pt x="132" y="59"/>
                  </a:lnTo>
                  <a:lnTo>
                    <a:pt x="130" y="56"/>
                  </a:lnTo>
                  <a:lnTo>
                    <a:pt x="127" y="55"/>
                  </a:lnTo>
                  <a:lnTo>
                    <a:pt x="125" y="54"/>
                  </a:lnTo>
                  <a:lnTo>
                    <a:pt x="122" y="53"/>
                  </a:lnTo>
                  <a:lnTo>
                    <a:pt x="120" y="51"/>
                  </a:lnTo>
                  <a:lnTo>
                    <a:pt x="116" y="50"/>
                  </a:lnTo>
                  <a:lnTo>
                    <a:pt x="114" y="50"/>
                  </a:lnTo>
                  <a:lnTo>
                    <a:pt x="111" y="49"/>
                  </a:lnTo>
                  <a:lnTo>
                    <a:pt x="110" y="49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5" y="49"/>
                  </a:lnTo>
                  <a:lnTo>
                    <a:pt x="101" y="49"/>
                  </a:lnTo>
                  <a:lnTo>
                    <a:pt x="97" y="49"/>
                  </a:lnTo>
                  <a:lnTo>
                    <a:pt x="90" y="49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3"/>
            <p:cNvSpPr>
              <a:spLocks noEditPoints="1"/>
            </p:cNvSpPr>
            <p:nvPr/>
          </p:nvSpPr>
          <p:spPr bwMode="auto">
            <a:xfrm>
              <a:off x="2872" y="5833"/>
              <a:ext cx="278" cy="281"/>
            </a:xfrm>
            <a:custGeom>
              <a:avLst/>
              <a:gdLst>
                <a:gd name="T0" fmla="*/ 278 w 278"/>
                <a:gd name="T1" fmla="*/ 281 h 281"/>
                <a:gd name="T2" fmla="*/ 217 w 278"/>
                <a:gd name="T3" fmla="*/ 281 h 281"/>
                <a:gd name="T4" fmla="*/ 190 w 278"/>
                <a:gd name="T5" fmla="*/ 207 h 281"/>
                <a:gd name="T6" fmla="*/ 91 w 278"/>
                <a:gd name="T7" fmla="*/ 207 h 281"/>
                <a:gd name="T8" fmla="*/ 62 w 278"/>
                <a:gd name="T9" fmla="*/ 281 h 281"/>
                <a:gd name="T10" fmla="*/ 0 w 278"/>
                <a:gd name="T11" fmla="*/ 281 h 281"/>
                <a:gd name="T12" fmla="*/ 104 w 278"/>
                <a:gd name="T13" fmla="*/ 0 h 281"/>
                <a:gd name="T14" fmla="*/ 173 w 278"/>
                <a:gd name="T15" fmla="*/ 0 h 281"/>
                <a:gd name="T16" fmla="*/ 278 w 278"/>
                <a:gd name="T17" fmla="*/ 281 h 281"/>
                <a:gd name="T18" fmla="*/ 175 w 278"/>
                <a:gd name="T19" fmla="*/ 162 h 281"/>
                <a:gd name="T20" fmla="*/ 137 w 278"/>
                <a:gd name="T21" fmla="*/ 67 h 281"/>
                <a:gd name="T22" fmla="*/ 103 w 278"/>
                <a:gd name="T23" fmla="*/ 162 h 281"/>
                <a:gd name="T24" fmla="*/ 175 w 278"/>
                <a:gd name="T25" fmla="*/ 162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281"/>
                <a:gd name="T41" fmla="*/ 278 w 27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281">
                  <a:moveTo>
                    <a:pt x="278" y="281"/>
                  </a:moveTo>
                  <a:lnTo>
                    <a:pt x="217" y="281"/>
                  </a:lnTo>
                  <a:lnTo>
                    <a:pt x="190" y="207"/>
                  </a:lnTo>
                  <a:lnTo>
                    <a:pt x="91" y="207"/>
                  </a:lnTo>
                  <a:lnTo>
                    <a:pt x="62" y="281"/>
                  </a:lnTo>
                  <a:lnTo>
                    <a:pt x="0" y="281"/>
                  </a:lnTo>
                  <a:lnTo>
                    <a:pt x="104" y="0"/>
                  </a:lnTo>
                  <a:lnTo>
                    <a:pt x="173" y="0"/>
                  </a:lnTo>
                  <a:lnTo>
                    <a:pt x="278" y="281"/>
                  </a:lnTo>
                  <a:close/>
                  <a:moveTo>
                    <a:pt x="175" y="162"/>
                  </a:moveTo>
                  <a:lnTo>
                    <a:pt x="137" y="67"/>
                  </a:lnTo>
                  <a:lnTo>
                    <a:pt x="103" y="162"/>
                  </a:lnTo>
                  <a:lnTo>
                    <a:pt x="175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87" name="Picture 14" descr="EP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5808"/>
              <a:ext cx="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91" name="Rectangle 15"/>
          <p:cNvSpPr>
            <a:spLocks noChangeArrowheads="1"/>
          </p:cNvSpPr>
          <p:nvPr/>
        </p:nvSpPr>
        <p:spPr bwMode="auto">
          <a:xfrm rot="-10800000">
            <a:off x="381000" y="2514600"/>
            <a:ext cx="327025" cy="2311400"/>
          </a:xfrm>
          <a:prstGeom prst="rect">
            <a:avLst/>
          </a:prstGeom>
          <a:solidFill>
            <a:srgbClr val="FFF5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eaVert" wrap="none" lIns="43640" tIns="21820" rIns="43640" bIns="21820" anchor="ctr"/>
          <a:lstStyle/>
          <a:p>
            <a:pPr algn="ctr" defTabSz="436563" eaLnBrk="0" hangingPunct="0">
              <a:defRPr/>
            </a:pPr>
            <a:r>
              <a:rPr lang="en-US" sz="2000" b="1">
                <a:solidFill>
                  <a:schemeClr val="accent1"/>
                </a:solidFill>
              </a:rPr>
              <a:t>State and Local Data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7770813" y="1995488"/>
            <a:ext cx="1255712" cy="3348037"/>
          </a:xfrm>
          <a:prstGeom prst="rect">
            <a:avLst/>
          </a:prstGeom>
          <a:solidFill>
            <a:srgbClr val="FFF5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3640" tIns="21820" rIns="43640" bIns="21820"/>
          <a:lstStyle/>
          <a:p>
            <a:pPr marL="119063" indent="-119063" algn="ctr" defTabSz="436563" eaLnBrk="0" hangingPunct="0">
              <a:defRPr/>
            </a:pPr>
            <a:r>
              <a:rPr 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Decisions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3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endParaRPr lang="en-US" sz="1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tx2"/>
                </a:solidFill>
              </a:rPr>
              <a:t>  </a:t>
            </a:r>
            <a:r>
              <a:rPr lang="en-US" sz="1000" b="1">
                <a:solidFill>
                  <a:schemeClr val="accent1"/>
                </a:solidFill>
              </a:rPr>
              <a:t>Watershed Management</a:t>
            </a: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accent1"/>
                </a:solidFill>
              </a:rPr>
              <a:t>.</a:t>
            </a:r>
          </a:p>
          <a:p>
            <a:pPr marL="119063" indent="-119063" algn="ctr" defTabSz="436563" eaLnBrk="0" hangingPunct="0">
              <a:defRPr/>
            </a:pPr>
            <a:r>
              <a:rPr lang="en-US" b="1">
                <a:solidFill>
                  <a:schemeClr val="accent1"/>
                </a:solidFill>
              </a:rPr>
              <a:t>TMDL</a:t>
            </a: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accent1"/>
                </a:solidFill>
              </a:rPr>
              <a:t>.</a:t>
            </a: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accent1"/>
                </a:solidFill>
              </a:rPr>
              <a:t>Source Water Protection</a:t>
            </a: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accent1"/>
                </a:solidFill>
              </a:rPr>
              <a:t>.</a:t>
            </a:r>
          </a:p>
          <a:p>
            <a:pPr marL="119063" indent="-119063" algn="ctr" defTabSz="436563" eaLnBrk="0" hangingPunct="0">
              <a:defRPr/>
            </a:pPr>
            <a:r>
              <a:rPr lang="en-US" sz="1000" b="1">
                <a:solidFill>
                  <a:schemeClr val="accent1"/>
                </a:solidFill>
              </a:rPr>
              <a:t>Stormwater</a:t>
            </a:r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114425" y="831850"/>
            <a:ext cx="1992313" cy="5688013"/>
          </a:xfrm>
          <a:prstGeom prst="rect">
            <a:avLst/>
          </a:prstGeom>
          <a:solidFill>
            <a:srgbClr val="FFF5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5163" tIns="42582" rIns="85163" bIns="42582"/>
          <a:lstStyle/>
          <a:p>
            <a:pPr marL="92075" indent="-92075" defTabSz="850900" eaLnBrk="0" hangingPunct="0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  <a:endParaRPr lang="en-US" sz="1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Cartographic</a:t>
            </a: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r>
              <a:rPr lang="en-US" sz="900">
                <a:solidFill>
                  <a:srgbClr val="FF3300"/>
                </a:solidFill>
              </a:rPr>
              <a:t/>
            </a:r>
            <a:br>
              <a:rPr lang="en-US" sz="900">
                <a:solidFill>
                  <a:srgbClr val="FF3300"/>
                </a:solidFill>
              </a:rPr>
            </a:b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1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1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r>
              <a:rPr lang="en-US" sz="1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</a:t>
            </a: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r>
              <a:rPr lang="en-US" sz="900">
                <a:solidFill>
                  <a:srgbClr val="FF3300"/>
                </a:solidFill>
              </a:rPr>
              <a:t/>
            </a:r>
            <a:br>
              <a:rPr lang="en-US" sz="900">
                <a:solidFill>
                  <a:srgbClr val="FF3300"/>
                </a:solidFill>
              </a:rPr>
            </a:b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9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endParaRPr lang="en-US" sz="700">
              <a:solidFill>
                <a:srgbClr val="FF3300"/>
              </a:solidFill>
            </a:endParaRPr>
          </a:p>
          <a:p>
            <a:pPr marL="92075" indent="-92075" defTabSz="850900" eaLnBrk="0" hangingPunct="0">
              <a:lnSpc>
                <a:spcPct val="8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Loadings</a:t>
            </a:r>
          </a:p>
        </p:txBody>
      </p:sp>
      <p:pic>
        <p:nvPicPr>
          <p:cNvPr id="24594" name="Picture 18" descr="REAC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513" y="3089275"/>
            <a:ext cx="950912" cy="5953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595" name="Picture 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524000"/>
            <a:ext cx="792163" cy="8334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4596" name="Picture 20" descr="DAT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8725" y="5230813"/>
            <a:ext cx="1300163" cy="706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597" name="Picture 21" descr="DATA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495800"/>
            <a:ext cx="1344613" cy="730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598" name="Picture 22" descr="P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638800"/>
            <a:ext cx="1093788" cy="741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599" name="Picture 23" descr="WDMSTAT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667000"/>
            <a:ext cx="1106488" cy="671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600" name="Picture 24" descr="DATA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2895600"/>
            <a:ext cx="117792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601" name="Picture 25" descr="LANDU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7513" y="3314700"/>
            <a:ext cx="989012" cy="596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5772150" y="831850"/>
            <a:ext cx="1719263" cy="5688013"/>
          </a:xfrm>
          <a:prstGeom prst="rect">
            <a:avLst/>
          </a:prstGeom>
          <a:solidFill>
            <a:srgbClr val="FFF5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5163" tIns="42582" rIns="85163" bIns="42582"/>
          <a:lstStyle/>
          <a:p>
            <a:pPr marL="92075" indent="-92075" defTabSz="850900" eaLnBrk="0" hangingPunct="0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Models</a:t>
            </a:r>
          </a:p>
          <a:p>
            <a:pPr marL="92075" indent="-92075" defTabSz="850900" eaLnBrk="0" hangingPunct="0">
              <a:defRPr/>
            </a:pPr>
            <a:r>
              <a:rPr lang="en-US" sz="9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HSPF - NPSM</a:t>
            </a:r>
          </a:p>
          <a:p>
            <a:pPr marL="92075" indent="-92075" defTabSz="850900" eaLnBrk="0" hangingPunct="0">
              <a:lnSpc>
                <a:spcPct val="90000"/>
              </a:lnSpc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700">
              <a:solidFill>
                <a:srgbClr val="FF3300"/>
              </a:solidFill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9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9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r>
              <a:rPr lang="en-US" sz="1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QUAL2E</a:t>
            </a: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defRPr/>
            </a:pPr>
            <a:r>
              <a:rPr lang="en-US" sz="9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92075" indent="-92075" defTabSz="850900" eaLnBrk="0" hangingPunct="0">
              <a:defRPr/>
            </a:pPr>
            <a:endParaRPr lang="en-US" sz="9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endParaRPr lang="en-US" sz="9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endParaRPr lang="en-US" sz="9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endParaRPr lang="en-US" sz="9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endParaRPr lang="en-US" sz="9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r>
              <a:rPr lang="en-US" sz="1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TOXIROUTE</a:t>
            </a: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defRPr/>
            </a:pPr>
            <a:endParaRPr lang="en-US" sz="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2075" indent="-92075" defTabSz="850900" eaLnBrk="0" hangingPunct="0"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Post-Processors</a:t>
            </a:r>
          </a:p>
          <a:p>
            <a:pPr marL="92075" indent="-92075" defTabSz="850900" eaLnBrk="0" hangingPunct="0">
              <a:buFontTx/>
              <a:buChar char="•"/>
              <a:defRPr/>
            </a:pPr>
            <a:endParaRPr lang="en-US" sz="1800">
              <a:solidFill>
                <a:srgbClr val="FF3300"/>
              </a:solidFill>
            </a:endParaRPr>
          </a:p>
          <a:p>
            <a:pPr marL="92075" indent="-92075" defTabSz="850900" eaLnBrk="0" hangingPunct="0">
              <a:defRPr/>
            </a:pPr>
            <a:endParaRPr lang="en-US" sz="1700">
              <a:solidFill>
                <a:srgbClr val="FF3300"/>
              </a:solidFill>
            </a:endParaRPr>
          </a:p>
        </p:txBody>
      </p:sp>
      <p:pic>
        <p:nvPicPr>
          <p:cNvPr id="24603" name="Picture 27" descr="TOXROU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3962400"/>
            <a:ext cx="1316038" cy="863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604" name="Picture 28" descr="QUAL2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2590800"/>
            <a:ext cx="1316038" cy="874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605" name="Picture 29" descr="NP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1200" y="1600200"/>
            <a:ext cx="1568450" cy="5191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4606" name="Picture 30" descr="VISUALI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5410200"/>
            <a:ext cx="903288" cy="668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044" name="Picture 31" descr="BASINS-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42000" y="1227138"/>
            <a:ext cx="95250" cy="95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45" name="Picture 32" descr="BASINS-Q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1525" y="2139950"/>
            <a:ext cx="109538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46" name="Picture 33" descr="BASINS-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70575" y="3530600"/>
            <a:ext cx="109538" cy="1095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4610" name="Picture 34" descr="postpr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5486400"/>
            <a:ext cx="966788" cy="8905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3495675" y="831850"/>
            <a:ext cx="2066925" cy="5688013"/>
          </a:xfrm>
          <a:prstGeom prst="rect">
            <a:avLst/>
          </a:prstGeom>
          <a:solidFill>
            <a:srgbClr val="FFF5D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5163" tIns="42582" rIns="85163" bIns="42582"/>
          <a:lstStyle/>
          <a:p>
            <a:pPr defTabSz="850900" eaLnBrk="0" hangingPunct="0">
              <a:defRPr/>
            </a:pPr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Tools</a:t>
            </a:r>
            <a:endParaRPr lang="en-US" sz="2800">
              <a:solidFill>
                <a:schemeClr val="accent2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Target</a:t>
            </a:r>
            <a:endParaRPr lang="en-US" sz="18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200">
                <a:solidFill>
                  <a:srgbClr val="FF3300"/>
                </a:solidFill>
              </a:rPr>
              <a:t/>
            </a:r>
            <a:br>
              <a:rPr lang="en-US" sz="1200">
                <a:solidFill>
                  <a:srgbClr val="FF3300"/>
                </a:solidFill>
              </a:rPr>
            </a:b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Assessment</a:t>
            </a:r>
            <a:r>
              <a:rPr lang="en-US" sz="1200">
                <a:solidFill>
                  <a:srgbClr val="FF3300"/>
                </a:solidFill>
              </a:rPr>
              <a:t/>
            </a:r>
            <a:br>
              <a:rPr lang="en-US" sz="1200">
                <a:solidFill>
                  <a:srgbClr val="FF3300"/>
                </a:solidFill>
              </a:rPr>
            </a:b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200">
                <a:solidFill>
                  <a:srgbClr val="FF3300"/>
                </a:solidFill>
              </a:rPr>
              <a:t/>
            </a:r>
            <a:br>
              <a:rPr lang="en-US" sz="1200">
                <a:solidFill>
                  <a:srgbClr val="FF3300"/>
                </a:solidFill>
              </a:rPr>
            </a:b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Mining</a:t>
            </a:r>
            <a:r>
              <a:rPr lang="en-US" sz="1200">
                <a:solidFill>
                  <a:srgbClr val="FF3300"/>
                </a:solidFill>
              </a:rPr>
              <a:t/>
            </a:r>
            <a:br>
              <a:rPr lang="en-US" sz="1200">
                <a:solidFill>
                  <a:srgbClr val="FF3300"/>
                </a:solidFill>
              </a:rPr>
            </a:br>
            <a:r>
              <a:rPr lang="en-US" sz="1200">
                <a:solidFill>
                  <a:srgbClr val="FF3300"/>
                </a:solidFill>
              </a:rPr>
              <a:t/>
            </a:r>
            <a:br>
              <a:rPr lang="en-US" sz="1200">
                <a:solidFill>
                  <a:srgbClr val="FF3300"/>
                </a:solidFill>
              </a:rPr>
            </a:b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>
              <a:solidFill>
                <a:srgbClr val="FF3300"/>
              </a:solidFill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endParaRPr lang="en-US" sz="1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850900" eaLnBrk="0" hangingPunct="0">
              <a:lnSpc>
                <a:spcPct val="90000"/>
              </a:lnSpc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Reporting</a:t>
            </a:r>
            <a:endParaRPr lang="en-US" sz="1800">
              <a:solidFill>
                <a:srgbClr val="FF3300"/>
              </a:solidFill>
            </a:endParaRPr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81400" y="1600200"/>
            <a:ext cx="1355725" cy="884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4613" name="Picture 37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62400" y="2819400"/>
            <a:ext cx="1277938" cy="968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4614" name="Picture 38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62400" y="4191000"/>
            <a:ext cx="1285875" cy="9509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aphicFrame>
        <p:nvGraphicFramePr>
          <p:cNvPr id="1026" name="Object 39"/>
          <p:cNvGraphicFramePr>
            <a:graphicFrameLocks/>
          </p:cNvGraphicFramePr>
          <p:nvPr/>
        </p:nvGraphicFramePr>
        <p:xfrm>
          <a:off x="3962400" y="5562600"/>
          <a:ext cx="1300163" cy="933450"/>
        </p:xfrm>
        <a:graphic>
          <a:graphicData uri="http://schemas.openxmlformats.org/presentationml/2006/ole">
            <p:oleObj spid="_x0000_s1026" name="Document" r:id="rId23" imgW="6210526" imgH="4458897" progId="Word.Document.8">
              <p:embed/>
            </p:oleObj>
          </a:graphicData>
        </a:graphic>
      </p:graphicFrame>
      <p:sp>
        <p:nvSpPr>
          <p:cNvPr id="1052" name="AutoShape 40"/>
          <p:cNvSpPr>
            <a:spLocks noChangeArrowheads="1"/>
          </p:cNvSpPr>
          <p:nvPr/>
        </p:nvSpPr>
        <p:spPr bwMode="auto">
          <a:xfrm>
            <a:off x="717550" y="3525838"/>
            <a:ext cx="45085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84805499 h 21600"/>
              <a:gd name="T4" fmla="*/ 2147483647 w 21600"/>
              <a:gd name="T5" fmla="*/ 2147483647 h 21600"/>
              <a:gd name="T6" fmla="*/ 2147483647 w 21600"/>
              <a:gd name="T7" fmla="*/ 14848054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533400" y="228600"/>
            <a:ext cx="8502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163" tIns="42582" rIns="85163" bIns="42582">
            <a:spAutoFit/>
          </a:bodyPr>
          <a:lstStyle/>
          <a:p>
            <a:pPr defTabSz="850900" eaLnBrk="0" hangingPunct="0">
              <a:defRPr/>
            </a:pPr>
            <a:r>
              <a:rPr lang="en-US" sz="29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wis721 BlkEx BT" pitchFamily="34" charset="0"/>
              </a:rPr>
              <a:t>BASINS</a:t>
            </a:r>
            <a:r>
              <a:rPr lang="en-US" sz="2900">
                <a:solidFill>
                  <a:schemeClr val="accent2"/>
                </a:solidFill>
              </a:rPr>
              <a:t> - Integrating GIS and Water Quality Modeling</a:t>
            </a:r>
            <a:endParaRPr lang="en-US" sz="1700" b="1" i="1">
              <a:latin typeface="ZapfHumnst BT" pitchFamily="34" charset="0"/>
            </a:endParaRPr>
          </a:p>
        </p:txBody>
      </p:sp>
      <p:sp>
        <p:nvSpPr>
          <p:cNvPr id="1054" name="AutoShape 42"/>
          <p:cNvSpPr>
            <a:spLocks noChangeArrowheads="1"/>
          </p:cNvSpPr>
          <p:nvPr/>
        </p:nvSpPr>
        <p:spPr bwMode="auto">
          <a:xfrm>
            <a:off x="3092450" y="3525838"/>
            <a:ext cx="45085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84805499 h 21600"/>
              <a:gd name="T4" fmla="*/ 2147483647 w 21600"/>
              <a:gd name="T5" fmla="*/ 2147483647 h 21600"/>
              <a:gd name="T6" fmla="*/ 2147483647 w 21600"/>
              <a:gd name="T7" fmla="*/ 14848054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AutoShape 43"/>
          <p:cNvSpPr>
            <a:spLocks noChangeArrowheads="1"/>
          </p:cNvSpPr>
          <p:nvPr/>
        </p:nvSpPr>
        <p:spPr bwMode="auto">
          <a:xfrm>
            <a:off x="5378450" y="3525838"/>
            <a:ext cx="45085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84805499 h 21600"/>
              <a:gd name="T4" fmla="*/ 2147483647 w 21600"/>
              <a:gd name="T5" fmla="*/ 2147483647 h 21600"/>
              <a:gd name="T6" fmla="*/ 2147483647 w 21600"/>
              <a:gd name="T7" fmla="*/ 14848054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AutoShape 44"/>
          <p:cNvSpPr>
            <a:spLocks noChangeArrowheads="1"/>
          </p:cNvSpPr>
          <p:nvPr/>
        </p:nvSpPr>
        <p:spPr bwMode="auto">
          <a:xfrm>
            <a:off x="7494588" y="3525838"/>
            <a:ext cx="450850" cy="415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484805499 h 21600"/>
              <a:gd name="T4" fmla="*/ 2147483647 w 21600"/>
              <a:gd name="T5" fmla="*/ 2147483647 h 21600"/>
              <a:gd name="T6" fmla="*/ 2147483647 w 21600"/>
              <a:gd name="T7" fmla="*/ 14848054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7" name="Group 45"/>
          <p:cNvGrpSpPr>
            <a:grpSpLocks/>
          </p:cNvGrpSpPr>
          <p:nvPr/>
        </p:nvGrpSpPr>
        <p:grpSpPr bwMode="auto">
          <a:xfrm>
            <a:off x="8023225" y="2649538"/>
            <a:ext cx="762000" cy="919162"/>
            <a:chOff x="4624" y="1950"/>
            <a:chExt cx="580" cy="609"/>
          </a:xfrm>
        </p:grpSpPr>
        <p:grpSp>
          <p:nvGrpSpPr>
            <p:cNvPr id="1065" name="Group 46"/>
            <p:cNvGrpSpPr>
              <a:grpSpLocks/>
            </p:cNvGrpSpPr>
            <p:nvPr/>
          </p:nvGrpSpPr>
          <p:grpSpPr bwMode="auto">
            <a:xfrm>
              <a:off x="4624" y="1950"/>
              <a:ext cx="373" cy="273"/>
              <a:chOff x="4624" y="1950"/>
              <a:chExt cx="373" cy="273"/>
            </a:xfrm>
          </p:grpSpPr>
          <p:sp>
            <p:nvSpPr>
              <p:cNvPr id="1074" name="Rectangle 47"/>
              <p:cNvSpPr>
                <a:spLocks noChangeArrowheads="1"/>
              </p:cNvSpPr>
              <p:nvPr/>
            </p:nvSpPr>
            <p:spPr bwMode="auto">
              <a:xfrm>
                <a:off x="4624" y="1950"/>
                <a:ext cx="373" cy="273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48"/>
              <p:cNvSpPr>
                <a:spLocks noChangeArrowheads="1"/>
              </p:cNvSpPr>
              <p:nvPr/>
            </p:nvSpPr>
            <p:spPr bwMode="auto">
              <a:xfrm>
                <a:off x="4633" y="1961"/>
                <a:ext cx="350" cy="249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" name="Group 49"/>
            <p:cNvGrpSpPr>
              <a:grpSpLocks/>
            </p:cNvGrpSpPr>
            <p:nvPr/>
          </p:nvGrpSpPr>
          <p:grpSpPr bwMode="auto">
            <a:xfrm>
              <a:off x="4754" y="2036"/>
              <a:ext cx="450" cy="523"/>
              <a:chOff x="4754" y="2036"/>
              <a:chExt cx="450" cy="523"/>
            </a:xfrm>
          </p:grpSpPr>
          <p:sp>
            <p:nvSpPr>
              <p:cNvPr id="1067" name="Line 50"/>
              <p:cNvSpPr>
                <a:spLocks noChangeShapeType="1"/>
              </p:cNvSpPr>
              <p:nvPr/>
            </p:nvSpPr>
            <p:spPr bwMode="auto">
              <a:xfrm flipH="1" flipV="1">
                <a:off x="4754" y="2036"/>
                <a:ext cx="160" cy="245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8" name="Group 51"/>
              <p:cNvGrpSpPr>
                <a:grpSpLocks/>
              </p:cNvGrpSpPr>
              <p:nvPr/>
            </p:nvGrpSpPr>
            <p:grpSpPr bwMode="auto">
              <a:xfrm>
                <a:off x="4855" y="2099"/>
                <a:ext cx="349" cy="460"/>
                <a:chOff x="4855" y="2099"/>
                <a:chExt cx="349" cy="460"/>
              </a:xfrm>
            </p:grpSpPr>
            <p:sp>
              <p:nvSpPr>
                <p:cNvPr id="1069" name="Oval 52"/>
                <p:cNvSpPr>
                  <a:spLocks noChangeArrowheads="1"/>
                </p:cNvSpPr>
                <p:nvPr/>
              </p:nvSpPr>
              <p:spPr bwMode="auto">
                <a:xfrm>
                  <a:off x="5024" y="2099"/>
                  <a:ext cx="88" cy="98"/>
                </a:xfrm>
                <a:prstGeom prst="ellipse">
                  <a:avLst/>
                </a:prstGeom>
                <a:solidFill>
                  <a:srgbClr val="99FFCC"/>
                </a:solidFill>
                <a:ln w="1270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Freeform 53"/>
                <p:cNvSpPr>
                  <a:spLocks/>
                </p:cNvSpPr>
                <p:nvPr/>
              </p:nvSpPr>
              <p:spPr bwMode="auto">
                <a:xfrm>
                  <a:off x="4855" y="2206"/>
                  <a:ext cx="348" cy="353"/>
                </a:xfrm>
                <a:custGeom>
                  <a:avLst/>
                  <a:gdLst>
                    <a:gd name="T0" fmla="*/ 243 w 348"/>
                    <a:gd name="T1" fmla="*/ 14 h 353"/>
                    <a:gd name="T2" fmla="*/ 264 w 348"/>
                    <a:gd name="T3" fmla="*/ 14 h 353"/>
                    <a:gd name="T4" fmla="*/ 290 w 348"/>
                    <a:gd name="T5" fmla="*/ 31 h 353"/>
                    <a:gd name="T6" fmla="*/ 347 w 348"/>
                    <a:gd name="T7" fmla="*/ 121 h 353"/>
                    <a:gd name="T8" fmla="*/ 344 w 348"/>
                    <a:gd name="T9" fmla="*/ 162 h 353"/>
                    <a:gd name="T10" fmla="*/ 306 w 348"/>
                    <a:gd name="T11" fmla="*/ 195 h 353"/>
                    <a:gd name="T12" fmla="*/ 275 w 348"/>
                    <a:gd name="T13" fmla="*/ 218 h 353"/>
                    <a:gd name="T14" fmla="*/ 237 w 348"/>
                    <a:gd name="T15" fmla="*/ 165 h 353"/>
                    <a:gd name="T16" fmla="*/ 252 w 348"/>
                    <a:gd name="T17" fmla="*/ 152 h 353"/>
                    <a:gd name="T18" fmla="*/ 264 w 348"/>
                    <a:gd name="T19" fmla="*/ 139 h 353"/>
                    <a:gd name="T20" fmla="*/ 238 w 348"/>
                    <a:gd name="T21" fmla="*/ 94 h 353"/>
                    <a:gd name="T22" fmla="*/ 163 w 348"/>
                    <a:gd name="T23" fmla="*/ 151 h 353"/>
                    <a:gd name="T24" fmla="*/ 236 w 348"/>
                    <a:gd name="T25" fmla="*/ 263 h 353"/>
                    <a:gd name="T26" fmla="*/ 307 w 348"/>
                    <a:gd name="T27" fmla="*/ 205 h 353"/>
                    <a:gd name="T28" fmla="*/ 307 w 348"/>
                    <a:gd name="T29" fmla="*/ 276 h 353"/>
                    <a:gd name="T30" fmla="*/ 297 w 348"/>
                    <a:gd name="T31" fmla="*/ 276 h 353"/>
                    <a:gd name="T32" fmla="*/ 297 w 348"/>
                    <a:gd name="T33" fmla="*/ 352 h 353"/>
                    <a:gd name="T34" fmla="*/ 131 w 348"/>
                    <a:gd name="T35" fmla="*/ 352 h 353"/>
                    <a:gd name="T36" fmla="*/ 131 w 348"/>
                    <a:gd name="T37" fmla="*/ 276 h 353"/>
                    <a:gd name="T38" fmla="*/ 119 w 348"/>
                    <a:gd name="T39" fmla="*/ 276 h 353"/>
                    <a:gd name="T40" fmla="*/ 119 w 348"/>
                    <a:gd name="T41" fmla="*/ 134 h 353"/>
                    <a:gd name="T42" fmla="*/ 104 w 348"/>
                    <a:gd name="T43" fmla="*/ 146 h 353"/>
                    <a:gd name="T44" fmla="*/ 72 w 348"/>
                    <a:gd name="T45" fmla="*/ 146 h 353"/>
                    <a:gd name="T46" fmla="*/ 68 w 348"/>
                    <a:gd name="T47" fmla="*/ 141 h 353"/>
                    <a:gd name="T48" fmla="*/ 45 w 348"/>
                    <a:gd name="T49" fmla="*/ 104 h 353"/>
                    <a:gd name="T50" fmla="*/ 0 w 348"/>
                    <a:gd name="T51" fmla="*/ 39 h 353"/>
                    <a:gd name="T52" fmla="*/ 51 w 348"/>
                    <a:gd name="T53" fmla="*/ 0 h 353"/>
                    <a:gd name="T54" fmla="*/ 84 w 348"/>
                    <a:gd name="T55" fmla="*/ 49 h 353"/>
                    <a:gd name="T56" fmla="*/ 92 w 348"/>
                    <a:gd name="T57" fmla="*/ 59 h 353"/>
                    <a:gd name="T58" fmla="*/ 158 w 348"/>
                    <a:gd name="T59" fmla="*/ 14 h 353"/>
                    <a:gd name="T60" fmla="*/ 185 w 348"/>
                    <a:gd name="T61" fmla="*/ 14 h 353"/>
                    <a:gd name="T62" fmla="*/ 201 w 348"/>
                    <a:gd name="T63" fmla="*/ 56 h 353"/>
                    <a:gd name="T64" fmla="*/ 209 w 348"/>
                    <a:gd name="T65" fmla="*/ 39 h 353"/>
                    <a:gd name="T66" fmla="*/ 201 w 348"/>
                    <a:gd name="T67" fmla="*/ 14 h 353"/>
                    <a:gd name="T68" fmla="*/ 225 w 348"/>
                    <a:gd name="T69" fmla="*/ 14 h 353"/>
                    <a:gd name="T70" fmla="*/ 217 w 348"/>
                    <a:gd name="T71" fmla="*/ 40 h 353"/>
                    <a:gd name="T72" fmla="*/ 225 w 348"/>
                    <a:gd name="T73" fmla="*/ 56 h 353"/>
                    <a:gd name="T74" fmla="*/ 243 w 348"/>
                    <a:gd name="T75" fmla="*/ 14 h 3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8"/>
                    <a:gd name="T115" fmla="*/ 0 h 353"/>
                    <a:gd name="T116" fmla="*/ 348 w 348"/>
                    <a:gd name="T117" fmla="*/ 353 h 3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8" h="353">
                      <a:moveTo>
                        <a:pt x="243" y="14"/>
                      </a:moveTo>
                      <a:lnTo>
                        <a:pt x="264" y="14"/>
                      </a:lnTo>
                      <a:lnTo>
                        <a:pt x="290" y="31"/>
                      </a:lnTo>
                      <a:lnTo>
                        <a:pt x="347" y="121"/>
                      </a:lnTo>
                      <a:lnTo>
                        <a:pt x="344" y="162"/>
                      </a:lnTo>
                      <a:lnTo>
                        <a:pt x="306" y="195"/>
                      </a:lnTo>
                      <a:lnTo>
                        <a:pt x="275" y="218"/>
                      </a:lnTo>
                      <a:lnTo>
                        <a:pt x="237" y="165"/>
                      </a:lnTo>
                      <a:lnTo>
                        <a:pt x="252" y="152"/>
                      </a:lnTo>
                      <a:lnTo>
                        <a:pt x="264" y="139"/>
                      </a:lnTo>
                      <a:lnTo>
                        <a:pt x="238" y="94"/>
                      </a:lnTo>
                      <a:lnTo>
                        <a:pt x="163" y="151"/>
                      </a:lnTo>
                      <a:lnTo>
                        <a:pt x="236" y="263"/>
                      </a:lnTo>
                      <a:lnTo>
                        <a:pt x="307" y="205"/>
                      </a:lnTo>
                      <a:lnTo>
                        <a:pt x="307" y="276"/>
                      </a:lnTo>
                      <a:lnTo>
                        <a:pt x="297" y="276"/>
                      </a:lnTo>
                      <a:lnTo>
                        <a:pt x="297" y="352"/>
                      </a:lnTo>
                      <a:lnTo>
                        <a:pt x="131" y="352"/>
                      </a:lnTo>
                      <a:lnTo>
                        <a:pt x="131" y="276"/>
                      </a:lnTo>
                      <a:lnTo>
                        <a:pt x="119" y="276"/>
                      </a:lnTo>
                      <a:lnTo>
                        <a:pt x="119" y="134"/>
                      </a:lnTo>
                      <a:lnTo>
                        <a:pt x="104" y="146"/>
                      </a:lnTo>
                      <a:lnTo>
                        <a:pt x="72" y="146"/>
                      </a:lnTo>
                      <a:lnTo>
                        <a:pt x="68" y="141"/>
                      </a:lnTo>
                      <a:lnTo>
                        <a:pt x="45" y="104"/>
                      </a:lnTo>
                      <a:lnTo>
                        <a:pt x="0" y="39"/>
                      </a:lnTo>
                      <a:lnTo>
                        <a:pt x="51" y="0"/>
                      </a:lnTo>
                      <a:lnTo>
                        <a:pt x="84" y="49"/>
                      </a:lnTo>
                      <a:lnTo>
                        <a:pt x="92" y="59"/>
                      </a:lnTo>
                      <a:lnTo>
                        <a:pt x="158" y="14"/>
                      </a:lnTo>
                      <a:lnTo>
                        <a:pt x="185" y="14"/>
                      </a:lnTo>
                      <a:lnTo>
                        <a:pt x="201" y="56"/>
                      </a:lnTo>
                      <a:lnTo>
                        <a:pt x="209" y="39"/>
                      </a:lnTo>
                      <a:lnTo>
                        <a:pt x="201" y="14"/>
                      </a:lnTo>
                      <a:lnTo>
                        <a:pt x="225" y="14"/>
                      </a:lnTo>
                      <a:lnTo>
                        <a:pt x="217" y="40"/>
                      </a:lnTo>
                      <a:lnTo>
                        <a:pt x="225" y="56"/>
                      </a:lnTo>
                      <a:lnTo>
                        <a:pt x="243" y="14"/>
                      </a:lnTo>
                    </a:path>
                  </a:pathLst>
                </a:custGeom>
                <a:solidFill>
                  <a:srgbClr val="99FFCC"/>
                </a:solidFill>
                <a:ln w="12700" cap="rnd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Arc 54"/>
                <p:cNvSpPr>
                  <a:spLocks/>
                </p:cNvSpPr>
                <p:nvPr/>
              </p:nvSpPr>
              <p:spPr bwMode="auto">
                <a:xfrm>
                  <a:off x="5104" y="2221"/>
                  <a:ext cx="44" cy="36"/>
                </a:xfrm>
                <a:custGeom>
                  <a:avLst/>
                  <a:gdLst>
                    <a:gd name="T0" fmla="*/ 0 w 36552"/>
                    <a:gd name="T1" fmla="*/ 0 h 36583"/>
                    <a:gd name="T2" fmla="*/ 0 w 36552"/>
                    <a:gd name="T3" fmla="*/ 0 h 36583"/>
                    <a:gd name="T4" fmla="*/ 0 w 36552"/>
                    <a:gd name="T5" fmla="*/ 0 h 36583"/>
                    <a:gd name="T6" fmla="*/ 0 60000 65536"/>
                    <a:gd name="T7" fmla="*/ 0 60000 65536"/>
                    <a:gd name="T8" fmla="*/ 0 60000 65536"/>
                    <a:gd name="T9" fmla="*/ 0 w 36552"/>
                    <a:gd name="T10" fmla="*/ 0 h 36583"/>
                    <a:gd name="T11" fmla="*/ 36552 w 36552"/>
                    <a:gd name="T12" fmla="*/ 36583 h 365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552" h="36583" fill="none" extrusionOk="0">
                      <a:moveTo>
                        <a:pt x="0" y="6011"/>
                      </a:moveTo>
                      <a:cubicBezTo>
                        <a:pt x="4022" y="2153"/>
                        <a:pt x="9379" y="-1"/>
                        <a:pt x="14952" y="0"/>
                      </a:cubicBezTo>
                      <a:cubicBezTo>
                        <a:pt x="26881" y="0"/>
                        <a:pt x="36552" y="9670"/>
                        <a:pt x="36552" y="21600"/>
                      </a:cubicBezTo>
                      <a:cubicBezTo>
                        <a:pt x="36552" y="27187"/>
                        <a:pt x="34386" y="32557"/>
                        <a:pt x="30510" y="36582"/>
                      </a:cubicBezTo>
                    </a:path>
                    <a:path w="36552" h="36583" stroke="0" extrusionOk="0">
                      <a:moveTo>
                        <a:pt x="0" y="6011"/>
                      </a:moveTo>
                      <a:cubicBezTo>
                        <a:pt x="4022" y="2153"/>
                        <a:pt x="9379" y="-1"/>
                        <a:pt x="14952" y="0"/>
                      </a:cubicBezTo>
                      <a:cubicBezTo>
                        <a:pt x="26881" y="0"/>
                        <a:pt x="36552" y="9670"/>
                        <a:pt x="36552" y="21600"/>
                      </a:cubicBezTo>
                      <a:cubicBezTo>
                        <a:pt x="36552" y="27187"/>
                        <a:pt x="34386" y="32557"/>
                        <a:pt x="30510" y="36582"/>
                      </a:cubicBezTo>
                      <a:lnTo>
                        <a:pt x="14952" y="21600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12700" cap="rnd">
                  <a:solidFill>
                    <a:srgbClr val="0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Oval 55"/>
                <p:cNvSpPr>
                  <a:spLocks noChangeArrowheads="1"/>
                </p:cNvSpPr>
                <p:nvPr/>
              </p:nvSpPr>
              <p:spPr bwMode="auto">
                <a:xfrm>
                  <a:off x="5178" y="2327"/>
                  <a:ext cx="26" cy="38"/>
                </a:xfrm>
                <a:prstGeom prst="ellipse">
                  <a:avLst/>
                </a:prstGeom>
                <a:solidFill>
                  <a:srgbClr val="99FFCC"/>
                </a:solidFill>
                <a:ln w="1270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Oval 56"/>
                <p:cNvSpPr>
                  <a:spLocks noChangeArrowheads="1"/>
                </p:cNvSpPr>
                <p:nvPr/>
              </p:nvSpPr>
              <p:spPr bwMode="auto">
                <a:xfrm>
                  <a:off x="4927" y="2324"/>
                  <a:ext cx="30" cy="26"/>
                </a:xfrm>
                <a:prstGeom prst="ellipse">
                  <a:avLst/>
                </a:prstGeom>
                <a:solidFill>
                  <a:srgbClr val="99FFCC"/>
                </a:solidFill>
                <a:ln w="12700">
                  <a:solidFill>
                    <a:srgbClr val="0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8" name="AutoShape 57"/>
          <p:cNvSpPr>
            <a:spLocks noChangeArrowheads="1"/>
          </p:cNvSpPr>
          <p:nvPr/>
        </p:nvSpPr>
        <p:spPr bwMode="auto">
          <a:xfrm flipV="1">
            <a:off x="4805363" y="976313"/>
            <a:ext cx="581025" cy="5222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9" name="AutoShape 58"/>
          <p:cNvSpPr>
            <a:spLocks noChangeArrowheads="1"/>
          </p:cNvSpPr>
          <p:nvPr/>
        </p:nvSpPr>
        <p:spPr bwMode="auto">
          <a:xfrm flipH="1" flipV="1">
            <a:off x="4724400" y="914400"/>
            <a:ext cx="609600" cy="533400"/>
          </a:xfrm>
          <a:prstGeom prst="triangle">
            <a:avLst>
              <a:gd name="adj" fmla="val 50000"/>
            </a:avLst>
          </a:prstGeom>
          <a:solidFill>
            <a:srgbClr val="9EDEC7"/>
          </a:solidFill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060" name="Line 59"/>
          <p:cNvSpPr>
            <a:spLocks noChangeShapeType="1"/>
          </p:cNvSpPr>
          <p:nvPr/>
        </p:nvSpPr>
        <p:spPr bwMode="auto">
          <a:xfrm>
            <a:off x="4800600" y="1066800"/>
            <a:ext cx="4572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 type="none" w="sm" len="sm"/>
            <a:tailEnd type="none" w="sm" len="sm"/>
          </a:ln>
        </p:spPr>
        <p:txBody>
          <a:bodyPr lIns="40995" tIns="20498" rIns="40995" bIns="20498">
            <a:spAutoFit/>
          </a:bodyPr>
          <a:lstStyle/>
          <a:p>
            <a:endParaRPr lang="en-US"/>
          </a:p>
        </p:txBody>
      </p:sp>
      <p:sp>
        <p:nvSpPr>
          <p:cNvPr id="1061" name="Rectangle 60"/>
          <p:cNvSpPr>
            <a:spLocks noChangeArrowheads="1"/>
          </p:cNvSpPr>
          <p:nvPr/>
        </p:nvSpPr>
        <p:spPr bwMode="auto">
          <a:xfrm>
            <a:off x="4767263" y="941388"/>
            <a:ext cx="54451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22" tIns="12811" rIns="25622" bIns="12811">
            <a:spAutoFit/>
          </a:bodyPr>
          <a:lstStyle/>
          <a:p>
            <a:pPr algn="ctr" defTabSz="436563" eaLnBrk="0" hangingPunct="0"/>
            <a:r>
              <a:rPr lang="en-US" sz="500">
                <a:solidFill>
                  <a:schemeClr val="bg2"/>
                </a:solidFill>
                <a:latin typeface="Swis721 BlkEx BT" pitchFamily="34" charset="0"/>
              </a:rPr>
              <a:t>Target</a:t>
            </a:r>
            <a:r>
              <a:rPr lang="en-US" sz="500">
                <a:latin typeface="Swis721 BlkEx BT" pitchFamily="34" charset="0"/>
              </a:rPr>
              <a:t> </a:t>
            </a:r>
            <a:r>
              <a:rPr lang="en-US" sz="700">
                <a:latin typeface="Swis721 BlkEx BT" pitchFamily="34" charset="0"/>
              </a:rPr>
              <a:t> </a:t>
            </a:r>
            <a:endParaRPr lang="en-US" sz="700">
              <a:solidFill>
                <a:srgbClr val="CC0000"/>
              </a:solidFill>
              <a:latin typeface="Swis721 BlkEx BT" pitchFamily="34" charset="0"/>
            </a:endParaRPr>
          </a:p>
        </p:txBody>
      </p:sp>
      <p:sp>
        <p:nvSpPr>
          <p:cNvPr id="1062" name="Rectangle 61"/>
          <p:cNvSpPr>
            <a:spLocks noChangeArrowheads="1"/>
          </p:cNvSpPr>
          <p:nvPr/>
        </p:nvSpPr>
        <p:spPr bwMode="auto">
          <a:xfrm>
            <a:off x="4762500" y="1096963"/>
            <a:ext cx="5302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22" tIns="12811" rIns="25622" bIns="12811">
            <a:spAutoFit/>
          </a:bodyPr>
          <a:lstStyle/>
          <a:p>
            <a:pPr algn="ctr" defTabSz="436563" eaLnBrk="0" hangingPunct="0"/>
            <a:r>
              <a:rPr lang="en-US" sz="400">
                <a:solidFill>
                  <a:schemeClr val="bg2"/>
                </a:solidFill>
                <a:latin typeface="Swis721 BlkEx BT" pitchFamily="34" charset="0"/>
              </a:rPr>
              <a:t>Assess</a:t>
            </a:r>
            <a:r>
              <a:rPr lang="en-US" sz="500">
                <a:latin typeface="Swis721 BlkEx BT" pitchFamily="34" charset="0"/>
              </a:rPr>
              <a:t>     </a:t>
            </a:r>
          </a:p>
        </p:txBody>
      </p:sp>
      <p:sp>
        <p:nvSpPr>
          <p:cNvPr id="1063" name="Text Box 62"/>
          <p:cNvSpPr txBox="1">
            <a:spLocks noChangeArrowheads="1"/>
          </p:cNvSpPr>
          <p:nvPr/>
        </p:nvSpPr>
        <p:spPr bwMode="auto">
          <a:xfrm>
            <a:off x="4876800" y="1219200"/>
            <a:ext cx="300038" cy="152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">
                <a:solidFill>
                  <a:schemeClr val="bg2"/>
                </a:solidFill>
                <a:latin typeface="Swis721 BlkEx BT" pitchFamily="34" charset="0"/>
              </a:rPr>
              <a:t>DM</a:t>
            </a:r>
            <a:endParaRPr lang="en-US"/>
          </a:p>
        </p:txBody>
      </p:sp>
      <p:sp>
        <p:nvSpPr>
          <p:cNvPr id="1064" name="Line 63"/>
          <p:cNvSpPr>
            <a:spLocks noChangeShapeType="1"/>
          </p:cNvSpPr>
          <p:nvPr/>
        </p:nvSpPr>
        <p:spPr bwMode="auto">
          <a:xfrm>
            <a:off x="4902200" y="1219200"/>
            <a:ext cx="252413" cy="31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462915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nhd_banner_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688" y="520700"/>
            <a:ext cx="533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0875" y="3265488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River networks</a:t>
            </a:r>
          </a:p>
          <a:p>
            <a:r>
              <a:rPr lang="en-US"/>
              <a:t>for 8-digit HUC </a:t>
            </a:r>
          </a:p>
          <a:p>
            <a:r>
              <a:rPr lang="en-US"/>
              <a:t>watersheds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38200" y="5867400"/>
            <a:ext cx="260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http://nhd.usgs.gov/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6898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nhd_banner_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163" y="663575"/>
            <a:ext cx="533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88" y="533400"/>
            <a:ext cx="32623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1592263"/>
            <a:ext cx="8542338" cy="5265737"/>
            <a:chOff x="0" y="1003"/>
            <a:chExt cx="5381" cy="3317"/>
          </a:xfrm>
        </p:grpSpPr>
        <p:pic>
          <p:nvPicPr>
            <p:cNvPr id="17412" name="Picture 4" descr="netwo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1003"/>
              <a:ext cx="3509" cy="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344" y="1104"/>
              <a:ext cx="305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Lower West Fork, Trinity River Basin</a:t>
              </a:r>
            </a:p>
            <a:p>
              <a:pPr algn="ctr"/>
              <a:r>
                <a:rPr lang="en-US"/>
                <a:t>HUC = 12030102</a:t>
              </a:r>
            </a:p>
          </p:txBody>
        </p:sp>
        <p:pic>
          <p:nvPicPr>
            <p:cNvPr id="17414" name="Picture 6" descr="trinit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20"/>
              <a:ext cx="2229" cy="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V="1">
              <a:off x="1440" y="1680"/>
              <a:ext cx="576" cy="100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584" y="2784"/>
              <a:ext cx="1536" cy="6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River Reaches</a:t>
            </a:r>
          </a:p>
        </p:txBody>
      </p:sp>
      <p:pic>
        <p:nvPicPr>
          <p:cNvPr id="18435" name="Picture 3" descr="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663" y="896938"/>
            <a:ext cx="55705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22463" y="4859338"/>
            <a:ext cx="465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412 River Reaches</a:t>
            </a:r>
          </a:p>
          <a:p>
            <a:r>
              <a:rPr lang="en-US"/>
              <a:t>In Upper West Fork of Trinity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6883400" cy="1125538"/>
          </a:xfrm>
        </p:spPr>
        <p:txBody>
          <a:bodyPr/>
          <a:lstStyle/>
          <a:p>
            <a:pPr eaLnBrk="1" hangingPunct="1"/>
            <a:r>
              <a:rPr lang="en-US" smtClean="0"/>
              <a:t>River Reach Codes</a:t>
            </a:r>
            <a:br>
              <a:rPr lang="en-US" smtClean="0"/>
            </a:br>
            <a:r>
              <a:rPr lang="en-US" sz="3200" smtClean="0"/>
              <a:t>Used for river address locations</a:t>
            </a:r>
          </a:p>
        </p:txBody>
      </p:sp>
      <p:pic>
        <p:nvPicPr>
          <p:cNvPr id="19459" name="Picture 3" descr="zoo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113" y="1897063"/>
            <a:ext cx="45370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269038" y="2319338"/>
            <a:ext cx="231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ReachCode = 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12030102</a:t>
            </a:r>
            <a:r>
              <a:rPr lang="en-US" b="1">
                <a:solidFill>
                  <a:schemeClr val="accent2"/>
                </a:solidFill>
              </a:rPr>
              <a:t>000151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5903913" y="26590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65113" y="3649663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ReachCode = </a:t>
            </a:r>
            <a:r>
              <a:rPr lang="en-US" b="1">
                <a:solidFill>
                  <a:srgbClr val="008000"/>
                </a:solidFill>
              </a:rPr>
              <a:t>12030102</a:t>
            </a:r>
            <a:r>
              <a:rPr lang="en-US" b="1">
                <a:solidFill>
                  <a:schemeClr val="accent2"/>
                </a:solidFill>
              </a:rPr>
              <a:t>000005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627313" y="3497263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01638" y="49863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HUC#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722313" y="4335463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60513" y="494506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Segment#</a:t>
            </a:r>
            <a:endParaRPr lang="en-US" b="1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2170113" y="4411663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4943475" y="3989388"/>
            <a:ext cx="239713" cy="255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854700" y="4910138"/>
            <a:ext cx="2317750" cy="11874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C0128"/>
                </a:solidFill>
              </a:rPr>
              <a:t>Location 0.392</a:t>
            </a:r>
          </a:p>
          <a:p>
            <a:pPr algn="ctr" eaLnBrk="0" hangingPunct="0"/>
            <a:r>
              <a:rPr lang="en-US">
                <a:solidFill>
                  <a:srgbClr val="FC0128"/>
                </a:solidFill>
              </a:rPr>
              <a:t>on Reach</a:t>
            </a:r>
          </a:p>
          <a:p>
            <a:pPr algn="ctr" eaLnBrk="0" hangingPunct="0"/>
            <a:r>
              <a:rPr lang="en-US">
                <a:solidFill>
                  <a:srgbClr val="FC0128"/>
                </a:solidFill>
              </a:rPr>
              <a:t>12030102000005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 flipV="1">
            <a:off x="5062538" y="4095750"/>
            <a:ext cx="930275" cy="1049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3931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905000" y="5638800"/>
            <a:ext cx="537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http://www.horizon-systems.com/nhdplus/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NHDPlus for a Portion of Oregon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8798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4327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3429000" y="17526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3505200" y="3276600"/>
            <a:ext cx="1143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00400" y="6248400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>
                <a:solidFill>
                  <a:srgbClr val="0066FF"/>
                </a:solidFill>
              </a:rPr>
              <a:t>http://www.horizon-systems.com/nhdplus/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NHDPlus Reach Catchments  ~ 3km</a:t>
            </a:r>
            <a:r>
              <a:rPr lang="en-US" sz="3600" baseline="30000" smtClean="0"/>
              <a:t>2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910013" cy="376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324600" y="3505200"/>
            <a:ext cx="609600" cy="609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267200" y="1905000"/>
            <a:ext cx="25908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343400" y="4038600"/>
            <a:ext cx="25908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60525" y="5980113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About 1000 reach catchments in each 8-digit HUC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50925" y="13319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Average reach length = 2km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2133600" y="16764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876800" y="13716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2.3 million reaches</a:t>
            </a:r>
            <a:r>
              <a:rPr lang="en-US" sz="1800">
                <a:latin typeface="Arial" charset="0"/>
              </a:rPr>
              <a:t> for continental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899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14600" y="1524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http://www.geodata.gov/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590800" y="62484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hlinkClick r:id="rId3"/>
              </a:rPr>
              <a:t>http://www.geodata.gov/</a:t>
            </a:r>
            <a:r>
              <a:rPr lang="en-US"/>
              <a:t>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76400"/>
            <a:ext cx="549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29000"/>
            <a:ext cx="1485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895600"/>
            <a:ext cx="373380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1295400" y="5562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905000"/>
            <a:ext cx="1811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NHDPlus Reach 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Slope</a:t>
            </a:r>
          </a:p>
          <a:p>
            <a:pPr eaLnBrk="1" hangingPunct="1"/>
            <a:r>
              <a:rPr lang="en-US" smtClean="0"/>
              <a:t>Elevation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Mean annual flow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Corresponding velocity</a:t>
            </a:r>
          </a:p>
          <a:p>
            <a:pPr eaLnBrk="1" hangingPunct="1"/>
            <a:r>
              <a:rPr lang="en-US" smtClean="0"/>
              <a:t>Drainage area</a:t>
            </a:r>
          </a:p>
          <a:p>
            <a:pPr eaLnBrk="1" hangingPunct="1"/>
            <a:r>
              <a:rPr lang="en-US" smtClean="0"/>
              <a:t>% of upstream drainage area in different land uses</a:t>
            </a:r>
          </a:p>
          <a:p>
            <a:pPr eaLnBrk="1" hangingPunct="1"/>
            <a:r>
              <a:rPr lang="en-US" smtClean="0"/>
              <a:t>Stream order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168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National Elevation Dataset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Digital Elevation Model</a:t>
            </a:r>
            <a:r>
              <a:rPr lang="en-US" smtClean="0"/>
              <a:t> with 1 arc-second (30m) cells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Seamless</a:t>
            </a:r>
            <a:r>
              <a:rPr lang="en-US" smtClean="0"/>
              <a:t> in 1</a:t>
            </a:r>
            <a:r>
              <a:rPr lang="en-US" smtClean="0">
                <a:cs typeface="Times New Roman" pitchFamily="18" charset="0"/>
              </a:rPr>
              <a:t>° blocks for the United States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10 billion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Derived from USGS </a:t>
            </a:r>
            <a:r>
              <a:rPr lang="en-US" smtClean="0">
                <a:solidFill>
                  <a:srgbClr val="FF3300"/>
                </a:solidFill>
                <a:cs typeface="Times New Roman" pitchFamily="18" charset="0"/>
              </a:rPr>
              <a:t>1:24,000</a:t>
            </a:r>
            <a:r>
              <a:rPr lang="en-US" smtClean="0">
                <a:cs typeface="Times New Roman" pitchFamily="18" charset="0"/>
              </a:rPr>
              <a:t> quadrangle sheets </a:t>
            </a:r>
            <a:endParaRPr lang="en-US" smtClean="0"/>
          </a:p>
        </p:txBody>
      </p:sp>
      <p:pic>
        <p:nvPicPr>
          <p:cNvPr id="24580" name="Picture 4" descr="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1981200" y="5943600"/>
            <a:ext cx="5057775" cy="457200"/>
            <a:chOff x="576" y="3840"/>
            <a:chExt cx="3186" cy="288"/>
          </a:xfrm>
        </p:grpSpPr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1728" y="3840"/>
              <a:ext cx="2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http://seamless.usgs.gov/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576" y="3840"/>
              <a:ext cx="10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Get the data:</a:t>
              </a:r>
            </a:p>
          </p:txBody>
        </p:sp>
      </p:grp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895600" y="1447800"/>
            <a:ext cx="269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http://ned.usgs.gov/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Digital Elevation Model (DEM)</a:t>
            </a:r>
          </a:p>
        </p:txBody>
      </p:sp>
      <p:pic>
        <p:nvPicPr>
          <p:cNvPr id="25603" name="Picture 3" descr="elevp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64706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469188" y="1600200"/>
            <a:ext cx="1674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Contours</a:t>
            </a:r>
            <a:endParaRPr lang="en-US" sz="320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7237413" y="5410200"/>
            <a:ext cx="2286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7239000" y="3306763"/>
            <a:ext cx="2286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7229475" y="4389438"/>
            <a:ext cx="2286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527925" y="302895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720</a:t>
            </a:r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35863" y="41148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700</a:t>
            </a:r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543800" y="5083175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680</a:t>
            </a:r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543800" y="22098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740</a:t>
            </a:r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7239000" y="2514600"/>
            <a:ext cx="2286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638800" y="6172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680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343400" y="6172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700</a:t>
            </a:r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505200" y="6172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720</a:t>
            </a:r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590800" y="6172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740</a:t>
            </a:r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038600" y="1219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720</a:t>
            </a:r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105400" y="12192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993300"/>
                </a:solidFill>
              </a:rPr>
              <a:t>720</a:t>
            </a:r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997075" y="1905000"/>
            <a:ext cx="5070475" cy="42164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924800" cy="762000"/>
          </a:xfrm>
        </p:spPr>
        <p:txBody>
          <a:bodyPr/>
          <a:lstStyle/>
          <a:p>
            <a:pPr eaLnBrk="1" hangingPunct="1"/>
            <a:r>
              <a:rPr lang="en-US" smtClean="0"/>
              <a:t>Austin West 30 Meter DEM</a:t>
            </a:r>
          </a:p>
        </p:txBody>
      </p:sp>
      <p:pic>
        <p:nvPicPr>
          <p:cNvPr id="26627" name="Picture 3" descr="ausw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15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819400" y="1828800"/>
            <a:ext cx="3497263" cy="3382963"/>
            <a:chOff x="2261" y="1517"/>
            <a:chExt cx="1149" cy="1094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27657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27659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27668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27669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27670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27660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Text Box 21"/>
          <p:cNvSpPr txBox="1">
            <a:spLocks noChangeArrowheads="1"/>
          </p:cNvSpPr>
          <p:nvPr/>
        </p:nvSpPr>
        <p:spPr bwMode="auto">
          <a:xfrm>
            <a:off x="1295400" y="685800"/>
            <a:ext cx="7072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solidFill>
                  <a:srgbClr val="FF3300"/>
                </a:solidFill>
              </a:rPr>
              <a:t>Eight Direction</a:t>
            </a:r>
            <a:r>
              <a:rPr lang="en-US" sz="4000"/>
              <a:t> Pour Point Model</a:t>
            </a:r>
            <a:endParaRPr lang="en-US"/>
          </a:p>
        </p:txBody>
      </p:sp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685800" y="5486400"/>
            <a:ext cx="7974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Water flows in the direction of </a:t>
            </a:r>
            <a:r>
              <a:rPr lang="en-US" sz="3200">
                <a:solidFill>
                  <a:srgbClr val="FF3300"/>
                </a:solidFill>
              </a:rPr>
              <a:t>steepest descent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Flow </a:t>
            </a:r>
            <a:r>
              <a:rPr lang="en-US" smtClean="0">
                <a:solidFill>
                  <a:schemeClr val="tx1"/>
                </a:solidFill>
              </a:rPr>
              <a:t>Direction</a:t>
            </a:r>
            <a:r>
              <a:rPr lang="en-US" smtClean="0"/>
              <a:t> Grid</a:t>
            </a:r>
          </a:p>
        </p:txBody>
      </p:sp>
      <p:pic>
        <p:nvPicPr>
          <p:cNvPr id="28675" name="Picture 3" descr="f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6477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57200" y="3276600"/>
            <a:ext cx="1524000" cy="1600200"/>
            <a:chOff x="2261" y="1517"/>
            <a:chExt cx="1149" cy="1094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32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16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8</a:t>
              </a: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64</a:t>
              </a: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4</a:t>
              </a:r>
            </a:p>
          </p:txBody>
        </p:sp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28692" name="Rectangle 12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/>
                  <a:t>128</a:t>
                </a:r>
              </a:p>
            </p:txBody>
          </p:sp>
          <p:sp>
            <p:nvSpPr>
              <p:cNvPr id="28693" name="Rectangle 13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/>
                  <a:t>1</a:t>
                </a:r>
              </a:p>
            </p:txBody>
          </p:sp>
          <p:sp>
            <p:nvSpPr>
              <p:cNvPr id="28694" name="Rectangle 14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/>
                  <a:t>2</a:t>
                </a:r>
              </a:p>
            </p:txBody>
          </p:sp>
        </p:grpSp>
        <p:sp>
          <p:nvSpPr>
            <p:cNvPr id="28684" name="Line 15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6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Line 17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Line 18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19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Delineation of</a:t>
            </a:r>
            <a:r>
              <a:rPr lang="en-US" smtClean="0">
                <a:solidFill>
                  <a:srgbClr val="FF3300"/>
                </a:solidFill>
              </a:rPr>
              <a:t> </a:t>
            </a:r>
            <a:r>
              <a:rPr lang="en-US" smtClean="0">
                <a:solidFill>
                  <a:srgbClr val="66CCFF"/>
                </a:solidFill>
              </a:rPr>
              <a:t>Streams</a:t>
            </a:r>
            <a:r>
              <a:rPr lang="en-US" smtClean="0"/>
              <a:t> and </a:t>
            </a:r>
            <a:r>
              <a:rPr lang="en-US" smtClean="0">
                <a:solidFill>
                  <a:srgbClr val="FF3300"/>
                </a:solidFill>
              </a:rPr>
              <a:t>Watersheds</a:t>
            </a:r>
            <a:r>
              <a:rPr lang="en-US" smtClean="0"/>
              <a:t> on a DEM </a:t>
            </a:r>
          </a:p>
        </p:txBody>
      </p:sp>
      <p:pic>
        <p:nvPicPr>
          <p:cNvPr id="29699" name="Picture 3" descr="stream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865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ast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oast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54197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1752600"/>
            <a:ext cx="732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http://www.ngdc.noaa.gov/mgg/shorelines/shorelines.html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ils_da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1522413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txs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58674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stats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"/>
            <a:ext cx="68659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3400" y="6096000"/>
            <a:ext cx="71707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http://www.ncgc.nrcs.usda.gov/products/datasets/statsgo/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424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1:250,000 Scale Soil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3" descr="c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3"/>
            <a:ext cx="8207375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USGS GIS data for Water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2024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438400" y="121920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http://water.usgs.gov/maps.html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680085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soils_da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9188"/>
            <a:ext cx="130492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1371600" y="5791200"/>
            <a:ext cx="71215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http://www.ncgc.nrcs.usda.gov/products/datasets/ssurgo/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21367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1:24,000 scale</a:t>
            </a:r>
          </a:p>
          <a:p>
            <a:r>
              <a:rPr lang="en-US"/>
              <a:t>soil information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0" y="762000"/>
            <a:ext cx="2709863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SSURGO:</a:t>
            </a:r>
          </a:p>
          <a:p>
            <a:r>
              <a:rPr lang="en-US" sz="2800"/>
              <a:t>County Level </a:t>
            </a:r>
          </a:p>
          <a:p>
            <a:r>
              <a:rPr lang="en-US" sz="2800"/>
              <a:t>Digital Soil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Ssurgo for Travis County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087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49799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286000" y="2133600"/>
            <a:ext cx="24384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4343400"/>
            <a:ext cx="43434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381000" y="5867400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103 soil map units described by 7530 polygons of average area  35.37 ha (87 acres)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0"/>
            <a:ext cx="63246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81400" y="6248400"/>
            <a:ext cx="3360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http://landcover.usgs.gov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Land Cover Dataset</a:t>
            </a:r>
          </a:p>
        </p:txBody>
      </p:sp>
      <p:pic>
        <p:nvPicPr>
          <p:cNvPr id="35843" name="Picture 3" descr="washdc_web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0797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usnlc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5410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43200" y="6096000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http://seamless.usgs.gov/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14400" y="609600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the data: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3" descr="land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4938"/>
            <a:ext cx="8001000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39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315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11430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http://www.nationalatlas.gov/atlasftp.html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nc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7058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09800" y="5943600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http://www.ncdc.noaa.gov/oa/ncdc.html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153400" cy="1066800"/>
          </a:xfrm>
        </p:spPr>
        <p:txBody>
          <a:bodyPr/>
          <a:lstStyle/>
          <a:p>
            <a:pPr eaLnBrk="1" hangingPunct="1"/>
            <a:r>
              <a:rPr lang="en-US" smtClean="0"/>
              <a:t>PRISM Mean Annual Precipitation</a:t>
            </a:r>
          </a:p>
        </p:txBody>
      </p:sp>
      <p:pic>
        <p:nvPicPr>
          <p:cNvPr id="38915" name="Picture 3" descr="annual_l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00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limat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42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295400" y="6096000"/>
            <a:ext cx="628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http://www.wcc.nrcs.usda.gov/climate/prism.html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83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971800" y="1447800"/>
            <a:ext cx="310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http://www.daymet.org/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8968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National Water Information System</a:t>
            </a:r>
          </a:p>
        </p:txBody>
      </p:sp>
      <p:pic>
        <p:nvPicPr>
          <p:cNvPr id="40963" name="Picture 5" descr="nw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548163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32438" y="2743200"/>
            <a:ext cx="3611562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 access to USGS water </a:t>
            </a:r>
          </a:p>
          <a:p>
            <a:r>
              <a:rPr lang="en-US"/>
              <a:t>resources data in real time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791200" y="3505200"/>
            <a:ext cx="20574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4664075" y="4191000"/>
            <a:ext cx="447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http://waterdata.usgs.gov/usa/nwis/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609600"/>
            <a:ext cx="7227888" cy="1143000"/>
          </a:xfrm>
        </p:spPr>
        <p:txBody>
          <a:bodyPr/>
          <a:lstStyle/>
          <a:p>
            <a:pPr eaLnBrk="1" hangingPunct="1"/>
            <a:r>
              <a:rPr lang="en-US" smtClean="0"/>
              <a:t>Watersheds of the US </a:t>
            </a:r>
          </a:p>
        </p:txBody>
      </p:sp>
      <p:pic>
        <p:nvPicPr>
          <p:cNvPr id="8195" name="Picture 3" descr="wash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25" y="3159125"/>
            <a:ext cx="35083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95375" y="2386013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2-digit water resource regions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10213" y="2414588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8-digit HUC watersheds</a:t>
            </a:r>
          </a:p>
        </p:txBody>
      </p:sp>
      <p:pic>
        <p:nvPicPr>
          <p:cNvPr id="8198" name="Picture 6" descr="hu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3103563"/>
            <a:ext cx="38703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4297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USGS Water Watch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0" y="5791200"/>
            <a:ext cx="680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 access to USGS water resources data in real time</a:t>
            </a:r>
          </a:p>
        </p:txBody>
      </p:sp>
      <p:pic>
        <p:nvPicPr>
          <p:cNvPr id="41988" name="Picture 7" descr="waterrwat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447800"/>
            <a:ext cx="2395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209800" y="617220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http://waterdata.usgs.gov/nwis/rt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5859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296400" cy="11858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USGS National Water Information System</a:t>
            </a:r>
            <a:r>
              <a:rPr lang="en-US" sz="3200" smtClean="0">
                <a:solidFill>
                  <a:schemeClr val="bg1"/>
                </a:solidFill>
              </a:rPr>
              <a:t>.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6985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Real-time and Historic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Streamflow and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Groundwater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Water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Site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Tabular or Graphical Format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105400" y="4038600"/>
          <a:ext cx="3352800" cy="2238375"/>
        </p:xfrm>
        <a:graphic>
          <a:graphicData uri="http://schemas.openxmlformats.org/presentationml/2006/ole">
            <p:oleObj spid="_x0000_s2050" name="Bitmap Image" r:id="rId3" imgW="4374259" imgH="2918713" progId="Paint.Picture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143000" y="4038600"/>
          <a:ext cx="3700463" cy="2220913"/>
        </p:xfrm>
        <a:graphic>
          <a:graphicData uri="http://schemas.openxmlformats.org/presentationml/2006/ole">
            <p:oleObj spid="_x0000_s2051" name="Bitmap Image" r:id="rId4" imgW="3436918" imgH="178323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685800" y="0"/>
          <a:ext cx="7848600" cy="6526213"/>
        </p:xfrm>
        <a:graphic>
          <a:graphicData uri="http://schemas.openxmlformats.org/presentationml/2006/ole">
            <p:oleObj spid="_x0000_s3074" name="Bitmap Image" r:id="rId3" imgW="5990476" imgH="4982270" progId="Paint.Picture">
              <p:embed/>
            </p:oleObj>
          </a:graphicData>
        </a:graphic>
      </p:graphicFrame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905000" y="1524000"/>
            <a:ext cx="2763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http://srtm.usgs.gov/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HydroSheds</a:t>
            </a:r>
            <a:r>
              <a:rPr lang="en-US" dirty="0" smtClean="0"/>
              <a:t> derived from SRTM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0" y="1981200"/>
            <a:ext cx="89964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5867400"/>
            <a:ext cx="3920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http://hydrosheds.cr.usgs.gov/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370"/>
            <a:ext cx="6477000" cy="65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63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891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2133600" y="5181600"/>
            <a:ext cx="450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http://www.maproom.psu.edu/dcw/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1524000" y="6019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1:1,000,000 scale vector data for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GTOPO30</a:t>
            </a:r>
            <a:r>
              <a:rPr lang="en-US" smtClean="0"/>
              <a:t> - 1 km Digital Elevation Model of the Earth</a:t>
            </a:r>
          </a:p>
        </p:txBody>
      </p:sp>
      <p:pic>
        <p:nvPicPr>
          <p:cNvPr id="45059" name="Picture 3" descr="gtopo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8486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60960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http://eros.usgs.gov/#/Find_Data/Products_and_Data_Available/GTOPO30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Drainage</a:t>
            </a:r>
            <a:r>
              <a:rPr lang="en-US" smtClean="0"/>
              <a:t> in North America</a:t>
            </a:r>
          </a:p>
        </p:txBody>
      </p:sp>
      <p:pic>
        <p:nvPicPr>
          <p:cNvPr id="46083" name="Picture 3" descr="na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3751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384925" y="2098675"/>
            <a:ext cx="1766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Hydro1K is</a:t>
            </a:r>
          </a:p>
          <a:p>
            <a:r>
              <a:rPr lang="en-US"/>
              <a:t>derived from</a:t>
            </a:r>
          </a:p>
          <a:p>
            <a:r>
              <a:rPr lang="en-US"/>
              <a:t>GTOPO30</a:t>
            </a:r>
          </a:p>
          <a:p>
            <a:r>
              <a:rPr lang="en-US"/>
              <a:t>using raster </a:t>
            </a:r>
          </a:p>
          <a:p>
            <a:r>
              <a:rPr lang="en-US"/>
              <a:t>GIS analysis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3400" y="60198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http://eros.usgs.gov/#/Find_Data/Products_and_Data_Available/gtopo30/hydro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NASA Satellite Data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228975" y="6196013"/>
            <a:ext cx="308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https://lpdaac.usgs.gov/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421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Energy and Water Experiment</a:t>
            </a:r>
          </a:p>
        </p:txBody>
      </p:sp>
      <p:pic>
        <p:nvPicPr>
          <p:cNvPr id="48131" name="Picture 3" descr="gew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382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352800" y="60960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http://www.gewex.org/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1065213"/>
          </a:xfrm>
        </p:spPr>
        <p:txBody>
          <a:bodyPr/>
          <a:lstStyle/>
          <a:p>
            <a:pPr eaLnBrk="1" hangingPunct="1"/>
            <a:r>
              <a:rPr lang="en-US" sz="3600" smtClean="0"/>
              <a:t>Hydrologic Unit Code Watersheds</a:t>
            </a:r>
            <a:endParaRPr lang="en-US" smtClean="0"/>
          </a:p>
        </p:txBody>
      </p:sp>
      <p:sp>
        <p:nvSpPr>
          <p:cNvPr id="9219" name="Text Box 1028"/>
          <p:cNvSpPr txBox="1">
            <a:spLocks noChangeArrowheads="1"/>
          </p:cNvSpPr>
          <p:nvPr/>
        </p:nvSpPr>
        <p:spPr bwMode="auto">
          <a:xfrm>
            <a:off x="1676400" y="1219200"/>
            <a:ext cx="601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~ 2000 for US, about the size of counties</a:t>
            </a:r>
          </a:p>
        </p:txBody>
      </p:sp>
      <p:pic>
        <p:nvPicPr>
          <p:cNvPr id="9220" name="Picture 1029" descr="hu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705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247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3" descr="tn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tnris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81250"/>
            <a:ext cx="6096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1453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2454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0"/>
            <a:ext cx="43640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33400" y="6019800"/>
            <a:ext cx="277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http://maps.utah.gov/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3058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971800" y="2971800"/>
            <a:ext cx="325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http://www.wrcc.dri.edu/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8486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838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533400" y="4953000"/>
            <a:ext cx="478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http://www.wcc.nrcs.usda.gov/snotel/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76850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104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524000" y="5181600"/>
            <a:ext cx="608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http://www.dnr.ne.gov/databank/geospatial.html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4502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“National Map” in Nebraska</a:t>
            </a: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228600" y="6172200"/>
            <a:ext cx="866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http://nmviewogc.cr.usgs.gov/viewer.htm?bbox=-104.5,39.5,-95,43.5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026"/>
          <p:cNvSpPr>
            <a:spLocks noChangeShapeType="1"/>
          </p:cNvSpPr>
          <p:nvPr/>
        </p:nvSpPr>
        <p:spPr bwMode="auto">
          <a:xfrm>
            <a:off x="6781800" y="1828800"/>
            <a:ext cx="0" cy="3429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Watershed Hierarchy</a:t>
            </a:r>
          </a:p>
        </p:txBody>
      </p:sp>
      <p:pic>
        <p:nvPicPr>
          <p:cNvPr id="10244" name="Picture 1028" descr="wash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116138"/>
            <a:ext cx="40433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Oval 1029"/>
          <p:cNvSpPr>
            <a:spLocks noChangeArrowheads="1"/>
          </p:cNvSpPr>
          <p:nvPr/>
        </p:nvSpPr>
        <p:spPr bwMode="auto">
          <a:xfrm>
            <a:off x="5516563" y="1981200"/>
            <a:ext cx="25146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1030"/>
          <p:cNvSpPr>
            <a:spLocks noChangeArrowheads="1"/>
          </p:cNvSpPr>
          <p:nvPr/>
        </p:nvSpPr>
        <p:spPr bwMode="auto">
          <a:xfrm>
            <a:off x="5746750" y="2681288"/>
            <a:ext cx="2057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1031"/>
          <p:cNvSpPr>
            <a:spLocks noChangeArrowheads="1"/>
          </p:cNvSpPr>
          <p:nvPr/>
        </p:nvSpPr>
        <p:spPr bwMode="auto">
          <a:xfrm>
            <a:off x="5946775" y="3138488"/>
            <a:ext cx="1676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1032"/>
          <p:cNvSpPr>
            <a:spLocks noChangeArrowheads="1"/>
          </p:cNvSpPr>
          <p:nvPr/>
        </p:nvSpPr>
        <p:spPr bwMode="auto">
          <a:xfrm>
            <a:off x="6096000" y="3657600"/>
            <a:ext cx="13589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1033"/>
          <p:cNvSpPr>
            <a:spLocks noChangeArrowheads="1"/>
          </p:cNvSpPr>
          <p:nvPr/>
        </p:nvSpPr>
        <p:spPr bwMode="auto">
          <a:xfrm>
            <a:off x="6245225" y="4114800"/>
            <a:ext cx="1066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34"/>
          <p:cNvSpPr txBox="1">
            <a:spLocks noChangeArrowheads="1"/>
          </p:cNvSpPr>
          <p:nvPr/>
        </p:nvSpPr>
        <p:spPr bwMode="auto">
          <a:xfrm>
            <a:off x="7620000" y="3581400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8 HUC</a:t>
            </a:r>
          </a:p>
        </p:txBody>
      </p:sp>
      <p:sp>
        <p:nvSpPr>
          <p:cNvPr id="10251" name="Text Box 1035"/>
          <p:cNvSpPr txBox="1">
            <a:spLocks noChangeArrowheads="1"/>
          </p:cNvSpPr>
          <p:nvPr/>
        </p:nvSpPr>
        <p:spPr bwMode="auto">
          <a:xfrm>
            <a:off x="79248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0252" name="Text Box 1036"/>
          <p:cNvSpPr txBox="1">
            <a:spLocks noChangeArrowheads="1"/>
          </p:cNvSpPr>
          <p:nvPr/>
        </p:nvSpPr>
        <p:spPr bwMode="auto">
          <a:xfrm>
            <a:off x="815340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253" name="Text Box 1037"/>
          <p:cNvSpPr txBox="1">
            <a:spLocks noChangeArrowheads="1"/>
          </p:cNvSpPr>
          <p:nvPr/>
        </p:nvSpPr>
        <p:spPr bwMode="auto">
          <a:xfrm>
            <a:off x="7772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0254" name="Text Box 1038"/>
          <p:cNvSpPr txBox="1">
            <a:spLocks noChangeArrowheads="1"/>
          </p:cNvSpPr>
          <p:nvPr/>
        </p:nvSpPr>
        <p:spPr bwMode="auto">
          <a:xfrm>
            <a:off x="7162800" y="472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NHDPlus</a:t>
            </a:r>
          </a:p>
        </p:txBody>
      </p:sp>
      <p:sp>
        <p:nvSpPr>
          <p:cNvPr id="10255" name="Text Box 1039"/>
          <p:cNvSpPr txBox="1">
            <a:spLocks noChangeArrowheads="1"/>
          </p:cNvSpPr>
          <p:nvPr/>
        </p:nvSpPr>
        <p:spPr bwMode="auto">
          <a:xfrm>
            <a:off x="7467600" y="3962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0256" name="Oval 1040"/>
          <p:cNvSpPr>
            <a:spLocks noChangeArrowheads="1"/>
          </p:cNvSpPr>
          <p:nvPr/>
        </p:nvSpPr>
        <p:spPr bwMode="auto">
          <a:xfrm>
            <a:off x="6400800" y="4419600"/>
            <a:ext cx="7620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Text Box 1041"/>
          <p:cNvSpPr txBox="1">
            <a:spLocks noChangeArrowheads="1"/>
          </p:cNvSpPr>
          <p:nvPr/>
        </p:nvSpPr>
        <p:spPr bwMode="auto">
          <a:xfrm>
            <a:off x="7315200" y="434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10258" name="Oval 1042"/>
          <p:cNvSpPr>
            <a:spLocks noChangeArrowheads="1"/>
          </p:cNvSpPr>
          <p:nvPr/>
        </p:nvSpPr>
        <p:spPr bwMode="auto">
          <a:xfrm>
            <a:off x="6553200" y="4800600"/>
            <a:ext cx="457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1043"/>
          <p:cNvSpPr>
            <a:spLocks noChangeArrowheads="1"/>
          </p:cNvSpPr>
          <p:nvPr/>
        </p:nvSpPr>
        <p:spPr bwMode="auto">
          <a:xfrm>
            <a:off x="1435100" y="5557838"/>
            <a:ext cx="13589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1044"/>
          <p:cNvSpPr txBox="1">
            <a:spLocks noChangeArrowheads="1"/>
          </p:cNvSpPr>
          <p:nvPr/>
        </p:nvSpPr>
        <p:spPr bwMode="auto">
          <a:xfrm>
            <a:off x="2882900" y="5405438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Available</a:t>
            </a:r>
          </a:p>
        </p:txBody>
      </p:sp>
      <p:sp>
        <p:nvSpPr>
          <p:cNvPr id="10261" name="Oval 1045"/>
          <p:cNvSpPr>
            <a:spLocks noChangeArrowheads="1"/>
          </p:cNvSpPr>
          <p:nvPr/>
        </p:nvSpPr>
        <p:spPr bwMode="auto">
          <a:xfrm>
            <a:off x="5129213" y="5667375"/>
            <a:ext cx="10668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1046"/>
          <p:cNvSpPr txBox="1">
            <a:spLocks noChangeArrowheads="1"/>
          </p:cNvSpPr>
          <p:nvPr/>
        </p:nvSpPr>
        <p:spPr bwMode="auto">
          <a:xfrm>
            <a:off x="6348413" y="5438775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Progress</a:t>
            </a:r>
          </a:p>
        </p:txBody>
      </p:sp>
      <p:sp>
        <p:nvSpPr>
          <p:cNvPr id="10263" name="Text Box 1047"/>
          <p:cNvSpPr txBox="1">
            <a:spLocks noChangeArrowheads="1"/>
          </p:cNvSpPr>
          <p:nvPr/>
        </p:nvSpPr>
        <p:spPr bwMode="auto">
          <a:xfrm>
            <a:off x="7832725" y="1565275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Digit 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Watershed Boundary Dataset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smtClean="0"/>
              <a:t>National Program by </a:t>
            </a:r>
            <a:r>
              <a:rPr lang="en-US" smtClean="0">
                <a:solidFill>
                  <a:srgbClr val="FF3300"/>
                </a:solidFill>
              </a:rPr>
              <a:t>USGS</a:t>
            </a:r>
            <a:r>
              <a:rPr lang="en-US" smtClean="0"/>
              <a:t> and </a:t>
            </a:r>
            <a:r>
              <a:rPr lang="en-US" smtClean="0">
                <a:solidFill>
                  <a:srgbClr val="FF3300"/>
                </a:solidFill>
              </a:rPr>
              <a:t>USDA</a:t>
            </a:r>
            <a:r>
              <a:rPr lang="en-US" smtClean="0"/>
              <a:t> (NRCS)</a:t>
            </a:r>
          </a:p>
          <a:p>
            <a:pPr eaLnBrk="1" hangingPunct="1"/>
            <a:r>
              <a:rPr lang="en-US" smtClean="0"/>
              <a:t>Boundaries for </a:t>
            </a:r>
            <a:r>
              <a:rPr lang="en-US" smtClean="0">
                <a:solidFill>
                  <a:srgbClr val="FF3300"/>
                </a:solidFill>
              </a:rPr>
              <a:t>10- and 12- digit</a:t>
            </a:r>
            <a:r>
              <a:rPr lang="en-US" smtClean="0"/>
              <a:t> watersheds</a:t>
            </a:r>
          </a:p>
          <a:p>
            <a:pPr eaLnBrk="1" hangingPunct="1"/>
            <a:r>
              <a:rPr lang="en-US" smtClean="0"/>
              <a:t>First cut is by </a:t>
            </a:r>
            <a:r>
              <a:rPr lang="en-US" smtClean="0">
                <a:solidFill>
                  <a:srgbClr val="FF3300"/>
                </a:solidFill>
              </a:rPr>
              <a:t>automated delineation</a:t>
            </a:r>
            <a:r>
              <a:rPr lang="en-US" smtClean="0"/>
              <a:t> from NED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Hand checked</a:t>
            </a:r>
            <a:r>
              <a:rPr lang="en-US" smtClean="0"/>
              <a:t> and edited </a:t>
            </a:r>
          </a:p>
        </p:txBody>
      </p:sp>
      <p:pic>
        <p:nvPicPr>
          <p:cNvPr id="11268" name="Picture 1028" descr="wash_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2004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29" descr="wash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25146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1030"/>
          <p:cNvSpPr>
            <a:spLocks noChangeShapeType="1"/>
          </p:cNvSpPr>
          <p:nvPr/>
        </p:nvSpPr>
        <p:spPr bwMode="auto">
          <a:xfrm flipH="1" flipV="1">
            <a:off x="5257800" y="2667000"/>
            <a:ext cx="1219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031"/>
          <p:cNvSpPr>
            <a:spLocks noChangeShapeType="1"/>
          </p:cNvSpPr>
          <p:nvPr/>
        </p:nvSpPr>
        <p:spPr bwMode="auto">
          <a:xfrm flipV="1">
            <a:off x="7086600" y="43434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1032"/>
          <p:cNvSpPr txBox="1">
            <a:spLocks noChangeArrowheads="1"/>
          </p:cNvSpPr>
          <p:nvPr/>
        </p:nvSpPr>
        <p:spPr bwMode="auto">
          <a:xfrm>
            <a:off x="6400800" y="2057400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10-digit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Watershed Boundary DataSet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85800" y="10668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http://www.ncgc.nrcs.usda.gov/products/datasets/watershed/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WBD for Nebraska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7056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09600" y="990600"/>
            <a:ext cx="7472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2990 HUC12 watersheds of average area 39.3 square miles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HUC12:HUC ~ 40:1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626</Words>
  <Application>Microsoft Office PowerPoint</Application>
  <PresentationFormat>On-screen Show (4:3)</PresentationFormat>
  <Paragraphs>253</Paragraphs>
  <Slides>55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Times New Roman</vt:lpstr>
      <vt:lpstr>Arial</vt:lpstr>
      <vt:lpstr>Swis721 BlkEx BT</vt:lpstr>
      <vt:lpstr>ZapfHumnst BT</vt:lpstr>
      <vt:lpstr>Default Design</vt:lpstr>
      <vt:lpstr>Microsoft Word Document</vt:lpstr>
      <vt:lpstr>Bitmap Image</vt:lpstr>
      <vt:lpstr>Data Sources for GIS in Water Resources  by David R. Maidment, David G. Tarboton  and Ayse Irmak  GIS in Water Resources Fall 2010</vt:lpstr>
      <vt:lpstr>Slide 2</vt:lpstr>
      <vt:lpstr>USGS GIS data for Water</vt:lpstr>
      <vt:lpstr>Watersheds of the US </vt:lpstr>
      <vt:lpstr>Hydrologic Unit Code Watersheds</vt:lpstr>
      <vt:lpstr>Watershed Hierarchy</vt:lpstr>
      <vt:lpstr>Watershed Boundary Dataset</vt:lpstr>
      <vt:lpstr>Watershed Boundary DataSet</vt:lpstr>
      <vt:lpstr>WBD for Nebraska</vt:lpstr>
      <vt:lpstr>EPA River Reach File 1 (RF1)</vt:lpstr>
      <vt:lpstr>Slide 11</vt:lpstr>
      <vt:lpstr>Slide 12</vt:lpstr>
      <vt:lpstr>Slide 13</vt:lpstr>
      <vt:lpstr>Slide 14</vt:lpstr>
      <vt:lpstr>NHD River Reaches</vt:lpstr>
      <vt:lpstr>River Reach Codes Used for river address locations</vt:lpstr>
      <vt:lpstr>Slide 17</vt:lpstr>
      <vt:lpstr>NHDPlus for a Portion of Oregon</vt:lpstr>
      <vt:lpstr>NHDPlus Reach Catchments  ~ 3km2</vt:lpstr>
      <vt:lpstr>NHDPlus Reach Attributes</vt:lpstr>
      <vt:lpstr>National Elevation Dataset</vt:lpstr>
      <vt:lpstr>Digital Elevation Model (DEM)</vt:lpstr>
      <vt:lpstr>Austin West 30 Meter DEM</vt:lpstr>
      <vt:lpstr>Slide 24</vt:lpstr>
      <vt:lpstr>Flow Direction Grid</vt:lpstr>
      <vt:lpstr>Delineation of Streams and Watersheds on a DEM </vt:lpstr>
      <vt:lpstr>Slide 27</vt:lpstr>
      <vt:lpstr>Slide 28</vt:lpstr>
      <vt:lpstr>Slide 29</vt:lpstr>
      <vt:lpstr>Slide 30</vt:lpstr>
      <vt:lpstr>Ssurgo for Travis County</vt:lpstr>
      <vt:lpstr>Slide 32</vt:lpstr>
      <vt:lpstr>National Land Cover Dataset</vt:lpstr>
      <vt:lpstr>Slide 34</vt:lpstr>
      <vt:lpstr>Slide 35</vt:lpstr>
      <vt:lpstr>Slide 36</vt:lpstr>
      <vt:lpstr>PRISM Mean Annual Precipitation</vt:lpstr>
      <vt:lpstr>Slide 38</vt:lpstr>
      <vt:lpstr>National Water Information System</vt:lpstr>
      <vt:lpstr>USGS Water Watch</vt:lpstr>
      <vt:lpstr>USGS National Water Information System.</vt:lpstr>
      <vt:lpstr>Slide 42</vt:lpstr>
      <vt:lpstr>HydroSheds derived from SRTM</vt:lpstr>
      <vt:lpstr>Slide 44</vt:lpstr>
      <vt:lpstr>Slide 45</vt:lpstr>
      <vt:lpstr>GTOPO30 - 1 km Digital Elevation Model of the Earth</vt:lpstr>
      <vt:lpstr>Drainage in North America</vt:lpstr>
      <vt:lpstr>NASA Satellite Data</vt:lpstr>
      <vt:lpstr>Global Energy and Water Experiment</vt:lpstr>
      <vt:lpstr>Slide 50</vt:lpstr>
      <vt:lpstr>Slide 51</vt:lpstr>
      <vt:lpstr>Slide 52</vt:lpstr>
      <vt:lpstr>Slide 53</vt:lpstr>
      <vt:lpstr>Slide 54</vt:lpstr>
      <vt:lpstr>“National Map” in Nebraska</vt:lpstr>
    </vt:vector>
  </TitlesOfParts>
  <Company>Center for Research in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Hydro Data Programs</dc:title>
  <dc:creator>David R. Maidment</dc:creator>
  <cp:lastModifiedBy>maidment</cp:lastModifiedBy>
  <cp:revision>90</cp:revision>
  <dcterms:created xsi:type="dcterms:W3CDTF">2001-09-11T16:12:13Z</dcterms:created>
  <dcterms:modified xsi:type="dcterms:W3CDTF">2010-09-07T16:07:19Z</dcterms:modified>
</cp:coreProperties>
</file>