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2" r:id="rId5"/>
  </p:sldMasterIdLst>
  <p:notesMasterIdLst>
    <p:notesMasterId r:id="rId22"/>
  </p:notesMasterIdLst>
  <p:sldIdLst>
    <p:sldId id="556" r:id="rId6"/>
    <p:sldId id="546" r:id="rId7"/>
    <p:sldId id="560" r:id="rId8"/>
    <p:sldId id="599" r:id="rId9"/>
    <p:sldId id="600" r:id="rId10"/>
    <p:sldId id="601" r:id="rId11"/>
    <p:sldId id="602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5pPr>
    <a:lvl6pPr marL="2286000" algn="l" defTabSz="914400" rtl="0" eaLnBrk="1" latinLnBrk="0" hangingPunct="1"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6pPr>
    <a:lvl7pPr marL="2743200" algn="l" defTabSz="914400" rtl="0" eaLnBrk="1" latinLnBrk="0" hangingPunct="1"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7pPr>
    <a:lvl8pPr marL="3200400" algn="l" defTabSz="914400" rtl="0" eaLnBrk="1" latinLnBrk="0" hangingPunct="1"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8pPr>
    <a:lvl9pPr marL="3657600" algn="l" defTabSz="914400" rtl="0" eaLnBrk="1" latinLnBrk="0" hangingPunct="1">
      <a:defRPr sz="1400" b="1" kern="1200">
        <a:solidFill>
          <a:srgbClr val="FFFFFF"/>
        </a:solidFill>
        <a:latin typeface="Arial" charset="0"/>
        <a:ea typeface="ＭＳ Ｐゴシック" pitchFamily="1" charset="-128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CF5FA6E-233A-41B0-AD37-6FE175797C6E}">
          <p14:sldIdLst>
            <p14:sldId id="556"/>
            <p14:sldId id="546"/>
            <p14:sldId id="560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DFF"/>
    <a:srgbClr val="FFFF66"/>
    <a:srgbClr val="FFFFFF"/>
    <a:srgbClr val="A2530B"/>
    <a:srgbClr val="C17F36"/>
    <a:srgbClr val="FFA949"/>
    <a:srgbClr val="E6E6E6"/>
    <a:srgbClr val="556416"/>
    <a:srgbClr val="667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0929"/>
  </p:normalViewPr>
  <p:slideViewPr>
    <p:cSldViewPr snapToGrid="0">
      <p:cViewPr>
        <p:scale>
          <a:sx n="60" d="100"/>
          <a:sy n="60" d="100"/>
        </p:scale>
        <p:origin x="-1182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16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A76189F9-62A6-4CA7-9A91-93F24C28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0E646-A34A-4872-9ACA-5C085E3F7CDE}" type="slidenum">
              <a:rPr lang="en-US" smtClean="0">
                <a:latin typeface="Times New Roman" pitchFamily="18" charset="0"/>
                <a:ea typeface="ＭＳ Ｐゴシック" pitchFamily="1" charset="-128"/>
              </a:rPr>
              <a:pPr/>
              <a:t>2</a:t>
            </a:fld>
            <a:endParaRPr lang="en-US" smtClean="0"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59EA0-53D4-4A63-9052-1B86ED1503BB}" type="slidenum">
              <a:rPr lang="en-US" smtClean="0">
                <a:latin typeface="Times New Roman" pitchFamily="18" charset="0"/>
                <a:ea typeface="ＭＳ Ｐゴシック" pitchFamily="1" charset="-128"/>
              </a:rPr>
              <a:pPr/>
              <a:t>3</a:t>
            </a:fld>
            <a:endParaRPr lang="en-US" smtClean="0">
              <a:latin typeface="Times New Roman" pitchFamily="18" charset="0"/>
              <a:ea typeface="ＭＳ Ｐゴシック" pitchFamily="1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Notes:  </a:t>
            </a:r>
          </a:p>
          <a:p>
            <a:endParaRPr lang="en-US" smtClean="0">
              <a:ea typeface="ＭＳ Ｐゴシック" pitchFamily="1" charset="-128"/>
            </a:endParaRPr>
          </a:p>
          <a:p>
            <a:r>
              <a:rPr lang="en-US" b="1" smtClean="0">
                <a:ea typeface="ＭＳ Ｐゴシック" pitchFamily="1" charset="-128"/>
              </a:rPr>
              <a:t>Industrial partners:</a:t>
            </a:r>
            <a:r>
              <a:rPr lang="en-US" smtClean="0">
                <a:ea typeface="ＭＳ Ｐゴシック" pitchFamily="1" charset="-128"/>
              </a:rPr>
              <a:t> ESRI, Danish Hydraulic Institute, Camp,Dresser and McKee, Dodson and Associates</a:t>
            </a:r>
          </a:p>
          <a:p>
            <a:r>
              <a:rPr lang="en-US" b="1" smtClean="0">
                <a:ea typeface="ＭＳ Ｐゴシック" pitchFamily="1" charset="-128"/>
              </a:rPr>
              <a:t>Government partners:</a:t>
            </a:r>
            <a:r>
              <a:rPr lang="en-US" smtClean="0">
                <a:ea typeface="ＭＳ Ｐゴシック" pitchFamily="1" charset="-128"/>
              </a:rPr>
              <a:t> </a:t>
            </a:r>
          </a:p>
          <a:p>
            <a:r>
              <a:rPr lang="en-US" smtClean="0">
                <a:ea typeface="ＭＳ Ｐゴシック" pitchFamily="1" charset="-128"/>
              </a:rPr>
              <a:t>	Federal: EPA, USGS, Corps of Engineers (Hydrologic Engineering Center)</a:t>
            </a:r>
          </a:p>
          <a:p>
            <a:r>
              <a:rPr lang="en-US" smtClean="0">
                <a:ea typeface="ＭＳ Ｐゴシック" pitchFamily="1" charset="-128"/>
              </a:rPr>
              <a:t>	State: Texas Natural Resource Conservation Commission, Texas Water Development Board</a:t>
            </a:r>
          </a:p>
          <a:p>
            <a:r>
              <a:rPr lang="en-US" smtClean="0">
                <a:ea typeface="ＭＳ Ｐゴシック" pitchFamily="1" charset="-128"/>
              </a:rPr>
              <a:t>	Local: Lower Colorado River Authority, City of Austin, Dept of Watershed Protection</a:t>
            </a:r>
          </a:p>
          <a:p>
            <a:r>
              <a:rPr lang="en-US" b="1" smtClean="0">
                <a:ea typeface="ＭＳ Ｐゴシック" pitchFamily="1" charset="-128"/>
              </a:rPr>
              <a:t>Academic Partners:</a:t>
            </a:r>
            <a:r>
              <a:rPr lang="en-US" smtClean="0">
                <a:ea typeface="ＭＳ Ｐゴシック" pitchFamily="1" charset="-128"/>
              </a:rPr>
              <a:t> University of Texas, Brigham Young University, Utah State University</a:t>
            </a:r>
          </a:p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DC707-0BF2-4D0D-A417-E3807B73D78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C10_agd_bnnr_txt_July10-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924910"/>
            <a:ext cx="9144000" cy="83185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57700" y="2658176"/>
            <a:ext cx="3771900" cy="1270000"/>
          </a:xfrm>
        </p:spPr>
        <p:txBody>
          <a:bodyPr anchor="b"/>
          <a:lstStyle>
            <a:lvl1pPr algn="r">
              <a:defRPr sz="2400" spc="10" baseline="0"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53128" y="4114800"/>
            <a:ext cx="3776472" cy="753534"/>
          </a:xfrm>
        </p:spPr>
        <p:txBody>
          <a:bodyPr bIns="0"/>
          <a:lstStyle>
            <a:lvl1pPr marL="0" indent="0" algn="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Name of </a:t>
            </a:r>
            <a:r>
              <a:rPr lang="en-US" dirty="0" err="1" smtClean="0"/>
              <a:t>Presenter(s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70000" y="1947672"/>
            <a:ext cx="4572000" cy="3200400"/>
          </a:xfrm>
        </p:spPr>
        <p:txBody>
          <a:bodyPr lIns="0" tIns="0" rIns="0" bIns="0"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 baseline="0"/>
            </a:lvl3pPr>
          </a:lstStyle>
          <a:p>
            <a:pPr lvl="0"/>
            <a:r>
              <a:rPr lang="en-US" smtClean="0"/>
              <a:t>Click to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23900"/>
            <a:ext cx="7315200" cy="482600"/>
          </a:xfrm>
        </p:spPr>
        <p:txBody>
          <a:bodyPr/>
          <a:lstStyle/>
          <a:p>
            <a:r>
              <a:rPr lang="en-US" smtClean="0"/>
              <a:t>Click to Edit Title</a:t>
            </a:r>
            <a:endParaRPr lang="en-US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UC2008 Pre-conference Seminars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6E5A4D-761C-4486-9349-4D60871619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19, 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19, 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0759" y="2658176"/>
            <a:ext cx="5344510" cy="1270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Arc Hydro Groundwater &amp; Time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0296" y="4083269"/>
            <a:ext cx="4120738" cy="135583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Tim Whiteaker (UT </a:t>
            </a:r>
            <a:r>
              <a:rPr lang="en-US" sz="2400" dirty="0"/>
              <a:t>Austin)</a:t>
            </a:r>
          </a:p>
          <a:p>
            <a:r>
              <a:rPr lang="en-US" sz="2400" dirty="0"/>
              <a:t>Gil Strassberg (</a:t>
            </a:r>
            <a:r>
              <a:rPr lang="en-US" sz="2400" dirty="0" err="1"/>
              <a:t>Aquaveo</a:t>
            </a:r>
            <a:r>
              <a:rPr lang="en-US" sz="2400" dirty="0"/>
              <a:t>)</a:t>
            </a:r>
          </a:p>
          <a:p>
            <a:r>
              <a:rPr lang="en-US" sz="2400" dirty="0" smtClean="0"/>
              <a:t>David Maidment (UT Austin)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879475" y="1371600"/>
            <a:ext cx="7350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45000"/>
              </a:spcAft>
              <a:buClr>
                <a:srgbClr val="58595B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 type-time view: Get water levels (TSTypeID =2) for 1/1999</a:t>
            </a:r>
          </a:p>
        </p:txBody>
      </p:sp>
      <p:pic>
        <p:nvPicPr>
          <p:cNvPr id="16590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913" y="2590801"/>
            <a:ext cx="3265487" cy="205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1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288" y="2636838"/>
            <a:ext cx="112871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4606925" y="1949450"/>
            <a:ext cx="369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rPr>
              <a:t>Water level in the Edwards Aquifer in 1/1999</a:t>
            </a:r>
          </a:p>
        </p:txBody>
      </p:sp>
      <p:sp>
        <p:nvSpPr>
          <p:cNvPr id="165913" name="Text Box 25"/>
          <p:cNvSpPr txBox="1">
            <a:spLocks noChangeArrowheads="1"/>
          </p:cNvSpPr>
          <p:nvPr/>
        </p:nvSpPr>
        <p:spPr bwMode="auto">
          <a:xfrm>
            <a:off x="4953000" y="4800600"/>
            <a:ext cx="2286000" cy="132343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ＭＳ Ｐゴシック"/>
                <a:cs typeface="ＭＳ Ｐゴシック"/>
              </a:rPr>
              <a:t>Set of layers for different times creates an animation</a:t>
            </a:r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4005" y="3378200"/>
            <a:ext cx="211659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12" name="Line 24"/>
          <p:cNvSpPr>
            <a:spLocks noChangeShapeType="1"/>
          </p:cNvSpPr>
          <p:nvPr/>
        </p:nvSpPr>
        <p:spPr bwMode="auto">
          <a:xfrm flipV="1">
            <a:off x="4419600" y="4267200"/>
            <a:ext cx="6096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Cube 25"/>
          <p:cNvSpPr/>
          <p:nvPr/>
        </p:nvSpPr>
        <p:spPr bwMode="auto">
          <a:xfrm>
            <a:off x="1295400" y="2514600"/>
            <a:ext cx="1371600" cy="228600"/>
          </a:xfrm>
          <a:prstGeom prst="cube">
            <a:avLst>
              <a:gd name="adj" fmla="val 68179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1295400" y="2209800"/>
            <a:ext cx="1219200" cy="914400"/>
          </a:xfrm>
          <a:prstGeom prst="cube">
            <a:avLst>
              <a:gd name="adj" fmla="val 4501"/>
            </a:avLst>
          </a:prstGeom>
          <a:solidFill>
            <a:srgbClr val="FFFF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01" name="Text Box 6"/>
          <p:cNvSpPr txBox="1">
            <a:spLocks noChangeArrowheads="1"/>
          </p:cNvSpPr>
          <p:nvPr/>
        </p:nvSpPr>
        <p:spPr bwMode="auto">
          <a:xfrm>
            <a:off x="1447800" y="2314356"/>
            <a:ext cx="652662" cy="276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defTabSz="457200"/>
            <a:r>
              <a:rPr lang="en-US" sz="1200" b="1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1/1991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47800" y="2971800"/>
            <a:ext cx="1447800" cy="1588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Text Box 6"/>
          <p:cNvSpPr txBox="1">
            <a:spLocks noChangeArrowheads="1"/>
          </p:cNvSpPr>
          <p:nvPr/>
        </p:nvSpPr>
        <p:spPr bwMode="auto">
          <a:xfrm>
            <a:off x="2634568" y="2667375"/>
            <a:ext cx="867464" cy="276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defTabSz="457200"/>
            <a:r>
              <a:rPr lang="en-US" sz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FeatureID</a:t>
            </a:r>
          </a:p>
        </p:txBody>
      </p:sp>
      <p:sp>
        <p:nvSpPr>
          <p:cNvPr id="12304" name="Text Box 8"/>
          <p:cNvSpPr txBox="1">
            <a:spLocks noChangeArrowheads="1"/>
          </p:cNvSpPr>
          <p:nvPr/>
        </p:nvSpPr>
        <p:spPr bwMode="auto">
          <a:xfrm>
            <a:off x="990600" y="3304550"/>
            <a:ext cx="565908" cy="2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defTabSz="457200"/>
            <a:r>
              <a:rPr lang="en-US" sz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VarID</a:t>
            </a:r>
          </a:p>
        </p:txBody>
      </p:sp>
      <p:sp>
        <p:nvSpPr>
          <p:cNvPr id="12305" name="Oval 31"/>
          <p:cNvSpPr>
            <a:spLocks noChangeArrowheads="1"/>
          </p:cNvSpPr>
          <p:nvPr/>
        </p:nvSpPr>
        <p:spPr bwMode="auto">
          <a:xfrm>
            <a:off x="1371600" y="2438868"/>
            <a:ext cx="156216" cy="149896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>
            <a:off x="990600" y="2971800"/>
            <a:ext cx="457200" cy="457200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rot="5400000" flipH="1" flipV="1">
            <a:off x="876301" y="2400300"/>
            <a:ext cx="1143000" cy="3175"/>
          </a:xfrm>
          <a:prstGeom prst="straightConnector1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 flipV="1">
            <a:off x="1447800" y="2057400"/>
            <a:ext cx="1219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1143000" y="3276600"/>
            <a:ext cx="12192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 rot="5400000">
            <a:off x="685007" y="2818606"/>
            <a:ext cx="914400" cy="1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 rot="5400000">
            <a:off x="2209007" y="2513806"/>
            <a:ext cx="914400" cy="1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5400000">
            <a:off x="2362200" y="2971800"/>
            <a:ext cx="30480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1143000" y="2057400"/>
            <a:ext cx="30480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4" name="Text Box 6"/>
          <p:cNvSpPr txBox="1">
            <a:spLocks noChangeArrowheads="1"/>
          </p:cNvSpPr>
          <p:nvPr/>
        </p:nvSpPr>
        <p:spPr bwMode="auto">
          <a:xfrm>
            <a:off x="1330026" y="2999875"/>
            <a:ext cx="524422" cy="276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defTabSz="457200"/>
            <a:r>
              <a:rPr lang="en-US" sz="1200" dirty="0">
                <a:solidFill>
                  <a:srgbClr val="0070C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6875</a:t>
            </a:r>
          </a:p>
        </p:txBody>
      </p:sp>
      <p:sp>
        <p:nvSpPr>
          <p:cNvPr id="12315" name="Oval 41"/>
          <p:cNvSpPr>
            <a:spLocks noChangeArrowheads="1"/>
          </p:cNvSpPr>
          <p:nvPr/>
        </p:nvSpPr>
        <p:spPr bwMode="auto">
          <a:xfrm>
            <a:off x="1219200" y="3050661"/>
            <a:ext cx="156216" cy="14989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316" name="Text Box 7"/>
          <p:cNvSpPr txBox="1">
            <a:spLocks noChangeArrowheads="1"/>
          </p:cNvSpPr>
          <p:nvPr/>
        </p:nvSpPr>
        <p:spPr bwMode="auto">
          <a:xfrm>
            <a:off x="1535016" y="1781175"/>
            <a:ext cx="674784" cy="2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0" tIns="45702" rIns="91400" bIns="45702">
            <a:spAutoFit/>
          </a:bodyPr>
          <a:lstStyle/>
          <a:p>
            <a:pPr defTabSz="457200"/>
            <a:r>
              <a:rPr lang="en-US" sz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TsTime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143000" y="2362200"/>
            <a:ext cx="1219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 rot="5400000">
            <a:off x="2362200" y="2057400"/>
            <a:ext cx="30480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be 45"/>
          <p:cNvSpPr/>
          <p:nvPr/>
        </p:nvSpPr>
        <p:spPr bwMode="auto">
          <a:xfrm>
            <a:off x="1143000" y="2667000"/>
            <a:ext cx="1371600" cy="228600"/>
          </a:xfrm>
          <a:prstGeom prst="cube">
            <a:avLst>
              <a:gd name="adj" fmla="val 68179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1905794" y="2818606"/>
            <a:ext cx="9144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Time series 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0123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1" grpId="0"/>
      <p:bldP spid="165913" grpId="0"/>
      <p:bldP spid="1659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679450" y="457200"/>
            <a:ext cx="8464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algn="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152400" y="1143000"/>
            <a:ext cx="88280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spcBef>
                <a:spcPct val="5000"/>
              </a:spcBef>
              <a:spcAft>
                <a:spcPts val="1200"/>
              </a:spcAft>
              <a:buClr>
                <a:srgbClr val="58595B"/>
              </a:buClr>
              <a:buFont typeface="Wingdings" pitchFamily="2" charset="2"/>
              <a:buChar char="§"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638" y="4191000"/>
            <a:ext cx="74977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2"/>
          <p:cNvSpPr txBox="1">
            <a:spLocks noChangeArrowheads="1"/>
          </p:cNvSpPr>
          <p:nvPr/>
        </p:nvSpPr>
        <p:spPr bwMode="auto">
          <a:xfrm>
            <a:off x="4419600" y="35814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70C0"/>
                </a:solidFill>
                <a:latin typeface="+mn-lt"/>
              </a:rPr>
              <a:t>Variables (</a:t>
            </a:r>
            <a:r>
              <a:rPr lang="en-US" sz="1800" b="1" dirty="0" err="1">
                <a:solidFill>
                  <a:srgbClr val="0070C0"/>
                </a:solidFill>
                <a:latin typeface="+mn-lt"/>
              </a:rPr>
              <a:t>VarKey</a:t>
            </a:r>
            <a:r>
              <a:rPr lang="en-US" sz="18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cxnSp>
        <p:nvCxnSpPr>
          <p:cNvPr id="14" name="Straight Connector 13"/>
          <p:cNvCxnSpPr>
            <a:stCxn id="29701" idx="2"/>
          </p:cNvCxnSpPr>
          <p:nvPr/>
        </p:nvCxnSpPr>
        <p:spPr>
          <a:xfrm flipH="1">
            <a:off x="5943600" y="3950732"/>
            <a:ext cx="152400" cy="697468"/>
          </a:xfrm>
          <a:prstGeom prst="line">
            <a:avLst/>
          </a:prstGeom>
          <a:ln w="28575">
            <a:solidFill>
              <a:srgbClr val="9B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701" idx="2"/>
          </p:cNvCxnSpPr>
          <p:nvPr/>
        </p:nvCxnSpPr>
        <p:spPr>
          <a:xfrm flipH="1">
            <a:off x="4191000" y="3950732"/>
            <a:ext cx="1905000" cy="621268"/>
          </a:xfrm>
          <a:prstGeom prst="line">
            <a:avLst/>
          </a:prstGeom>
          <a:ln w="28575">
            <a:solidFill>
              <a:srgbClr val="9B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9701" idx="2"/>
          </p:cNvCxnSpPr>
          <p:nvPr/>
        </p:nvCxnSpPr>
        <p:spPr>
          <a:xfrm flipH="1">
            <a:off x="4953000" y="3950732"/>
            <a:ext cx="1143000" cy="697468"/>
          </a:xfrm>
          <a:prstGeom prst="line">
            <a:avLst/>
          </a:prstGeom>
          <a:ln w="28575">
            <a:solidFill>
              <a:srgbClr val="9B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9701" idx="2"/>
          </p:cNvCxnSpPr>
          <p:nvPr/>
        </p:nvCxnSpPr>
        <p:spPr>
          <a:xfrm>
            <a:off x="6096000" y="3950732"/>
            <a:ext cx="304800" cy="697468"/>
          </a:xfrm>
          <a:prstGeom prst="line">
            <a:avLst/>
          </a:prstGeom>
          <a:ln w="28575">
            <a:solidFill>
              <a:srgbClr val="9B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9701" idx="2"/>
          </p:cNvCxnSpPr>
          <p:nvPr/>
        </p:nvCxnSpPr>
        <p:spPr>
          <a:xfrm>
            <a:off x="6096000" y="3950732"/>
            <a:ext cx="1143000" cy="697468"/>
          </a:xfrm>
          <a:prstGeom prst="line">
            <a:avLst/>
          </a:prstGeom>
          <a:ln w="28575">
            <a:solidFill>
              <a:srgbClr val="9BC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Multi-variable time series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62000" y="1371600"/>
            <a:ext cx="7239000" cy="2209800"/>
          </a:xfrm>
        </p:spPr>
        <p:txBody>
          <a:bodyPr/>
          <a:lstStyle/>
          <a:p>
            <a:r>
              <a:rPr lang="en-US" sz="2000" b="0" dirty="0" smtClean="0"/>
              <a:t>Multiple variables recorded simultaneously at the same location </a:t>
            </a:r>
          </a:p>
          <a:p>
            <a:r>
              <a:rPr lang="en-US" sz="2000" b="0" dirty="0" smtClean="0"/>
              <a:t>Example – water quality parameters</a:t>
            </a:r>
          </a:p>
          <a:p>
            <a:r>
              <a:rPr lang="en-US" sz="2000" b="0" dirty="0" smtClean="0"/>
              <a:t>Indexed by location (FeatureID), and time (TsTime)</a:t>
            </a:r>
          </a:p>
          <a:p>
            <a:r>
              <a:rPr lang="en-US" sz="2000" b="0" dirty="0" smtClean="0"/>
              <a:t>Relationship to the VariableDefinition table is through the </a:t>
            </a:r>
            <a:r>
              <a:rPr lang="en-US" sz="2000" b="0" dirty="0" err="1" smtClean="0"/>
              <a:t>VarKey</a:t>
            </a:r>
            <a:endParaRPr lang="en-US" sz="2000" b="0" dirty="0" smtClean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04923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79450" y="457200"/>
            <a:ext cx="8464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algn="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38200" y="1371600"/>
            <a:ext cx="525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58595B"/>
              </a:buClr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Can query for multiple variables together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144284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4" cstate="print"/>
          <a:srcRect l="14102" t="1105" r="10999"/>
          <a:stretch>
            <a:fillRect/>
          </a:stretch>
        </p:blipFill>
        <p:spPr bwMode="auto">
          <a:xfrm>
            <a:off x="904554" y="1828800"/>
            <a:ext cx="4124646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0" y="3200400"/>
            <a:ext cx="4591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1035050" y="3836988"/>
            <a:ext cx="1644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3A6A"/>
                </a:solidFill>
                <a:latin typeface="Arial" pitchFamily="34" charset="0"/>
                <a:ea typeface="ＭＳ Ｐゴシック"/>
                <a:cs typeface="ＭＳ Ｐゴシック"/>
              </a:rPr>
              <a:t>Well HydroID = 2833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>
            <a:off x="1689100" y="4419600"/>
            <a:ext cx="2120900" cy="685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1055687" y="2239962"/>
            <a:ext cx="1869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itchFamily="34" charset="0"/>
                <a:ea typeface="ＭＳ Ｐゴシック"/>
                <a:cs typeface="ＭＳ Ｐゴシック"/>
              </a:rPr>
              <a:t>New Braunfels Springs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 flipH="1">
            <a:off x="1536700" y="2514600"/>
            <a:ext cx="457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3"/>
          <p:cNvSpPr>
            <a:spLocks noChangeShapeType="1"/>
          </p:cNvSpPr>
          <p:nvPr/>
        </p:nvSpPr>
        <p:spPr bwMode="auto">
          <a:xfrm>
            <a:off x="1993900" y="2509837"/>
            <a:ext cx="376237" cy="233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Multi-variable time series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23644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D:\Gil\GWDataModel_Book\Chapter7\Ch07_Figures\Ch07_FinalFigures\Figure7.20_19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3505200" cy="2909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6" name="Picture 12" descr="D:\Gil\GWDataModel_Book\Chapter7\Ch07_Figures\Ch07_FinalFigures\Figure7.20_19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43200"/>
            <a:ext cx="3429000" cy="28463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5" name="Picture 11" descr="D:\Gil\GWDataModel_Book\Chapter7\Ch07_Figures\Ch07_FinalFigures\Figure7.20_199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046287"/>
            <a:ext cx="3200400" cy="2657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152400" y="1219200"/>
            <a:ext cx="7761288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58595B"/>
              </a:buClr>
              <a:buFont typeface="Wingdings" pitchFamily="2" charset="2"/>
              <a:buChar char="§"/>
              <a:defRPr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1143000" y="3260725"/>
            <a:ext cx="17938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9BCDFF"/>
                </a:solidFill>
                <a:latin typeface="Arial" pitchFamily="34" charset="0"/>
                <a:ea typeface="ＭＳ Ｐゴシック"/>
                <a:cs typeface="ＭＳ Ｐゴシック"/>
              </a:rPr>
              <a:t>January 1991</a:t>
            </a:r>
          </a:p>
        </p:txBody>
      </p:sp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2971800" y="4251325"/>
            <a:ext cx="17938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9BCDFF"/>
                </a:solidFill>
                <a:latin typeface="Arial" pitchFamily="34" charset="0"/>
                <a:ea typeface="ＭＳ Ｐゴシック"/>
                <a:cs typeface="ＭＳ Ｐゴシック"/>
              </a:rPr>
              <a:t>January 1992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5181600" y="4800600"/>
            <a:ext cx="1793875" cy="396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9BCDFF"/>
                </a:solidFill>
                <a:latin typeface="Arial" pitchFamily="34" charset="0"/>
                <a:ea typeface="ＭＳ Ｐゴシック"/>
                <a:cs typeface="ＭＳ Ｐゴシック"/>
              </a:rPr>
              <a:t>January 1993</a:t>
            </a:r>
          </a:p>
        </p:txBody>
      </p:sp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7887" y="2438400"/>
            <a:ext cx="4811713" cy="16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Raster Series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38200" y="1295400"/>
            <a:ext cx="7391400" cy="1371600"/>
          </a:xfrm>
        </p:spPr>
        <p:txBody>
          <a:bodyPr/>
          <a:lstStyle/>
          <a:p>
            <a:r>
              <a:rPr lang="en-US" sz="2400" b="0" dirty="0" smtClean="0"/>
              <a:t>Raster datasets indexed by time</a:t>
            </a:r>
          </a:p>
          <a:p>
            <a:r>
              <a:rPr lang="en-US" sz="2400" b="0" dirty="0" smtClean="0"/>
              <a:t>Each raster represents a continuous surface describing a variable for a given time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73096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52400" y="1143000"/>
            <a:ext cx="7769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58595B"/>
              </a:buClr>
              <a:buFont typeface="Wingdings" pitchFamily="2" charset="2"/>
              <a:buChar char="§"/>
              <a:defRPr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4123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48200"/>
            <a:ext cx="1066800" cy="13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200400"/>
            <a:ext cx="4087813" cy="21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Feature Series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1371600"/>
            <a:ext cx="7391400" cy="1905000"/>
          </a:xfrm>
        </p:spPr>
        <p:txBody>
          <a:bodyPr/>
          <a:lstStyle/>
          <a:p>
            <a:r>
              <a:rPr lang="en-US" sz="2000" b="0" dirty="0" smtClean="0"/>
              <a:t>A collection of features indexed by time</a:t>
            </a:r>
          </a:p>
          <a:p>
            <a:r>
              <a:rPr lang="en-US" sz="2000" b="0" dirty="0" smtClean="0"/>
              <a:t>Example of particle tracks</a:t>
            </a:r>
          </a:p>
          <a:p>
            <a:r>
              <a:rPr lang="en-US" sz="2000" b="0" dirty="0" smtClean="0"/>
              <a:t>Features are indexed by VarID, TsTime, and GroupID</a:t>
            </a:r>
          </a:p>
          <a:p>
            <a:r>
              <a:rPr lang="en-US" sz="2000" b="0" dirty="0" smtClean="0"/>
              <a:t>Each group of features creates a track over time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767629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44702"/>
            <a:ext cx="5391150" cy="35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6096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0"/>
            <a:ext cx="301905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2667000"/>
            <a:ext cx="2371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28600" y="1219200"/>
            <a:ext cx="8797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lnSpc>
                <a:spcPct val="85000"/>
              </a:lnSpc>
              <a:spcBef>
                <a:spcPct val="5000"/>
              </a:spcBef>
              <a:spcAft>
                <a:spcPts val="1200"/>
              </a:spcAft>
              <a:buClr>
                <a:srgbClr val="58595B"/>
              </a:buClr>
              <a:buFont typeface="Wingdings" pitchFamily="2" charset="2"/>
              <a:buChar char="§"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Time series statistics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72510" y="381000"/>
            <a:ext cx="7315200" cy="990600"/>
          </a:xfrm>
        </p:spPr>
        <p:txBody>
          <a:bodyPr/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Summarize values over a given time</a:t>
            </a:r>
          </a:p>
          <a:p>
            <a:r>
              <a:rPr lang="en-US" sz="2400" b="0" dirty="0" smtClean="0"/>
              <a:t>Custom tool - part of Groundwater Analyst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3605531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14400" y="1371600"/>
            <a:ext cx="7315200" cy="3200400"/>
          </a:xfrm>
        </p:spPr>
        <p:txBody>
          <a:bodyPr/>
          <a:lstStyle/>
          <a:p>
            <a:r>
              <a:rPr lang="en-US" sz="2000" b="0" dirty="0" smtClean="0"/>
              <a:t>Import time series data into AHGW table format</a:t>
            </a:r>
          </a:p>
          <a:p>
            <a:r>
              <a:rPr lang="en-US" sz="2000" b="0" dirty="0" smtClean="0"/>
              <a:t>Create time series views – Time Series Statistics tool</a:t>
            </a:r>
          </a:p>
          <a:p>
            <a:r>
              <a:rPr lang="en-US" sz="2000" b="0" dirty="0" smtClean="0"/>
              <a:t>Interpolate to create rasters</a:t>
            </a:r>
          </a:p>
          <a:p>
            <a:r>
              <a:rPr lang="en-US" sz="2000" b="0" dirty="0" smtClean="0"/>
              <a:t>Load and index rasters in the RasterSeries raster catalog</a:t>
            </a:r>
          </a:p>
          <a:p>
            <a:r>
              <a:rPr lang="en-US" sz="2000" b="0" dirty="0" smtClean="0"/>
              <a:t>Animate data </a:t>
            </a:r>
          </a:p>
          <a:p>
            <a:endParaRPr lang="en-US" sz="2000" b="0" dirty="0"/>
          </a:p>
        </p:txBody>
      </p:sp>
      <p:sp>
        <p:nvSpPr>
          <p:cNvPr id="18434" name="Title 1"/>
          <p:cNvSpPr>
            <a:spLocks/>
          </p:cNvSpPr>
          <p:nvPr/>
        </p:nvSpPr>
        <p:spPr bwMode="auto">
          <a:xfrm>
            <a:off x="3276600" y="228600"/>
            <a:ext cx="563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000" b="1">
                <a:solidFill>
                  <a:schemeClr val="bg1"/>
                </a:solidFill>
                <a:latin typeface="Calibri" pitchFamily="34" charset="0"/>
              </a:rPr>
              <a:t>Workflow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" y="1143000"/>
            <a:ext cx="7769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227013" indent="-227013">
              <a:lnSpc>
                <a:spcPct val="85000"/>
              </a:lnSpc>
              <a:spcBef>
                <a:spcPct val="20000"/>
              </a:spcBef>
              <a:spcAft>
                <a:spcPct val="20000"/>
              </a:spcAft>
              <a:buClr>
                <a:srgbClr val="58595B"/>
              </a:buClr>
              <a:buFont typeface="Wingdings" pitchFamily="2" charset="2"/>
              <a:buChar char="§"/>
              <a:defRPr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71886"/>
            <a:ext cx="5715002" cy="2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19400" y="31242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342900" indent="-342900" algn="ctr">
              <a:lnSpc>
                <a:spcPct val="85000"/>
              </a:lnSpc>
              <a:spcBef>
                <a:spcPct val="20000"/>
              </a:spcBef>
              <a:spcAft>
                <a:spcPct val="45000"/>
              </a:spcAft>
              <a:buClr>
                <a:srgbClr val="58595B"/>
              </a:buClr>
              <a:defRPr/>
            </a:pPr>
            <a:r>
              <a:rPr lang="en-US" sz="2000" b="1" dirty="0">
                <a:solidFill>
                  <a:srgbClr val="0070C0"/>
                </a:solidFill>
                <a:latin typeface="Corbel" pitchFamily="34" charset="0"/>
              </a:rPr>
              <a:t>Automate workflows with custom models/scripts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Workflow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12711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/>
              <a:t>Linking GIS and Water Resources</a:t>
            </a:r>
          </a:p>
        </p:txBody>
      </p:sp>
      <p:sp>
        <p:nvSpPr>
          <p:cNvPr id="8197" name="Oval 3"/>
          <p:cNvSpPr>
            <a:spLocks noChangeArrowheads="1"/>
          </p:cNvSpPr>
          <p:nvPr/>
        </p:nvSpPr>
        <p:spPr bwMode="auto">
          <a:xfrm>
            <a:off x="609600" y="2133600"/>
            <a:ext cx="4800600" cy="3276600"/>
          </a:xfrm>
          <a:prstGeom prst="ellipse">
            <a:avLst/>
          </a:prstGeom>
          <a:noFill/>
          <a:ln w="38100" algn="ctr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788" name="Oval 4"/>
          <p:cNvSpPr>
            <a:spLocks noChangeArrowheads="1"/>
          </p:cNvSpPr>
          <p:nvPr/>
        </p:nvSpPr>
        <p:spPr bwMode="auto">
          <a:xfrm>
            <a:off x="3505200" y="2133600"/>
            <a:ext cx="4800600" cy="3276600"/>
          </a:xfrm>
          <a:prstGeom prst="ellipse">
            <a:avLst/>
          </a:prstGeom>
          <a:noFill/>
          <a:ln w="38100" algn="ctr">
            <a:solidFill>
              <a:srgbClr val="66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2133600" y="3352800"/>
            <a:ext cx="105886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>
                <a:solidFill>
                  <a:srgbClr val="33CC33"/>
                </a:solidFill>
              </a:rPr>
              <a:t>GIS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5562600" y="3048000"/>
            <a:ext cx="2613025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0">
                <a:solidFill>
                  <a:srgbClr val="66CCFF"/>
                </a:solidFill>
              </a:rPr>
              <a:t>Water</a:t>
            </a:r>
          </a:p>
          <a:p>
            <a:r>
              <a:rPr lang="en-US" sz="4000" b="0">
                <a:solidFill>
                  <a:srgbClr val="66CCFF"/>
                </a:solidFill>
              </a:rPr>
              <a:t>Resources</a:t>
            </a:r>
          </a:p>
          <a:p>
            <a:endParaRPr lang="en-US" sz="4000" b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23900"/>
            <a:ext cx="7552706" cy="482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Arc Hydro Groundwater: </a:t>
            </a:r>
            <a:br>
              <a:rPr lang="en-US" sz="3200" dirty="0" smtClean="0"/>
            </a:br>
            <a:r>
              <a:rPr lang="en-US" sz="3200" dirty="0" smtClean="0"/>
              <a:t>GIS For Hydrogeology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40607" y="2125798"/>
            <a:ext cx="4572000" cy="224432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0" dirty="0" smtClean="0"/>
              <a:t>Describes the data model – </a:t>
            </a:r>
            <a:r>
              <a:rPr lang="en-US" sz="2400" dirty="0" smtClean="0">
                <a:solidFill>
                  <a:srgbClr val="0070C0"/>
                </a:solidFill>
              </a:rPr>
              <a:t>public domain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0" dirty="0" smtClean="0"/>
              <a:t>Chapter for each </a:t>
            </a:r>
            <a:r>
              <a:rPr lang="en-US" sz="2400" dirty="0" smtClean="0">
                <a:solidFill>
                  <a:srgbClr val="0070C0"/>
                </a:solidFill>
              </a:rPr>
              <a:t>data model component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0" dirty="0" smtClean="0">
                <a:solidFill>
                  <a:schemeClr val="bg1"/>
                </a:solidFill>
              </a:rPr>
              <a:t>Will be released later this year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endParaRPr lang="en-US" sz="2400" dirty="0" smtClean="0">
              <a:solidFill>
                <a:schemeClr val="accent4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387" y="2078177"/>
            <a:ext cx="3172367" cy="3786374"/>
          </a:xfrm>
          <a:prstGeom prst="rect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Space-time datasets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315200" cy="46567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1226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Space-time datasets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838200" y="1371600"/>
            <a:ext cx="7467600" cy="5029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Single variable time series </a:t>
            </a:r>
            <a:r>
              <a:rPr lang="en-US" sz="2200" b="0" dirty="0" smtClean="0"/>
              <a:t>– </a:t>
            </a:r>
            <a:r>
              <a:rPr lang="en-US" sz="2200" b="0" dirty="0" smtClean="0"/>
              <a:t>A </a:t>
            </a:r>
            <a:r>
              <a:rPr lang="en-US" sz="2200" b="0" dirty="0" smtClean="0"/>
              <a:t>variable recorded at a location, such as stream discharge or groundwater levels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Multi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variable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time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series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b="0" dirty="0" smtClean="0"/>
              <a:t>– Multiple variables recorded simultaneously at the same location, such as chemical analysis of a water sample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Time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varying</a:t>
            </a:r>
            <a:r>
              <a:rPr lang="en-US" sz="2200" b="0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>
                <a:solidFill>
                  <a:srgbClr val="0070C0"/>
                </a:solidFill>
              </a:rPr>
              <a:t>surfaces (raster series) </a:t>
            </a:r>
            <a:r>
              <a:rPr lang="en-US" sz="2200" b="0" dirty="0" smtClean="0"/>
              <a:t>– Raster datasets indexed by time. Each rater is a “snapshot” of the environment at a certain time. 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0070C0"/>
                </a:solidFill>
              </a:rPr>
              <a:t>Time varying features (feature series) </a:t>
            </a:r>
            <a:r>
              <a:rPr lang="en-US" sz="2200" b="0" dirty="0" smtClean="0"/>
              <a:t>– A collection of features indexed by time. Each feature in a feature series represents a variable at a single time period. </a:t>
            </a:r>
          </a:p>
        </p:txBody>
      </p:sp>
    </p:spTree>
    <p:extLst>
      <p:ext uri="{BB962C8B-B14F-4D97-AF65-F5344CB8AC3E}">
        <p14:creationId xmlns:p14="http://schemas.microsoft.com/office/powerpoint/2010/main" val="29405376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dirty="0" smtClean="0"/>
              <a:t>Variable Definition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14400" y="1371600"/>
            <a:ext cx="7315200" cy="1295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0" dirty="0" smtClean="0"/>
              <a:t>Catalog of time varying parameters (e.g. streamflow, water levels, concentrations, etc.)</a:t>
            </a:r>
          </a:p>
          <a:p>
            <a:pPr>
              <a:lnSpc>
                <a:spcPct val="100000"/>
              </a:lnSpc>
            </a:pPr>
            <a:r>
              <a:rPr lang="en-US" sz="2400" b="0" dirty="0" smtClean="0"/>
              <a:t>Each variable is indexed with a  HydroID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1295400"/>
            <a:ext cx="82184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spcAft>
                <a:spcPct val="45000"/>
              </a:spcAft>
              <a:buClr>
                <a:srgbClr val="58595B"/>
              </a:buClr>
              <a:buFont typeface="Wingdings" pitchFamily="2" charset="2"/>
              <a:buChar char="§"/>
              <a:defRPr/>
            </a:pP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67000"/>
            <a:ext cx="19812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639481"/>
            <a:ext cx="5867400" cy="245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691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46075" y="1190625"/>
            <a:ext cx="82184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 marL="342900" indent="-342900">
              <a:lnSpc>
                <a:spcPct val="85000"/>
              </a:lnSpc>
              <a:spcAft>
                <a:spcPts val="600"/>
              </a:spcAft>
              <a:buClr>
                <a:srgbClr val="58595B"/>
              </a:buClr>
              <a:buFont typeface="Wingdings" pitchFamily="2" charset="2"/>
              <a:buChar char="§"/>
            </a:pPr>
            <a:endParaRPr lang="en-US" dirty="0">
              <a:latin typeface="Corbel" pitchFamily="34" charset="0"/>
            </a:endParaRPr>
          </a:p>
        </p:txBody>
      </p:sp>
      <p:pic>
        <p:nvPicPr>
          <p:cNvPr id="922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435" y="3505200"/>
            <a:ext cx="3700165" cy="26431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9222" name="Group 8"/>
          <p:cNvGrpSpPr>
            <a:grpSpLocks/>
          </p:cNvGrpSpPr>
          <p:nvPr/>
        </p:nvGrpSpPr>
        <p:grpSpPr bwMode="auto">
          <a:xfrm>
            <a:off x="838200" y="2743200"/>
            <a:ext cx="4038600" cy="3581400"/>
            <a:chOff x="244475" y="3438525"/>
            <a:chExt cx="3489325" cy="3114675"/>
          </a:xfrm>
        </p:grpSpPr>
        <p:cxnSp>
          <p:nvCxnSpPr>
            <p:cNvPr id="42" name="Elbow Connector 41"/>
            <p:cNvCxnSpPr/>
            <p:nvPr/>
          </p:nvCxnSpPr>
          <p:spPr>
            <a:xfrm flipV="1">
              <a:off x="1767916" y="4048732"/>
              <a:ext cx="762916" cy="1522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24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4475" y="3743325"/>
              <a:ext cx="1676400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8075" y="3438525"/>
              <a:ext cx="13557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TimeSeries table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14400" y="1295400"/>
            <a:ext cx="7315200" cy="18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0" dirty="0" smtClean="0"/>
              <a:t>Each measurement is indexed by space, time, and type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Space = FeatureID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Time  = TsTime</a:t>
            </a:r>
          </a:p>
          <a:p>
            <a:pPr>
              <a:lnSpc>
                <a:spcPct val="100000"/>
              </a:lnSpc>
            </a:pPr>
            <a:r>
              <a:rPr lang="en-US" sz="2000" b="0" dirty="0" smtClean="0"/>
              <a:t>Type = VarID</a:t>
            </a:r>
          </a:p>
          <a:p>
            <a:pPr>
              <a:lnSpc>
                <a:spcPct val="100000"/>
              </a:lnSpc>
            </a:pPr>
            <a:endParaRPr lang="en-US" sz="2000" b="0" dirty="0"/>
          </a:p>
        </p:txBody>
      </p: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4876800" y="2819400"/>
            <a:ext cx="3429000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70C0"/>
                </a:solidFill>
                <a:latin typeface="Arial" pitchFamily="34" charset="0"/>
                <a:ea typeface="ＭＳ Ｐゴシック"/>
                <a:cs typeface="ＭＳ Ｐゴシック"/>
              </a:rPr>
              <a:t>VarID provides information on the variable</a:t>
            </a:r>
          </a:p>
        </p:txBody>
      </p:sp>
    </p:spTree>
    <p:extLst>
      <p:ext uri="{BB962C8B-B14F-4D97-AF65-F5344CB8AC3E}">
        <p14:creationId xmlns:p14="http://schemas.microsoft.com/office/powerpoint/2010/main" val="3534417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914400" y="1379537"/>
            <a:ext cx="7315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2" rIns="91422" bIns="45712"/>
          <a:lstStyle/>
          <a:p>
            <a:pPr>
              <a:lnSpc>
                <a:spcPct val="85000"/>
              </a:lnSpc>
              <a:spcBef>
                <a:spcPct val="20000"/>
              </a:spcBef>
              <a:spcAft>
                <a:spcPct val="45000"/>
              </a:spcAft>
              <a:buClr>
                <a:srgbClr val="58595B"/>
              </a:buClr>
            </a:pPr>
            <a:r>
              <a:rPr lang="en-US" dirty="0">
                <a:solidFill>
                  <a:schemeClr val="bg1"/>
                </a:solidFill>
                <a:latin typeface="+mn-lt"/>
              </a:rPr>
              <a:t>We can “slice” through the data cube to get specific views of the data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838200" y="2133600"/>
            <a:ext cx="2653909" cy="3150766"/>
            <a:chOff x="958540" y="2133600"/>
            <a:chExt cx="3145059" cy="3448442"/>
          </a:xfrm>
        </p:grpSpPr>
        <p:sp>
          <p:nvSpPr>
            <p:cNvPr id="10244" name="Text Box 43"/>
            <p:cNvSpPr txBox="1">
              <a:spLocks noChangeArrowheads="1"/>
            </p:cNvSpPr>
            <p:nvPr/>
          </p:nvSpPr>
          <p:spPr bwMode="auto">
            <a:xfrm>
              <a:off x="1252227" y="2547937"/>
              <a:ext cx="1958975" cy="58102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Query by location 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(FeatureID = 2791)</a:t>
              </a:r>
            </a:p>
          </p:txBody>
        </p:sp>
        <p:sp>
          <p:nvSpPr>
            <p:cNvPr id="157742" name="Text Box 46"/>
            <p:cNvSpPr txBox="1">
              <a:spLocks noChangeArrowheads="1"/>
            </p:cNvSpPr>
            <p:nvPr/>
          </p:nvSpPr>
          <p:spPr bwMode="auto">
            <a:xfrm>
              <a:off x="1571887" y="2133600"/>
              <a:ext cx="1333945" cy="4379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+mn-lt"/>
                  <a:ea typeface="ＭＳ Ｐゴシック"/>
                  <a:cs typeface="ＭＳ Ｐゴシック"/>
                </a:rPr>
                <a:t>Where?</a:t>
              </a:r>
            </a:p>
          </p:txBody>
        </p:sp>
        <p:grpSp>
          <p:nvGrpSpPr>
            <p:cNvPr id="10250" name="Group 107"/>
            <p:cNvGrpSpPr>
              <a:grpSpLocks/>
            </p:cNvGrpSpPr>
            <p:nvPr/>
          </p:nvGrpSpPr>
          <p:grpSpPr bwMode="auto">
            <a:xfrm>
              <a:off x="958540" y="3463926"/>
              <a:ext cx="3145059" cy="2118116"/>
              <a:chOff x="1098431" y="3228237"/>
              <a:chExt cx="2614755" cy="1812163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1555090" y="4419371"/>
                <a:ext cx="1447847" cy="1359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4" name="Text Box 6"/>
              <p:cNvSpPr txBox="1">
                <a:spLocks noChangeArrowheads="1"/>
              </p:cNvSpPr>
              <p:nvPr/>
            </p:nvSpPr>
            <p:spPr bwMode="auto">
              <a:xfrm>
                <a:off x="1971256" y="4114800"/>
                <a:ext cx="573542" cy="2881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2791</a:t>
                </a:r>
              </a:p>
            </p:txBody>
          </p:sp>
          <p:sp>
            <p:nvSpPr>
              <p:cNvPr id="10295" name="Text Box 7"/>
              <p:cNvSpPr txBox="1">
                <a:spLocks noChangeArrowheads="1"/>
              </p:cNvSpPr>
              <p:nvPr/>
            </p:nvSpPr>
            <p:spPr bwMode="auto">
              <a:xfrm>
                <a:off x="1544886" y="3228237"/>
                <a:ext cx="783027" cy="28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 err="1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TsTime</a:t>
                </a:r>
                <a:endParaRPr lang="en-US" sz="1400" dirty="0">
                  <a:solidFill>
                    <a:srgbClr val="0070C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296" name="Text Box 6"/>
              <p:cNvSpPr txBox="1">
                <a:spLocks noChangeArrowheads="1"/>
              </p:cNvSpPr>
              <p:nvPr/>
            </p:nvSpPr>
            <p:spPr bwMode="auto">
              <a:xfrm>
                <a:off x="2717957" y="4143555"/>
                <a:ext cx="995229" cy="28816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 err="1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FeatureID</a:t>
                </a:r>
                <a:endParaRPr lang="en-US" sz="1400" dirty="0">
                  <a:solidFill>
                    <a:srgbClr val="0070C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297" name="Text Box 8"/>
              <p:cNvSpPr txBox="1">
                <a:spLocks noChangeArrowheads="1"/>
              </p:cNvSpPr>
              <p:nvPr/>
            </p:nvSpPr>
            <p:spPr bwMode="auto">
              <a:xfrm>
                <a:off x="1098431" y="4752237"/>
                <a:ext cx="634884" cy="28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 err="1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VarID</a:t>
                </a:r>
                <a:endParaRPr lang="en-US" sz="1400" dirty="0">
                  <a:solidFill>
                    <a:srgbClr val="0070C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298" name="Oval 52"/>
              <p:cNvSpPr>
                <a:spLocks noChangeArrowheads="1"/>
              </p:cNvSpPr>
              <p:nvPr/>
            </p:nvSpPr>
            <p:spPr bwMode="auto">
              <a:xfrm>
                <a:off x="1932815" y="4345842"/>
                <a:ext cx="156216" cy="14995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1097905" y="4419897"/>
                <a:ext cx="457711" cy="456659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5400000" flipH="1" flipV="1">
                <a:off x="983951" y="3848271"/>
                <a:ext cx="1143598" cy="1319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1555090" y="3505308"/>
                <a:ext cx="121951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250210" y="4724965"/>
                <a:ext cx="1219518" cy="1358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791840" y="4266594"/>
                <a:ext cx="915422" cy="1319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2012677" y="4266594"/>
                <a:ext cx="915422" cy="132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ube 59"/>
              <p:cNvSpPr/>
              <p:nvPr/>
            </p:nvSpPr>
            <p:spPr>
              <a:xfrm>
                <a:off x="1631640" y="3505308"/>
                <a:ext cx="381429" cy="1219657"/>
              </a:xfrm>
              <a:prstGeom prst="cube">
                <a:avLst>
                  <a:gd name="adj" fmla="val 82589"/>
                </a:avLst>
              </a:prstGeom>
              <a:solidFill>
                <a:srgbClr val="0070C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2470051" y="3504985"/>
                <a:ext cx="304235" cy="30488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>
                <a:off x="1250533" y="3504985"/>
                <a:ext cx="304235" cy="30488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1250210" y="3809543"/>
                <a:ext cx="121951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2316916" y="3961680"/>
                <a:ext cx="914063" cy="132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2469371" y="4419728"/>
                <a:ext cx="305594" cy="30488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Group 81"/>
          <p:cNvGrpSpPr/>
          <p:nvPr/>
        </p:nvGrpSpPr>
        <p:grpSpPr>
          <a:xfrm>
            <a:off x="3276601" y="2057400"/>
            <a:ext cx="2710774" cy="3229620"/>
            <a:chOff x="3733801" y="2127250"/>
            <a:chExt cx="2983376" cy="3488890"/>
          </a:xfrm>
        </p:grpSpPr>
        <p:sp>
          <p:nvSpPr>
            <p:cNvPr id="10245" name="Text Box 44"/>
            <p:cNvSpPr txBox="1">
              <a:spLocks noChangeArrowheads="1"/>
            </p:cNvSpPr>
            <p:nvPr/>
          </p:nvSpPr>
          <p:spPr bwMode="auto">
            <a:xfrm>
              <a:off x="4030663" y="2589213"/>
              <a:ext cx="1601788" cy="58102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Query by type</a:t>
              </a:r>
            </a:p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(VarID = 6875)</a:t>
              </a:r>
            </a:p>
          </p:txBody>
        </p:sp>
        <p:sp>
          <p:nvSpPr>
            <p:cNvPr id="157743" name="Text Box 47"/>
            <p:cNvSpPr txBox="1">
              <a:spLocks noChangeArrowheads="1"/>
            </p:cNvSpPr>
            <p:nvPr/>
          </p:nvSpPr>
          <p:spPr bwMode="auto">
            <a:xfrm>
              <a:off x="4263666" y="2127250"/>
              <a:ext cx="1065933" cy="43223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+mn-lt"/>
                  <a:ea typeface="ＭＳ Ｐゴシック"/>
                  <a:cs typeface="ＭＳ Ｐゴシック"/>
                </a:rPr>
                <a:t>What?</a:t>
              </a:r>
            </a:p>
          </p:txBody>
        </p:sp>
        <p:grpSp>
          <p:nvGrpSpPr>
            <p:cNvPr id="10251" name="Group 108"/>
            <p:cNvGrpSpPr>
              <a:grpSpLocks/>
            </p:cNvGrpSpPr>
            <p:nvPr/>
          </p:nvGrpSpPr>
          <p:grpSpPr bwMode="auto">
            <a:xfrm>
              <a:off x="3733801" y="3478213"/>
              <a:ext cx="2983376" cy="2137927"/>
              <a:chOff x="3505200" y="3228236"/>
              <a:chExt cx="2576183" cy="1804615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3963057" y="4419499"/>
                <a:ext cx="1447593" cy="134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76" name="Text Box 6"/>
              <p:cNvSpPr txBox="1">
                <a:spLocks noChangeArrowheads="1"/>
              </p:cNvSpPr>
              <p:nvPr/>
            </p:nvSpPr>
            <p:spPr bwMode="auto">
              <a:xfrm>
                <a:off x="5121404" y="4151498"/>
                <a:ext cx="959979" cy="28061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FeatureID</a:t>
                </a:r>
              </a:p>
            </p:txBody>
          </p:sp>
          <p:sp>
            <p:nvSpPr>
              <p:cNvPr id="10277" name="Text Box 8"/>
              <p:cNvSpPr txBox="1">
                <a:spLocks noChangeArrowheads="1"/>
              </p:cNvSpPr>
              <p:nvPr/>
            </p:nvSpPr>
            <p:spPr bwMode="auto">
              <a:xfrm>
                <a:off x="3505200" y="4752236"/>
                <a:ext cx="612397" cy="280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VarID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5400000">
                <a:off x="3505659" y="4419041"/>
                <a:ext cx="456941" cy="457856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5400000" flipH="1" flipV="1">
                <a:off x="3390860" y="3848642"/>
                <a:ext cx="1143022" cy="1371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963057" y="3505617"/>
                <a:ext cx="1218664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57362" y="4725019"/>
                <a:ext cx="1220035" cy="134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3199067" y="4266723"/>
                <a:ext cx="915221" cy="137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83" name="Oval 81"/>
              <p:cNvSpPr>
                <a:spLocks noChangeArrowheads="1"/>
              </p:cNvSpPr>
              <p:nvPr/>
            </p:nvSpPr>
            <p:spPr bwMode="auto">
              <a:xfrm>
                <a:off x="3733801" y="4498243"/>
                <a:ext cx="156216" cy="1499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83" name="Cube 82"/>
              <p:cNvSpPr/>
              <p:nvPr/>
            </p:nvSpPr>
            <p:spPr>
              <a:xfrm>
                <a:off x="3809524" y="3657038"/>
                <a:ext cx="1269385" cy="915221"/>
              </a:xfrm>
              <a:prstGeom prst="cube">
                <a:avLst>
                  <a:gd name="adj" fmla="val 4501"/>
                </a:avLst>
              </a:prstGeom>
              <a:solidFill>
                <a:srgbClr val="FFFF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285" name="Text Box 7"/>
              <p:cNvSpPr txBox="1">
                <a:spLocks noChangeArrowheads="1"/>
              </p:cNvSpPr>
              <p:nvPr/>
            </p:nvSpPr>
            <p:spPr bwMode="auto">
              <a:xfrm>
                <a:off x="3951655" y="3228236"/>
                <a:ext cx="755292" cy="280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 err="1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TsTime</a:t>
                </a:r>
                <a:endParaRPr lang="en-US" sz="1400" dirty="0">
                  <a:solidFill>
                    <a:srgbClr val="0070C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rot="5400000">
                <a:off x="4420473" y="4266723"/>
                <a:ext cx="915221" cy="1371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5400000">
                <a:off x="4877469" y="3505546"/>
                <a:ext cx="304181" cy="30432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3658119" y="3504860"/>
                <a:ext cx="304181" cy="305695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3657362" y="3809798"/>
                <a:ext cx="1220035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0" name="Text Box 6"/>
              <p:cNvSpPr txBox="1">
                <a:spLocks noChangeArrowheads="1"/>
              </p:cNvSpPr>
              <p:nvPr/>
            </p:nvSpPr>
            <p:spPr bwMode="auto">
              <a:xfrm>
                <a:off x="3616026" y="4267200"/>
                <a:ext cx="553227" cy="28061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6875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 rot="5400000">
                <a:off x="4724095" y="3961873"/>
                <a:ext cx="913882" cy="137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4876800" y="4420097"/>
                <a:ext cx="305521" cy="304323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5410200" y="2057400"/>
            <a:ext cx="3151457" cy="3154736"/>
            <a:chOff x="5715000" y="1981200"/>
            <a:chExt cx="3717633" cy="3502242"/>
          </a:xfrm>
        </p:grpSpPr>
        <p:sp>
          <p:nvSpPr>
            <p:cNvPr id="10246" name="Text Box 45"/>
            <p:cNvSpPr txBox="1">
              <a:spLocks noChangeArrowheads="1"/>
            </p:cNvSpPr>
            <p:nvPr/>
          </p:nvSpPr>
          <p:spPr bwMode="auto">
            <a:xfrm>
              <a:off x="5715000" y="2460625"/>
              <a:ext cx="3232150" cy="5842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Query by location and type</a:t>
              </a:r>
            </a:p>
            <a:p>
              <a:pPr algn="ctr" eaLnBrk="0" hangingPunct="0"/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ea typeface="ＭＳ Ｐゴシック"/>
                  <a:cs typeface="ＭＳ Ｐゴシック"/>
                </a:rPr>
                <a:t>(FeatureID = 2791 VarID = 6875)</a:t>
              </a:r>
            </a:p>
          </p:txBody>
        </p:sp>
        <p:sp>
          <p:nvSpPr>
            <p:cNvPr id="157744" name="Text Box 48"/>
            <p:cNvSpPr txBox="1">
              <a:spLocks noChangeArrowheads="1"/>
            </p:cNvSpPr>
            <p:nvPr/>
          </p:nvSpPr>
          <p:spPr bwMode="auto">
            <a:xfrm>
              <a:off x="6109096" y="1981200"/>
              <a:ext cx="2772571" cy="44418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+mn-lt"/>
                  <a:ea typeface="ＭＳ Ｐゴシック"/>
                  <a:cs typeface="ＭＳ Ｐゴシック"/>
                </a:rPr>
                <a:t>Where and What?</a:t>
              </a:r>
            </a:p>
          </p:txBody>
        </p:sp>
        <p:grpSp>
          <p:nvGrpSpPr>
            <p:cNvPr id="10252" name="Group 110"/>
            <p:cNvGrpSpPr>
              <a:grpSpLocks/>
            </p:cNvGrpSpPr>
            <p:nvPr/>
          </p:nvGrpSpPr>
          <p:grpSpPr bwMode="auto">
            <a:xfrm>
              <a:off x="6215059" y="3271839"/>
              <a:ext cx="3217574" cy="2211603"/>
              <a:chOff x="5899030" y="3228237"/>
              <a:chExt cx="2581217" cy="1802432"/>
            </a:xfrm>
          </p:grpSpPr>
          <p:sp>
            <p:nvSpPr>
              <p:cNvPr id="85" name="Cube 84"/>
              <p:cNvSpPr/>
              <p:nvPr/>
            </p:nvSpPr>
            <p:spPr>
              <a:xfrm>
                <a:off x="6203405" y="3657777"/>
                <a:ext cx="1265890" cy="914713"/>
              </a:xfrm>
              <a:prstGeom prst="cube">
                <a:avLst>
                  <a:gd name="adj" fmla="val 4501"/>
                </a:avLst>
              </a:prstGeom>
              <a:solidFill>
                <a:srgbClr val="FFFF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Cube 47"/>
              <p:cNvSpPr/>
              <p:nvPr/>
            </p:nvSpPr>
            <p:spPr>
              <a:xfrm>
                <a:off x="6584191" y="3505109"/>
                <a:ext cx="229236" cy="1067381"/>
              </a:xfrm>
              <a:prstGeom prst="cube">
                <a:avLst>
                  <a:gd name="adj" fmla="val 68699"/>
                </a:avLst>
              </a:prstGeom>
              <a:solidFill>
                <a:srgbClr val="0070C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6356228" y="4418529"/>
                <a:ext cx="1448005" cy="2588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5" name="Text Box 6"/>
              <p:cNvSpPr txBox="1">
                <a:spLocks noChangeArrowheads="1"/>
              </p:cNvSpPr>
              <p:nvPr/>
            </p:nvSpPr>
            <p:spPr bwMode="auto">
              <a:xfrm>
                <a:off x="6771857" y="4114800"/>
                <a:ext cx="550898" cy="2784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Arial Unicode MS" pitchFamily="34" charset="-128"/>
                    <a:cs typeface="Arial Unicode MS" pitchFamily="34" charset="-128"/>
                  </a:rPr>
                  <a:t>2791</a:t>
                </a:r>
              </a:p>
            </p:txBody>
          </p:sp>
          <p:sp>
            <p:nvSpPr>
              <p:cNvPr id="10256" name="Text Box 6"/>
              <p:cNvSpPr txBox="1">
                <a:spLocks noChangeArrowheads="1"/>
              </p:cNvSpPr>
              <p:nvPr/>
            </p:nvSpPr>
            <p:spPr bwMode="auto">
              <a:xfrm>
                <a:off x="7524310" y="4119661"/>
                <a:ext cx="955937" cy="2784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FeatureID</a:t>
                </a:r>
              </a:p>
            </p:txBody>
          </p:sp>
          <p:sp>
            <p:nvSpPr>
              <p:cNvPr id="10257" name="Text Box 8"/>
              <p:cNvSpPr txBox="1">
                <a:spLocks noChangeArrowheads="1"/>
              </p:cNvSpPr>
              <p:nvPr/>
            </p:nvSpPr>
            <p:spPr bwMode="auto">
              <a:xfrm>
                <a:off x="5899032" y="4752237"/>
                <a:ext cx="609819" cy="27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dirty="0" err="1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VarID</a:t>
                </a:r>
                <a:endParaRPr lang="en-US" sz="1400" dirty="0">
                  <a:solidFill>
                    <a:srgbClr val="0070C0"/>
                  </a:solidFill>
                  <a:latin typeface="+mn-lt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258" name="Oval 74"/>
              <p:cNvSpPr>
                <a:spLocks noChangeArrowheads="1"/>
              </p:cNvSpPr>
              <p:nvPr/>
            </p:nvSpPr>
            <p:spPr bwMode="auto">
              <a:xfrm>
                <a:off x="6733415" y="4345842"/>
                <a:ext cx="156216" cy="149957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 rot="5400000">
                <a:off x="5898627" y="4418932"/>
                <a:ext cx="458004" cy="457197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5400000" flipH="1" flipV="1">
                <a:off x="5783735" y="3848622"/>
                <a:ext cx="1143715" cy="1273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6356228" y="3505109"/>
                <a:ext cx="1220043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051855" y="4725158"/>
                <a:ext cx="1218769" cy="129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5593225" y="4266527"/>
                <a:ext cx="914713" cy="254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6051374" y="3505590"/>
                <a:ext cx="305336" cy="30437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65" name="Oval 83"/>
              <p:cNvSpPr>
                <a:spLocks noChangeArrowheads="1"/>
              </p:cNvSpPr>
              <p:nvPr/>
            </p:nvSpPr>
            <p:spPr bwMode="auto">
              <a:xfrm>
                <a:off x="6127631" y="4498243"/>
                <a:ext cx="156216" cy="14995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10267" name="Text Box 7"/>
              <p:cNvSpPr txBox="1">
                <a:spLocks noChangeArrowheads="1"/>
              </p:cNvSpPr>
              <p:nvPr/>
            </p:nvSpPr>
            <p:spPr bwMode="auto">
              <a:xfrm>
                <a:off x="6345487" y="3228237"/>
                <a:ext cx="752113" cy="278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TsTime</a:t>
                </a:r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6432640" y="3657777"/>
                <a:ext cx="227962" cy="1067381"/>
              </a:xfrm>
              <a:prstGeom prst="cube">
                <a:avLst>
                  <a:gd name="adj" fmla="val 68699"/>
                </a:avLst>
              </a:prstGeom>
              <a:solidFill>
                <a:srgbClr val="0070C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6051855" y="3810445"/>
                <a:ext cx="1218769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>
                <a:off x="6813904" y="4267164"/>
                <a:ext cx="914713" cy="1274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>
                <a:off x="7270779" y="3504953"/>
                <a:ext cx="305336" cy="30564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72" name="Text Box 6"/>
              <p:cNvSpPr txBox="1">
                <a:spLocks noChangeArrowheads="1"/>
              </p:cNvSpPr>
              <p:nvPr/>
            </p:nvSpPr>
            <p:spPr bwMode="auto">
              <a:xfrm>
                <a:off x="6009858" y="4267200"/>
                <a:ext cx="550898" cy="27843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lIns="91400" tIns="45702" rIns="91400" bIns="45702">
                <a:spAutoFit/>
              </a:bodyPr>
              <a:lstStyle/>
              <a:p>
                <a:pPr defTabSz="457200"/>
                <a:r>
                  <a:rPr lang="en-US" sz="1400" b="1" dirty="0">
                    <a:solidFill>
                      <a:srgbClr val="0070C0"/>
                    </a:solidFill>
                    <a:latin typeface="+mn-lt"/>
                    <a:ea typeface="Arial Unicode MS" pitchFamily="34" charset="-128"/>
                    <a:cs typeface="Arial Unicode MS" pitchFamily="34" charset="-128"/>
                  </a:rPr>
                  <a:t>6875</a:t>
                </a: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rot="5400000">
                <a:off x="7118288" y="3960545"/>
                <a:ext cx="913419" cy="254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7270132" y="4419020"/>
                <a:ext cx="306629" cy="305647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itle 7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Time series 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308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14219"/>
            <a:ext cx="2819400" cy="272438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1268" name="Text Box 9"/>
          <p:cNvSpPr txBox="1">
            <a:spLocks noChangeArrowheads="1"/>
          </p:cNvSpPr>
          <p:nvPr/>
        </p:nvSpPr>
        <p:spPr bwMode="auto">
          <a:xfrm>
            <a:off x="1060450" y="1447800"/>
            <a:ext cx="1987550" cy="336550"/>
          </a:xfrm>
          <a:prstGeom prst="rect">
            <a:avLst/>
          </a:prstGeom>
          <a:solidFill>
            <a:schemeClr val="tx2"/>
          </a:solidFill>
          <a:ln w="31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</a:rPr>
              <a:t>Well HydroID = 2791</a:t>
            </a:r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1" y="3276600"/>
            <a:ext cx="42725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832" y="3090863"/>
            <a:ext cx="286216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0" name="Line 10"/>
          <p:cNvSpPr>
            <a:spLocks noChangeShapeType="1"/>
          </p:cNvSpPr>
          <p:nvPr/>
        </p:nvSpPr>
        <p:spPr bwMode="auto">
          <a:xfrm flipH="1">
            <a:off x="1447800" y="1828800"/>
            <a:ext cx="38100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505200" y="4114800"/>
            <a:ext cx="21336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Time series views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962400" y="1295400"/>
            <a:ext cx="4267200" cy="152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0" dirty="0" smtClean="0"/>
              <a:t>Create a plot of time series related to a feature</a:t>
            </a:r>
          </a:p>
          <a:p>
            <a:pPr>
              <a:lnSpc>
                <a:spcPct val="100000"/>
              </a:lnSpc>
            </a:pPr>
            <a:r>
              <a:rPr lang="en-US" sz="2400" b="0" dirty="0" smtClean="0"/>
              <a:t>Get all the data of VarID 6875 measured at Feature 2791</a:t>
            </a:r>
          </a:p>
          <a:p>
            <a:pPr>
              <a:lnSpc>
                <a:spcPct val="100000"/>
              </a:lnSpc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193375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C8898FF49A44B887EB8B6D740829A" ma:contentTypeVersion="0" ma:contentTypeDescription="Create a new document." ma:contentTypeScope="" ma:versionID="82208eff7fc1ba343988c649f4b688b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2C46856-D50A-4033-AFCD-344D3BEE05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F29E64-F5C4-43C7-B735-BC2652B32B3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086BCC0-FC48-46F0-B03C-54E1B9C28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0C5EB013-9A91-4540-B9BD-36533C37023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321</TotalTime>
  <Words>542</Words>
  <Application>Microsoft Office PowerPoint</Application>
  <PresentationFormat>On-screen Show (4:3)</PresentationFormat>
  <Paragraphs>107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Arc Hydro Groundwater &amp; Time</vt:lpstr>
      <vt:lpstr>Linking GIS and Water Resources</vt:lpstr>
      <vt:lpstr>Arc Hydro Groundwater:  GIS For Hydrogeology</vt:lpstr>
      <vt:lpstr>Space-time datasets</vt:lpstr>
      <vt:lpstr>Space-time datasets</vt:lpstr>
      <vt:lpstr>Variable Definition table</vt:lpstr>
      <vt:lpstr>TimeSeries table</vt:lpstr>
      <vt:lpstr>Time series views</vt:lpstr>
      <vt:lpstr>Time series views</vt:lpstr>
      <vt:lpstr>Time series views</vt:lpstr>
      <vt:lpstr>Multi-variable time series </vt:lpstr>
      <vt:lpstr>Multi-variable time series</vt:lpstr>
      <vt:lpstr>Raster Series</vt:lpstr>
      <vt:lpstr>Feature Series</vt:lpstr>
      <vt:lpstr>Time series statistics</vt:lpstr>
      <vt:lpstr>Workflow</vt:lpstr>
    </vt:vector>
  </TitlesOfParts>
  <Company>National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Hydro Groundwater</dc:title>
  <dc:creator>Maidment, David R</dc:creator>
  <cp:lastModifiedBy>maidment</cp:lastModifiedBy>
  <cp:revision>198</cp:revision>
  <cp:lastPrinted>2007-06-09T21:08:00Z</cp:lastPrinted>
  <dcterms:created xsi:type="dcterms:W3CDTF">2008-06-11T17:29:15Z</dcterms:created>
  <dcterms:modified xsi:type="dcterms:W3CDTF">2010-10-19T14:52:38Z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