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98" r:id="rId2"/>
    <p:sldId id="400" r:id="rId3"/>
    <p:sldId id="401" r:id="rId4"/>
    <p:sldId id="402" r:id="rId5"/>
    <p:sldId id="403" r:id="rId6"/>
    <p:sldId id="293" r:id="rId7"/>
    <p:sldId id="406" r:id="rId8"/>
    <p:sldId id="404" r:id="rId9"/>
    <p:sldId id="405" r:id="rId10"/>
    <p:sldId id="394" r:id="rId11"/>
    <p:sldId id="395" r:id="rId12"/>
    <p:sldId id="386" r:id="rId13"/>
    <p:sldId id="384" r:id="rId14"/>
    <p:sldId id="385" r:id="rId15"/>
    <p:sldId id="387" r:id="rId16"/>
    <p:sldId id="381" r:id="rId17"/>
    <p:sldId id="383" r:id="rId18"/>
    <p:sldId id="318" r:id="rId19"/>
    <p:sldId id="340" r:id="rId20"/>
    <p:sldId id="341" r:id="rId21"/>
    <p:sldId id="294" r:id="rId22"/>
    <p:sldId id="342" r:id="rId23"/>
    <p:sldId id="368" r:id="rId24"/>
    <p:sldId id="339" r:id="rId25"/>
    <p:sldId id="296" r:id="rId26"/>
    <p:sldId id="297" r:id="rId27"/>
    <p:sldId id="345" r:id="rId28"/>
    <p:sldId id="298" r:id="rId29"/>
    <p:sldId id="299" r:id="rId30"/>
    <p:sldId id="343" r:id="rId31"/>
    <p:sldId id="344" r:id="rId32"/>
    <p:sldId id="319" r:id="rId33"/>
    <p:sldId id="335" r:id="rId34"/>
    <p:sldId id="334" r:id="rId35"/>
    <p:sldId id="338" r:id="rId36"/>
    <p:sldId id="336" r:id="rId37"/>
    <p:sldId id="369" r:id="rId38"/>
    <p:sldId id="320" r:id="rId39"/>
    <p:sldId id="321" r:id="rId40"/>
    <p:sldId id="322" r:id="rId41"/>
    <p:sldId id="323" r:id="rId42"/>
    <p:sldId id="348" r:id="rId43"/>
    <p:sldId id="349" r:id="rId44"/>
    <p:sldId id="327" r:id="rId45"/>
    <p:sldId id="328" r:id="rId46"/>
    <p:sldId id="346" r:id="rId47"/>
    <p:sldId id="347" r:id="rId48"/>
    <p:sldId id="373" r:id="rId49"/>
    <p:sldId id="376" r:id="rId50"/>
    <p:sldId id="265" r:id="rId51"/>
    <p:sldId id="370" r:id="rId52"/>
    <p:sldId id="371" r:id="rId53"/>
    <p:sldId id="377" r:id="rId54"/>
    <p:sldId id="378" r:id="rId55"/>
    <p:sldId id="372" r:id="rId56"/>
    <p:sldId id="266" r:id="rId57"/>
    <p:sldId id="391" r:id="rId58"/>
    <p:sldId id="392" r:id="rId59"/>
    <p:sldId id="281" r:id="rId60"/>
    <p:sldId id="270" r:id="rId61"/>
    <p:sldId id="282" r:id="rId62"/>
    <p:sldId id="283" r:id="rId63"/>
    <p:sldId id="284" r:id="rId64"/>
    <p:sldId id="285" r:id="rId65"/>
    <p:sldId id="286" r:id="rId66"/>
    <p:sldId id="267" r:id="rId67"/>
    <p:sldId id="393" r:id="rId68"/>
    <p:sldId id="396" r:id="rId69"/>
    <p:sldId id="397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87" d="100"/>
          <a:sy n="87" d="100"/>
        </p:scale>
        <p:origin x="-41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E3E3A-0713-4FDB-9705-453C7469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EC52A-B9CC-4AE5-8458-E45748F2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94DB5-0495-4CDB-A9EA-C4250F1B07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Arc Hydro Framework is a simplified version of the full Arc Hydro data model designed for an entry level user who just wants to put together a basic data set for streams, watersheds, waterbodies and hydro points like stream gages and water quality monitoring points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47F56-356F-4E2B-8C9E-226E0056883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Arc Hydro Framework is a simplified version of the full Arc Hydro data model designed for an entry level user who just wants to put together a basic data set for streams, watersheds, waterbodies and hydro points like stream gages and water quality monitoring points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B1F40-48C4-484A-B554-5299205A6CE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8D7F6-13A3-4451-8F07-2A815DC0BD9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A46-291E-4993-A67E-F1D4307C1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5431-499C-4834-BB41-53D0DA337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F0B-E569-45E9-BB7A-A6BE1E81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616E-5F57-421B-AC69-7074B993F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6BD7-8B25-401D-91B8-F26D17ED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1BBC-3159-403E-BF08-ACD1565A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1A5-511F-45A0-8646-25AA2C8F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FD16-D211-4FC7-8A2D-CA7AE636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16F-864F-4D4B-8AE3-9CC28BA6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6BA0-3E0E-4677-A52A-6F69BD7B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5728-4574-4703-B662-41F014D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96717D-3673-4181-94C2-AF5B96185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Key Concepts from Exercise 4</a:t>
            </a:r>
            <a:endParaRPr lang="en-US" sz="4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609600" y="3678860"/>
            <a:ext cx="8122683" cy="2907142"/>
            <a:chOff x="609600" y="3456731"/>
            <a:chExt cx="8122683" cy="3193683"/>
          </a:xfrm>
        </p:grpSpPr>
        <p:sp>
          <p:nvSpPr>
            <p:cNvPr id="52" name="Title 1"/>
            <p:cNvSpPr txBox="1">
              <a:spLocks/>
            </p:cNvSpPr>
            <p:nvPr/>
          </p:nvSpPr>
          <p:spPr>
            <a:xfrm>
              <a:off x="609600" y="3808274"/>
              <a:ext cx="7772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"smdem" - 10 * “flowLineReclas" - 0.02 * (500 - "distance") *  ("distance" &lt; 500)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5400000">
              <a:off x="2662362" y="3288036"/>
              <a:ext cx="231102" cy="1861152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21466" y="3456731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10 at all stream grid cells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 rot="16200000">
              <a:off x="5027889" y="3710179"/>
              <a:ext cx="209982" cy="224999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0000" y="5027474"/>
              <a:ext cx="2590800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an amount that tapers from 0.02*500=10 when distance is 0, to 0 when distance is 500 from stream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eft Brace 56"/>
            <p:cNvSpPr/>
            <p:nvPr/>
          </p:nvSpPr>
          <p:spPr>
            <a:xfrm rot="16200000">
              <a:off x="7255692" y="3996976"/>
              <a:ext cx="209982" cy="16764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4600" y="5027474"/>
              <a:ext cx="2407683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Only do taper when distance is less than 500, otherwise this is 0 and nothing is subtracted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21343" y="5328620"/>
              <a:ext cx="23622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12737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23405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rot="5400000">
              <a:off x="19976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20738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264343" y="6395420"/>
              <a:ext cx="762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1273743" y="5176220"/>
              <a:ext cx="1028358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2302101" y="5177808"/>
              <a:ext cx="102904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5023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91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931637" y="55953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931637" y="61287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rot="10800000">
              <a:off x="1045143" y="5862020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rot="10800000">
              <a:off x="1045143" y="6395419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121343" y="54810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21343" y="5938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019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4572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DEM Reconditioning as an example of quantitative raster analysis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Vector to Raster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Distance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Raster Calculation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Volume removed analysis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to Vector Transition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During the last week, you have been dealing with the flow of water through the landscape based on the </a:t>
            </a:r>
            <a:r>
              <a:rPr lang="en-US" sz="2800" smtClean="0">
                <a:solidFill>
                  <a:srgbClr val="FF3300"/>
                </a:solidFill>
              </a:rPr>
              <a:t>raster data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Today we are making a transition in which we are going to use </a:t>
            </a:r>
            <a:r>
              <a:rPr lang="en-US" sz="2800" smtClean="0">
                <a:solidFill>
                  <a:srgbClr val="FF3300"/>
                </a:solidFill>
              </a:rPr>
              <a:t>vector network data</a:t>
            </a:r>
            <a:r>
              <a:rPr lang="en-US" sz="2800" smtClean="0"/>
              <a:t> to describe water pathways.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will connect the </a:t>
            </a:r>
            <a:r>
              <a:rPr lang="en-US" sz="2800" smtClean="0">
                <a:solidFill>
                  <a:srgbClr val="FF3300"/>
                </a:solidFill>
              </a:rPr>
              <a:t>land and water flow systems</a:t>
            </a:r>
            <a:r>
              <a:rPr lang="en-US" sz="2800" smtClean="0"/>
              <a:t> by attaching the catchments and watersheds derived from raster data processing to our vector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terminology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Hydrography</a:t>
            </a:r>
            <a:r>
              <a:rPr lang="en-US" sz="2800" smtClean="0"/>
              <a:t> – the mapping of water features</a:t>
            </a:r>
          </a:p>
          <a:p>
            <a:pPr lvl="2" eaLnBrk="1" hangingPunct="1"/>
            <a:r>
              <a:rPr lang="en-US" sz="2000" smtClean="0"/>
              <a:t>Blue line features on topographic maps (streams, rivers, lakes,…)</a:t>
            </a:r>
          </a:p>
          <a:p>
            <a:pPr lvl="2" eaLnBrk="1" hangingPunct="1"/>
            <a:r>
              <a:rPr lang="en-US" sz="2000" smtClean="0"/>
              <a:t>More generally, hydrography also includes the mapping of bathymetry and extent of estuaries and coastal waters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National Hydrography Dataset (NHD)</a:t>
            </a:r>
            <a:r>
              <a:rPr lang="en-US" sz="2800" smtClean="0"/>
              <a:t> – a data model for storing topographic map hydrography</a:t>
            </a:r>
          </a:p>
          <a:p>
            <a:pPr lvl="1" eaLnBrk="1" hangingPunct="1"/>
            <a:r>
              <a:rPr lang="en-US" sz="2400" smtClean="0"/>
              <a:t>Medium resolution (1:100K) is complete for US</a:t>
            </a:r>
          </a:p>
          <a:p>
            <a:pPr lvl="1" eaLnBrk="1" hangingPunct="1"/>
            <a:r>
              <a:rPr lang="en-US" sz="2400" smtClean="0"/>
              <a:t>High resolution (1:24K) is complete for most of the US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NHDPlus </a:t>
            </a:r>
            <a:r>
              <a:rPr lang="en-US" sz="2800" smtClean="0"/>
              <a:t>– a new data model integrating 1:100K resolution </a:t>
            </a:r>
            <a:r>
              <a:rPr lang="en-US" sz="2800" smtClean="0">
                <a:solidFill>
                  <a:srgbClr val="FF3300"/>
                </a:solidFill>
              </a:rPr>
              <a:t>NHD with catchments</a:t>
            </a:r>
            <a:r>
              <a:rPr lang="en-US" sz="2800" smtClean="0"/>
              <a:t> and derived attributes from the National Elevation 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057400"/>
          <a:ext cx="41481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1819529" imgH="1838095" progId="PBrush">
                  <p:embed/>
                </p:oleObj>
              </mc:Choice>
              <mc:Fallback>
                <p:oleObj name="Bitmap Image" r:id="rId3" imgW="1819529" imgH="1838095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1481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876800" y="3352800"/>
            <a:ext cx="3222625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Five feature classes with</a:t>
            </a:r>
          </a:p>
          <a:p>
            <a:r>
              <a:rPr lang="en-US">
                <a:solidFill>
                  <a:srgbClr val="FF3300"/>
                </a:solidFill>
              </a:rPr>
              <a:t>NHDFLowline</a:t>
            </a:r>
            <a:r>
              <a:rPr lang="en-US"/>
              <a:t> built into</a:t>
            </a:r>
          </a:p>
          <a:p>
            <a:r>
              <a:rPr lang="en-US"/>
              <a:t>A geometric network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4991100" y="4757738"/>
            <a:ext cx="3651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NHDPoint, NHDLine,</a:t>
            </a:r>
          </a:p>
          <a:p>
            <a:r>
              <a:rPr lang="en-US">
                <a:solidFill>
                  <a:srgbClr val="FF3300"/>
                </a:solidFill>
              </a:rPr>
              <a:t>NHDArea</a:t>
            </a:r>
            <a:r>
              <a:rPr lang="en-US"/>
              <a:t> are point, line</a:t>
            </a:r>
          </a:p>
          <a:p>
            <a:r>
              <a:rPr lang="en-US"/>
              <a:t>and area water features </a:t>
            </a:r>
          </a:p>
          <a:p>
            <a:r>
              <a:rPr lang="en-US"/>
              <a:t>on map apart from flowlines</a:t>
            </a:r>
          </a:p>
          <a:p>
            <a:r>
              <a:rPr lang="en-US"/>
              <a:t>and waterbodies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1066800" y="48006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1066800" y="37338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5013325" y="2479675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Key feature classes</a:t>
            </a: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 flipH="1">
            <a:off x="3429000" y="2743200"/>
            <a:ext cx="16002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 flipH="1">
            <a:off x="3429000" y="2743200"/>
            <a:ext cx="1600200" cy="2286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28600" y="1527175"/>
          <a:ext cx="89154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5125165" imgH="2962689" progId="PBrush">
                  <p:embed/>
                </p:oleObj>
              </mc:Choice>
              <mc:Fallback>
                <p:oleObj name="Bitmap Image" r:id="rId3" imgW="5125165" imgH="2962689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7175"/>
                        <a:ext cx="8915400" cy="515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457200" y="3276600"/>
          <a:ext cx="34290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5" imgW="1590897" imgH="1533739" progId="PBrush">
                  <p:embed/>
                </p:oleObj>
              </mc:Choice>
              <mc:Fallback>
                <p:oleObj name="Bitmap Image" r:id="rId5" imgW="1590897" imgH="1533739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429000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Waterbody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676400" y="1828800"/>
          <a:ext cx="746760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5447619" imgH="3333333" progId="PBrush">
                  <p:embed/>
                </p:oleObj>
              </mc:Choice>
              <mc:Fallback>
                <p:oleObj name="Bitmap Image" r:id="rId3" imgW="5447619" imgH="3333333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746760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28600" y="2743200"/>
          <a:ext cx="38862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5" imgW="1571844" imgH="1523810" progId="PBrush">
                  <p:embed/>
                </p:oleObj>
              </mc:Choice>
              <mc:Fallback>
                <p:oleObj name="Bitmap Image" r:id="rId5" imgW="1571844" imgH="152381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38862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Geometric Network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828800"/>
          <a:ext cx="80010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5504762" imgH="3352381" progId="PBrush">
                  <p:embed/>
                </p:oleObj>
              </mc:Choice>
              <mc:Fallback>
                <p:oleObj name="Bitmap Image" r:id="rId3" imgW="5504762" imgH="33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80010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27400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819400"/>
            <a:ext cx="33496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855663"/>
            <a:ext cx="26431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360863"/>
            <a:ext cx="266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084263"/>
            <a:ext cx="2743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90600" y="397986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Streams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24200" y="1389063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Watersheds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10200" y="1389063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Waterbody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323013" y="51054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 Hydro Points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-2127664" flipH="1" flipV="1">
            <a:off x="6019800" y="30654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2752614" flipH="1" flipV="1">
            <a:off x="5943600" y="45894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8672336" flipH="1" flipV="1">
            <a:off x="3124200" y="45132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8047386" flipH="1" flipV="1">
            <a:off x="3200400" y="26844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05000" y="304800"/>
            <a:ext cx="5737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Arc Hydro Framework Input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339248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s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2628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sf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14400"/>
            <a:ext cx="2209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5715000"/>
            <a:ext cx="2106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Hydro Network</a:t>
            </a:r>
          </a:p>
          <a:p>
            <a:pPr algn="ctr"/>
            <a:r>
              <a:rPr lang="en-US"/>
              <a:t>(NHD)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90800" y="1371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Basins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10200" y="1389063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Waterbody</a:t>
            </a:r>
          </a:p>
          <a:p>
            <a:pPr algn="ctr"/>
            <a:r>
              <a:rPr lang="en-US"/>
              <a:t>(NHD)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-2127664" flipH="1" flipV="1">
            <a:off x="6019800" y="2667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2752614" flipH="1" flipV="1">
            <a:off x="59436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8672336" flipH="1" flipV="1">
            <a:off x="3124200" y="45132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-8047386" flipH="1" flipV="1">
            <a:off x="3048000" y="2684463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304800"/>
            <a:ext cx="689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Arc Hydro Framework For South Florida</a:t>
            </a:r>
          </a:p>
        </p:txBody>
      </p:sp>
      <p:pic>
        <p:nvPicPr>
          <p:cNvPr id="12301" name="Picture 13" descr="sf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114800"/>
            <a:ext cx="1843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sf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562600"/>
            <a:ext cx="1371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sf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914400"/>
            <a:ext cx="204946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486400" y="49530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Hydro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Definition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5807075" cy="10683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is a </a:t>
            </a:r>
            <a:r>
              <a:rPr lang="en-US" sz="2400" smtClean="0">
                <a:cs typeface="Times New Roman" pitchFamily="18" charset="0"/>
              </a:rPr>
              <a:t>set of edges and junctions that are topologically connected to each other.</a:t>
            </a:r>
            <a:r>
              <a:rPr lang="en-US" sz="2000" smtClean="0"/>
              <a:t> </a:t>
            </a:r>
          </a:p>
        </p:txBody>
      </p:sp>
      <p:pic>
        <p:nvPicPr>
          <p:cNvPr id="13316" name="Picture 4" descr="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65563"/>
            <a:ext cx="39830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 in GIS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components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Geometric model:</a:t>
            </a:r>
            <a:r>
              <a:rPr lang="en-US" smtClean="0"/>
              <a:t> (x,y,z,m) coordinates of edges and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Logical model:</a:t>
            </a:r>
            <a:r>
              <a:rPr lang="en-US" smtClean="0"/>
              <a:t> which edges are connected to what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Addressing model:</a:t>
            </a:r>
            <a:r>
              <a:rPr lang="en-US" smtClean="0"/>
              <a:t> location on the network using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625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02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smdem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smrecon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410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diff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3D Analyst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Edges and Junctions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Simple feature</a:t>
            </a:r>
            <a:r>
              <a:rPr lang="en-US" sz="2800" smtClean="0"/>
              <a:t> classes: points and lines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Network feature</a:t>
            </a:r>
            <a:r>
              <a:rPr lang="en-US" sz="2800" smtClean="0"/>
              <a:t> classes: junctions and edges</a:t>
            </a:r>
          </a:p>
          <a:p>
            <a:pPr eaLnBrk="1" hangingPunct="1"/>
            <a:r>
              <a:rPr lang="en-US" sz="2800" smtClean="0"/>
              <a:t>Edges can be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Simple:</a:t>
            </a:r>
            <a:r>
              <a:rPr lang="en-US" sz="2400" smtClean="0"/>
              <a:t> one attribute record for a single edge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Complex:</a:t>
            </a:r>
            <a:r>
              <a:rPr lang="en-US" sz="2400" smtClean="0"/>
              <a:t> one attribute record for several edges in a linear sequence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smtClean="0"/>
              <a:t>A single edge cannot be branched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029200" y="4267200"/>
            <a:ext cx="3352800" cy="838200"/>
            <a:chOff x="1776" y="3552"/>
            <a:chExt cx="2112" cy="528"/>
          </a:xfrm>
        </p:grpSpPr>
        <p:sp>
          <p:nvSpPr>
            <p:cNvPr id="15374" name="Line 4"/>
            <p:cNvSpPr>
              <a:spLocks noChangeShapeType="1"/>
            </p:cNvSpPr>
            <p:nvPr/>
          </p:nvSpPr>
          <p:spPr bwMode="auto">
            <a:xfrm flipV="1">
              <a:off x="1776" y="3792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"/>
            <p:cNvSpPr>
              <a:spLocks noChangeShapeType="1"/>
            </p:cNvSpPr>
            <p:nvPr/>
          </p:nvSpPr>
          <p:spPr bwMode="auto">
            <a:xfrm>
              <a:off x="2400" y="3792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 flipV="1">
              <a:off x="3264" y="360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8"/>
            <p:cNvSpPr>
              <a:spLocks noChangeArrowheads="1"/>
            </p:cNvSpPr>
            <p:nvPr/>
          </p:nvSpPr>
          <p:spPr bwMode="auto">
            <a:xfrm>
              <a:off x="23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5867400" y="2971800"/>
            <a:ext cx="2438400" cy="609600"/>
            <a:chOff x="2448" y="3648"/>
            <a:chExt cx="1536" cy="384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496" y="388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360" y="36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4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41148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 flipH="1">
            <a:off x="4038600" y="6248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8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5927725" y="5984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Polylines and Edges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netconv"/>
          <p:cNvPicPr>
            <a:picLocks noChangeAspect="1" noChangeArrowheads="1"/>
          </p:cNvPicPr>
          <p:nvPr/>
        </p:nvPicPr>
        <p:blipFill>
          <a:blip r:embed="rId2" cstate="print"/>
          <a:srcRect b="55882"/>
          <a:stretch>
            <a:fillRect/>
          </a:stretch>
        </p:blipFill>
        <p:spPr bwMode="auto">
          <a:xfrm>
            <a:off x="309563" y="2743200"/>
            <a:ext cx="8834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Junctions exist at all points where edges join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necessary they are added during network building (</a:t>
            </a:r>
            <a:r>
              <a:rPr lang="en-US" smtClean="0">
                <a:solidFill>
                  <a:srgbClr val="FF3300"/>
                </a:solidFill>
              </a:rPr>
              <a:t>generic junctions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Junctions can be placed on the </a:t>
            </a:r>
            <a:r>
              <a:rPr lang="en-US" smtClean="0">
                <a:solidFill>
                  <a:srgbClr val="FF3300"/>
                </a:solidFill>
              </a:rPr>
              <a:t>interior</a:t>
            </a:r>
            <a:r>
              <a:rPr lang="en-US" smtClean="0"/>
              <a:t> of an edge e.g. stream gage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Any number of point feature classes</a:t>
            </a:r>
            <a:r>
              <a:rPr lang="en-US" smtClean="0"/>
              <a:t> can be built into junctions on a single network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6934200" y="2438400"/>
            <a:ext cx="609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715000" y="3657600"/>
            <a:ext cx="1219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934200" y="3657600"/>
            <a:ext cx="1143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Connectivity Table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3914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J124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67600" y="1828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J125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0" y="4800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J123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153400" y="5105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J126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467600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E3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2390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E2</a:t>
            </a:r>
          </a:p>
        </p:txBody>
      </p:sp>
      <p:graphicFrame>
        <p:nvGraphicFramePr>
          <p:cNvPr id="136209" name="Group 17"/>
          <p:cNvGraphicFramePr>
            <a:graphicFrameLocks noGrp="1"/>
          </p:cNvGraphicFramePr>
          <p:nvPr/>
        </p:nvGraphicFramePr>
        <p:xfrm>
          <a:off x="533400" y="2819400"/>
          <a:ext cx="4495800" cy="30480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572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Junction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1752600" y="22860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Adjacent Junction and Edge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is the “Logical Network”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387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p. 132 of Modeling our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Network Tables</a:t>
            </a:r>
          </a:p>
        </p:txBody>
      </p:sp>
      <p:pic>
        <p:nvPicPr>
          <p:cNvPr id="19459" name="Picture 3" descr="netwiz"/>
          <p:cNvPicPr>
            <a:picLocks noChangeAspect="1" noChangeArrowheads="1"/>
          </p:cNvPicPr>
          <p:nvPr/>
        </p:nvPicPr>
        <p:blipFill>
          <a:blip r:embed="rId2" cstate="print"/>
          <a:srcRect l="5887" t="12270" r="24931" b="2838"/>
          <a:stretch>
            <a:fillRect/>
          </a:stretch>
        </p:blipFill>
        <p:spPr bwMode="auto">
          <a:xfrm>
            <a:off x="457200" y="1905000"/>
            <a:ext cx="4267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2895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Establishes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connectivity</a:t>
            </a:r>
            <a:r>
              <a:rPr lang="en-US" b="1">
                <a:latin typeface="Arial" charset="0"/>
              </a:rPr>
              <a:t> of Edge and Junction features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Enables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tracing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Generates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Generic Junctions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b="1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537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Geometric Network Wizard in ArcCatalog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Snapping Features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1950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4" name="Picture 4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401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325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6" name="Picture 6" descr="snap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67000"/>
            <a:ext cx="47244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Sources and Sinks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4325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8" name="Picture 4" descr="s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24100"/>
            <a:ext cx="5086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98688" y="182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08725" y="2403475"/>
            <a:ext cx="2366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junction</a:t>
            </a:r>
          </a:p>
          <a:p>
            <a:r>
              <a:rPr lang="en-US"/>
              <a:t>feature class</a:t>
            </a:r>
          </a:p>
          <a:p>
            <a:r>
              <a:rPr lang="en-US"/>
              <a:t>in a network can </a:t>
            </a:r>
          </a:p>
          <a:p>
            <a:r>
              <a:rPr lang="en-US"/>
              <a:t>have junctions</a:t>
            </a:r>
          </a:p>
          <a:p>
            <a:r>
              <a:rPr lang="en-US"/>
              <a:t>which are sources</a:t>
            </a:r>
          </a:p>
          <a:p>
            <a:r>
              <a:rPr lang="en-US"/>
              <a:t>or sinks for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Ancillary Role of Sink</a:t>
            </a:r>
          </a:p>
        </p:txBody>
      </p:sp>
      <p:pic>
        <p:nvPicPr>
          <p:cNvPr id="22531" name="Picture 3" descr="ancr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64119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to a sink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4" descr="in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34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Flags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84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 descr="flags"/>
          <p:cNvPicPr>
            <a:picLocks noChangeAspect="1" noChangeArrowheads="1"/>
          </p:cNvPicPr>
          <p:nvPr/>
        </p:nvPicPr>
        <p:blipFill>
          <a:blip r:embed="rId2" cstate="print"/>
          <a:srcRect r="65033" b="43224"/>
          <a:stretch>
            <a:fillRect/>
          </a:stretch>
        </p:blipFill>
        <p:spPr bwMode="auto">
          <a:xfrm>
            <a:off x="2590800" y="228600"/>
            <a:ext cx="50911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Construct the Analysis Layer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17" y="4267200"/>
            <a:ext cx="30838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117165" cy="2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98836" y="1219200"/>
            <a:ext cx="3140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b="9386"/>
          <a:stretch>
            <a:fillRect/>
          </a:stretch>
        </p:blipFill>
        <p:spPr bwMode="auto">
          <a:xfrm>
            <a:off x="4572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743200"/>
            <a:ext cx="304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Fill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Definition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Links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Catchments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619304">
            <a:off x="2743200" y="2590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4007">
            <a:off x="5526052" y="2942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60659">
            <a:off x="2700100" y="387364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3142">
            <a:off x="5519419" y="448336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43250" y="157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3" name="Picture 3" descr="sol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47450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Trace 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Upstream Trace Solvers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8" name="Picture 4" descr="sel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0" name="Picture 6" descr="grp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2825"/>
          </a:xfrm>
        </p:spPr>
        <p:txBody>
          <a:bodyPr/>
          <a:lstStyle/>
          <a:p>
            <a:pPr algn="r" eaLnBrk="1" hangingPunct="1"/>
            <a:r>
              <a:rPr lang="en-US" b="1" smtClean="0"/>
              <a:t>Hydrologic Networks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4114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Hydrologic data includes: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Single-line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Double-line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Braided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Manmade channel systems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Waterbodies </a:t>
            </a:r>
          </a:p>
        </p:txBody>
      </p:sp>
      <p:pic>
        <p:nvPicPr>
          <p:cNvPr id="27652" name="Picture 4" descr="Hydr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106613"/>
            <a:ext cx="31908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Flow Line</a:t>
            </a:r>
          </a:p>
        </p:txBody>
      </p:sp>
      <p:pic>
        <p:nvPicPr>
          <p:cNvPr id="28675" name="Picture 3" descr="flow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3310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62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Traces movement of water in a one-dimensional flow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the Flowline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90788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4" descr="flow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762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Introduction to the </a:t>
            </a:r>
            <a:r>
              <a:rPr lang="en-US" sz="3600" smtClean="0">
                <a:solidFill>
                  <a:srgbClr val="FF0000"/>
                </a:solidFill>
              </a:rPr>
              <a:t>Hydro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2971800" cy="3429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 Edge</a:t>
            </a:r>
            <a:r>
              <a:rPr lang="en-US" sz="2800" smtClean="0">
                <a:cs typeface="Times New Roman" pitchFamily="18" charset="0"/>
              </a:rPr>
              <a:t> – think of Arc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Junction</a:t>
            </a:r>
            <a:r>
              <a:rPr lang="en-US" sz="2800" smtClean="0"/>
              <a:t> – think of Node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Waterbody</a:t>
            </a:r>
            <a:r>
              <a:rPr lang="en-US" sz="2800" smtClean="0">
                <a:cs typeface="Times New Roman" pitchFamily="18" charset="0"/>
              </a:rPr>
              <a:t> – think of Polygon</a:t>
            </a:r>
          </a:p>
        </p:txBody>
      </p:sp>
      <p:pic>
        <p:nvPicPr>
          <p:cNvPr id="30724" name="Picture 4" descr="flow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5497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algn="l" eaLnBrk="1" hangingPunct="1"/>
            <a:r>
              <a:rPr lang="en-US" smtClean="0"/>
              <a:t>Flow Network</a:t>
            </a:r>
          </a:p>
        </p:txBody>
      </p:sp>
      <p:pic>
        <p:nvPicPr>
          <p:cNvPr id="31747" name="Picture 3" descr="flown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6294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A connected set of flow 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edges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791200" y="533400"/>
            <a:ext cx="2663825" cy="1762125"/>
            <a:chOff x="3456" y="432"/>
            <a:chExt cx="1678" cy="1110"/>
          </a:xfrm>
        </p:grpSpPr>
        <p:pic>
          <p:nvPicPr>
            <p:cNvPr id="31750" name="Picture 6" descr="ed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432"/>
              <a:ext cx="1653" cy="1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4384" y="10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600" y="672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Edge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368" y="960"/>
              <a:ext cx="7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Junction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12888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1" name="Picture 3" descr="hydrneted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26313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0" y="381000"/>
            <a:ext cx="480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Flowlines and Shorelines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Building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86200" cy="38100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flow-paths within double-line streams and waterbodies.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network sinks and sources.</a:t>
            </a:r>
          </a:p>
        </p:txBody>
      </p:sp>
      <p:pic>
        <p:nvPicPr>
          <p:cNvPr id="33796" name="Picture 4" descr="ShoresDisa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2087563"/>
            <a:ext cx="3327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nd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2130425"/>
            <a:ext cx="328136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Find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76450"/>
            <a:ext cx="33274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7772400" cy="1082675"/>
          </a:xfrm>
        </p:spPr>
        <p:txBody>
          <a:bodyPr/>
          <a:lstStyle/>
          <a:p>
            <a:pPr algn="r" eaLnBrk="1" hangingPunct="1"/>
            <a:r>
              <a:rPr lang="en-US" b="1" smtClean="0"/>
              <a:t>Network Connectivity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87638" y="5462588"/>
            <a:ext cx="197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connected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03975" y="5462588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Convert to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114800"/>
          </a:xfrm>
        </p:spPr>
        <p:txBody>
          <a:bodyPr/>
          <a:lstStyle/>
          <a:p>
            <a:r>
              <a:rPr lang="en-US" dirty="0" smtClean="0"/>
              <a:t>Vector streams</a:t>
            </a:r>
          </a:p>
          <a:p>
            <a:r>
              <a:rPr lang="en-US" dirty="0" smtClean="0"/>
              <a:t>Vector catchments</a:t>
            </a:r>
          </a:p>
          <a:p>
            <a:r>
              <a:rPr lang="en-US" dirty="0" smtClean="0"/>
              <a:t>Attribute feature with raster zonal statistics</a:t>
            </a:r>
          </a:p>
          <a:p>
            <a:r>
              <a:rPr lang="en-US" dirty="0" smtClean="0"/>
              <a:t>Geometric Network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smtClean="0"/>
              <a:t>Selection statistics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3438" r="8377"/>
          <a:stretch>
            <a:fillRect/>
          </a:stretch>
        </p:blipFill>
        <p:spPr bwMode="auto">
          <a:xfrm>
            <a:off x="4572000" y="1524000"/>
            <a:ext cx="4267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3403600" cy="1141413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Disable flow in shorelines</a:t>
            </a:r>
          </a:p>
        </p:txBody>
      </p:sp>
      <p:pic>
        <p:nvPicPr>
          <p:cNvPr id="35844" name="Picture 4" descr="FlowDirectionWithBraidedCha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238" y="2117725"/>
            <a:ext cx="33178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Oval 7"/>
          <p:cNvSpPr>
            <a:spLocks noChangeAspect="1" noChangeArrowheads="1"/>
          </p:cNvSpPr>
          <p:nvPr/>
        </p:nvSpPr>
        <p:spPr bwMode="auto">
          <a:xfrm>
            <a:off x="5961063" y="4252913"/>
            <a:ext cx="1033462" cy="1135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211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unknown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6840538" y="5248275"/>
            <a:ext cx="273050" cy="463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raidDisabledWithFlowDir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3" y="1627188"/>
            <a:ext cx="37941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4043362" cy="16192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Disable flow in shorelines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6019800" y="4110038"/>
            <a:ext cx="1092200" cy="1200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193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known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6877050" y="5189538"/>
            <a:ext cx="403225" cy="522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Uninitialized Flow Direction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241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2" name="Picture 4" descr="AssignFD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2057400"/>
            <a:ext cx="8321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Assigned Flow Direction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16175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AssignFD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87241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Tracing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82963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0" name="Picture 4" descr="TraceUp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90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Upstream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25825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3" name="Picture 7" descr="TraceDown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1448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410200" y="60198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Downstream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Path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68675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64" name="Picture 4" descr="Find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7004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9925" y="3089275"/>
            <a:ext cx="300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Find the shortest path</a:t>
            </a:r>
          </a:p>
          <a:p>
            <a:r>
              <a:rPr lang="en-US"/>
              <a:t>between two points on </a:t>
            </a:r>
          </a:p>
          <a:p>
            <a:r>
              <a:rPr lang="en-US"/>
              <a:t>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 Network for Holland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11375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8" name="Picture 5" descr="Hol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4386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 Network for Colorado River Basin around Lake Travis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01930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2" name="Picture 4" descr="AT_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870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939925" y="134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5" name="Picture 3" descr="guadalup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52657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778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Guadalupe Basin Framework 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60538" y="168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59" name="Picture 3" descr="tr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92626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66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Network Tracing on the Guadalupe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correction of an error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16, 20 – references to “</a:t>
            </a:r>
            <a:r>
              <a:rPr lang="en-US" dirty="0" err="1" smtClean="0"/>
              <a:t>ThinRaster</a:t>
            </a:r>
            <a:r>
              <a:rPr lang="en-US" dirty="0" smtClean="0"/>
              <a:t>” should be changed to “</a:t>
            </a:r>
            <a:r>
              <a:rPr lang="en-US" dirty="0" err="1" smtClean="0"/>
              <a:t>FlowLineReclas</a:t>
            </a:r>
            <a:r>
              <a:rPr lang="en-US" dirty="0" smtClean="0"/>
              <a:t>”</a:t>
            </a:r>
          </a:p>
          <a:p>
            <a:r>
              <a:rPr lang="en-US" i="1" dirty="0" smtClean="0"/>
              <a:t>To turn in:  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2. Number of stream grid cells in </a:t>
            </a:r>
            <a:r>
              <a:rPr lang="en-US" i="1" dirty="0" err="1" smtClean="0">
                <a:solidFill>
                  <a:srgbClr val="FF0000"/>
                </a:solidFill>
              </a:rPr>
              <a:t>FlowLineReclas</a:t>
            </a:r>
            <a:r>
              <a:rPr lang="en-US" i="1" dirty="0" smtClean="0"/>
              <a:t> and estimates of channel length and drainage density.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Schematic Network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048000" y="172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084" name="Picture 3" descr="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0465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12888" y="172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7" name="Picture 3" descr="j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6311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33600" y="533400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Hydro Network 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12888" y="189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1" name="Picture 3" descr="wtrb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6311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Connecting Waterbodies using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9080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155" name="Picture 3" descr="canyon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912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7943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Hydro Network through Canyon Lake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01775" y="147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79" name="Picture 3" descr="relation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1420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781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Linking Canyon Lake to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0971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3" name="Picture 3" descr="drain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80168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537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</a:rPr>
              <a:t>Connecting Drainage Areas </a:t>
            </a:r>
          </a:p>
          <a:p>
            <a:pPr algn="ctr"/>
            <a:r>
              <a:rPr lang="en-US" sz="3600">
                <a:solidFill>
                  <a:schemeClr val="accent2"/>
                </a:solidFill>
              </a:rPr>
              <a:t>using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Connecting Drainage Areas to the Network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4825" y="172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8" name="Picture 3" descr="sample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19417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65125" y="3775075"/>
            <a:ext cx="1724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Area goes to</a:t>
            </a:r>
          </a:p>
          <a:p>
            <a:r>
              <a:rPr lang="en-US"/>
              <a:t>point on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NHDPlus Reach Catchments  ~ 3km</a:t>
            </a:r>
            <a:r>
              <a:rPr lang="en-US" sz="3600" baseline="30000" smtClean="0"/>
              <a:t>2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910013" cy="376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324600" y="3505200"/>
            <a:ext cx="609600" cy="609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267200" y="1905000"/>
            <a:ext cx="25908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4343400" y="4038600"/>
            <a:ext cx="25908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60525" y="5980113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About 1000 reach catchments in each 8-digit HUC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50925" y="13319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Average reach length = 2km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2133600" y="16764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876800" y="13716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2.3 million reaches</a:t>
            </a:r>
            <a:r>
              <a:rPr lang="en-US" sz="1800">
                <a:latin typeface="Arial" charset="0"/>
              </a:rPr>
              <a:t> for continental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Attributes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Slope</a:t>
            </a:r>
          </a:p>
          <a:p>
            <a:pPr eaLnBrk="1" hangingPunct="1"/>
            <a:r>
              <a:rPr lang="en-US" smtClean="0"/>
              <a:t>Elevation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Mean annual flow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Corresponding velocity</a:t>
            </a:r>
          </a:p>
          <a:p>
            <a:pPr eaLnBrk="1" hangingPunct="1"/>
            <a:r>
              <a:rPr lang="en-US" smtClean="0"/>
              <a:t>Drainage area</a:t>
            </a:r>
          </a:p>
          <a:p>
            <a:pPr eaLnBrk="1" hangingPunct="1"/>
            <a:r>
              <a:rPr lang="en-US" smtClean="0"/>
              <a:t>% of upstream drainage area in different land uses</a:t>
            </a:r>
          </a:p>
          <a:p>
            <a:pPr eaLnBrk="1" hangingPunct="1"/>
            <a:r>
              <a:rPr lang="en-US" smtClean="0"/>
              <a:t>Stream order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168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Referencing</a:t>
            </a:r>
            <a:br>
              <a:rPr lang="en-US" smtClean="0"/>
            </a:br>
            <a:endParaRPr lang="en-US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7175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8" name="Picture 4" descr="rea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400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125" y="2860675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we on a line?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Hydro Networks in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</a:t>
            </a:r>
          </a:p>
          <a:p>
            <a:pPr eaLnBrk="1" hangingPunct="1"/>
            <a:r>
              <a:rPr lang="en-US" smtClean="0"/>
              <a:t>Flow on Networks</a:t>
            </a:r>
          </a:p>
          <a:p>
            <a:pPr eaLnBrk="1" hangingPunct="1"/>
            <a:r>
              <a:rPr lang="en-US" smtClean="0"/>
              <a:t>Hydrologic networks</a:t>
            </a:r>
          </a:p>
          <a:p>
            <a:pPr eaLnBrk="1" hangingPunct="1"/>
            <a:r>
              <a:rPr lang="en-US" smtClean="0"/>
              <a:t>Linear referencing on networks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4725" y="5070475"/>
            <a:ext cx="6307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Some slides in this presentation were prepared by </a:t>
            </a:r>
          </a:p>
          <a:p>
            <a:r>
              <a:rPr lang="en-US"/>
              <a:t>Dr Francisco Olivera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16063" y="275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59063" y="237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965325"/>
          <a:ext cx="88392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3825240" imgH="2119884" progId="Word.Picture.8">
                  <p:embed/>
                </p:oleObj>
              </mc:Choice>
              <mc:Fallback>
                <p:oleObj r:id="rId3" imgW="3825240" imgH="211988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65325"/>
                        <a:ext cx="8839200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</a:t>
            </a:r>
          </a:p>
        </p:txBody>
      </p:sp>
      <p:pic>
        <p:nvPicPr>
          <p:cNvPr id="59395" name="Picture 3" descr="pol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4784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4435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 M</a:t>
            </a:r>
          </a:p>
        </p:txBody>
      </p:sp>
      <p:pic>
        <p:nvPicPr>
          <p:cNvPr id="60419" name="Picture 3" descr="polyli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478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m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40163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19800" y="4876800"/>
            <a:ext cx="762000" cy="182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Line Measure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66913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 descr="ed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52117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59075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6" name="Picture 6" descr="ca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627438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 Aliasing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8120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68" name="Picture 4" descr="rea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5181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74725" y="2555875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 is measured </a:t>
            </a:r>
          </a:p>
          <a:p>
            <a:r>
              <a:rPr lang="en-US"/>
              <a:t>Relative to the length </a:t>
            </a:r>
          </a:p>
          <a:p>
            <a:r>
              <a:rPr lang="en-US"/>
              <a:t>of the line as a percentage</a:t>
            </a:r>
          </a:p>
          <a:p>
            <a:r>
              <a:rPr lang="en-US"/>
              <a:t>0% –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Percent Measure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28900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 descr="meas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4419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0, 100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95563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5" name="Picture 7" descr="meas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9544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343400" y="4495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100, 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279525" y="5299075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upstream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10200" y="5257800"/>
            <a:ext cx="343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downstream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and Line Events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82863" y="182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8" name="Picture 3" descr="Hydro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8753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Summary Concepts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smtClean="0"/>
              <a:t>A network is a connected set of points (junctions) and lines (edges) that supports tracing functions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Three data model components</a:t>
            </a:r>
          </a:p>
          <a:p>
            <a:pPr lvl="2" eaLnBrk="1" hangingPunct="1"/>
            <a:r>
              <a:rPr lang="en-US" smtClean="0"/>
              <a:t>Geographic (x,y,z)</a:t>
            </a:r>
          </a:p>
          <a:p>
            <a:pPr lvl="2" eaLnBrk="1" hangingPunct="1"/>
            <a:r>
              <a:rPr lang="en-US" smtClean="0"/>
              <a:t>Logical (point-line topology connections)</a:t>
            </a:r>
          </a:p>
          <a:p>
            <a:pPr lvl="2" eaLnBrk="1" hangingPunct="1"/>
            <a:r>
              <a:rPr lang="en-US" smtClean="0"/>
              <a:t>Addressing (position m along the line)</a:t>
            </a:r>
          </a:p>
          <a:p>
            <a:pPr eaLnBrk="1" hangingPunct="1"/>
            <a:r>
              <a:rPr lang="en-US" smtClean="0"/>
              <a:t>Features can be </a:t>
            </a:r>
            <a:r>
              <a:rPr lang="en-US" smtClean="0">
                <a:solidFill>
                  <a:srgbClr val="FF3300"/>
                </a:solidFill>
              </a:rPr>
              <a:t>geometrically connected</a:t>
            </a:r>
            <a:r>
              <a:rPr lang="en-US" smtClean="0"/>
              <a:t> (network) or </a:t>
            </a:r>
            <a:r>
              <a:rPr lang="en-US" smtClean="0">
                <a:solidFill>
                  <a:srgbClr val="FF3300"/>
                </a:solidFill>
              </a:rPr>
              <a:t>relationally connected</a:t>
            </a:r>
            <a:r>
              <a:rPr lang="en-US" smtClean="0"/>
              <a:t> (HydroID)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Land-water 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Area flows to a line model</a:t>
            </a:r>
            <a:r>
              <a:rPr lang="en-US" smtClean="0"/>
              <a:t> (one Catchment is connected to one flowline) – used in NHDPlus and by Arc Hydro DrainID 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Area flows to line at a point model</a:t>
            </a:r>
            <a:r>
              <a:rPr lang="en-US" smtClean="0"/>
              <a:t> (one Watershed contains many streams that drain to a Junction at the outlet) – used in Arc Hydro where HydroID of the HydroJunction is JunctionID of the 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Linear referencing</a:t>
            </a:r>
            <a:r>
              <a:rPr lang="en-US" smtClean="0"/>
              <a:t> can be used to locate point and line “events” on a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like </a:t>
            </a:r>
            <a:r>
              <a:rPr lang="en-US" smtClean="0">
                <a:solidFill>
                  <a:srgbClr val="FF3300"/>
                </a:solidFill>
              </a:rPr>
              <a:t>(x,y) event themes</a:t>
            </a:r>
            <a:r>
              <a:rPr lang="en-US" smtClean="0"/>
              <a:t> that you used earlier to map stream gage locations in geographic 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With linear referencing the locations are in “network space” but can be converted to </a:t>
            </a:r>
            <a:r>
              <a:rPr lang="en-US" smtClean="0">
                <a:solidFill>
                  <a:srgbClr val="FF3300"/>
                </a:solidFill>
              </a:rPr>
              <a:t>regular features</a:t>
            </a:r>
            <a:r>
              <a:rPr lang="en-US" smtClean="0"/>
              <a:t>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ArcGIS Resource Centers</a:t>
            </a:r>
            <a:br>
              <a:rPr lang="en-US" dirty="0" smtClean="0"/>
            </a:br>
            <a:r>
              <a:rPr lang="en-US" sz="3200" dirty="0" smtClean="0"/>
              <a:t>http://resources.arcgis/com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1524000"/>
            <a:ext cx="4533900" cy="295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2485" y="3679371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363" y="34811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766458" cy="280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94857" y="5867400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3036" y="571053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746284"/>
            <a:ext cx="4786313" cy="192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533991" y="4095260"/>
            <a:ext cx="521329" cy="19245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788965"/>
            <a:ext cx="922564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1844513"/>
            <a:ext cx="342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Getting to Readings in ArcGIS Resource Center Help for Desktop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Reading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764" y="1210270"/>
            <a:ext cx="836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ArcGIS Resource Center/Desktop 10/Help/Professional Library/Data Management/Geographic Data Types/Geometric Networks – </a:t>
            </a:r>
            <a:r>
              <a:rPr lang="en-US" sz="1800" dirty="0" smtClean="0">
                <a:solidFill>
                  <a:srgbClr val="00B0F0"/>
                </a:solidFill>
              </a:rPr>
              <a:t>What are geometric networks, A quick tour of geometric networks, Essential geometric networks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8657"/>
            <a:ext cx="6921720" cy="42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9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49" y="76200"/>
            <a:ext cx="7772400" cy="1143000"/>
          </a:xfrm>
        </p:spPr>
        <p:txBody>
          <a:bodyPr/>
          <a:lstStyle/>
          <a:p>
            <a:r>
              <a:rPr lang="en-US" dirty="0" smtClean="0"/>
              <a:t>Reading (2)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1988"/>
            <a:ext cx="6044750" cy="488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43" y="1143000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ArcGIS Resource Center/ Desktop 10/Help/Professional Library/Guide books/Linear Referencing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- What is linear referencing; Essential linear referencing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33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1390</Words>
  <Application>Microsoft Office PowerPoint</Application>
  <PresentationFormat>On-screen Show (4:3)</PresentationFormat>
  <Paragraphs>261</Paragraphs>
  <Slides>69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Default Design</vt:lpstr>
      <vt:lpstr>Bitmap Image</vt:lpstr>
      <vt:lpstr>Microsoft Word Picture</vt:lpstr>
      <vt:lpstr>Key Concepts from Exercise 4</vt:lpstr>
      <vt:lpstr>3D Analyst Profiles</vt:lpstr>
      <vt:lpstr>Construct the Analysis Layer</vt:lpstr>
      <vt:lpstr>Convert to Vector</vt:lpstr>
      <vt:lpstr>and, correction of an error</vt:lpstr>
      <vt:lpstr>Hydro Networks in GIS</vt:lpstr>
      <vt:lpstr>ArcGIS Resource Centers http://resources.arcgis/com</vt:lpstr>
      <vt:lpstr>Reading (1)</vt:lpstr>
      <vt:lpstr>Reading (2) </vt:lpstr>
      <vt:lpstr>Raster to Vector Transition</vt:lpstr>
      <vt:lpstr>Some terminology</vt:lpstr>
      <vt:lpstr>National Hydrography Dataset</vt:lpstr>
      <vt:lpstr>National Hydrography Dataset</vt:lpstr>
      <vt:lpstr>NHD Waterbody</vt:lpstr>
      <vt:lpstr>NHD Geometric Network</vt:lpstr>
      <vt:lpstr>PowerPoint Presentation</vt:lpstr>
      <vt:lpstr>PowerPoint Presentation</vt:lpstr>
      <vt:lpstr>Network Definition</vt:lpstr>
      <vt:lpstr>Network Model in GIS</vt:lpstr>
      <vt:lpstr>Edges and Junctions</vt:lpstr>
      <vt:lpstr>Polylines and Edges</vt:lpstr>
      <vt:lpstr>Junctions</vt:lpstr>
      <vt:lpstr>Connectivity Table</vt:lpstr>
      <vt:lpstr>Build Network Tables</vt:lpstr>
      <vt:lpstr>Snapping Features</vt:lpstr>
      <vt:lpstr>Network Sources and Sinks</vt:lpstr>
      <vt:lpstr>Ancillary Role of Sink</vt:lpstr>
      <vt:lpstr>Flow to a sink</vt:lpstr>
      <vt:lpstr>Flags</vt:lpstr>
      <vt:lpstr>Trace Solvers</vt:lpstr>
      <vt:lpstr>Upstream Trace Solvers</vt:lpstr>
      <vt:lpstr>Hydrologic Networks</vt:lpstr>
      <vt:lpstr>Flow Line</vt:lpstr>
      <vt:lpstr>Location of the Flowline</vt:lpstr>
      <vt:lpstr>Introduction to the Hydro Network</vt:lpstr>
      <vt:lpstr>Flow Network</vt:lpstr>
      <vt:lpstr>PowerPoint Presentation</vt:lpstr>
      <vt:lpstr>Network Building</vt:lpstr>
      <vt:lpstr>Network Connectivity</vt:lpstr>
      <vt:lpstr>Network Flow Direction</vt:lpstr>
      <vt:lpstr>Network Flow Direction</vt:lpstr>
      <vt:lpstr>Uninitialized Flow Direction</vt:lpstr>
      <vt:lpstr>Assigned Flow Direction</vt:lpstr>
      <vt:lpstr>Network Tracing</vt:lpstr>
      <vt:lpstr>Trace Path</vt:lpstr>
      <vt:lpstr>Hydro Network for Holland</vt:lpstr>
      <vt:lpstr>Hydro Network for Colorado River Basin around Lake Travis</vt:lpstr>
      <vt:lpstr>PowerPoint Presentation</vt:lpstr>
      <vt:lpstr>PowerPoint Presentation</vt:lpstr>
      <vt:lpstr>Schematic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Connecting Drainage Areas to the Network</vt:lpstr>
      <vt:lpstr>NHDPlus Reach Catchments  ~ 3km2</vt:lpstr>
      <vt:lpstr>Reach Attributes</vt:lpstr>
      <vt:lpstr>Linear Referencing </vt:lpstr>
      <vt:lpstr>Addressing</vt:lpstr>
      <vt:lpstr>Coordinates of a 2-D Polyline</vt:lpstr>
      <vt:lpstr>Coordinates of a 2-D Polyline M</vt:lpstr>
      <vt:lpstr>Setting Line Measure</vt:lpstr>
      <vt:lpstr>Proportional Aliasing</vt:lpstr>
      <vt:lpstr>Setting Percent Measure</vt:lpstr>
      <vt:lpstr>Point and Line Events</vt:lpstr>
      <vt:lpstr>Summary Concepts</vt:lpstr>
      <vt:lpstr>Summary Concepts (2)</vt:lpstr>
      <vt:lpstr>Summary Concepts (3)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Network</dc:title>
  <dc:creator>maidment</dc:creator>
  <cp:lastModifiedBy>maidment</cp:lastModifiedBy>
  <cp:revision>50</cp:revision>
  <dcterms:created xsi:type="dcterms:W3CDTF">2001-09-25T16:03:17Z</dcterms:created>
  <dcterms:modified xsi:type="dcterms:W3CDTF">2010-09-30T13:35:56Z</dcterms:modified>
</cp:coreProperties>
</file>