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321" r:id="rId3"/>
    <p:sldId id="325" r:id="rId4"/>
    <p:sldId id="312" r:id="rId5"/>
    <p:sldId id="275" r:id="rId6"/>
    <p:sldId id="260" r:id="rId7"/>
    <p:sldId id="353" r:id="rId8"/>
    <p:sldId id="333" r:id="rId9"/>
    <p:sldId id="331" r:id="rId10"/>
    <p:sldId id="337" r:id="rId11"/>
    <p:sldId id="350" r:id="rId12"/>
    <p:sldId id="351" r:id="rId13"/>
    <p:sldId id="354" r:id="rId14"/>
    <p:sldId id="278" r:id="rId15"/>
    <p:sldId id="279" r:id="rId16"/>
    <p:sldId id="263" r:id="rId17"/>
    <p:sldId id="264" r:id="rId18"/>
    <p:sldId id="282" r:id="rId19"/>
    <p:sldId id="280" r:id="rId20"/>
    <p:sldId id="281" r:id="rId21"/>
    <p:sldId id="259" r:id="rId22"/>
    <p:sldId id="283" r:id="rId23"/>
    <p:sldId id="257" r:id="rId24"/>
    <p:sldId id="301" r:id="rId25"/>
    <p:sldId id="302" r:id="rId26"/>
    <p:sldId id="309" r:id="rId27"/>
    <p:sldId id="284" r:id="rId28"/>
    <p:sldId id="359" r:id="rId29"/>
    <p:sldId id="360" r:id="rId30"/>
    <p:sldId id="262" r:id="rId31"/>
    <p:sldId id="261" r:id="rId32"/>
    <p:sldId id="308" r:id="rId33"/>
    <p:sldId id="285" r:id="rId34"/>
    <p:sldId id="303" r:id="rId35"/>
    <p:sldId id="361" r:id="rId36"/>
    <p:sldId id="286" r:id="rId37"/>
    <p:sldId id="287" r:id="rId38"/>
    <p:sldId id="266" r:id="rId39"/>
    <p:sldId id="288" r:id="rId40"/>
    <p:sldId id="268" r:id="rId41"/>
    <p:sldId id="269" r:id="rId42"/>
    <p:sldId id="270" r:id="rId43"/>
    <p:sldId id="271" r:id="rId44"/>
    <p:sldId id="272" r:id="rId45"/>
    <p:sldId id="273" r:id="rId46"/>
    <p:sldId id="274" r:id="rId47"/>
    <p:sldId id="289" r:id="rId48"/>
    <p:sldId id="311" r:id="rId49"/>
    <p:sldId id="290" r:id="rId50"/>
    <p:sldId id="292" r:id="rId51"/>
    <p:sldId id="291" r:id="rId52"/>
    <p:sldId id="293" r:id="rId53"/>
    <p:sldId id="300" r:id="rId54"/>
    <p:sldId id="294" r:id="rId55"/>
    <p:sldId id="295" r:id="rId56"/>
    <p:sldId id="304" r:id="rId57"/>
    <p:sldId id="306" r:id="rId58"/>
    <p:sldId id="317" r:id="rId59"/>
    <p:sldId id="318" r:id="rId60"/>
    <p:sldId id="319" r:id="rId61"/>
    <p:sldId id="320" r:id="rId62"/>
    <p:sldId id="313" r:id="rId63"/>
    <p:sldId id="315" r:id="rId64"/>
    <p:sldId id="297" r:id="rId65"/>
    <p:sldId id="298" r:id="rId66"/>
    <p:sldId id="299" r:id="rId67"/>
  </p:sldIdLst>
  <p:sldSz cx="9144000" cy="6858000" type="screen4x3"/>
  <p:notesSz cx="6858000" cy="92964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996633"/>
    <a:srgbClr val="FFFF00"/>
    <a:srgbClr val="008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298" y="-9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54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slide" Target="slides/slide57.xml"/><Relationship Id="rId1"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73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73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73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569980B-853A-4D16-9B8D-F7479298EA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74A20ED6-5D6C-4FE5-8ADD-1B44B8491A45}" type="datetimeFigureOut">
              <a:rPr lang="en-US"/>
              <a:pPr>
                <a:defRPr/>
              </a:pPr>
              <a:t>9/14/2010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9C3401F-2E2E-47CB-8A55-5D5684A815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rimble.com/gps/triangulat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B021C4-24FB-483F-A751-12F53046812C}" type="slidenum">
              <a:rPr lang="en-US" smtClean="0"/>
              <a:pPr/>
              <a:t>8</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7488" indent="-217488" eaLnBrk="1" hangingPunct="1">
              <a:spcBef>
                <a:spcPct val="0"/>
              </a:spcBef>
            </a:pPr>
            <a:r>
              <a:rPr lang="en-US" smtClean="0"/>
              <a:t>Here's how GPS works in five logical steps: </a:t>
            </a:r>
          </a:p>
          <a:p>
            <a:pPr marL="217488" indent="-217488" eaLnBrk="1" hangingPunct="1">
              <a:spcBef>
                <a:spcPct val="0"/>
              </a:spcBef>
            </a:pPr>
            <a:r>
              <a:rPr lang="en-US" smtClean="0"/>
              <a:t>1. The basis of GPS is "</a:t>
            </a:r>
            <a:r>
              <a:rPr lang="en-US" smtClean="0">
                <a:hlinkClick r:id="rId3"/>
              </a:rPr>
              <a:t>triangulation</a:t>
            </a:r>
            <a:r>
              <a:rPr lang="en-US" smtClean="0"/>
              <a:t>" from satellites. </a:t>
            </a:r>
          </a:p>
          <a:p>
            <a:pPr marL="217488" indent="-217488" eaLnBrk="1" hangingPunct="1">
              <a:spcBef>
                <a:spcPct val="0"/>
              </a:spcBef>
            </a:pPr>
            <a:r>
              <a:rPr lang="en-US" smtClean="0"/>
              <a:t>2. To "triangulate," a GPS receiver measures distance using the travel time of radio signals. </a:t>
            </a:r>
          </a:p>
          <a:p>
            <a:pPr marL="217488" indent="-217488" eaLnBrk="1" hangingPunct="1">
              <a:spcBef>
                <a:spcPct val="0"/>
              </a:spcBef>
            </a:pPr>
            <a:r>
              <a:rPr lang="en-US" smtClean="0"/>
              <a:t>3. To measure travel time, GPS needs very accurate timing which it achieves with some tricks. </a:t>
            </a:r>
          </a:p>
          <a:p>
            <a:pPr marL="217488" indent="-217488" eaLnBrk="1" hangingPunct="1">
              <a:spcBef>
                <a:spcPct val="0"/>
              </a:spcBef>
            </a:pPr>
            <a:r>
              <a:rPr lang="en-US" smtClean="0"/>
              <a:t>4. Along with distance, you need to know exactly where the satellites are in space. High orbits and careful monitoring are the secret. </a:t>
            </a:r>
          </a:p>
          <a:p>
            <a:pPr marL="217488" indent="-217488" eaLnBrk="1" hangingPunct="1">
              <a:spcBef>
                <a:spcPct val="0"/>
              </a:spcBef>
            </a:pPr>
            <a:r>
              <a:rPr lang="en-US" smtClean="0"/>
              <a:t>5. Finally you must correct for any delays the signal experiences as it travels through the atmosphere. </a:t>
            </a:r>
          </a:p>
          <a:p>
            <a:pPr marL="217488" indent="-217488"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07DC64-374E-4D88-BE4C-595FDD12B063}" type="slidenum">
              <a:rPr lang="en-US" smtClean="0"/>
              <a:pPr/>
              <a:t>9</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making two complete orbits in less than 24 hours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0E4B21-66B2-4DA5-80D6-633DE713753F}" type="slidenum">
              <a:rPr lang="en-US" smtClean="0"/>
              <a:pPr/>
              <a:t>10</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 sense, the whole thing boils down to those "velocity times travel time" math problems we did in high school. Remember the old: "If a car goes 60 miles per hour for two hours, how far does it travel?" </a:t>
            </a:r>
          </a:p>
          <a:p>
            <a:pPr eaLnBrk="1" hangingPunct="1">
              <a:spcBef>
                <a:spcPct val="0"/>
              </a:spcBef>
            </a:pPr>
            <a:r>
              <a:rPr lang="en-US" smtClean="0"/>
              <a:t>Velocity (60 mph) x Time (2 hours) = Distance (120 miles)</a:t>
            </a:r>
          </a:p>
          <a:p>
            <a:pPr eaLnBrk="1" hangingPunct="1">
              <a:spcBef>
                <a:spcPct val="0"/>
              </a:spcBef>
            </a:pPr>
            <a:r>
              <a:rPr lang="en-US" smtClean="0"/>
              <a:t>In the case of GPS we're measuring a radio signal so the velocity is going to be the speed of light or roughly 186,000 miles per second. </a:t>
            </a:r>
          </a:p>
          <a:p>
            <a:pPr eaLnBrk="1" hangingPunct="1">
              <a:spcBef>
                <a:spcPct val="0"/>
              </a:spcBef>
            </a:pPr>
            <a:r>
              <a:rPr lang="en-US" smtClean="0"/>
              <a:t>The problem is measuring the travel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1ED8DD-D753-4637-9ED1-227C5A3BC3AE}" type="slidenum">
              <a:rPr lang="en-US" smtClean="0"/>
              <a:pPr/>
              <a:t>11</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Suppose we measure our distance from a satellite and find it to be 11,000 miles.</a:t>
            </a:r>
          </a:p>
          <a:p>
            <a:pPr eaLnBrk="1" hangingPunct="1">
              <a:spcBef>
                <a:spcPct val="0"/>
              </a:spcBef>
            </a:pPr>
            <a:r>
              <a:rPr lang="en-US" smtClean="0"/>
              <a:t>Knowing that we're 11,000 miles from a particular satellite narrows down all the possible locations we could be in the whole universe to the surface of a sphere that is centered on this satellite and has a radius of 11,000 miles.</a:t>
            </a:r>
          </a:p>
          <a:p>
            <a:pPr eaLnBrk="1" hangingPunct="1">
              <a:spcBef>
                <a:spcPct val="0"/>
              </a:spcBef>
            </a:pPr>
            <a:r>
              <a:rPr lang="en-US" smtClean="0"/>
              <a:t>Next, say we measure our distance to a second satellite and find out that it's 12,000 miles away. </a:t>
            </a:r>
          </a:p>
          <a:p>
            <a:pPr eaLnBrk="1" hangingPunct="1">
              <a:spcBef>
                <a:spcPct val="0"/>
              </a:spcBef>
            </a:pPr>
            <a:r>
              <a:rPr lang="en-US" smtClean="0"/>
              <a:t>That tells us that we're not only on the first sphere but we're also on a sphere that's 12,000 miles from the second satellite. Or in other words, we're somewhere on the circle where these two spheres intersect.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2BCF30-896C-4EB2-A4A1-24D172A44300}" type="slidenum">
              <a:rPr lang="en-US" smtClean="0"/>
              <a:pPr/>
              <a:t>12</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then make a measurement from a third satellite and find that we're 13,000 miles from that one, that narrows our position down even further, to the two points where the 13,000 mile sphere cuts through the circle that's the intersection of the first two spheres. </a:t>
            </a:r>
          </a:p>
          <a:p>
            <a:pPr eaLnBrk="1" hangingPunct="1">
              <a:spcBef>
                <a:spcPct val="0"/>
              </a:spcBef>
            </a:pPr>
            <a:r>
              <a:rPr lang="en-US" smtClean="0"/>
              <a:t>So by ranging from three satellites we can narrow our position to just two points in space. </a:t>
            </a:r>
          </a:p>
          <a:p>
            <a:pPr eaLnBrk="1" hangingPunct="1">
              <a:spcBef>
                <a:spcPct val="0"/>
              </a:spcBef>
            </a:pPr>
            <a:r>
              <a:rPr lang="en-US" smtClean="0"/>
              <a:t>To decide which one is our true location we could make a fourth measurement. But usually one of the two points is a ridiculous answer (either too far from Earth or moving at an impossible velocity) and can be rejected without a measurement. </a:t>
            </a:r>
          </a:p>
          <a:p>
            <a:pPr eaLnBrk="1" hangingPunct="1">
              <a:spcBef>
                <a:spcPct val="0"/>
              </a:spcBef>
            </a:pPr>
            <a:r>
              <a:rPr lang="en-US" smtClean="0"/>
              <a:t>A fourth measurement does come in very handy for another reason however, but we'll tell you about that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A965C-C412-4BCA-83B9-FEFAB5D98C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1FC38-639D-4BA4-B4C0-9D2F094FD7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26DEF-42E8-423C-B048-2B7B9D22C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FCF88-70FA-41BF-BD96-0FFB8F23AD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BB358-D620-4EE0-B129-E48D3BD5BD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FF952-F39C-4139-A911-D22DE600EF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BADE1-DFC7-4A1E-AF2F-067F0535B8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17751B-DDD2-46B7-B18E-6751057A6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996F8E-E632-4621-B97E-78A83D88B5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39E2E9-A71E-427F-AB09-3152A2423E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2BEC6-EDD0-4030-B051-E0C1B39CB7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52179-011A-4028-A666-623A656E4F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2D9B077-8BD9-4021-8E13-15776B0251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Microsoft_Office_Word_97_-_2003_Document7.doc"/><Relationship Id="rId4" Type="http://schemas.openxmlformats.org/officeDocument/2006/relationships/oleObject" Target="../embeddings/Microsoft_Office_Word_97_-_2003_Document6.doc"/></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Microsoft_Office_Word_97_-_2003_Document10.doc"/><Relationship Id="rId4" Type="http://schemas.openxmlformats.org/officeDocument/2006/relationships/oleObject" Target="../embeddings/Microsoft_Office_Word_97_-_2003_Document9.doc"/></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Word_97_-_2003_Document11.doc"/><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Word_97_-_2003_Document12.doc"/><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Word_97_-_2003_Document13.doc"/><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Word_97_-_2003_Document14.doc"/><Relationship Id="rId2" Type="http://schemas.openxmlformats.org/officeDocument/2006/relationships/slideLayout" Target="../slideLayouts/slideLayout6.xml"/><Relationship Id="rId1" Type="http://schemas.openxmlformats.org/officeDocument/2006/relationships/vmlDrawing" Target="../drawings/vmlDrawing10.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Word_97_-_2003_Document15.doc"/><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solidFill>
                  <a:srgbClr val="0000FF"/>
                </a:solidFill>
              </a:rPr>
              <a:t>Geodesy, Map Projections and Coordinate Systems</a:t>
            </a:r>
          </a:p>
        </p:txBody>
      </p:sp>
      <p:sp>
        <p:nvSpPr>
          <p:cNvPr id="13315" name="Rectangle 3"/>
          <p:cNvSpPr>
            <a:spLocks noGrp="1" noChangeArrowheads="1"/>
          </p:cNvSpPr>
          <p:nvPr>
            <p:ph type="body" idx="1"/>
          </p:nvPr>
        </p:nvSpPr>
        <p:spPr/>
        <p:txBody>
          <a:bodyPr/>
          <a:lstStyle/>
          <a:p>
            <a:r>
              <a:rPr lang="en-US" smtClean="0">
                <a:solidFill>
                  <a:srgbClr val="FF3300"/>
                </a:solidFill>
              </a:rPr>
              <a:t>Geodesy</a:t>
            </a:r>
            <a:r>
              <a:rPr lang="en-US" smtClean="0"/>
              <a:t> - the shape of the earth and definition of earth datums</a:t>
            </a:r>
          </a:p>
          <a:p>
            <a:r>
              <a:rPr lang="en-US" smtClean="0">
                <a:solidFill>
                  <a:srgbClr val="FF3300"/>
                </a:solidFill>
              </a:rPr>
              <a:t>Map Projection</a:t>
            </a:r>
            <a:r>
              <a:rPr lang="en-US" smtClean="0"/>
              <a:t> - the transformation of a curved earth to a flat map</a:t>
            </a:r>
          </a:p>
          <a:p>
            <a:r>
              <a:rPr lang="en-US" smtClean="0">
                <a:solidFill>
                  <a:srgbClr val="FF3300"/>
                </a:solidFill>
              </a:rPr>
              <a:t>Coordinate systems</a:t>
            </a:r>
            <a:r>
              <a:rPr lang="en-US" smtClean="0"/>
              <a:t> - (x,y,z) coordinate systems for map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r>
              <a:rPr lang="en-US" smtClean="0"/>
              <a:t>Distance from satellite</a:t>
            </a:r>
          </a:p>
        </p:txBody>
      </p:sp>
      <p:sp>
        <p:nvSpPr>
          <p:cNvPr id="23555" name="Rectangle 3"/>
          <p:cNvSpPr>
            <a:spLocks noGrp="1" noChangeArrowheads="1"/>
          </p:cNvSpPr>
          <p:nvPr>
            <p:ph type="body" idx="1"/>
          </p:nvPr>
        </p:nvSpPr>
        <p:spPr>
          <a:xfrm>
            <a:off x="923925" y="1431925"/>
            <a:ext cx="7661275" cy="4114800"/>
          </a:xfrm>
        </p:spPr>
        <p:txBody>
          <a:bodyPr/>
          <a:lstStyle/>
          <a:p>
            <a:r>
              <a:rPr lang="en-US" smtClean="0"/>
              <a:t>Radio waves = speed of light</a:t>
            </a:r>
          </a:p>
          <a:p>
            <a:pPr lvl="1"/>
            <a:r>
              <a:rPr lang="en-US" smtClean="0"/>
              <a:t>Receivers have nanosecond accuracy (0.000000001 second)</a:t>
            </a:r>
          </a:p>
          <a:p>
            <a:r>
              <a:rPr lang="en-US" smtClean="0"/>
              <a:t>All satellites transmit same signal “string” at same time</a:t>
            </a:r>
          </a:p>
          <a:p>
            <a:pPr lvl="1"/>
            <a:r>
              <a:rPr lang="en-US" smtClean="0"/>
              <a:t>Difference in time from satellite to time received gives distance from satellite</a:t>
            </a:r>
          </a:p>
          <a:p>
            <a:endParaRPr lang="en-US" smtClean="0"/>
          </a:p>
        </p:txBody>
      </p:sp>
      <p:pic>
        <p:nvPicPr>
          <p:cNvPr id="23556" name="Picture 4" descr="fig5-6"/>
          <p:cNvPicPr>
            <a:picLocks noChangeAspect="1" noChangeArrowheads="1"/>
          </p:cNvPicPr>
          <p:nvPr/>
        </p:nvPicPr>
        <p:blipFill>
          <a:blip r:embed="rId3" cstate="print"/>
          <a:srcRect/>
          <a:stretch>
            <a:fillRect/>
          </a:stretch>
        </p:blipFill>
        <p:spPr bwMode="auto">
          <a:xfrm>
            <a:off x="2152650" y="4975225"/>
            <a:ext cx="4378325" cy="178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85825" y="625475"/>
            <a:ext cx="5299075" cy="762000"/>
          </a:xfrm>
          <a:prstGeom prst="rect">
            <a:avLst/>
          </a:prstGeom>
          <a:noFill/>
          <a:ln w="9525">
            <a:noFill/>
            <a:miter lim="800000"/>
            <a:headEnd/>
            <a:tailEnd/>
          </a:ln>
        </p:spPr>
        <p:txBody>
          <a:bodyPr anchor="b"/>
          <a:lstStyle/>
          <a:p>
            <a:pPr eaLnBrk="1" hangingPunct="1"/>
            <a:r>
              <a:rPr lang="en-US" sz="4000">
                <a:solidFill>
                  <a:schemeClr val="tx2"/>
                </a:solidFill>
              </a:rPr>
              <a:t>Triangulation</a:t>
            </a:r>
          </a:p>
        </p:txBody>
      </p:sp>
      <p:pic>
        <p:nvPicPr>
          <p:cNvPr id="24579" name="Picture 6"/>
          <p:cNvPicPr>
            <a:picLocks noChangeAspect="1" noChangeArrowheads="1"/>
          </p:cNvPicPr>
          <p:nvPr/>
        </p:nvPicPr>
        <p:blipFill>
          <a:blip r:embed="rId3" cstate="print"/>
          <a:srcRect/>
          <a:stretch>
            <a:fillRect/>
          </a:stretch>
        </p:blipFill>
        <p:spPr bwMode="auto">
          <a:xfrm>
            <a:off x="269875" y="1624013"/>
            <a:ext cx="4457700" cy="3581400"/>
          </a:xfrm>
          <a:prstGeom prst="rect">
            <a:avLst/>
          </a:prstGeom>
          <a:noFill/>
          <a:ln w="9525">
            <a:noFill/>
            <a:miter lim="800000"/>
            <a:headEnd/>
            <a:tailEnd/>
          </a:ln>
        </p:spPr>
      </p:pic>
      <p:pic>
        <p:nvPicPr>
          <p:cNvPr id="24580" name="Picture 7"/>
          <p:cNvPicPr>
            <a:picLocks noChangeAspect="1" noChangeArrowheads="1"/>
          </p:cNvPicPr>
          <p:nvPr/>
        </p:nvPicPr>
        <p:blipFill>
          <a:blip r:embed="rId4" cstate="print"/>
          <a:srcRect/>
          <a:stretch>
            <a:fillRect/>
          </a:stretch>
        </p:blipFill>
        <p:spPr bwMode="auto">
          <a:xfrm>
            <a:off x="4648200" y="3008313"/>
            <a:ext cx="4273550" cy="3224212"/>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885825" y="625475"/>
            <a:ext cx="5299075" cy="762000"/>
          </a:xfrm>
          <a:prstGeom prst="rect">
            <a:avLst/>
          </a:prstGeom>
          <a:noFill/>
          <a:ln w="9525">
            <a:noFill/>
            <a:miter lim="800000"/>
            <a:headEnd/>
            <a:tailEnd/>
          </a:ln>
        </p:spPr>
        <p:txBody>
          <a:bodyPr anchor="b"/>
          <a:lstStyle/>
          <a:p>
            <a:pPr eaLnBrk="1" hangingPunct="1"/>
            <a:r>
              <a:rPr lang="en-US" sz="4000">
                <a:solidFill>
                  <a:schemeClr val="tx2"/>
                </a:solidFill>
              </a:rPr>
              <a:t>Triangulation</a:t>
            </a:r>
          </a:p>
        </p:txBody>
      </p:sp>
      <p:pic>
        <p:nvPicPr>
          <p:cNvPr id="25603" name="Picture 4"/>
          <p:cNvPicPr>
            <a:picLocks noChangeAspect="1" noChangeArrowheads="1"/>
          </p:cNvPicPr>
          <p:nvPr/>
        </p:nvPicPr>
        <p:blipFill>
          <a:blip r:embed="rId3" cstate="print"/>
          <a:srcRect/>
          <a:stretch>
            <a:fillRect/>
          </a:stretch>
        </p:blipFill>
        <p:spPr bwMode="auto">
          <a:xfrm>
            <a:off x="269875" y="1778000"/>
            <a:ext cx="3887788" cy="4321175"/>
          </a:xfrm>
          <a:prstGeom prst="rect">
            <a:avLst/>
          </a:prstGeom>
          <a:noFill/>
          <a:ln w="9525">
            <a:noFill/>
            <a:miter lim="800000"/>
            <a:headEnd/>
            <a:tailEnd/>
          </a:ln>
        </p:spPr>
      </p:pic>
      <p:pic>
        <p:nvPicPr>
          <p:cNvPr id="25604" name="Picture 5"/>
          <p:cNvPicPr>
            <a:picLocks noChangeAspect="1" noChangeArrowheads="1"/>
          </p:cNvPicPr>
          <p:nvPr/>
        </p:nvPicPr>
        <p:blipFill>
          <a:blip r:embed="rId4" cstate="print"/>
          <a:srcRect/>
          <a:stretch>
            <a:fillRect/>
          </a:stretch>
        </p:blipFill>
        <p:spPr bwMode="auto">
          <a:xfrm>
            <a:off x="4264025" y="2084388"/>
            <a:ext cx="4648200" cy="41719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GPS location of Mabel Lee Hall</a:t>
            </a:r>
          </a:p>
        </p:txBody>
      </p:sp>
      <p:pic>
        <p:nvPicPr>
          <p:cNvPr id="26627" name="Picture 2"/>
          <p:cNvPicPr>
            <a:picLocks noChangeAspect="1" noChangeArrowheads="1"/>
          </p:cNvPicPr>
          <p:nvPr/>
        </p:nvPicPr>
        <p:blipFill>
          <a:blip r:embed="rId2" cstate="print"/>
          <a:srcRect/>
          <a:stretch>
            <a:fillRect/>
          </a:stretch>
        </p:blipFill>
        <p:spPr bwMode="auto">
          <a:xfrm>
            <a:off x="1447800" y="1981200"/>
            <a:ext cx="6443663" cy="4029075"/>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228600" y="3200400"/>
            <a:ext cx="3590925" cy="1285875"/>
          </a:xfrm>
          <a:prstGeom prst="rect">
            <a:avLst/>
          </a:prstGeom>
          <a:noFill/>
          <a:ln w="9525">
            <a:solidFill>
              <a:schemeClr val="accent1"/>
            </a:solidFill>
            <a:miter lim="800000"/>
            <a:headEnd/>
            <a:tailEnd/>
          </a:ln>
        </p:spPr>
      </p:pic>
      <p:pic>
        <p:nvPicPr>
          <p:cNvPr id="26629" name="Picture 4" descr="51mVjJtiDML__SS500_.jpg"/>
          <p:cNvPicPr>
            <a:picLocks noChangeAspect="1"/>
          </p:cNvPicPr>
          <p:nvPr/>
        </p:nvPicPr>
        <p:blipFill>
          <a:blip r:embed="rId4" cstate="print"/>
          <a:srcRect/>
          <a:stretch>
            <a:fillRect/>
          </a:stretch>
        </p:blipFill>
        <p:spPr bwMode="auto">
          <a:xfrm>
            <a:off x="6248400" y="2514600"/>
            <a:ext cx="2686050" cy="2686050"/>
          </a:xfrm>
          <a:prstGeom prst="rect">
            <a:avLst/>
          </a:prstGeom>
          <a:noFill/>
          <a:ln w="9525">
            <a:solidFill>
              <a:schemeClr val="accent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solidFill>
                  <a:srgbClr val="FF3300"/>
                </a:solidFill>
              </a:rPr>
              <a:t>Geographic Coordinates</a:t>
            </a:r>
            <a:r>
              <a:rPr lang="en-US" smtClean="0"/>
              <a:t> (</a:t>
            </a:r>
            <a:r>
              <a:rPr lang="en-US" smtClean="0">
                <a:latin typeface="Symbol" pitchFamily="18" charset="2"/>
              </a:rPr>
              <a:t>f, l</a:t>
            </a:r>
            <a:r>
              <a:rPr lang="en-US" smtClean="0"/>
              <a:t>, z)</a:t>
            </a:r>
          </a:p>
        </p:txBody>
      </p:sp>
      <p:sp>
        <p:nvSpPr>
          <p:cNvPr id="27651" name="Rectangle 3"/>
          <p:cNvSpPr>
            <a:spLocks noGrp="1" noChangeArrowheads="1"/>
          </p:cNvSpPr>
          <p:nvPr>
            <p:ph type="body" idx="1"/>
          </p:nvPr>
        </p:nvSpPr>
        <p:spPr/>
        <p:txBody>
          <a:bodyPr/>
          <a:lstStyle/>
          <a:p>
            <a:r>
              <a:rPr lang="en-US" smtClean="0"/>
              <a:t>Latitude (</a:t>
            </a:r>
            <a:r>
              <a:rPr lang="en-US" smtClean="0">
                <a:latin typeface="Symbol" pitchFamily="18" charset="2"/>
              </a:rPr>
              <a:t>f</a:t>
            </a:r>
            <a:r>
              <a:rPr lang="en-US" smtClean="0"/>
              <a:t>) and Longitude (</a:t>
            </a:r>
            <a:r>
              <a:rPr lang="en-US" smtClean="0">
                <a:latin typeface="Symbol" pitchFamily="18" charset="2"/>
              </a:rPr>
              <a:t>l</a:t>
            </a:r>
            <a:r>
              <a:rPr lang="en-US" smtClean="0"/>
              <a:t>) defined using an </a:t>
            </a:r>
            <a:r>
              <a:rPr lang="en-US" smtClean="0">
                <a:solidFill>
                  <a:srgbClr val="FF3300"/>
                </a:solidFill>
              </a:rPr>
              <a:t>ellipsoid</a:t>
            </a:r>
            <a:r>
              <a:rPr lang="en-US" smtClean="0"/>
              <a:t>, an ellipse rotated about an axis</a:t>
            </a:r>
          </a:p>
          <a:p>
            <a:r>
              <a:rPr lang="en-US" smtClean="0"/>
              <a:t>Elevation (z) defined using </a:t>
            </a:r>
            <a:r>
              <a:rPr lang="en-US" smtClean="0">
                <a:solidFill>
                  <a:srgbClr val="FF3300"/>
                </a:solidFill>
              </a:rPr>
              <a:t>geoid</a:t>
            </a:r>
            <a:r>
              <a:rPr lang="en-US" smtClean="0"/>
              <a:t>, a surface of constant gravitational potential</a:t>
            </a:r>
          </a:p>
          <a:p>
            <a:r>
              <a:rPr lang="en-US" smtClean="0"/>
              <a:t>Earth </a:t>
            </a:r>
            <a:r>
              <a:rPr lang="en-US" smtClean="0">
                <a:solidFill>
                  <a:srgbClr val="FF3300"/>
                </a:solidFill>
              </a:rPr>
              <a:t>datums</a:t>
            </a:r>
            <a:r>
              <a:rPr lang="en-US" smtClean="0"/>
              <a:t> define standard values of the ellipsoid and geoid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solidFill>
                  <a:srgbClr val="FF3300"/>
                </a:solidFill>
              </a:rPr>
              <a:t>Shape</a:t>
            </a:r>
            <a:r>
              <a:rPr lang="en-US" smtClean="0"/>
              <a:t> of the Earth</a:t>
            </a:r>
          </a:p>
        </p:txBody>
      </p:sp>
      <p:pic>
        <p:nvPicPr>
          <p:cNvPr id="28675" name="Picture 3" descr="earth"/>
          <p:cNvPicPr>
            <a:picLocks noChangeAspect="1" noChangeArrowheads="1"/>
          </p:cNvPicPr>
          <p:nvPr/>
        </p:nvPicPr>
        <p:blipFill>
          <a:blip r:embed="rId2" cstate="print"/>
          <a:srcRect/>
          <a:stretch>
            <a:fillRect/>
          </a:stretch>
        </p:blipFill>
        <p:spPr bwMode="auto">
          <a:xfrm>
            <a:off x="1524000" y="3505200"/>
            <a:ext cx="2260600" cy="2384425"/>
          </a:xfrm>
          <a:prstGeom prst="rect">
            <a:avLst/>
          </a:prstGeom>
          <a:noFill/>
          <a:ln w="9525">
            <a:noFill/>
            <a:miter lim="800000"/>
            <a:headEnd/>
            <a:tailEnd/>
          </a:ln>
        </p:spPr>
      </p:pic>
      <p:sp>
        <p:nvSpPr>
          <p:cNvPr id="28676" name="Text Box 4"/>
          <p:cNvSpPr txBox="1">
            <a:spLocks noChangeArrowheads="1"/>
          </p:cNvSpPr>
          <p:nvPr/>
        </p:nvSpPr>
        <p:spPr bwMode="auto">
          <a:xfrm>
            <a:off x="1371600" y="2286000"/>
            <a:ext cx="2540000" cy="946150"/>
          </a:xfrm>
          <a:prstGeom prst="rect">
            <a:avLst/>
          </a:prstGeom>
          <a:noFill/>
          <a:ln w="9525">
            <a:noFill/>
            <a:miter lim="800000"/>
            <a:headEnd/>
            <a:tailEnd/>
          </a:ln>
        </p:spPr>
        <p:txBody>
          <a:bodyPr wrap="none">
            <a:spAutoFit/>
          </a:bodyPr>
          <a:lstStyle/>
          <a:p>
            <a:pPr algn="ctr"/>
            <a:r>
              <a:rPr lang="en-US" sz="2800" b="0"/>
              <a:t>We think of the </a:t>
            </a:r>
          </a:p>
          <a:p>
            <a:pPr algn="ctr"/>
            <a:r>
              <a:rPr lang="en-US" sz="2800" b="0"/>
              <a:t>earth as a </a:t>
            </a:r>
            <a:r>
              <a:rPr lang="en-US" sz="2800" b="0">
                <a:solidFill>
                  <a:srgbClr val="FF3300"/>
                </a:solidFill>
              </a:rPr>
              <a:t>sphere</a:t>
            </a:r>
            <a:endParaRPr lang="en-US" sz="2400" b="0"/>
          </a:p>
        </p:txBody>
      </p:sp>
      <p:pic>
        <p:nvPicPr>
          <p:cNvPr id="28677" name="Picture 5" descr="earth"/>
          <p:cNvPicPr>
            <a:picLocks noChangeAspect="1" noChangeArrowheads="1"/>
          </p:cNvPicPr>
          <p:nvPr/>
        </p:nvPicPr>
        <p:blipFill>
          <a:blip r:embed="rId2" cstate="print"/>
          <a:srcRect/>
          <a:stretch>
            <a:fillRect/>
          </a:stretch>
        </p:blipFill>
        <p:spPr bwMode="auto">
          <a:xfrm>
            <a:off x="5486400" y="3581400"/>
            <a:ext cx="2590800" cy="2384425"/>
          </a:xfrm>
          <a:prstGeom prst="rect">
            <a:avLst/>
          </a:prstGeom>
          <a:noFill/>
          <a:ln w="9525">
            <a:noFill/>
            <a:miter lim="800000"/>
            <a:headEnd/>
            <a:tailEnd/>
          </a:ln>
        </p:spPr>
      </p:pic>
      <p:sp>
        <p:nvSpPr>
          <p:cNvPr id="28678" name="Text Box 6"/>
          <p:cNvSpPr txBox="1">
            <a:spLocks noChangeArrowheads="1"/>
          </p:cNvSpPr>
          <p:nvPr/>
        </p:nvSpPr>
        <p:spPr bwMode="auto">
          <a:xfrm>
            <a:off x="4648200" y="2133600"/>
            <a:ext cx="4191000" cy="1373188"/>
          </a:xfrm>
          <a:prstGeom prst="rect">
            <a:avLst/>
          </a:prstGeom>
          <a:noFill/>
          <a:ln w="9525">
            <a:noFill/>
            <a:miter lim="800000"/>
            <a:headEnd/>
            <a:tailEnd/>
          </a:ln>
        </p:spPr>
        <p:txBody>
          <a:bodyPr>
            <a:spAutoFit/>
          </a:bodyPr>
          <a:lstStyle/>
          <a:p>
            <a:pPr algn="ctr"/>
            <a:r>
              <a:rPr lang="en-US" sz="2800" b="0"/>
              <a:t>It is actually a </a:t>
            </a:r>
            <a:r>
              <a:rPr lang="en-US" sz="2800" b="0">
                <a:solidFill>
                  <a:srgbClr val="FF3300"/>
                </a:solidFill>
              </a:rPr>
              <a:t>spheroid</a:t>
            </a:r>
            <a:r>
              <a:rPr lang="en-US" sz="2800" b="0"/>
              <a:t>, slightly larger in radius at the equator than at the poles</a:t>
            </a:r>
            <a:endParaRPr lang="en-US" sz="24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1"/>
          <p:cNvSpPr>
            <a:spLocks noChangeShapeType="1"/>
          </p:cNvSpPr>
          <p:nvPr/>
        </p:nvSpPr>
        <p:spPr bwMode="auto">
          <a:xfrm>
            <a:off x="5181600" y="3962400"/>
            <a:ext cx="190500" cy="1333500"/>
          </a:xfrm>
          <a:prstGeom prst="line">
            <a:avLst/>
          </a:prstGeom>
          <a:noFill/>
          <a:ln w="9525">
            <a:solidFill>
              <a:schemeClr val="accent1"/>
            </a:solidFill>
            <a:round/>
            <a:headEnd/>
            <a:tailEnd/>
          </a:ln>
        </p:spPr>
        <p:txBody>
          <a:bodyPr wrap="none" anchor="ctr"/>
          <a:lstStyle/>
          <a:p>
            <a:endParaRPr lang="en-US"/>
          </a:p>
        </p:txBody>
      </p:sp>
      <p:sp>
        <p:nvSpPr>
          <p:cNvPr id="29699" name="Line 32"/>
          <p:cNvSpPr>
            <a:spLocks noChangeShapeType="1"/>
          </p:cNvSpPr>
          <p:nvPr/>
        </p:nvSpPr>
        <p:spPr bwMode="auto">
          <a:xfrm flipV="1">
            <a:off x="5372100" y="3981450"/>
            <a:ext cx="1866900" cy="1314450"/>
          </a:xfrm>
          <a:prstGeom prst="line">
            <a:avLst/>
          </a:prstGeom>
          <a:noFill/>
          <a:ln w="9525">
            <a:solidFill>
              <a:schemeClr val="accent1"/>
            </a:solidFill>
            <a:round/>
            <a:headEnd/>
            <a:tailEnd/>
          </a:ln>
        </p:spPr>
        <p:txBody>
          <a:bodyPr wrap="none" anchor="ctr"/>
          <a:lstStyle/>
          <a:p>
            <a:endParaRPr lang="en-US"/>
          </a:p>
        </p:txBody>
      </p:sp>
      <p:sp>
        <p:nvSpPr>
          <p:cNvPr id="29700" name="Rectangle 2"/>
          <p:cNvSpPr>
            <a:spLocks noGrp="1" noChangeArrowheads="1"/>
          </p:cNvSpPr>
          <p:nvPr>
            <p:ph type="title"/>
          </p:nvPr>
        </p:nvSpPr>
        <p:spPr/>
        <p:txBody>
          <a:bodyPr/>
          <a:lstStyle/>
          <a:p>
            <a:r>
              <a:rPr lang="en-US" smtClean="0"/>
              <a:t>Ellipse</a:t>
            </a:r>
          </a:p>
        </p:txBody>
      </p:sp>
      <p:sp>
        <p:nvSpPr>
          <p:cNvPr id="29701" name="Text Box 6"/>
          <p:cNvSpPr txBox="1">
            <a:spLocks noChangeArrowheads="1"/>
          </p:cNvSpPr>
          <p:nvPr/>
        </p:nvSpPr>
        <p:spPr bwMode="auto">
          <a:xfrm>
            <a:off x="5029200" y="5410200"/>
            <a:ext cx="420688" cy="519113"/>
          </a:xfrm>
          <a:prstGeom prst="rect">
            <a:avLst/>
          </a:prstGeom>
          <a:noFill/>
          <a:ln w="9525">
            <a:noFill/>
            <a:miter lim="800000"/>
            <a:headEnd/>
            <a:tailEnd/>
          </a:ln>
        </p:spPr>
        <p:txBody>
          <a:bodyPr wrap="none">
            <a:spAutoFit/>
          </a:bodyPr>
          <a:lstStyle/>
          <a:p>
            <a:r>
              <a:rPr lang="en-US" sz="2800">
                <a:solidFill>
                  <a:schemeClr val="accent1"/>
                </a:solidFill>
                <a:latin typeface="Arial" charset="0"/>
              </a:rPr>
              <a:t>P</a:t>
            </a:r>
            <a:endParaRPr lang="en-US" sz="2800" b="0"/>
          </a:p>
        </p:txBody>
      </p:sp>
      <p:sp>
        <p:nvSpPr>
          <p:cNvPr id="29702" name="Oval 7"/>
          <p:cNvSpPr>
            <a:spLocks noChangeArrowheads="1"/>
          </p:cNvSpPr>
          <p:nvPr/>
        </p:nvSpPr>
        <p:spPr bwMode="auto">
          <a:xfrm>
            <a:off x="4495800" y="2482850"/>
            <a:ext cx="3427413" cy="3003550"/>
          </a:xfrm>
          <a:prstGeom prst="ellipse">
            <a:avLst/>
          </a:prstGeom>
          <a:noFill/>
          <a:ln w="12700">
            <a:solidFill>
              <a:schemeClr val="tx1"/>
            </a:solidFill>
            <a:round/>
            <a:headEnd/>
            <a:tailEnd/>
          </a:ln>
        </p:spPr>
        <p:txBody>
          <a:bodyPr wrap="none" anchor="ctr"/>
          <a:lstStyle/>
          <a:p>
            <a:endParaRPr lang="en-US"/>
          </a:p>
        </p:txBody>
      </p:sp>
      <p:sp>
        <p:nvSpPr>
          <p:cNvPr id="29703" name="Line 8"/>
          <p:cNvSpPr>
            <a:spLocks noChangeShapeType="1"/>
          </p:cNvSpPr>
          <p:nvPr/>
        </p:nvSpPr>
        <p:spPr bwMode="auto">
          <a:xfrm>
            <a:off x="4495800" y="3984625"/>
            <a:ext cx="1711325" cy="0"/>
          </a:xfrm>
          <a:prstGeom prst="line">
            <a:avLst/>
          </a:prstGeom>
          <a:noFill/>
          <a:ln w="9525">
            <a:solidFill>
              <a:schemeClr val="tx1"/>
            </a:solidFill>
            <a:prstDash val="dash"/>
            <a:round/>
            <a:headEnd/>
            <a:tailEnd/>
          </a:ln>
        </p:spPr>
        <p:txBody>
          <a:bodyPr wrap="none" anchor="ctr"/>
          <a:lstStyle/>
          <a:p>
            <a:endParaRPr lang="en-US"/>
          </a:p>
        </p:txBody>
      </p:sp>
      <p:sp>
        <p:nvSpPr>
          <p:cNvPr id="29704" name="Text Box 9"/>
          <p:cNvSpPr txBox="1">
            <a:spLocks noChangeArrowheads="1"/>
          </p:cNvSpPr>
          <p:nvPr/>
        </p:nvSpPr>
        <p:spPr bwMode="auto">
          <a:xfrm>
            <a:off x="7162800" y="4038600"/>
            <a:ext cx="536575" cy="519113"/>
          </a:xfrm>
          <a:prstGeom prst="rect">
            <a:avLst/>
          </a:prstGeom>
          <a:noFill/>
          <a:ln w="9525">
            <a:noFill/>
            <a:miter lim="800000"/>
            <a:headEnd/>
            <a:tailEnd/>
          </a:ln>
        </p:spPr>
        <p:txBody>
          <a:bodyPr wrap="none">
            <a:spAutoFit/>
          </a:bodyPr>
          <a:lstStyle/>
          <a:p>
            <a:r>
              <a:rPr lang="en-US" sz="2800" b="0">
                <a:solidFill>
                  <a:schemeClr val="accent1"/>
                </a:solidFill>
                <a:latin typeface="Arial" charset="0"/>
              </a:rPr>
              <a:t>F</a:t>
            </a:r>
            <a:r>
              <a:rPr lang="en-US" sz="2800" b="0" baseline="-25000">
                <a:solidFill>
                  <a:schemeClr val="accent1"/>
                </a:solidFill>
                <a:latin typeface="Arial" charset="0"/>
              </a:rPr>
              <a:t>2</a:t>
            </a:r>
            <a:endParaRPr lang="en-US" sz="2800" b="0"/>
          </a:p>
        </p:txBody>
      </p:sp>
      <p:sp>
        <p:nvSpPr>
          <p:cNvPr id="29705" name="Text Box 10"/>
          <p:cNvSpPr txBox="1">
            <a:spLocks noChangeArrowheads="1"/>
          </p:cNvSpPr>
          <p:nvPr/>
        </p:nvSpPr>
        <p:spPr bwMode="auto">
          <a:xfrm>
            <a:off x="5846763" y="3454400"/>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29706" name="Text Box 11"/>
          <p:cNvSpPr txBox="1">
            <a:spLocks noChangeArrowheads="1"/>
          </p:cNvSpPr>
          <p:nvPr/>
        </p:nvSpPr>
        <p:spPr bwMode="auto">
          <a:xfrm>
            <a:off x="4800600" y="3962400"/>
            <a:ext cx="536575" cy="519113"/>
          </a:xfrm>
          <a:prstGeom prst="rect">
            <a:avLst/>
          </a:prstGeom>
          <a:noFill/>
          <a:ln w="9525">
            <a:noFill/>
            <a:miter lim="800000"/>
            <a:headEnd/>
            <a:tailEnd/>
          </a:ln>
        </p:spPr>
        <p:txBody>
          <a:bodyPr>
            <a:spAutoFit/>
          </a:bodyPr>
          <a:lstStyle/>
          <a:p>
            <a:r>
              <a:rPr lang="en-US" sz="2800" b="0">
                <a:solidFill>
                  <a:schemeClr val="accent1"/>
                </a:solidFill>
                <a:latin typeface="Arial" charset="0"/>
              </a:rPr>
              <a:t>F</a:t>
            </a:r>
            <a:r>
              <a:rPr lang="en-US" sz="2800" b="0" baseline="-25000">
                <a:solidFill>
                  <a:schemeClr val="accent1"/>
                </a:solidFill>
                <a:latin typeface="Arial" charset="0"/>
              </a:rPr>
              <a:t>1</a:t>
            </a:r>
            <a:endParaRPr lang="en-US" sz="2800" b="0"/>
          </a:p>
        </p:txBody>
      </p:sp>
      <p:sp>
        <p:nvSpPr>
          <p:cNvPr id="29707" name="Line 12"/>
          <p:cNvSpPr>
            <a:spLocks noChangeShapeType="1"/>
          </p:cNvSpPr>
          <p:nvPr/>
        </p:nvSpPr>
        <p:spPr bwMode="auto">
          <a:xfrm>
            <a:off x="7923213" y="3984625"/>
            <a:ext cx="398462" cy="0"/>
          </a:xfrm>
          <a:prstGeom prst="line">
            <a:avLst/>
          </a:prstGeom>
          <a:noFill/>
          <a:ln w="12700">
            <a:solidFill>
              <a:schemeClr val="tx1"/>
            </a:solidFill>
            <a:round/>
            <a:headEnd/>
            <a:tailEnd type="triangle" w="med" len="med"/>
          </a:ln>
        </p:spPr>
        <p:txBody>
          <a:bodyPr wrap="none" anchor="ctr"/>
          <a:lstStyle/>
          <a:p>
            <a:endParaRPr lang="en-US"/>
          </a:p>
        </p:txBody>
      </p:sp>
      <p:sp>
        <p:nvSpPr>
          <p:cNvPr id="29708" name="Line 13"/>
          <p:cNvSpPr>
            <a:spLocks noChangeShapeType="1"/>
          </p:cNvSpPr>
          <p:nvPr/>
        </p:nvSpPr>
        <p:spPr bwMode="auto">
          <a:xfrm flipV="1">
            <a:off x="6207125" y="2106613"/>
            <a:ext cx="0" cy="1878012"/>
          </a:xfrm>
          <a:prstGeom prst="line">
            <a:avLst/>
          </a:prstGeom>
          <a:noFill/>
          <a:ln w="12700">
            <a:solidFill>
              <a:schemeClr val="tx1"/>
            </a:solidFill>
            <a:round/>
            <a:headEnd/>
            <a:tailEnd type="triangle" w="med" len="med"/>
          </a:ln>
        </p:spPr>
        <p:txBody>
          <a:bodyPr wrap="none" anchor="ctr"/>
          <a:lstStyle/>
          <a:p>
            <a:endParaRPr lang="en-US"/>
          </a:p>
        </p:txBody>
      </p:sp>
      <p:sp>
        <p:nvSpPr>
          <p:cNvPr id="29709" name="Line 14"/>
          <p:cNvSpPr>
            <a:spLocks noChangeShapeType="1"/>
          </p:cNvSpPr>
          <p:nvPr/>
        </p:nvSpPr>
        <p:spPr bwMode="auto">
          <a:xfrm>
            <a:off x="6207125" y="3984625"/>
            <a:ext cx="1716088" cy="0"/>
          </a:xfrm>
          <a:prstGeom prst="line">
            <a:avLst/>
          </a:prstGeom>
          <a:noFill/>
          <a:ln w="12700">
            <a:solidFill>
              <a:srgbClr val="FF3300"/>
            </a:solidFill>
            <a:round/>
            <a:headEnd/>
            <a:tailEnd/>
          </a:ln>
        </p:spPr>
        <p:txBody>
          <a:bodyPr wrap="none" anchor="ctr"/>
          <a:lstStyle/>
          <a:p>
            <a:endParaRPr lang="en-US"/>
          </a:p>
        </p:txBody>
      </p:sp>
      <p:sp>
        <p:nvSpPr>
          <p:cNvPr id="29710" name="Line 15"/>
          <p:cNvSpPr>
            <a:spLocks noChangeShapeType="1"/>
          </p:cNvSpPr>
          <p:nvPr/>
        </p:nvSpPr>
        <p:spPr bwMode="auto">
          <a:xfrm>
            <a:off x="6207125" y="2482850"/>
            <a:ext cx="0" cy="1501775"/>
          </a:xfrm>
          <a:prstGeom prst="line">
            <a:avLst/>
          </a:prstGeom>
          <a:noFill/>
          <a:ln w="12700">
            <a:solidFill>
              <a:srgbClr val="FF3300"/>
            </a:solidFill>
            <a:round/>
            <a:headEnd/>
            <a:tailEnd/>
          </a:ln>
        </p:spPr>
        <p:txBody>
          <a:bodyPr wrap="none" anchor="ctr"/>
          <a:lstStyle/>
          <a:p>
            <a:endParaRPr lang="en-US"/>
          </a:p>
        </p:txBody>
      </p:sp>
      <p:sp>
        <p:nvSpPr>
          <p:cNvPr id="29711" name="Text Box 16"/>
          <p:cNvSpPr txBox="1">
            <a:spLocks noChangeArrowheads="1"/>
          </p:cNvSpPr>
          <p:nvPr/>
        </p:nvSpPr>
        <p:spPr bwMode="auto">
          <a:xfrm>
            <a:off x="6772275" y="3521075"/>
            <a:ext cx="382588" cy="519113"/>
          </a:xfrm>
          <a:prstGeom prst="rect">
            <a:avLst/>
          </a:prstGeom>
          <a:noFill/>
          <a:ln w="9525">
            <a:noFill/>
            <a:miter lim="800000"/>
            <a:headEnd/>
            <a:tailEnd/>
          </a:ln>
        </p:spPr>
        <p:txBody>
          <a:bodyPr wrap="none">
            <a:spAutoFit/>
          </a:bodyPr>
          <a:lstStyle/>
          <a:p>
            <a:r>
              <a:rPr lang="en-US" sz="2800" b="0">
                <a:solidFill>
                  <a:srgbClr val="FF3300"/>
                </a:solidFill>
                <a:latin typeface="Arial" charset="0"/>
              </a:rPr>
              <a:t>a</a:t>
            </a:r>
            <a:endParaRPr lang="en-US" sz="2800" b="0"/>
          </a:p>
        </p:txBody>
      </p:sp>
      <p:sp>
        <p:nvSpPr>
          <p:cNvPr id="29712" name="Text Box 17"/>
          <p:cNvSpPr txBox="1">
            <a:spLocks noChangeArrowheads="1"/>
          </p:cNvSpPr>
          <p:nvPr/>
        </p:nvSpPr>
        <p:spPr bwMode="auto">
          <a:xfrm>
            <a:off x="6234113" y="3017838"/>
            <a:ext cx="382587" cy="519112"/>
          </a:xfrm>
          <a:prstGeom prst="rect">
            <a:avLst/>
          </a:prstGeom>
          <a:noFill/>
          <a:ln w="9525">
            <a:noFill/>
            <a:miter lim="800000"/>
            <a:headEnd/>
            <a:tailEnd/>
          </a:ln>
        </p:spPr>
        <p:txBody>
          <a:bodyPr wrap="none">
            <a:spAutoFit/>
          </a:bodyPr>
          <a:lstStyle/>
          <a:p>
            <a:r>
              <a:rPr lang="en-US" sz="2800" b="0">
                <a:solidFill>
                  <a:srgbClr val="FF3300"/>
                </a:solidFill>
                <a:latin typeface="Arial" charset="0"/>
              </a:rPr>
              <a:t>b</a:t>
            </a:r>
            <a:endParaRPr lang="en-US" sz="2800" b="0"/>
          </a:p>
        </p:txBody>
      </p:sp>
      <p:sp>
        <p:nvSpPr>
          <p:cNvPr id="29713" name="Text Box 18"/>
          <p:cNvSpPr txBox="1">
            <a:spLocks noChangeArrowheads="1"/>
          </p:cNvSpPr>
          <p:nvPr/>
        </p:nvSpPr>
        <p:spPr bwMode="auto">
          <a:xfrm>
            <a:off x="8191500" y="3557588"/>
            <a:ext cx="420688" cy="519112"/>
          </a:xfrm>
          <a:prstGeom prst="rect">
            <a:avLst/>
          </a:prstGeom>
          <a:noFill/>
          <a:ln w="9525">
            <a:noFill/>
            <a:miter lim="800000"/>
            <a:headEnd/>
            <a:tailEnd/>
          </a:ln>
        </p:spPr>
        <p:txBody>
          <a:bodyPr wrap="none">
            <a:spAutoFit/>
          </a:bodyPr>
          <a:lstStyle/>
          <a:p>
            <a:r>
              <a:rPr lang="en-US" sz="2800">
                <a:latin typeface="Arial" charset="0"/>
              </a:rPr>
              <a:t>X</a:t>
            </a:r>
            <a:endParaRPr lang="en-US" sz="2800" b="0"/>
          </a:p>
        </p:txBody>
      </p:sp>
      <p:sp>
        <p:nvSpPr>
          <p:cNvPr id="29714" name="Text Box 19"/>
          <p:cNvSpPr txBox="1">
            <a:spLocks noChangeArrowheads="1"/>
          </p:cNvSpPr>
          <p:nvPr/>
        </p:nvSpPr>
        <p:spPr bwMode="auto">
          <a:xfrm>
            <a:off x="6172200" y="1679575"/>
            <a:ext cx="401638" cy="519113"/>
          </a:xfrm>
          <a:prstGeom prst="rect">
            <a:avLst/>
          </a:prstGeom>
          <a:noFill/>
          <a:ln w="9525">
            <a:noFill/>
            <a:miter lim="800000"/>
            <a:headEnd/>
            <a:tailEnd/>
          </a:ln>
        </p:spPr>
        <p:txBody>
          <a:bodyPr wrap="none">
            <a:spAutoFit/>
          </a:bodyPr>
          <a:lstStyle/>
          <a:p>
            <a:r>
              <a:rPr lang="en-US" sz="2800">
                <a:latin typeface="Arial" charset="0"/>
              </a:rPr>
              <a:t>Z</a:t>
            </a:r>
            <a:endParaRPr lang="en-US" sz="2800" b="0"/>
          </a:p>
        </p:txBody>
      </p:sp>
      <p:sp>
        <p:nvSpPr>
          <p:cNvPr id="29715" name="Text Box 20"/>
          <p:cNvSpPr txBox="1">
            <a:spLocks noChangeArrowheads="1"/>
          </p:cNvSpPr>
          <p:nvPr/>
        </p:nvSpPr>
        <p:spPr bwMode="auto">
          <a:xfrm>
            <a:off x="5499100" y="3911600"/>
            <a:ext cx="3397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6" name="AutoShape 21"/>
          <p:cNvSpPr>
            <a:spLocks/>
          </p:cNvSpPr>
          <p:nvPr/>
        </p:nvSpPr>
        <p:spPr bwMode="auto">
          <a:xfrm rot="-5400000">
            <a:off x="5631656" y="3534569"/>
            <a:ext cx="125413" cy="1025525"/>
          </a:xfrm>
          <a:prstGeom prst="leftBrace">
            <a:avLst>
              <a:gd name="adj1" fmla="val 68143"/>
              <a:gd name="adj2" fmla="val 50000"/>
            </a:avLst>
          </a:prstGeom>
          <a:noFill/>
          <a:ln w="12700">
            <a:solidFill>
              <a:schemeClr val="accent2"/>
            </a:solidFill>
            <a:round/>
            <a:headEnd/>
            <a:tailEnd/>
          </a:ln>
        </p:spPr>
        <p:txBody>
          <a:bodyPr wrap="none" anchor="ctr"/>
          <a:lstStyle/>
          <a:p>
            <a:endParaRPr lang="en-US"/>
          </a:p>
        </p:txBody>
      </p:sp>
      <p:sp>
        <p:nvSpPr>
          <p:cNvPr id="29717" name="AutoShape 22"/>
          <p:cNvSpPr>
            <a:spLocks/>
          </p:cNvSpPr>
          <p:nvPr/>
        </p:nvSpPr>
        <p:spPr bwMode="auto">
          <a:xfrm rot="-5400000">
            <a:off x="6659562" y="3532188"/>
            <a:ext cx="125413" cy="1030288"/>
          </a:xfrm>
          <a:prstGeom prst="leftBrace">
            <a:avLst>
              <a:gd name="adj1" fmla="val 68460"/>
              <a:gd name="adj2" fmla="val 50000"/>
            </a:avLst>
          </a:prstGeom>
          <a:noFill/>
          <a:ln w="12700">
            <a:solidFill>
              <a:schemeClr val="accent2"/>
            </a:solidFill>
            <a:round/>
            <a:headEnd/>
            <a:tailEnd/>
          </a:ln>
        </p:spPr>
        <p:txBody>
          <a:bodyPr wrap="none" anchor="ctr"/>
          <a:lstStyle/>
          <a:p>
            <a:endParaRPr lang="en-US"/>
          </a:p>
        </p:txBody>
      </p:sp>
      <p:sp>
        <p:nvSpPr>
          <p:cNvPr id="29718" name="Text Box 25"/>
          <p:cNvSpPr txBox="1">
            <a:spLocks noChangeArrowheads="1"/>
          </p:cNvSpPr>
          <p:nvPr/>
        </p:nvSpPr>
        <p:spPr bwMode="auto">
          <a:xfrm>
            <a:off x="6519863" y="3948113"/>
            <a:ext cx="339725" cy="519112"/>
          </a:xfrm>
          <a:prstGeom prst="rect">
            <a:avLst/>
          </a:prstGeom>
          <a:noFill/>
          <a:ln w="9525">
            <a:noFill/>
            <a:miter lim="800000"/>
            <a:headEnd/>
            <a:tailEnd/>
          </a:ln>
        </p:spPr>
        <p:txBody>
          <a:bodyPr wrap="none">
            <a:spAutoFit/>
          </a:bodyPr>
          <a:lstStyle/>
          <a:p>
            <a:r>
              <a:rPr lang="en-US" sz="2800" b="0">
                <a:solidFill>
                  <a:schemeClr val="accent2"/>
                </a:solidFill>
                <a:latin typeface="Arial" charset="0"/>
                <a:sym typeface="Symbol" pitchFamily="18" charset="2"/>
              </a:rPr>
              <a:t></a:t>
            </a:r>
            <a:endParaRPr lang="en-US" sz="2800" b="0"/>
          </a:p>
        </p:txBody>
      </p:sp>
      <p:sp>
        <p:nvSpPr>
          <p:cNvPr id="29719" name="Line 26"/>
          <p:cNvSpPr>
            <a:spLocks noChangeShapeType="1"/>
          </p:cNvSpPr>
          <p:nvPr/>
        </p:nvSpPr>
        <p:spPr bwMode="auto">
          <a:xfrm>
            <a:off x="5181600" y="3922713"/>
            <a:ext cx="0" cy="123825"/>
          </a:xfrm>
          <a:prstGeom prst="line">
            <a:avLst/>
          </a:prstGeom>
          <a:noFill/>
          <a:ln w="19050">
            <a:solidFill>
              <a:schemeClr val="tx1"/>
            </a:solidFill>
            <a:round/>
            <a:headEnd/>
            <a:tailEnd/>
          </a:ln>
        </p:spPr>
        <p:txBody>
          <a:bodyPr wrap="none" anchor="ctr"/>
          <a:lstStyle/>
          <a:p>
            <a:endParaRPr lang="en-US"/>
          </a:p>
        </p:txBody>
      </p:sp>
      <p:sp>
        <p:nvSpPr>
          <p:cNvPr id="29720" name="Line 27"/>
          <p:cNvSpPr>
            <a:spLocks noChangeShapeType="1"/>
          </p:cNvSpPr>
          <p:nvPr/>
        </p:nvSpPr>
        <p:spPr bwMode="auto">
          <a:xfrm>
            <a:off x="7237413" y="3922713"/>
            <a:ext cx="0" cy="123825"/>
          </a:xfrm>
          <a:prstGeom prst="line">
            <a:avLst/>
          </a:prstGeom>
          <a:noFill/>
          <a:ln w="19050">
            <a:solidFill>
              <a:schemeClr val="tx1"/>
            </a:solidFill>
            <a:round/>
            <a:headEnd/>
            <a:tailEnd/>
          </a:ln>
        </p:spPr>
        <p:txBody>
          <a:bodyPr wrap="none" anchor="ctr"/>
          <a:lstStyle/>
          <a:p>
            <a:endParaRPr lang="en-US"/>
          </a:p>
        </p:txBody>
      </p:sp>
      <p:sp>
        <p:nvSpPr>
          <p:cNvPr id="29721" name="Line 28"/>
          <p:cNvSpPr>
            <a:spLocks noChangeShapeType="1"/>
          </p:cNvSpPr>
          <p:nvPr/>
        </p:nvSpPr>
        <p:spPr bwMode="auto">
          <a:xfrm>
            <a:off x="6207125" y="3960813"/>
            <a:ext cx="0" cy="1525587"/>
          </a:xfrm>
          <a:prstGeom prst="line">
            <a:avLst/>
          </a:prstGeom>
          <a:noFill/>
          <a:ln w="12700">
            <a:solidFill>
              <a:schemeClr val="tx1"/>
            </a:solidFill>
            <a:prstDash val="dash"/>
            <a:round/>
            <a:headEnd/>
            <a:tailEnd/>
          </a:ln>
        </p:spPr>
        <p:txBody>
          <a:bodyPr wrap="none" anchor="ctr"/>
          <a:lstStyle/>
          <a:p>
            <a:endParaRPr lang="en-US"/>
          </a:p>
        </p:txBody>
      </p:sp>
      <p:sp>
        <p:nvSpPr>
          <p:cNvPr id="29722" name="Text Box 29"/>
          <p:cNvSpPr txBox="1">
            <a:spLocks noChangeArrowheads="1"/>
          </p:cNvSpPr>
          <p:nvPr/>
        </p:nvSpPr>
        <p:spPr bwMode="auto">
          <a:xfrm>
            <a:off x="609600" y="1524000"/>
            <a:ext cx="3576638" cy="2406650"/>
          </a:xfrm>
          <a:prstGeom prst="rect">
            <a:avLst/>
          </a:prstGeom>
          <a:noFill/>
          <a:ln w="9525">
            <a:noFill/>
            <a:miter lim="800000"/>
            <a:headEnd/>
            <a:tailEnd/>
          </a:ln>
        </p:spPr>
        <p:txBody>
          <a:bodyPr>
            <a:spAutoFit/>
          </a:bodyPr>
          <a:lstStyle/>
          <a:p>
            <a:r>
              <a:rPr lang="en-US" sz="2400"/>
              <a:t>An ellipse is defined by:</a:t>
            </a:r>
            <a:endParaRPr lang="en-US" sz="2400" b="0"/>
          </a:p>
          <a:p>
            <a:r>
              <a:rPr lang="en-US" sz="2400" b="0">
                <a:solidFill>
                  <a:srgbClr val="FF3300"/>
                </a:solidFill>
              </a:rPr>
              <a:t>Focal length</a:t>
            </a:r>
            <a:r>
              <a:rPr lang="en-US" sz="2400" b="0"/>
              <a:t> = </a:t>
            </a:r>
            <a:r>
              <a:rPr lang="en-US" sz="2800" b="0">
                <a:sym typeface="Symbol" pitchFamily="18" charset="2"/>
              </a:rPr>
              <a:t></a:t>
            </a:r>
            <a:endParaRPr lang="en-US" sz="2800" b="0">
              <a:latin typeface="Arial" charset="0"/>
              <a:sym typeface="Symbol" pitchFamily="18" charset="2"/>
            </a:endParaRPr>
          </a:p>
          <a:p>
            <a:r>
              <a:rPr lang="en-US" sz="2400" b="0">
                <a:sym typeface="Symbol" pitchFamily="18" charset="2"/>
              </a:rPr>
              <a:t>Distance </a:t>
            </a:r>
            <a:r>
              <a:rPr lang="en-US" sz="2400" b="0">
                <a:solidFill>
                  <a:srgbClr val="FF3300"/>
                </a:solidFill>
                <a:sym typeface="Symbol" pitchFamily="18" charset="2"/>
              </a:rPr>
              <a:t>(F1, P, F2)</a:t>
            </a:r>
            <a:r>
              <a:rPr lang="en-US" sz="2400" b="0">
                <a:sym typeface="Symbol" pitchFamily="18" charset="2"/>
              </a:rPr>
              <a:t> is</a:t>
            </a:r>
          </a:p>
          <a:p>
            <a:r>
              <a:rPr lang="en-US" sz="2400" b="0">
                <a:solidFill>
                  <a:srgbClr val="FF3300"/>
                </a:solidFill>
                <a:sym typeface="Symbol" pitchFamily="18" charset="2"/>
              </a:rPr>
              <a:t>constant</a:t>
            </a:r>
            <a:r>
              <a:rPr lang="en-US" sz="2400" b="0">
                <a:sym typeface="Symbol" pitchFamily="18" charset="2"/>
              </a:rPr>
              <a:t> for all points</a:t>
            </a:r>
          </a:p>
          <a:p>
            <a:r>
              <a:rPr lang="en-US" sz="2400" b="0">
                <a:sym typeface="Symbol" pitchFamily="18" charset="2"/>
              </a:rPr>
              <a:t>on ellipse</a:t>
            </a:r>
          </a:p>
          <a:p>
            <a:r>
              <a:rPr lang="en-US" sz="2400" b="0">
                <a:sym typeface="Symbol" pitchFamily="18" charset="2"/>
              </a:rPr>
              <a:t>When </a:t>
            </a:r>
            <a:r>
              <a:rPr lang="en-US" sz="2800" b="0">
                <a:sym typeface="Symbol" pitchFamily="18" charset="2"/>
              </a:rPr>
              <a:t> </a:t>
            </a:r>
            <a:r>
              <a:rPr lang="en-US" sz="2400" b="0"/>
              <a:t>= 0, ellipse = circle</a:t>
            </a:r>
          </a:p>
        </p:txBody>
      </p:sp>
      <p:sp>
        <p:nvSpPr>
          <p:cNvPr id="29723" name="Oval 30"/>
          <p:cNvSpPr>
            <a:spLocks noChangeArrowheads="1"/>
          </p:cNvSpPr>
          <p:nvPr/>
        </p:nvSpPr>
        <p:spPr bwMode="auto">
          <a:xfrm>
            <a:off x="5334000" y="52578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4" name="Oval 33"/>
          <p:cNvSpPr>
            <a:spLocks noChangeArrowheads="1"/>
          </p:cNvSpPr>
          <p:nvPr/>
        </p:nvSpPr>
        <p:spPr bwMode="auto">
          <a:xfrm>
            <a:off x="7181850" y="3924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5" name="Oval 34"/>
          <p:cNvSpPr>
            <a:spLocks noChangeArrowheads="1"/>
          </p:cNvSpPr>
          <p:nvPr/>
        </p:nvSpPr>
        <p:spPr bwMode="auto">
          <a:xfrm>
            <a:off x="5143500" y="3924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26" name="Rectangle 35"/>
          <p:cNvSpPr>
            <a:spLocks noChangeArrowheads="1"/>
          </p:cNvSpPr>
          <p:nvPr/>
        </p:nvSpPr>
        <p:spPr bwMode="auto">
          <a:xfrm>
            <a:off x="609600" y="4419600"/>
            <a:ext cx="3516313" cy="2282825"/>
          </a:xfrm>
          <a:prstGeom prst="rect">
            <a:avLst/>
          </a:prstGeom>
          <a:noFill/>
          <a:ln w="9525">
            <a:noFill/>
            <a:miter lim="800000"/>
            <a:headEnd/>
            <a:tailEnd/>
          </a:ln>
        </p:spPr>
        <p:txBody>
          <a:bodyPr wrap="none">
            <a:spAutoFit/>
          </a:bodyPr>
          <a:lstStyle/>
          <a:p>
            <a:r>
              <a:rPr lang="en-US" sz="2400"/>
              <a:t>For the earth:</a:t>
            </a:r>
            <a:endParaRPr lang="en-US" sz="2400" b="0">
              <a:solidFill>
                <a:srgbClr val="FF3300"/>
              </a:solidFill>
            </a:endParaRPr>
          </a:p>
          <a:p>
            <a:r>
              <a:rPr lang="en-US" sz="2400" b="0">
                <a:solidFill>
                  <a:srgbClr val="FF3300"/>
                </a:solidFill>
              </a:rPr>
              <a:t>Major axis, a</a:t>
            </a:r>
            <a:r>
              <a:rPr lang="en-US" sz="2400" b="0"/>
              <a:t> = 6378 km</a:t>
            </a:r>
          </a:p>
          <a:p>
            <a:r>
              <a:rPr lang="en-US" sz="2400" b="0">
                <a:solidFill>
                  <a:srgbClr val="FF3300"/>
                </a:solidFill>
              </a:rPr>
              <a:t>Minor axis, b</a:t>
            </a:r>
            <a:r>
              <a:rPr lang="en-US" sz="2400" b="0"/>
              <a:t> = 6357 km</a:t>
            </a:r>
          </a:p>
          <a:p>
            <a:r>
              <a:rPr lang="en-US" sz="2400" b="0">
                <a:solidFill>
                  <a:srgbClr val="FF3300"/>
                </a:solidFill>
              </a:rPr>
              <a:t>Flattening ratio, f</a:t>
            </a:r>
            <a:r>
              <a:rPr lang="en-US" sz="2400" b="0"/>
              <a:t> = (a-b)/a </a:t>
            </a:r>
          </a:p>
          <a:p>
            <a:r>
              <a:rPr lang="en-US" sz="2400" b="0"/>
              <a:t>                             ~ 1/300</a:t>
            </a:r>
          </a:p>
          <a:p>
            <a:endParaRPr lang="en-US" sz="24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Ellipsoid or Spheroid</a:t>
            </a:r>
            <a:br>
              <a:rPr lang="en-US" smtClean="0"/>
            </a:br>
            <a:r>
              <a:rPr lang="en-US" sz="3200" smtClean="0"/>
              <a:t>Rotate an ellipse around an axis</a:t>
            </a:r>
            <a:endParaRPr lang="en-US" smtClean="0"/>
          </a:p>
        </p:txBody>
      </p:sp>
      <p:sp>
        <p:nvSpPr>
          <p:cNvPr id="30723" name="Oval 4"/>
          <p:cNvSpPr>
            <a:spLocks noChangeArrowheads="1"/>
          </p:cNvSpPr>
          <p:nvPr/>
        </p:nvSpPr>
        <p:spPr bwMode="auto">
          <a:xfrm>
            <a:off x="2852738" y="2682875"/>
            <a:ext cx="3054350" cy="2651125"/>
          </a:xfrm>
          <a:prstGeom prst="ellipse">
            <a:avLst/>
          </a:prstGeom>
          <a:noFill/>
          <a:ln w="12700">
            <a:solidFill>
              <a:schemeClr val="tx1"/>
            </a:solidFill>
            <a:round/>
            <a:headEnd/>
            <a:tailEnd/>
          </a:ln>
        </p:spPr>
        <p:txBody>
          <a:bodyPr wrap="none" lIns="92147" tIns="46073" rIns="92147" bIns="46073">
            <a:spAutoFit/>
          </a:bodyPr>
          <a:lstStyle/>
          <a:p>
            <a:endParaRPr lang="en-US"/>
          </a:p>
        </p:txBody>
      </p:sp>
      <p:sp>
        <p:nvSpPr>
          <p:cNvPr id="30724" name="Line 5"/>
          <p:cNvSpPr>
            <a:spLocks noChangeShapeType="1"/>
          </p:cNvSpPr>
          <p:nvPr/>
        </p:nvSpPr>
        <p:spPr bwMode="auto">
          <a:xfrm>
            <a:off x="2852738" y="4003675"/>
            <a:ext cx="1527175" cy="0"/>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25" name="Text Box 6"/>
          <p:cNvSpPr txBox="1">
            <a:spLocks noChangeArrowheads="1"/>
          </p:cNvSpPr>
          <p:nvPr/>
        </p:nvSpPr>
        <p:spPr bwMode="auto">
          <a:xfrm>
            <a:off x="4310063" y="3581400"/>
            <a:ext cx="460375" cy="519113"/>
          </a:xfrm>
          <a:prstGeom prst="rect">
            <a:avLst/>
          </a:prstGeom>
          <a:noFill/>
          <a:ln w="9525">
            <a:noFill/>
            <a:miter lim="800000"/>
            <a:headEnd/>
            <a:tailEnd/>
          </a:ln>
        </p:spPr>
        <p:txBody>
          <a:bodyPr wrap="none" lIns="92147" tIns="46073" rIns="92147" bIns="46073">
            <a:spAutoFit/>
          </a:bodyPr>
          <a:lstStyle/>
          <a:p>
            <a:pPr defTabSz="915988"/>
            <a:r>
              <a:rPr lang="en-US" sz="2800" b="0">
                <a:latin typeface="Arial" charset="0"/>
              </a:rPr>
              <a:t>O</a:t>
            </a:r>
            <a:endParaRPr lang="en-US" sz="2800" b="0"/>
          </a:p>
        </p:txBody>
      </p:sp>
      <p:sp>
        <p:nvSpPr>
          <p:cNvPr id="30726" name="Line 7"/>
          <p:cNvSpPr>
            <a:spLocks noChangeShapeType="1"/>
          </p:cNvSpPr>
          <p:nvPr/>
        </p:nvSpPr>
        <p:spPr bwMode="auto">
          <a:xfrm>
            <a:off x="5907088" y="4003675"/>
            <a:ext cx="355600" cy="0"/>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7" name="Line 8"/>
          <p:cNvSpPr>
            <a:spLocks noChangeShapeType="1"/>
          </p:cNvSpPr>
          <p:nvPr/>
        </p:nvSpPr>
        <p:spPr bwMode="auto">
          <a:xfrm flipV="1">
            <a:off x="4379913" y="2297113"/>
            <a:ext cx="0" cy="385762"/>
          </a:xfrm>
          <a:prstGeom prst="line">
            <a:avLst/>
          </a:prstGeom>
          <a:noFill/>
          <a:ln w="12700">
            <a:solidFill>
              <a:schemeClr val="accent2"/>
            </a:solidFill>
            <a:round/>
            <a:headEnd/>
            <a:tailEnd type="triangle" w="med" len="med"/>
          </a:ln>
        </p:spPr>
        <p:txBody>
          <a:bodyPr wrap="none" lIns="92147" tIns="46073" rIns="92147" bIns="46073">
            <a:spAutoFit/>
          </a:bodyPr>
          <a:lstStyle/>
          <a:p>
            <a:endParaRPr lang="en-US"/>
          </a:p>
        </p:txBody>
      </p:sp>
      <p:sp>
        <p:nvSpPr>
          <p:cNvPr id="30728" name="Text Box 9"/>
          <p:cNvSpPr txBox="1">
            <a:spLocks noChangeArrowheads="1"/>
          </p:cNvSpPr>
          <p:nvPr/>
        </p:nvSpPr>
        <p:spPr bwMode="auto">
          <a:xfrm>
            <a:off x="2438400" y="43624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X</a:t>
            </a:r>
            <a:endParaRPr lang="en-US" sz="2800" b="0"/>
          </a:p>
        </p:txBody>
      </p:sp>
      <p:sp>
        <p:nvSpPr>
          <p:cNvPr id="30729" name="Text Box 10"/>
          <p:cNvSpPr txBox="1">
            <a:spLocks noChangeArrowheads="1"/>
          </p:cNvSpPr>
          <p:nvPr/>
        </p:nvSpPr>
        <p:spPr bwMode="auto">
          <a:xfrm>
            <a:off x="4356100" y="1905000"/>
            <a:ext cx="40163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Z</a:t>
            </a:r>
            <a:endParaRPr lang="en-US" sz="2800" b="0"/>
          </a:p>
        </p:txBody>
      </p:sp>
      <p:sp>
        <p:nvSpPr>
          <p:cNvPr id="30730" name="Line 11"/>
          <p:cNvSpPr>
            <a:spLocks noChangeShapeType="1"/>
          </p:cNvSpPr>
          <p:nvPr/>
        </p:nvSpPr>
        <p:spPr bwMode="auto">
          <a:xfrm flipV="1">
            <a:off x="3771900" y="4003675"/>
            <a:ext cx="608013" cy="206375"/>
          </a:xfrm>
          <a:prstGeom prst="line">
            <a:avLst/>
          </a:prstGeom>
          <a:noFill/>
          <a:ln w="12700">
            <a:solidFill>
              <a:srgbClr val="FF3300"/>
            </a:solidFill>
            <a:prstDash val="dash"/>
            <a:round/>
            <a:headEnd/>
            <a:tailEnd/>
          </a:ln>
        </p:spPr>
        <p:txBody>
          <a:bodyPr lIns="92147" tIns="46073" rIns="92147" bIns="46073">
            <a:spAutoFit/>
          </a:bodyPr>
          <a:lstStyle/>
          <a:p>
            <a:endParaRPr lang="en-US"/>
          </a:p>
        </p:txBody>
      </p:sp>
      <p:sp>
        <p:nvSpPr>
          <p:cNvPr id="30731" name="Line 12"/>
          <p:cNvSpPr>
            <a:spLocks noChangeShapeType="1"/>
          </p:cNvSpPr>
          <p:nvPr/>
        </p:nvSpPr>
        <p:spPr bwMode="auto">
          <a:xfrm>
            <a:off x="4379913" y="4003675"/>
            <a:ext cx="1527175" cy="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2" name="Line 13"/>
          <p:cNvSpPr>
            <a:spLocks noChangeShapeType="1"/>
          </p:cNvSpPr>
          <p:nvPr/>
        </p:nvSpPr>
        <p:spPr bwMode="auto">
          <a:xfrm>
            <a:off x="4379913" y="2682875"/>
            <a:ext cx="0" cy="1320800"/>
          </a:xfrm>
          <a:prstGeom prst="line">
            <a:avLst/>
          </a:prstGeom>
          <a:noFill/>
          <a:ln w="12700">
            <a:solidFill>
              <a:srgbClr val="FF3300"/>
            </a:solidFill>
            <a:prstDash val="dash"/>
            <a:round/>
            <a:headEnd/>
            <a:tailEnd/>
          </a:ln>
        </p:spPr>
        <p:txBody>
          <a:bodyPr wrap="none" lIns="92147" tIns="46073" rIns="92147" bIns="46073">
            <a:spAutoFit/>
          </a:bodyPr>
          <a:lstStyle/>
          <a:p>
            <a:endParaRPr lang="en-US"/>
          </a:p>
        </p:txBody>
      </p:sp>
      <p:sp>
        <p:nvSpPr>
          <p:cNvPr id="30733" name="Text Box 14"/>
          <p:cNvSpPr txBox="1">
            <a:spLocks noChangeArrowheads="1"/>
          </p:cNvSpPr>
          <p:nvPr/>
        </p:nvSpPr>
        <p:spPr bwMode="auto">
          <a:xfrm>
            <a:off x="6248400" y="3651250"/>
            <a:ext cx="420688" cy="519113"/>
          </a:xfrm>
          <a:prstGeom prst="rect">
            <a:avLst/>
          </a:prstGeom>
          <a:noFill/>
          <a:ln w="9525">
            <a:noFill/>
            <a:miter lim="800000"/>
            <a:headEnd/>
            <a:tailEnd/>
          </a:ln>
        </p:spPr>
        <p:txBody>
          <a:bodyPr wrap="none" lIns="92147" tIns="46073" rIns="92147" bIns="46073">
            <a:spAutoFit/>
          </a:bodyPr>
          <a:lstStyle/>
          <a:p>
            <a:pPr defTabSz="915988"/>
            <a:r>
              <a:rPr lang="en-US" sz="2800">
                <a:solidFill>
                  <a:schemeClr val="accent2"/>
                </a:solidFill>
                <a:latin typeface="Arial" charset="0"/>
              </a:rPr>
              <a:t>Y</a:t>
            </a:r>
            <a:endParaRPr lang="en-US" sz="2800" b="0"/>
          </a:p>
        </p:txBody>
      </p:sp>
      <p:sp>
        <p:nvSpPr>
          <p:cNvPr id="30734" name="Arc 15"/>
          <p:cNvSpPr>
            <a:spLocks/>
          </p:cNvSpPr>
          <p:nvPr/>
        </p:nvSpPr>
        <p:spPr bwMode="auto">
          <a:xfrm>
            <a:off x="2855913" y="4003675"/>
            <a:ext cx="3052762" cy="222250"/>
          </a:xfrm>
          <a:custGeom>
            <a:avLst/>
            <a:gdLst>
              <a:gd name="T0" fmla="*/ 2147483647 w 43200"/>
              <a:gd name="T1" fmla="*/ 0 h 21714"/>
              <a:gd name="T2" fmla="*/ 0 w 43200"/>
              <a:gd name="T3" fmla="*/ 219794 h 21714"/>
              <a:gd name="T4" fmla="*/ 2147483647 w 43200"/>
              <a:gd name="T5" fmla="*/ 12808311 h 21714"/>
              <a:gd name="T6" fmla="*/ 0 60000 65536"/>
              <a:gd name="T7" fmla="*/ 0 60000 65536"/>
              <a:gd name="T8" fmla="*/ 0 60000 65536"/>
              <a:gd name="T9" fmla="*/ 0 w 43200"/>
              <a:gd name="T10" fmla="*/ 0 h 21714"/>
              <a:gd name="T11" fmla="*/ 43200 w 43200"/>
              <a:gd name="T12" fmla="*/ 21714 h 21714"/>
            </a:gdLst>
            <a:ahLst/>
            <a:cxnLst>
              <a:cxn ang="T6">
                <a:pos x="T0" y="T1"/>
              </a:cxn>
              <a:cxn ang="T7">
                <a:pos x="T2" y="T3"/>
              </a:cxn>
              <a:cxn ang="T8">
                <a:pos x="T4" y="T5"/>
              </a:cxn>
            </a:cxnLst>
            <a:rect l="T9" t="T10" r="T11" b="T12"/>
            <a:pathLst>
              <a:path w="43200" h="21714" fill="none"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path>
              <a:path w="43200" h="21714" stroke="0" extrusionOk="0">
                <a:moveTo>
                  <a:pt x="43199" y="0"/>
                </a:moveTo>
                <a:cubicBezTo>
                  <a:pt x="43199" y="38"/>
                  <a:pt x="43200" y="76"/>
                  <a:pt x="43200" y="114"/>
                </a:cubicBezTo>
                <a:cubicBezTo>
                  <a:pt x="43200" y="12043"/>
                  <a:pt x="33529" y="21714"/>
                  <a:pt x="21600" y="21714"/>
                </a:cubicBezTo>
                <a:cubicBezTo>
                  <a:pt x="9670" y="21714"/>
                  <a:pt x="0" y="12043"/>
                  <a:pt x="0" y="114"/>
                </a:cubicBezTo>
                <a:cubicBezTo>
                  <a:pt x="-1" y="76"/>
                  <a:pt x="0" y="39"/>
                  <a:pt x="0" y="2"/>
                </a:cubicBezTo>
                <a:lnTo>
                  <a:pt x="21600" y="11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5" name="Arc 16"/>
          <p:cNvSpPr>
            <a:spLocks/>
          </p:cNvSpPr>
          <p:nvPr/>
        </p:nvSpPr>
        <p:spPr bwMode="auto">
          <a:xfrm>
            <a:off x="3771900" y="2690813"/>
            <a:ext cx="619125" cy="2638425"/>
          </a:xfrm>
          <a:custGeom>
            <a:avLst/>
            <a:gdLst>
              <a:gd name="T0" fmla="*/ 2147483647 w 21939"/>
              <a:gd name="T1" fmla="*/ 2147483647 h 43194"/>
              <a:gd name="T2" fmla="*/ 2147483647 w 21939"/>
              <a:gd name="T3" fmla="*/ 0 h 43194"/>
              <a:gd name="T4" fmla="*/ 2147483647 w 21939"/>
              <a:gd name="T5" fmla="*/ 2147483647 h 43194"/>
              <a:gd name="T6" fmla="*/ 0 60000 65536"/>
              <a:gd name="T7" fmla="*/ 0 60000 65536"/>
              <a:gd name="T8" fmla="*/ 0 60000 65536"/>
              <a:gd name="T9" fmla="*/ 0 w 21939"/>
              <a:gd name="T10" fmla="*/ 0 h 43194"/>
              <a:gd name="T11" fmla="*/ 21939 w 21939"/>
              <a:gd name="T12" fmla="*/ 43194 h 43194"/>
            </a:gdLst>
            <a:ahLst/>
            <a:cxnLst>
              <a:cxn ang="T6">
                <a:pos x="T0" y="T1"/>
              </a:cxn>
              <a:cxn ang="T7">
                <a:pos x="T2" y="T3"/>
              </a:cxn>
              <a:cxn ang="T8">
                <a:pos x="T4" y="T5"/>
              </a:cxn>
            </a:cxnLst>
            <a:rect l="T9" t="T10" r="T11" b="T12"/>
            <a:pathLst>
              <a:path w="21939" h="43194" fill="none" extrusionOk="0">
                <a:moveTo>
                  <a:pt x="21939" y="43191"/>
                </a:moveTo>
                <a:cubicBezTo>
                  <a:pt x="21826" y="43193"/>
                  <a:pt x="21713" y="43193"/>
                  <a:pt x="21600" y="43194"/>
                </a:cubicBezTo>
                <a:cubicBezTo>
                  <a:pt x="9670" y="43194"/>
                  <a:pt x="0" y="33523"/>
                  <a:pt x="0" y="21594"/>
                </a:cubicBezTo>
                <a:cubicBezTo>
                  <a:pt x="-1" y="9865"/>
                  <a:pt x="9359" y="279"/>
                  <a:pt x="21085" y="0"/>
                </a:cubicBezTo>
              </a:path>
              <a:path w="21939" h="43194" stroke="0" extrusionOk="0">
                <a:moveTo>
                  <a:pt x="21939" y="43191"/>
                </a:moveTo>
                <a:cubicBezTo>
                  <a:pt x="21826" y="43193"/>
                  <a:pt x="21713" y="43193"/>
                  <a:pt x="21600" y="43194"/>
                </a:cubicBezTo>
                <a:cubicBezTo>
                  <a:pt x="9670" y="43194"/>
                  <a:pt x="0" y="33523"/>
                  <a:pt x="0" y="21594"/>
                </a:cubicBezTo>
                <a:cubicBezTo>
                  <a:pt x="-1" y="9865"/>
                  <a:pt x="9359" y="279"/>
                  <a:pt x="21085" y="0"/>
                </a:cubicBezTo>
                <a:lnTo>
                  <a:pt x="21600" y="21594"/>
                </a:lnTo>
                <a:close/>
              </a:path>
            </a:pathLst>
          </a:custGeom>
          <a:noFill/>
          <a:ln w="12700">
            <a:solidFill>
              <a:schemeClr val="tx1"/>
            </a:solidFill>
            <a:round/>
            <a:headEnd/>
            <a:tailEnd/>
          </a:ln>
        </p:spPr>
        <p:txBody>
          <a:bodyPr wrap="none" lIns="92147" tIns="46073" rIns="92147" bIns="46073">
            <a:spAutoFit/>
          </a:bodyPr>
          <a:lstStyle/>
          <a:p>
            <a:endParaRPr lang="en-US"/>
          </a:p>
        </p:txBody>
      </p:sp>
      <p:sp>
        <p:nvSpPr>
          <p:cNvPr id="30736" name="Line 17"/>
          <p:cNvSpPr>
            <a:spLocks noChangeShapeType="1"/>
          </p:cNvSpPr>
          <p:nvPr/>
        </p:nvSpPr>
        <p:spPr bwMode="auto">
          <a:xfrm flipH="1">
            <a:off x="2801938" y="4206875"/>
            <a:ext cx="979487" cy="349250"/>
          </a:xfrm>
          <a:prstGeom prst="line">
            <a:avLst/>
          </a:prstGeom>
          <a:noFill/>
          <a:ln w="12700">
            <a:solidFill>
              <a:schemeClr val="accent2"/>
            </a:solidFill>
            <a:round/>
            <a:headEnd/>
            <a:tailEnd type="triangle" w="med" len="med"/>
          </a:ln>
        </p:spPr>
        <p:txBody>
          <a:bodyPr lIns="92147" tIns="46073" rIns="92147" bIns="46073">
            <a:spAutoFit/>
          </a:bodyPr>
          <a:lstStyle/>
          <a:p>
            <a:endParaRPr lang="en-US"/>
          </a:p>
        </p:txBody>
      </p:sp>
      <p:sp>
        <p:nvSpPr>
          <p:cNvPr id="30737" name="Text Box 18"/>
          <p:cNvSpPr txBox="1">
            <a:spLocks noChangeArrowheads="1"/>
          </p:cNvSpPr>
          <p:nvPr/>
        </p:nvSpPr>
        <p:spPr bwMode="auto">
          <a:xfrm>
            <a:off x="3781425" y="3695700"/>
            <a:ext cx="382588" cy="519113"/>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8" name="Text Box 19"/>
          <p:cNvSpPr txBox="1">
            <a:spLocks noChangeArrowheads="1"/>
          </p:cNvSpPr>
          <p:nvPr/>
        </p:nvSpPr>
        <p:spPr bwMode="auto">
          <a:xfrm>
            <a:off x="4919663" y="3532188"/>
            <a:ext cx="382587"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a</a:t>
            </a:r>
            <a:endParaRPr lang="en-US" sz="2800" b="0"/>
          </a:p>
        </p:txBody>
      </p:sp>
      <p:sp>
        <p:nvSpPr>
          <p:cNvPr id="30739" name="Text Box 20"/>
          <p:cNvSpPr txBox="1">
            <a:spLocks noChangeArrowheads="1"/>
          </p:cNvSpPr>
          <p:nvPr/>
        </p:nvSpPr>
        <p:spPr bwMode="auto">
          <a:xfrm>
            <a:off x="4298950" y="3068638"/>
            <a:ext cx="382588" cy="519112"/>
          </a:xfrm>
          <a:prstGeom prst="rect">
            <a:avLst/>
          </a:prstGeom>
          <a:noFill/>
          <a:ln w="9525">
            <a:noFill/>
            <a:miter lim="800000"/>
            <a:headEnd/>
            <a:tailEnd/>
          </a:ln>
        </p:spPr>
        <p:txBody>
          <a:bodyPr wrap="none" lIns="92147" tIns="46073" rIns="92147" bIns="46073">
            <a:spAutoFit/>
          </a:bodyPr>
          <a:lstStyle/>
          <a:p>
            <a:pPr defTabSz="915988"/>
            <a:r>
              <a:rPr lang="en-US" sz="2800" b="0">
                <a:solidFill>
                  <a:srgbClr val="FF3300"/>
                </a:solidFill>
                <a:latin typeface="Arial" charset="0"/>
              </a:rPr>
              <a:t>b</a:t>
            </a:r>
            <a:endParaRPr lang="en-US" sz="2800" b="0"/>
          </a:p>
        </p:txBody>
      </p:sp>
      <p:grpSp>
        <p:nvGrpSpPr>
          <p:cNvPr id="30740" name="Group 21"/>
          <p:cNvGrpSpPr>
            <a:grpSpLocks/>
          </p:cNvGrpSpPr>
          <p:nvPr/>
        </p:nvGrpSpPr>
        <p:grpSpPr bwMode="auto">
          <a:xfrm>
            <a:off x="4125913" y="2460625"/>
            <a:ext cx="557212" cy="168275"/>
            <a:chOff x="2643" y="816"/>
            <a:chExt cx="527" cy="146"/>
          </a:xfrm>
        </p:grpSpPr>
        <p:sp>
          <p:nvSpPr>
            <p:cNvPr id="30747" name="Arc 22"/>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8" name="Line 23"/>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1" name="Line 24"/>
          <p:cNvSpPr>
            <a:spLocks noChangeShapeType="1"/>
          </p:cNvSpPr>
          <p:nvPr/>
        </p:nvSpPr>
        <p:spPr bwMode="auto">
          <a:xfrm>
            <a:off x="4379913" y="4003675"/>
            <a:ext cx="7937" cy="1309688"/>
          </a:xfrm>
          <a:prstGeom prst="line">
            <a:avLst/>
          </a:prstGeom>
          <a:noFill/>
          <a:ln w="9525">
            <a:solidFill>
              <a:schemeClr val="tx1"/>
            </a:solidFill>
            <a:prstDash val="dash"/>
            <a:round/>
            <a:headEnd/>
            <a:tailEnd/>
          </a:ln>
        </p:spPr>
        <p:txBody>
          <a:bodyPr wrap="none" lIns="92147" tIns="46073" rIns="92147" bIns="46073">
            <a:spAutoFit/>
          </a:bodyPr>
          <a:lstStyle/>
          <a:p>
            <a:endParaRPr lang="en-US"/>
          </a:p>
        </p:txBody>
      </p:sp>
      <p:sp>
        <p:nvSpPr>
          <p:cNvPr id="30742" name="Line 25"/>
          <p:cNvSpPr>
            <a:spLocks noChangeShapeType="1"/>
          </p:cNvSpPr>
          <p:nvPr/>
        </p:nvSpPr>
        <p:spPr bwMode="auto">
          <a:xfrm>
            <a:off x="4381500" y="5353050"/>
            <a:ext cx="0" cy="381000"/>
          </a:xfrm>
          <a:prstGeom prst="line">
            <a:avLst/>
          </a:prstGeom>
          <a:noFill/>
          <a:ln w="9525">
            <a:solidFill>
              <a:srgbClr val="0000FF"/>
            </a:solidFill>
            <a:round/>
            <a:headEnd/>
            <a:tailEnd/>
          </a:ln>
        </p:spPr>
        <p:txBody>
          <a:bodyPr wrap="none" anchor="ctr"/>
          <a:lstStyle/>
          <a:p>
            <a:endParaRPr lang="en-US"/>
          </a:p>
        </p:txBody>
      </p:sp>
      <p:grpSp>
        <p:nvGrpSpPr>
          <p:cNvPr id="30743" name="Group 26"/>
          <p:cNvGrpSpPr>
            <a:grpSpLocks/>
          </p:cNvGrpSpPr>
          <p:nvPr/>
        </p:nvGrpSpPr>
        <p:grpSpPr bwMode="auto">
          <a:xfrm>
            <a:off x="4114800" y="5410200"/>
            <a:ext cx="557213" cy="168275"/>
            <a:chOff x="2643" y="816"/>
            <a:chExt cx="527" cy="146"/>
          </a:xfrm>
        </p:grpSpPr>
        <p:sp>
          <p:nvSpPr>
            <p:cNvPr id="30745" name="Arc 27"/>
            <p:cNvSpPr>
              <a:spLocks/>
            </p:cNvSpPr>
            <p:nvPr/>
          </p:nvSpPr>
          <p:spPr bwMode="auto">
            <a:xfrm>
              <a:off x="2643" y="827"/>
              <a:ext cx="527" cy="135"/>
            </a:xfrm>
            <a:custGeom>
              <a:avLst/>
              <a:gdLst>
                <a:gd name="T0" fmla="*/ 0 w 43200"/>
                <a:gd name="T1" fmla="*/ 0 h 40999"/>
                <a:gd name="T2" fmla="*/ 0 w 43200"/>
                <a:gd name="T3" fmla="*/ 0 h 40999"/>
                <a:gd name="T4" fmla="*/ 0 w 43200"/>
                <a:gd name="T5" fmla="*/ 0 h 40999"/>
                <a:gd name="T6" fmla="*/ 0 60000 65536"/>
                <a:gd name="T7" fmla="*/ 0 60000 65536"/>
                <a:gd name="T8" fmla="*/ 0 60000 65536"/>
                <a:gd name="T9" fmla="*/ 0 w 43200"/>
                <a:gd name="T10" fmla="*/ 0 h 40999"/>
                <a:gd name="T11" fmla="*/ 43200 w 43200"/>
                <a:gd name="T12" fmla="*/ 40999 h 40999"/>
              </a:gdLst>
              <a:ahLst/>
              <a:cxnLst>
                <a:cxn ang="T6">
                  <a:pos x="T0" y="T1"/>
                </a:cxn>
                <a:cxn ang="T7">
                  <a:pos x="T2" y="T3"/>
                </a:cxn>
                <a:cxn ang="T8">
                  <a:pos x="T4" y="T5"/>
                </a:cxn>
              </a:cxnLst>
              <a:rect l="T9" t="T10" r="T11" b="T12"/>
              <a:pathLst>
                <a:path w="43200" h="40999" fill="none"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path>
                <a:path w="43200" h="40999" stroke="0" extrusionOk="0">
                  <a:moveTo>
                    <a:pt x="31360" y="130"/>
                  </a:moveTo>
                  <a:cubicBezTo>
                    <a:pt x="38623" y="3808"/>
                    <a:pt x="43200" y="11258"/>
                    <a:pt x="43200" y="19399"/>
                  </a:cubicBezTo>
                  <a:cubicBezTo>
                    <a:pt x="43200" y="31328"/>
                    <a:pt x="33529" y="40999"/>
                    <a:pt x="21600" y="40999"/>
                  </a:cubicBezTo>
                  <a:cubicBezTo>
                    <a:pt x="9670" y="40999"/>
                    <a:pt x="0" y="31328"/>
                    <a:pt x="0" y="19399"/>
                  </a:cubicBezTo>
                  <a:cubicBezTo>
                    <a:pt x="-1" y="11153"/>
                    <a:pt x="4694" y="3626"/>
                    <a:pt x="12100" y="0"/>
                  </a:cubicBezTo>
                  <a:lnTo>
                    <a:pt x="21600" y="19399"/>
                  </a:lnTo>
                  <a:close/>
                </a:path>
              </a:pathLst>
            </a:custGeom>
            <a:noFill/>
            <a:ln w="12700">
              <a:solidFill>
                <a:schemeClr val="accent2"/>
              </a:solidFill>
              <a:round/>
              <a:headEnd/>
              <a:tailEnd/>
            </a:ln>
          </p:spPr>
          <p:txBody>
            <a:bodyPr wrap="none" lIns="92147" tIns="46073" rIns="92147" bIns="46073">
              <a:spAutoFit/>
            </a:bodyPr>
            <a:lstStyle/>
            <a:p>
              <a:endParaRPr lang="en-US"/>
            </a:p>
          </p:txBody>
        </p:sp>
        <p:sp>
          <p:nvSpPr>
            <p:cNvPr id="30746" name="Line 28"/>
            <p:cNvSpPr>
              <a:spLocks noChangeShapeType="1"/>
            </p:cNvSpPr>
            <p:nvPr/>
          </p:nvSpPr>
          <p:spPr bwMode="auto">
            <a:xfrm rot="1466637" flipH="1">
              <a:off x="2976" y="816"/>
              <a:ext cx="96" cy="20"/>
            </a:xfrm>
            <a:prstGeom prst="line">
              <a:avLst/>
            </a:prstGeom>
            <a:noFill/>
            <a:ln w="12700">
              <a:solidFill>
                <a:schemeClr val="accent2"/>
              </a:solidFill>
              <a:round/>
              <a:headEnd/>
              <a:tailEnd type="triangle" w="med" len="lg"/>
            </a:ln>
          </p:spPr>
          <p:txBody>
            <a:bodyPr wrap="none" lIns="92147" tIns="46073" rIns="92147" bIns="46073">
              <a:spAutoFit/>
            </a:bodyPr>
            <a:lstStyle/>
            <a:p>
              <a:endParaRPr lang="en-US"/>
            </a:p>
          </p:txBody>
        </p:sp>
      </p:grpSp>
      <p:sp>
        <p:nvSpPr>
          <p:cNvPr id="30744" name="Text Box 29"/>
          <p:cNvSpPr txBox="1">
            <a:spLocks noChangeArrowheads="1"/>
          </p:cNvSpPr>
          <p:nvPr/>
        </p:nvSpPr>
        <p:spPr bwMode="auto">
          <a:xfrm>
            <a:off x="3581400" y="5638800"/>
            <a:ext cx="2017713" cy="457200"/>
          </a:xfrm>
          <a:prstGeom prst="rect">
            <a:avLst/>
          </a:prstGeom>
          <a:noFill/>
          <a:ln w="9525">
            <a:noFill/>
            <a:miter lim="800000"/>
            <a:headEnd/>
            <a:tailEnd/>
          </a:ln>
        </p:spPr>
        <p:txBody>
          <a:bodyPr wrap="none">
            <a:spAutoFit/>
          </a:bodyPr>
          <a:lstStyle/>
          <a:p>
            <a:r>
              <a:rPr lang="en-US" sz="2400" b="0"/>
              <a:t>Rotational axis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Standard Ellipsoids</a:t>
            </a:r>
          </a:p>
        </p:txBody>
      </p:sp>
      <p:graphicFrame>
        <p:nvGraphicFramePr>
          <p:cNvPr id="1026" name="Object 3"/>
          <p:cNvGraphicFramePr>
            <a:graphicFrameLocks noChangeAspect="1"/>
          </p:cNvGraphicFramePr>
          <p:nvPr>
            <p:ph type="tbl" idx="1"/>
          </p:nvPr>
        </p:nvGraphicFramePr>
        <p:xfrm>
          <a:off x="684213" y="2020888"/>
          <a:ext cx="7624762" cy="3890962"/>
        </p:xfrm>
        <a:graphic>
          <a:graphicData uri="http://schemas.openxmlformats.org/presentationml/2006/ole">
            <p:oleObj spid="_x0000_s1026" name="Document" r:id="rId3" imgW="7759080" imgH="3960000" progId="Word.Document.8">
              <p:embed/>
            </p:oleObj>
          </a:graphicData>
        </a:graphic>
      </p:graphicFrame>
      <p:sp>
        <p:nvSpPr>
          <p:cNvPr id="1028" name="Text Box 4"/>
          <p:cNvSpPr txBox="1">
            <a:spLocks noChangeArrowheads="1"/>
          </p:cNvSpPr>
          <p:nvPr/>
        </p:nvSpPr>
        <p:spPr bwMode="auto">
          <a:xfrm>
            <a:off x="746125" y="5451475"/>
            <a:ext cx="7175500" cy="822325"/>
          </a:xfrm>
          <a:prstGeom prst="rect">
            <a:avLst/>
          </a:prstGeom>
          <a:noFill/>
          <a:ln w="9525">
            <a:noFill/>
            <a:miter lim="800000"/>
            <a:headEnd/>
            <a:tailEnd/>
          </a:ln>
        </p:spPr>
        <p:txBody>
          <a:bodyPr wrap="none">
            <a:spAutoFit/>
          </a:bodyPr>
          <a:lstStyle/>
          <a:p>
            <a:r>
              <a:rPr lang="en-US" sz="2400" b="0"/>
              <a:t>Ref: Snyder, Map Projections, A working manual, USGS</a:t>
            </a:r>
          </a:p>
          <a:p>
            <a:r>
              <a:rPr lang="en-US" sz="2400" b="0"/>
              <a:t>Professional Paper 1395, p.12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solidFill>
                  <a:schemeClr val="tx1"/>
                </a:solidFill>
              </a:rPr>
              <a:t>Horizontal Earth Datums</a:t>
            </a:r>
            <a:endParaRPr lang="en-US" smtClean="0"/>
          </a:p>
        </p:txBody>
      </p:sp>
      <p:sp>
        <p:nvSpPr>
          <p:cNvPr id="31747" name="Rectangle 3"/>
          <p:cNvSpPr>
            <a:spLocks noGrp="1" noChangeArrowheads="1"/>
          </p:cNvSpPr>
          <p:nvPr>
            <p:ph type="body" idx="1"/>
          </p:nvPr>
        </p:nvSpPr>
        <p:spPr>
          <a:xfrm>
            <a:off x="762000" y="1752600"/>
            <a:ext cx="7848600" cy="4724400"/>
          </a:xfrm>
        </p:spPr>
        <p:txBody>
          <a:bodyPr/>
          <a:lstStyle/>
          <a:p>
            <a:r>
              <a:rPr lang="en-US" smtClean="0"/>
              <a:t>An earth datum is defined by an </a:t>
            </a:r>
            <a:r>
              <a:rPr lang="en-US" smtClean="0">
                <a:solidFill>
                  <a:srgbClr val="FF3300"/>
                </a:solidFill>
              </a:rPr>
              <a:t>ellipse</a:t>
            </a:r>
            <a:r>
              <a:rPr lang="en-US" smtClean="0"/>
              <a:t> and an </a:t>
            </a:r>
            <a:r>
              <a:rPr lang="en-US" smtClean="0">
                <a:solidFill>
                  <a:srgbClr val="FF3300"/>
                </a:solidFill>
              </a:rPr>
              <a:t>axis of rotation</a:t>
            </a:r>
            <a:endParaRPr lang="en-US" smtClean="0">
              <a:solidFill>
                <a:srgbClr val="0000FF"/>
              </a:solidFill>
            </a:endParaRPr>
          </a:p>
          <a:p>
            <a:r>
              <a:rPr lang="en-US" smtClean="0">
                <a:solidFill>
                  <a:srgbClr val="FF3300"/>
                </a:solidFill>
              </a:rPr>
              <a:t>NAD27 </a:t>
            </a:r>
            <a:r>
              <a:rPr lang="en-US" smtClean="0"/>
              <a:t>(North American Datum of 1927) uses the Clarke (1866) ellipsoid on a non geocentric axis of rotation</a:t>
            </a:r>
          </a:p>
          <a:p>
            <a:r>
              <a:rPr lang="en-US" smtClean="0">
                <a:solidFill>
                  <a:srgbClr val="FF3300"/>
                </a:solidFill>
              </a:rPr>
              <a:t>NAD83 </a:t>
            </a:r>
            <a:r>
              <a:rPr lang="en-US" smtClean="0"/>
              <a:t>(NAD,1983) uses the GRS80 ellipsoid on a geocentric axis of rotation</a:t>
            </a:r>
          </a:p>
          <a:p>
            <a:r>
              <a:rPr lang="en-US" smtClean="0">
                <a:solidFill>
                  <a:srgbClr val="FF3300"/>
                </a:solidFill>
              </a:rPr>
              <a:t>WGS84</a:t>
            </a:r>
            <a:r>
              <a:rPr lang="en-US" smtClean="0"/>
              <a:t> (World Geodetic System of 1984) uses GRS80, almost the same as NAD83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305800" cy="1143000"/>
          </a:xfrm>
        </p:spPr>
        <p:txBody>
          <a:bodyPr/>
          <a:lstStyle/>
          <a:p>
            <a:pPr>
              <a:lnSpc>
                <a:spcPct val="125000"/>
              </a:lnSpc>
              <a:spcBef>
                <a:spcPct val="25000"/>
              </a:spcBef>
              <a:spcAft>
                <a:spcPct val="30000"/>
              </a:spcAft>
            </a:pPr>
            <a:r>
              <a:rPr lang="en-US" sz="3600" b="1" smtClean="0">
                <a:solidFill>
                  <a:srgbClr val="FF3300"/>
                </a:solidFill>
              </a:rPr>
              <a:t>Learning Objectives:</a:t>
            </a:r>
            <a:br>
              <a:rPr lang="en-US" sz="3600" b="1" smtClean="0">
                <a:solidFill>
                  <a:srgbClr val="FF3300"/>
                </a:solidFill>
              </a:rPr>
            </a:br>
            <a:r>
              <a:rPr lang="en-US" sz="3200" b="1" smtClean="0">
                <a:solidFill>
                  <a:srgbClr val="0000FF"/>
                </a:solidFill>
              </a:rPr>
              <a:t>By the end of this class you should be able to:</a:t>
            </a:r>
          </a:p>
        </p:txBody>
      </p:sp>
      <p:sp>
        <p:nvSpPr>
          <p:cNvPr id="14339" name="Rectangle 3"/>
          <p:cNvSpPr>
            <a:spLocks noGrp="1" noChangeArrowheads="1"/>
          </p:cNvSpPr>
          <p:nvPr>
            <p:ph type="body" idx="1"/>
          </p:nvPr>
        </p:nvSpPr>
        <p:spPr>
          <a:xfrm>
            <a:off x="381000" y="1600200"/>
            <a:ext cx="8458200" cy="4876800"/>
          </a:xfrm>
        </p:spPr>
        <p:txBody>
          <a:bodyPr/>
          <a:lstStyle/>
          <a:p>
            <a:r>
              <a:rPr lang="en-US" sz="2400" smtClean="0"/>
              <a:t>describe the role of geodesy as a basis for earth datums</a:t>
            </a:r>
          </a:p>
          <a:p>
            <a:r>
              <a:rPr lang="en-US" sz="2400" smtClean="0"/>
              <a:t>Display data from GPS in ArcMap and Google Earth</a:t>
            </a:r>
          </a:p>
          <a:p>
            <a:r>
              <a:rPr lang="en-US" sz="2400" smtClean="0"/>
              <a:t>list the basic types of map projection</a:t>
            </a:r>
          </a:p>
          <a:p>
            <a:r>
              <a:rPr lang="en-US" sz="2400" smtClean="0"/>
              <a:t>identify the properties of common map projections</a:t>
            </a:r>
          </a:p>
          <a:p>
            <a:r>
              <a:rPr lang="en-US" sz="2400" smtClean="0"/>
              <a:t>properly use the terminology of common coordinate systems</a:t>
            </a:r>
          </a:p>
          <a:p>
            <a:r>
              <a:rPr lang="en-US" sz="2400" smtClean="0"/>
              <a:t>use spatial references in ArcMap so that geographic data is properly displayed</a:t>
            </a:r>
          </a:p>
          <a:p>
            <a:pPr lvl="1"/>
            <a:r>
              <a:rPr lang="en-US" sz="2000" smtClean="0"/>
              <a:t>determine the spatial reference system associated with a feature class or data frame</a:t>
            </a:r>
          </a:p>
          <a:p>
            <a:pPr lvl="1"/>
            <a:r>
              <a:rPr lang="en-US" sz="2000" smtClean="0"/>
              <a:t>use ArcGIS to convert between coordinate systems </a:t>
            </a:r>
          </a:p>
          <a:p>
            <a:r>
              <a:rPr lang="en-US" sz="2400" smtClean="0"/>
              <a:t>calculate distances on a spherical earth and in a projected coordinate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Definition of Latitude, </a:t>
            </a:r>
            <a:r>
              <a:rPr lang="en-US" smtClean="0">
                <a:latin typeface="Symbol" pitchFamily="18" charset="2"/>
              </a:rPr>
              <a:t>f</a:t>
            </a:r>
            <a:endParaRPr lang="en-US" smtClean="0"/>
          </a:p>
        </p:txBody>
      </p:sp>
      <p:sp>
        <p:nvSpPr>
          <p:cNvPr id="32771" name="Text Box 44"/>
          <p:cNvSpPr txBox="1">
            <a:spLocks noChangeArrowheads="1"/>
          </p:cNvSpPr>
          <p:nvPr/>
        </p:nvSpPr>
        <p:spPr bwMode="auto">
          <a:xfrm>
            <a:off x="1066800" y="4191000"/>
            <a:ext cx="7848600" cy="2282825"/>
          </a:xfrm>
          <a:prstGeom prst="rect">
            <a:avLst/>
          </a:prstGeom>
          <a:noFill/>
          <a:ln w="9525">
            <a:noFill/>
            <a:miter lim="800000"/>
            <a:headEnd/>
            <a:tailEnd/>
          </a:ln>
        </p:spPr>
        <p:txBody>
          <a:bodyPr>
            <a:spAutoFit/>
          </a:bodyPr>
          <a:lstStyle/>
          <a:p>
            <a:r>
              <a:rPr lang="en-US" sz="2400" b="0"/>
              <a:t>(1) Take a point </a:t>
            </a:r>
            <a:r>
              <a:rPr lang="en-US" sz="2400" b="0">
                <a:solidFill>
                  <a:srgbClr val="FF3300"/>
                </a:solidFill>
              </a:rPr>
              <a:t>S</a:t>
            </a:r>
            <a:r>
              <a:rPr lang="en-US" sz="2400" b="0"/>
              <a:t> on the surface of the ellipsoid and define there the </a:t>
            </a:r>
            <a:r>
              <a:rPr lang="en-US" sz="2400" b="0">
                <a:solidFill>
                  <a:srgbClr val="0000FF"/>
                </a:solidFill>
              </a:rPr>
              <a:t>tangent plane</a:t>
            </a:r>
            <a:r>
              <a:rPr lang="en-US" sz="2400" b="0"/>
              <a:t>, </a:t>
            </a:r>
            <a:r>
              <a:rPr lang="en-US" sz="2400" b="0">
                <a:solidFill>
                  <a:srgbClr val="0000FF"/>
                </a:solidFill>
              </a:rPr>
              <a:t>mn</a:t>
            </a:r>
            <a:endParaRPr lang="en-US" sz="2400" b="0"/>
          </a:p>
          <a:p>
            <a:r>
              <a:rPr lang="en-US" sz="2400" b="0"/>
              <a:t>(2) Define the line </a:t>
            </a:r>
            <a:r>
              <a:rPr lang="en-US" sz="2400" b="0">
                <a:solidFill>
                  <a:srgbClr val="008000"/>
                </a:solidFill>
              </a:rPr>
              <a:t>pq</a:t>
            </a:r>
            <a:r>
              <a:rPr lang="en-US" sz="2400" b="0"/>
              <a:t> through S and </a:t>
            </a:r>
            <a:r>
              <a:rPr lang="en-US" sz="2400" b="0">
                <a:solidFill>
                  <a:srgbClr val="008000"/>
                </a:solidFill>
              </a:rPr>
              <a:t>normal</a:t>
            </a:r>
            <a:r>
              <a:rPr lang="en-US" sz="2400" b="0"/>
              <a:t> to the</a:t>
            </a:r>
          </a:p>
          <a:p>
            <a:r>
              <a:rPr lang="en-US" sz="2400" b="0"/>
              <a:t>tangent plane</a:t>
            </a:r>
          </a:p>
          <a:p>
            <a:r>
              <a:rPr lang="en-US" sz="2400" b="0"/>
              <a:t>(3) </a:t>
            </a:r>
            <a:r>
              <a:rPr lang="en-US" sz="2400" b="0">
                <a:solidFill>
                  <a:srgbClr val="FF3300"/>
                </a:solidFill>
              </a:rPr>
              <a:t>Angle pqr</a:t>
            </a:r>
            <a:r>
              <a:rPr lang="en-US" sz="2400" b="0"/>
              <a:t> which this line makes with the equatorial</a:t>
            </a:r>
          </a:p>
          <a:p>
            <a:r>
              <a:rPr lang="en-US" sz="2400" b="0"/>
              <a:t>plane is the latitude </a:t>
            </a:r>
            <a:r>
              <a:rPr lang="en-US" sz="2400" b="0">
                <a:solidFill>
                  <a:srgbClr val="FF3300"/>
                </a:solidFill>
                <a:latin typeface="Symbol" pitchFamily="18" charset="2"/>
              </a:rPr>
              <a:t>f</a:t>
            </a:r>
            <a:r>
              <a:rPr lang="en-US" sz="2400" b="0"/>
              <a:t>, of point S</a:t>
            </a:r>
          </a:p>
        </p:txBody>
      </p:sp>
      <p:sp>
        <p:nvSpPr>
          <p:cNvPr id="32772" name="Oval 6"/>
          <p:cNvSpPr>
            <a:spLocks noChangeArrowheads="1"/>
          </p:cNvSpPr>
          <p:nvPr/>
        </p:nvSpPr>
        <p:spPr bwMode="auto">
          <a:xfrm>
            <a:off x="2895600" y="1914525"/>
            <a:ext cx="2774950" cy="2181225"/>
          </a:xfrm>
          <a:prstGeom prst="ellipse">
            <a:avLst/>
          </a:prstGeom>
          <a:noFill/>
          <a:ln w="12700">
            <a:solidFill>
              <a:schemeClr val="tx1"/>
            </a:solidFill>
            <a:round/>
            <a:headEnd/>
            <a:tailEnd/>
          </a:ln>
        </p:spPr>
        <p:txBody>
          <a:bodyPr wrap="none" anchor="ctr"/>
          <a:lstStyle/>
          <a:p>
            <a:endParaRPr lang="en-US"/>
          </a:p>
        </p:txBody>
      </p:sp>
      <p:sp>
        <p:nvSpPr>
          <p:cNvPr id="32773" name="Line 7"/>
          <p:cNvSpPr>
            <a:spLocks noChangeShapeType="1"/>
          </p:cNvSpPr>
          <p:nvPr/>
        </p:nvSpPr>
        <p:spPr bwMode="auto">
          <a:xfrm>
            <a:off x="2895600" y="3005138"/>
            <a:ext cx="1385888" cy="0"/>
          </a:xfrm>
          <a:prstGeom prst="line">
            <a:avLst/>
          </a:prstGeom>
          <a:noFill/>
          <a:ln w="9525">
            <a:solidFill>
              <a:schemeClr val="tx1"/>
            </a:solidFill>
            <a:prstDash val="dash"/>
            <a:round/>
            <a:headEnd/>
            <a:tailEnd/>
          </a:ln>
        </p:spPr>
        <p:txBody>
          <a:bodyPr wrap="none" anchor="ctr"/>
          <a:lstStyle/>
          <a:p>
            <a:endParaRPr lang="en-US"/>
          </a:p>
        </p:txBody>
      </p:sp>
      <p:sp>
        <p:nvSpPr>
          <p:cNvPr id="32774" name="Text Box 9"/>
          <p:cNvSpPr txBox="1">
            <a:spLocks noChangeArrowheads="1"/>
          </p:cNvSpPr>
          <p:nvPr/>
        </p:nvSpPr>
        <p:spPr bwMode="auto">
          <a:xfrm>
            <a:off x="3886200" y="2549525"/>
            <a:ext cx="460375" cy="519113"/>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32775" name="Line 11"/>
          <p:cNvSpPr>
            <a:spLocks noChangeShapeType="1"/>
          </p:cNvSpPr>
          <p:nvPr/>
        </p:nvSpPr>
        <p:spPr bwMode="auto">
          <a:xfrm>
            <a:off x="5670550" y="3005138"/>
            <a:ext cx="322263" cy="0"/>
          </a:xfrm>
          <a:prstGeom prst="line">
            <a:avLst/>
          </a:prstGeom>
          <a:noFill/>
          <a:ln w="12700">
            <a:solidFill>
              <a:schemeClr val="tx1"/>
            </a:solidFill>
            <a:round/>
            <a:headEnd/>
            <a:tailEnd type="triangle" w="med" len="med"/>
          </a:ln>
        </p:spPr>
        <p:txBody>
          <a:bodyPr wrap="none" anchor="ctr"/>
          <a:lstStyle/>
          <a:p>
            <a:endParaRPr lang="en-US"/>
          </a:p>
        </p:txBody>
      </p:sp>
      <p:sp>
        <p:nvSpPr>
          <p:cNvPr id="32776" name="Line 12"/>
          <p:cNvSpPr>
            <a:spLocks noChangeShapeType="1"/>
          </p:cNvSpPr>
          <p:nvPr/>
        </p:nvSpPr>
        <p:spPr bwMode="auto">
          <a:xfrm flipV="1">
            <a:off x="4281488" y="1639888"/>
            <a:ext cx="0" cy="1365250"/>
          </a:xfrm>
          <a:prstGeom prst="line">
            <a:avLst/>
          </a:prstGeom>
          <a:noFill/>
          <a:ln w="12700">
            <a:solidFill>
              <a:schemeClr val="tx1"/>
            </a:solidFill>
            <a:round/>
            <a:headEnd/>
            <a:tailEnd type="triangle" w="med" len="med"/>
          </a:ln>
        </p:spPr>
        <p:txBody>
          <a:bodyPr wrap="none" anchor="ctr"/>
          <a:lstStyle/>
          <a:p>
            <a:endParaRPr lang="en-US"/>
          </a:p>
        </p:txBody>
      </p:sp>
      <p:sp>
        <p:nvSpPr>
          <p:cNvPr id="32777" name="Line 13"/>
          <p:cNvSpPr>
            <a:spLocks noChangeShapeType="1"/>
          </p:cNvSpPr>
          <p:nvPr/>
        </p:nvSpPr>
        <p:spPr bwMode="auto">
          <a:xfrm>
            <a:off x="4281488" y="3005138"/>
            <a:ext cx="1389062" cy="0"/>
          </a:xfrm>
          <a:prstGeom prst="line">
            <a:avLst/>
          </a:prstGeom>
          <a:noFill/>
          <a:ln w="12700">
            <a:solidFill>
              <a:srgbClr val="FF3300"/>
            </a:solidFill>
            <a:round/>
            <a:headEnd/>
            <a:tailEnd/>
          </a:ln>
        </p:spPr>
        <p:txBody>
          <a:bodyPr wrap="none" anchor="ctr"/>
          <a:lstStyle/>
          <a:p>
            <a:endParaRPr lang="en-US"/>
          </a:p>
        </p:txBody>
      </p:sp>
      <p:sp>
        <p:nvSpPr>
          <p:cNvPr id="32778" name="Line 14"/>
          <p:cNvSpPr>
            <a:spLocks noChangeShapeType="1"/>
          </p:cNvSpPr>
          <p:nvPr/>
        </p:nvSpPr>
        <p:spPr bwMode="auto">
          <a:xfrm>
            <a:off x="4281488" y="1914525"/>
            <a:ext cx="0" cy="1090613"/>
          </a:xfrm>
          <a:prstGeom prst="line">
            <a:avLst/>
          </a:prstGeom>
          <a:noFill/>
          <a:ln w="12700">
            <a:solidFill>
              <a:srgbClr val="FF3300"/>
            </a:solidFill>
            <a:round/>
            <a:headEnd/>
            <a:tailEnd/>
          </a:ln>
        </p:spPr>
        <p:txBody>
          <a:bodyPr wrap="none" anchor="ctr"/>
          <a:lstStyle/>
          <a:p>
            <a:endParaRPr lang="en-US"/>
          </a:p>
        </p:txBody>
      </p:sp>
      <p:sp>
        <p:nvSpPr>
          <p:cNvPr id="32779" name="Line 25"/>
          <p:cNvSpPr>
            <a:spLocks noChangeShapeType="1"/>
          </p:cNvSpPr>
          <p:nvPr/>
        </p:nvSpPr>
        <p:spPr bwMode="auto">
          <a:xfrm>
            <a:off x="4281488" y="2987675"/>
            <a:ext cx="0" cy="1108075"/>
          </a:xfrm>
          <a:prstGeom prst="line">
            <a:avLst/>
          </a:prstGeom>
          <a:noFill/>
          <a:ln w="12700">
            <a:solidFill>
              <a:schemeClr val="tx1"/>
            </a:solidFill>
            <a:prstDash val="dash"/>
            <a:round/>
            <a:headEnd/>
            <a:tailEnd/>
          </a:ln>
        </p:spPr>
        <p:txBody>
          <a:bodyPr wrap="none" anchor="ctr"/>
          <a:lstStyle/>
          <a:p>
            <a:endParaRPr lang="en-US"/>
          </a:p>
        </p:txBody>
      </p:sp>
      <p:sp>
        <p:nvSpPr>
          <p:cNvPr id="32780" name="Line 29"/>
          <p:cNvSpPr>
            <a:spLocks noChangeShapeType="1"/>
          </p:cNvSpPr>
          <p:nvPr/>
        </p:nvSpPr>
        <p:spPr bwMode="auto">
          <a:xfrm>
            <a:off x="5022850" y="1955800"/>
            <a:ext cx="723900" cy="774700"/>
          </a:xfrm>
          <a:prstGeom prst="line">
            <a:avLst/>
          </a:prstGeom>
          <a:noFill/>
          <a:ln w="38100">
            <a:solidFill>
              <a:srgbClr val="0000FF"/>
            </a:solidFill>
            <a:round/>
            <a:headEnd/>
            <a:tailEnd/>
          </a:ln>
        </p:spPr>
        <p:txBody>
          <a:bodyPr wrap="none" anchor="ctr"/>
          <a:lstStyle/>
          <a:p>
            <a:endParaRPr lang="en-US"/>
          </a:p>
        </p:txBody>
      </p:sp>
      <p:sp>
        <p:nvSpPr>
          <p:cNvPr id="32781" name="Line 30"/>
          <p:cNvSpPr>
            <a:spLocks noChangeShapeType="1"/>
          </p:cNvSpPr>
          <p:nvPr/>
        </p:nvSpPr>
        <p:spPr bwMode="auto">
          <a:xfrm flipH="1">
            <a:off x="4594225" y="2125663"/>
            <a:ext cx="1033463" cy="881062"/>
          </a:xfrm>
          <a:prstGeom prst="line">
            <a:avLst/>
          </a:prstGeom>
          <a:noFill/>
          <a:ln w="38100">
            <a:solidFill>
              <a:srgbClr val="008000"/>
            </a:solidFill>
            <a:round/>
            <a:headEnd/>
            <a:tailEnd/>
          </a:ln>
        </p:spPr>
        <p:txBody>
          <a:bodyPr wrap="none" anchor="ctr"/>
          <a:lstStyle/>
          <a:p>
            <a:endParaRPr lang="en-US"/>
          </a:p>
        </p:txBody>
      </p:sp>
      <p:sp>
        <p:nvSpPr>
          <p:cNvPr id="32782" name="Oval 31"/>
          <p:cNvSpPr>
            <a:spLocks noChangeArrowheads="1"/>
          </p:cNvSpPr>
          <p:nvPr/>
        </p:nvSpPr>
        <p:spPr bwMode="auto">
          <a:xfrm>
            <a:off x="5349875" y="2311400"/>
            <a:ext cx="61913" cy="55563"/>
          </a:xfrm>
          <a:prstGeom prst="ellipse">
            <a:avLst/>
          </a:prstGeom>
          <a:solidFill>
            <a:srgbClr val="FF3300"/>
          </a:solidFill>
          <a:ln w="9525">
            <a:solidFill>
              <a:srgbClr val="FF3300"/>
            </a:solidFill>
            <a:round/>
            <a:headEnd/>
            <a:tailEnd/>
          </a:ln>
        </p:spPr>
        <p:txBody>
          <a:bodyPr wrap="none" anchor="ctr"/>
          <a:lstStyle/>
          <a:p>
            <a:endParaRPr lang="en-US"/>
          </a:p>
        </p:txBody>
      </p:sp>
      <p:grpSp>
        <p:nvGrpSpPr>
          <p:cNvPr id="32783" name="Group 34"/>
          <p:cNvGrpSpPr>
            <a:grpSpLocks/>
          </p:cNvGrpSpPr>
          <p:nvPr/>
        </p:nvGrpSpPr>
        <p:grpSpPr bwMode="auto">
          <a:xfrm rot="241450">
            <a:off x="5449888" y="2287588"/>
            <a:ext cx="80962" cy="128587"/>
            <a:chOff x="3777" y="1920"/>
            <a:chExt cx="63" cy="111"/>
          </a:xfrm>
        </p:grpSpPr>
        <p:sp>
          <p:nvSpPr>
            <p:cNvPr id="32792" name="Line 32"/>
            <p:cNvSpPr>
              <a:spLocks noChangeShapeType="1"/>
            </p:cNvSpPr>
            <p:nvPr/>
          </p:nvSpPr>
          <p:spPr bwMode="auto">
            <a:xfrm>
              <a:off x="3792" y="1920"/>
              <a:ext cx="48" cy="48"/>
            </a:xfrm>
            <a:prstGeom prst="line">
              <a:avLst/>
            </a:prstGeom>
            <a:noFill/>
            <a:ln w="9525">
              <a:solidFill>
                <a:schemeClr val="tx1"/>
              </a:solidFill>
              <a:round/>
              <a:headEnd/>
              <a:tailEnd/>
            </a:ln>
          </p:spPr>
          <p:txBody>
            <a:bodyPr wrap="none" anchor="ctr"/>
            <a:lstStyle/>
            <a:p>
              <a:endParaRPr lang="en-US"/>
            </a:p>
          </p:txBody>
        </p:sp>
        <p:sp>
          <p:nvSpPr>
            <p:cNvPr id="32793" name="Line 33"/>
            <p:cNvSpPr>
              <a:spLocks noChangeShapeType="1"/>
            </p:cNvSpPr>
            <p:nvPr/>
          </p:nvSpPr>
          <p:spPr bwMode="auto">
            <a:xfrm flipH="1">
              <a:off x="3777" y="1968"/>
              <a:ext cx="63" cy="63"/>
            </a:xfrm>
            <a:prstGeom prst="line">
              <a:avLst/>
            </a:prstGeom>
            <a:noFill/>
            <a:ln w="9525">
              <a:solidFill>
                <a:schemeClr val="tx1"/>
              </a:solidFill>
              <a:round/>
              <a:headEnd/>
              <a:tailEnd/>
            </a:ln>
          </p:spPr>
          <p:txBody>
            <a:bodyPr wrap="none" anchor="ctr"/>
            <a:lstStyle/>
            <a:p>
              <a:endParaRPr lang="en-US"/>
            </a:p>
          </p:txBody>
        </p:sp>
      </p:grpSp>
      <p:sp>
        <p:nvSpPr>
          <p:cNvPr id="32784" name="Arc 35"/>
          <p:cNvSpPr>
            <a:spLocks/>
          </p:cNvSpPr>
          <p:nvPr/>
        </p:nvSpPr>
        <p:spPr bwMode="auto">
          <a:xfrm rot="800161">
            <a:off x="4791075" y="2841625"/>
            <a:ext cx="136525" cy="144463"/>
          </a:xfrm>
          <a:custGeom>
            <a:avLst/>
            <a:gdLst>
              <a:gd name="T0" fmla="*/ 0 w 23961"/>
              <a:gd name="T1" fmla="*/ 1726781 h 21600"/>
              <a:gd name="T2" fmla="*/ 143893349 w 23961"/>
              <a:gd name="T3" fmla="*/ 289046495 h 21600"/>
              <a:gd name="T4" fmla="*/ 14179183 w 23961"/>
              <a:gd name="T5" fmla="*/ 289046495 h 21600"/>
              <a:gd name="T6" fmla="*/ 0 60000 65536"/>
              <a:gd name="T7" fmla="*/ 0 60000 65536"/>
              <a:gd name="T8" fmla="*/ 0 60000 65536"/>
              <a:gd name="T9" fmla="*/ 0 w 23961"/>
              <a:gd name="T10" fmla="*/ 0 h 21600"/>
              <a:gd name="T11" fmla="*/ 23961 w 23961"/>
              <a:gd name="T12" fmla="*/ 21600 h 21600"/>
            </a:gdLst>
            <a:ahLst/>
            <a:cxnLst>
              <a:cxn ang="T6">
                <a:pos x="T0" y="T1"/>
              </a:cxn>
              <a:cxn ang="T7">
                <a:pos x="T2" y="T3"/>
              </a:cxn>
              <a:cxn ang="T8">
                <a:pos x="T4" y="T5"/>
              </a:cxn>
            </a:cxnLst>
            <a:rect l="T9" t="T10" r="T11" b="T12"/>
            <a:pathLst>
              <a:path w="23961" h="21600" fill="none" extrusionOk="0">
                <a:moveTo>
                  <a:pt x="0" y="129"/>
                </a:moveTo>
                <a:cubicBezTo>
                  <a:pt x="784" y="43"/>
                  <a:pt x="1572" y="-1"/>
                  <a:pt x="2361" y="0"/>
                </a:cubicBezTo>
                <a:cubicBezTo>
                  <a:pt x="14290" y="0"/>
                  <a:pt x="23961" y="9670"/>
                  <a:pt x="23961" y="21600"/>
                </a:cubicBezTo>
              </a:path>
              <a:path w="23961" h="21600" stroke="0" extrusionOk="0">
                <a:moveTo>
                  <a:pt x="0" y="129"/>
                </a:moveTo>
                <a:cubicBezTo>
                  <a:pt x="784" y="43"/>
                  <a:pt x="1572" y="-1"/>
                  <a:pt x="2361" y="0"/>
                </a:cubicBezTo>
                <a:cubicBezTo>
                  <a:pt x="14290" y="0"/>
                  <a:pt x="23961" y="9670"/>
                  <a:pt x="23961" y="21600"/>
                </a:cubicBezTo>
                <a:lnTo>
                  <a:pt x="2361" y="21600"/>
                </a:lnTo>
                <a:close/>
              </a:path>
            </a:pathLst>
          </a:custGeom>
          <a:noFill/>
          <a:ln w="9525">
            <a:solidFill>
              <a:schemeClr val="tx1"/>
            </a:solidFill>
            <a:round/>
            <a:headEnd/>
            <a:tailEnd/>
          </a:ln>
        </p:spPr>
        <p:txBody>
          <a:bodyPr wrap="none" anchor="ctr"/>
          <a:lstStyle/>
          <a:p>
            <a:endParaRPr lang="en-US"/>
          </a:p>
        </p:txBody>
      </p:sp>
      <p:sp>
        <p:nvSpPr>
          <p:cNvPr id="32785" name="Text Box 36"/>
          <p:cNvSpPr txBox="1">
            <a:spLocks noChangeArrowheads="1"/>
          </p:cNvSpPr>
          <p:nvPr/>
        </p:nvSpPr>
        <p:spPr bwMode="auto">
          <a:xfrm>
            <a:off x="4962525" y="2644775"/>
            <a:ext cx="342900" cy="457200"/>
          </a:xfrm>
          <a:prstGeom prst="rect">
            <a:avLst/>
          </a:prstGeom>
          <a:noFill/>
          <a:ln w="9525">
            <a:noFill/>
            <a:miter lim="800000"/>
            <a:headEnd/>
            <a:tailEnd/>
          </a:ln>
        </p:spPr>
        <p:txBody>
          <a:bodyPr wrap="none">
            <a:spAutoFit/>
          </a:bodyPr>
          <a:lstStyle/>
          <a:p>
            <a:r>
              <a:rPr lang="en-US" sz="2400" b="0">
                <a:latin typeface="Symbol" pitchFamily="18" charset="2"/>
              </a:rPr>
              <a:t>f</a:t>
            </a:r>
            <a:endParaRPr lang="en-US" sz="2400" b="0"/>
          </a:p>
        </p:txBody>
      </p:sp>
      <p:sp>
        <p:nvSpPr>
          <p:cNvPr id="32786" name="Text Box 39"/>
          <p:cNvSpPr txBox="1">
            <a:spLocks noChangeArrowheads="1"/>
          </p:cNvSpPr>
          <p:nvPr/>
        </p:nvSpPr>
        <p:spPr bwMode="auto">
          <a:xfrm>
            <a:off x="5257800" y="1863725"/>
            <a:ext cx="354013" cy="457200"/>
          </a:xfrm>
          <a:prstGeom prst="rect">
            <a:avLst/>
          </a:prstGeom>
          <a:noFill/>
          <a:ln w="9525">
            <a:noFill/>
            <a:miter lim="800000"/>
            <a:headEnd/>
            <a:tailEnd/>
          </a:ln>
        </p:spPr>
        <p:txBody>
          <a:bodyPr wrap="none">
            <a:spAutoFit/>
          </a:bodyPr>
          <a:lstStyle/>
          <a:p>
            <a:r>
              <a:rPr lang="en-US" sz="2400" b="0">
                <a:solidFill>
                  <a:srgbClr val="FF3300"/>
                </a:solidFill>
              </a:rPr>
              <a:t>S</a:t>
            </a:r>
            <a:endParaRPr lang="en-US" sz="2400" b="0"/>
          </a:p>
        </p:txBody>
      </p:sp>
      <p:sp>
        <p:nvSpPr>
          <p:cNvPr id="32787" name="Text Box 40"/>
          <p:cNvSpPr txBox="1">
            <a:spLocks noChangeArrowheads="1"/>
          </p:cNvSpPr>
          <p:nvPr/>
        </p:nvSpPr>
        <p:spPr bwMode="auto">
          <a:xfrm>
            <a:off x="4860925" y="1600200"/>
            <a:ext cx="420688" cy="457200"/>
          </a:xfrm>
          <a:prstGeom prst="rect">
            <a:avLst/>
          </a:prstGeom>
          <a:noFill/>
          <a:ln w="9525">
            <a:noFill/>
            <a:miter lim="800000"/>
            <a:headEnd/>
            <a:tailEnd/>
          </a:ln>
        </p:spPr>
        <p:txBody>
          <a:bodyPr wrap="none">
            <a:spAutoFit/>
          </a:bodyPr>
          <a:lstStyle/>
          <a:p>
            <a:r>
              <a:rPr lang="en-US" sz="2400" b="0">
                <a:solidFill>
                  <a:srgbClr val="0000FF"/>
                </a:solidFill>
              </a:rPr>
              <a:t>m</a:t>
            </a:r>
            <a:endParaRPr lang="en-US" sz="2400" b="0"/>
          </a:p>
        </p:txBody>
      </p:sp>
      <p:sp>
        <p:nvSpPr>
          <p:cNvPr id="32788" name="Text Box 41"/>
          <p:cNvSpPr txBox="1">
            <a:spLocks noChangeArrowheads="1"/>
          </p:cNvSpPr>
          <p:nvPr/>
        </p:nvSpPr>
        <p:spPr bwMode="auto">
          <a:xfrm>
            <a:off x="5699125" y="2438400"/>
            <a:ext cx="336550" cy="457200"/>
          </a:xfrm>
          <a:prstGeom prst="rect">
            <a:avLst/>
          </a:prstGeom>
          <a:noFill/>
          <a:ln w="9525">
            <a:noFill/>
            <a:miter lim="800000"/>
            <a:headEnd/>
            <a:tailEnd/>
          </a:ln>
        </p:spPr>
        <p:txBody>
          <a:bodyPr wrap="none">
            <a:spAutoFit/>
          </a:bodyPr>
          <a:lstStyle/>
          <a:p>
            <a:r>
              <a:rPr lang="en-US" sz="2400" b="0">
                <a:solidFill>
                  <a:srgbClr val="0000FF"/>
                </a:solidFill>
              </a:rPr>
              <a:t>n</a:t>
            </a:r>
            <a:endParaRPr lang="en-US" sz="2400" b="0"/>
          </a:p>
        </p:txBody>
      </p:sp>
      <p:sp>
        <p:nvSpPr>
          <p:cNvPr id="32789" name="Text Box 42"/>
          <p:cNvSpPr txBox="1">
            <a:spLocks noChangeArrowheads="1"/>
          </p:cNvSpPr>
          <p:nvPr/>
        </p:nvSpPr>
        <p:spPr bwMode="auto">
          <a:xfrm>
            <a:off x="4343400" y="2854325"/>
            <a:ext cx="336550" cy="457200"/>
          </a:xfrm>
          <a:prstGeom prst="rect">
            <a:avLst/>
          </a:prstGeom>
          <a:noFill/>
          <a:ln w="9525">
            <a:noFill/>
            <a:miter lim="800000"/>
            <a:headEnd/>
            <a:tailEnd/>
          </a:ln>
        </p:spPr>
        <p:txBody>
          <a:bodyPr wrap="none">
            <a:spAutoFit/>
          </a:bodyPr>
          <a:lstStyle/>
          <a:p>
            <a:r>
              <a:rPr lang="en-US" sz="2400" b="0">
                <a:solidFill>
                  <a:srgbClr val="008000"/>
                </a:solidFill>
              </a:rPr>
              <a:t>q</a:t>
            </a:r>
            <a:endParaRPr lang="en-US" sz="2400" b="0"/>
          </a:p>
        </p:txBody>
      </p:sp>
      <p:sp>
        <p:nvSpPr>
          <p:cNvPr id="32790" name="Text Box 43"/>
          <p:cNvSpPr txBox="1">
            <a:spLocks noChangeArrowheads="1"/>
          </p:cNvSpPr>
          <p:nvPr/>
        </p:nvSpPr>
        <p:spPr bwMode="auto">
          <a:xfrm>
            <a:off x="5622925" y="1828800"/>
            <a:ext cx="336550" cy="457200"/>
          </a:xfrm>
          <a:prstGeom prst="rect">
            <a:avLst/>
          </a:prstGeom>
          <a:noFill/>
          <a:ln w="9525">
            <a:noFill/>
            <a:miter lim="800000"/>
            <a:headEnd/>
            <a:tailEnd/>
          </a:ln>
        </p:spPr>
        <p:txBody>
          <a:bodyPr wrap="none">
            <a:spAutoFit/>
          </a:bodyPr>
          <a:lstStyle/>
          <a:p>
            <a:r>
              <a:rPr lang="en-US" sz="2400" b="0">
                <a:solidFill>
                  <a:srgbClr val="008000"/>
                </a:solidFill>
              </a:rPr>
              <a:t>p</a:t>
            </a:r>
            <a:endParaRPr lang="en-US" sz="2400" b="0"/>
          </a:p>
        </p:txBody>
      </p:sp>
      <p:sp>
        <p:nvSpPr>
          <p:cNvPr id="32791" name="Text Box 45"/>
          <p:cNvSpPr txBox="1">
            <a:spLocks noChangeArrowheads="1"/>
          </p:cNvSpPr>
          <p:nvPr/>
        </p:nvSpPr>
        <p:spPr bwMode="auto">
          <a:xfrm>
            <a:off x="5410200" y="2854325"/>
            <a:ext cx="285750" cy="457200"/>
          </a:xfrm>
          <a:prstGeom prst="rect">
            <a:avLst/>
          </a:prstGeom>
          <a:noFill/>
          <a:ln w="9525">
            <a:noFill/>
            <a:miter lim="800000"/>
            <a:headEnd/>
            <a:tailEnd/>
          </a:ln>
        </p:spPr>
        <p:txBody>
          <a:bodyPr wrap="none">
            <a:spAutoFit/>
          </a:bodyPr>
          <a:lstStyle/>
          <a:p>
            <a:r>
              <a:rPr lang="en-US" sz="2400" b="0"/>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Cutting Plane of a Meridian</a:t>
            </a:r>
          </a:p>
        </p:txBody>
      </p:sp>
      <p:grpSp>
        <p:nvGrpSpPr>
          <p:cNvPr id="33795" name="Group 39"/>
          <p:cNvGrpSpPr>
            <a:grpSpLocks/>
          </p:cNvGrpSpPr>
          <p:nvPr/>
        </p:nvGrpSpPr>
        <p:grpSpPr bwMode="auto">
          <a:xfrm>
            <a:off x="685800" y="1662113"/>
            <a:ext cx="7454900" cy="4419600"/>
            <a:chOff x="432" y="1047"/>
            <a:chExt cx="4696" cy="2784"/>
          </a:xfrm>
        </p:grpSpPr>
        <p:sp>
          <p:nvSpPr>
            <p:cNvPr id="33796" name="Arc 23"/>
            <p:cNvSpPr>
              <a:spLocks/>
            </p:cNvSpPr>
            <p:nvPr/>
          </p:nvSpPr>
          <p:spPr bwMode="auto">
            <a:xfrm>
              <a:off x="1920" y="2496"/>
              <a:ext cx="1246" cy="136"/>
            </a:xfrm>
            <a:custGeom>
              <a:avLst/>
              <a:gdLst>
                <a:gd name="T0" fmla="*/ 0 w 18655"/>
                <a:gd name="T1" fmla="*/ 0 h 15106"/>
                <a:gd name="T2" fmla="*/ 0 w 18655"/>
                <a:gd name="T3" fmla="*/ 0 h 15106"/>
                <a:gd name="T4" fmla="*/ 0 w 18655"/>
                <a:gd name="T5" fmla="*/ 0 h 15106"/>
                <a:gd name="T6" fmla="*/ 0 60000 65536"/>
                <a:gd name="T7" fmla="*/ 0 60000 65536"/>
                <a:gd name="T8" fmla="*/ 0 60000 65536"/>
                <a:gd name="T9" fmla="*/ 0 w 18655"/>
                <a:gd name="T10" fmla="*/ 0 h 15106"/>
                <a:gd name="T11" fmla="*/ 18655 w 18655"/>
                <a:gd name="T12" fmla="*/ 15106 h 15106"/>
              </a:gdLst>
              <a:ahLst/>
              <a:cxnLst>
                <a:cxn ang="T6">
                  <a:pos x="T0" y="T1"/>
                </a:cxn>
                <a:cxn ang="T7">
                  <a:pos x="T2" y="T3"/>
                </a:cxn>
                <a:cxn ang="T8">
                  <a:pos x="T4" y="T5"/>
                </a:cxn>
              </a:cxnLst>
              <a:rect l="T9" t="T10" r="T11" b="T12"/>
              <a:pathLst>
                <a:path w="18655" h="15106" fill="none" extrusionOk="0">
                  <a:moveTo>
                    <a:pt x="3215" y="15105"/>
                  </a:moveTo>
                  <a:cubicBezTo>
                    <a:pt x="1974" y="13837"/>
                    <a:pt x="894" y="12421"/>
                    <a:pt x="0" y="10888"/>
                  </a:cubicBezTo>
                </a:path>
                <a:path w="18655" h="15106" stroke="0" extrusionOk="0">
                  <a:moveTo>
                    <a:pt x="3215" y="15105"/>
                  </a:moveTo>
                  <a:cubicBezTo>
                    <a:pt x="1974" y="13837"/>
                    <a:pt x="894" y="12421"/>
                    <a:pt x="0" y="10888"/>
                  </a:cubicBezTo>
                  <a:lnTo>
                    <a:pt x="18655" y="0"/>
                  </a:lnTo>
                  <a:close/>
                </a:path>
              </a:pathLst>
            </a:custGeom>
            <a:noFill/>
            <a:ln w="19050">
              <a:solidFill>
                <a:schemeClr val="bg2"/>
              </a:solidFill>
              <a:prstDash val="dash"/>
              <a:round/>
              <a:headEnd/>
              <a:tailEnd/>
            </a:ln>
          </p:spPr>
          <p:txBody>
            <a:bodyPr wrap="none" anchor="ctr"/>
            <a:lstStyle/>
            <a:p>
              <a:endParaRPr lang="en-US"/>
            </a:p>
          </p:txBody>
        </p:sp>
        <p:sp>
          <p:nvSpPr>
            <p:cNvPr id="33797" name="Arc 4"/>
            <p:cNvSpPr>
              <a:spLocks/>
            </p:cNvSpPr>
            <p:nvPr/>
          </p:nvSpPr>
          <p:spPr bwMode="auto">
            <a:xfrm>
              <a:off x="1710" y="1805"/>
              <a:ext cx="1166" cy="1407"/>
            </a:xfrm>
            <a:custGeom>
              <a:avLst/>
              <a:gdLst>
                <a:gd name="T0" fmla="*/ 0 w 21600"/>
                <a:gd name="T1" fmla="*/ 0 h 29031"/>
                <a:gd name="T2" fmla="*/ 0 w 21600"/>
                <a:gd name="T3" fmla="*/ 0 h 29031"/>
                <a:gd name="T4" fmla="*/ 0 w 21600"/>
                <a:gd name="T5" fmla="*/ 0 h 29031"/>
                <a:gd name="T6" fmla="*/ 0 60000 65536"/>
                <a:gd name="T7" fmla="*/ 0 60000 65536"/>
                <a:gd name="T8" fmla="*/ 0 60000 65536"/>
                <a:gd name="T9" fmla="*/ 0 w 21600"/>
                <a:gd name="T10" fmla="*/ 0 h 29031"/>
                <a:gd name="T11" fmla="*/ 21600 w 21600"/>
                <a:gd name="T12" fmla="*/ 29031 h 29031"/>
              </a:gdLst>
              <a:ahLst/>
              <a:cxnLst>
                <a:cxn ang="T6">
                  <a:pos x="T0" y="T1"/>
                </a:cxn>
                <a:cxn ang="T7">
                  <a:pos x="T2" y="T3"/>
                </a:cxn>
                <a:cxn ang="T8">
                  <a:pos x="T4" y="T5"/>
                </a:cxn>
              </a:cxnLst>
              <a:rect l="T9" t="T10" r="T11" b="T12"/>
              <a:pathLst>
                <a:path w="21600" h="29031" fill="none" extrusionOk="0">
                  <a:moveTo>
                    <a:pt x="5565" y="29030"/>
                  </a:moveTo>
                  <a:cubicBezTo>
                    <a:pt x="1982" y="25061"/>
                    <a:pt x="0" y="19905"/>
                    <a:pt x="0" y="14559"/>
                  </a:cubicBezTo>
                  <a:cubicBezTo>
                    <a:pt x="-1" y="9171"/>
                    <a:pt x="2012" y="3979"/>
                    <a:pt x="5643" y="-1"/>
                  </a:cubicBezTo>
                </a:path>
                <a:path w="21600" h="29031" stroke="0" extrusionOk="0">
                  <a:moveTo>
                    <a:pt x="5565" y="29030"/>
                  </a:moveTo>
                  <a:cubicBezTo>
                    <a:pt x="1982" y="25061"/>
                    <a:pt x="0" y="19905"/>
                    <a:pt x="0" y="14559"/>
                  </a:cubicBezTo>
                  <a:cubicBezTo>
                    <a:pt x="-1" y="9171"/>
                    <a:pt x="2012" y="3979"/>
                    <a:pt x="5643" y="-1"/>
                  </a:cubicBezTo>
                  <a:lnTo>
                    <a:pt x="21600" y="14559"/>
                  </a:lnTo>
                  <a:close/>
                </a:path>
              </a:pathLst>
            </a:custGeom>
            <a:solidFill>
              <a:srgbClr val="C0C0C0"/>
            </a:solidFill>
            <a:ln w="12700">
              <a:solidFill>
                <a:schemeClr val="tx1"/>
              </a:solidFill>
              <a:round/>
              <a:headEnd/>
              <a:tailEnd/>
            </a:ln>
          </p:spPr>
          <p:txBody>
            <a:bodyPr wrap="none" anchor="ctr"/>
            <a:lstStyle/>
            <a:p>
              <a:endParaRPr lang="en-US"/>
            </a:p>
          </p:txBody>
        </p:sp>
        <p:sp>
          <p:nvSpPr>
            <p:cNvPr id="33798" name="Line 5"/>
            <p:cNvSpPr>
              <a:spLocks noChangeShapeType="1"/>
            </p:cNvSpPr>
            <p:nvPr/>
          </p:nvSpPr>
          <p:spPr bwMode="auto">
            <a:xfrm>
              <a:off x="3756" y="1913"/>
              <a:ext cx="0" cy="1204"/>
            </a:xfrm>
            <a:prstGeom prst="line">
              <a:avLst/>
            </a:prstGeom>
            <a:noFill/>
            <a:ln w="9525">
              <a:solidFill>
                <a:schemeClr val="folHlink"/>
              </a:solidFill>
              <a:prstDash val="dash"/>
              <a:round/>
              <a:headEnd/>
              <a:tailEnd/>
            </a:ln>
          </p:spPr>
          <p:txBody>
            <a:bodyPr wrap="none" anchor="ctr"/>
            <a:lstStyle/>
            <a:p>
              <a:endParaRPr lang="en-US"/>
            </a:p>
          </p:txBody>
        </p:sp>
        <p:sp>
          <p:nvSpPr>
            <p:cNvPr id="33799" name="AutoShape 6"/>
            <p:cNvSpPr>
              <a:spLocks noChangeArrowheads="1"/>
            </p:cNvSpPr>
            <p:nvPr/>
          </p:nvSpPr>
          <p:spPr bwMode="auto">
            <a:xfrm rot="9946861">
              <a:off x="1584" y="1453"/>
              <a:ext cx="2387" cy="2154"/>
            </a:xfrm>
            <a:prstGeom prst="parallelogram">
              <a:avLst>
                <a:gd name="adj" fmla="val 27704"/>
              </a:avLst>
            </a:prstGeom>
            <a:solidFill>
              <a:srgbClr val="C9FFE4"/>
            </a:solidFill>
            <a:ln w="19050">
              <a:solidFill>
                <a:srgbClr val="339966"/>
              </a:solidFill>
              <a:miter lim="800000"/>
              <a:headEnd/>
              <a:tailEnd/>
            </a:ln>
          </p:spPr>
          <p:txBody>
            <a:bodyPr wrap="none" anchor="ctr"/>
            <a:lstStyle/>
            <a:p>
              <a:endParaRPr lang="en-US"/>
            </a:p>
          </p:txBody>
        </p:sp>
        <p:sp>
          <p:nvSpPr>
            <p:cNvPr id="33800" name="Line 7"/>
            <p:cNvSpPr>
              <a:spLocks noChangeShapeType="1"/>
            </p:cNvSpPr>
            <p:nvPr/>
          </p:nvSpPr>
          <p:spPr bwMode="auto">
            <a:xfrm>
              <a:off x="2767" y="2040"/>
              <a:ext cx="0" cy="1141"/>
            </a:xfrm>
            <a:prstGeom prst="line">
              <a:avLst/>
            </a:prstGeom>
            <a:noFill/>
            <a:ln w="9525">
              <a:solidFill>
                <a:schemeClr val="tx1"/>
              </a:solidFill>
              <a:round/>
              <a:headEnd/>
              <a:tailEnd/>
            </a:ln>
          </p:spPr>
          <p:txBody>
            <a:bodyPr wrap="none" anchor="ctr"/>
            <a:lstStyle/>
            <a:p>
              <a:endParaRPr lang="en-US"/>
            </a:p>
          </p:txBody>
        </p:sp>
        <p:sp>
          <p:nvSpPr>
            <p:cNvPr id="33801" name="Line 8"/>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2" name="Arc 9"/>
            <p:cNvSpPr>
              <a:spLocks/>
            </p:cNvSpPr>
            <p:nvPr/>
          </p:nvSpPr>
          <p:spPr bwMode="auto">
            <a:xfrm>
              <a:off x="1919" y="1467"/>
              <a:ext cx="960" cy="1052"/>
            </a:xfrm>
            <a:custGeom>
              <a:avLst/>
              <a:gdLst>
                <a:gd name="T0" fmla="*/ 0 w 17773"/>
                <a:gd name="T1" fmla="*/ 0 h 21600"/>
                <a:gd name="T2" fmla="*/ 0 w 17773"/>
                <a:gd name="T3" fmla="*/ 0 h 21600"/>
                <a:gd name="T4" fmla="*/ 0 w 17773"/>
                <a:gd name="T5" fmla="*/ 0 h 21600"/>
                <a:gd name="T6" fmla="*/ 0 60000 65536"/>
                <a:gd name="T7" fmla="*/ 0 60000 65536"/>
                <a:gd name="T8" fmla="*/ 0 60000 65536"/>
                <a:gd name="T9" fmla="*/ 0 w 17773"/>
                <a:gd name="T10" fmla="*/ 0 h 21600"/>
                <a:gd name="T11" fmla="*/ 17773 w 17773"/>
                <a:gd name="T12" fmla="*/ 21600 h 21600"/>
              </a:gdLst>
              <a:ahLst/>
              <a:cxnLst>
                <a:cxn ang="T6">
                  <a:pos x="T0" y="T1"/>
                </a:cxn>
                <a:cxn ang="T7">
                  <a:pos x="T2" y="T3"/>
                </a:cxn>
                <a:cxn ang="T8">
                  <a:pos x="T4" y="T5"/>
                </a:cxn>
              </a:cxnLst>
              <a:rect l="T9" t="T10" r="T11" b="T12"/>
              <a:pathLst>
                <a:path w="17773" h="21600" fill="none" extrusionOk="0">
                  <a:moveTo>
                    <a:pt x="-1" y="9285"/>
                  </a:moveTo>
                  <a:cubicBezTo>
                    <a:pt x="4036" y="3469"/>
                    <a:pt x="10666" y="-1"/>
                    <a:pt x="17746" y="0"/>
                  </a:cubicBezTo>
                  <a:cubicBezTo>
                    <a:pt x="17754" y="0"/>
                    <a:pt x="17763" y="0"/>
                    <a:pt x="17772" y="0"/>
                  </a:cubicBezTo>
                </a:path>
                <a:path w="17773" h="21600" stroke="0" extrusionOk="0">
                  <a:moveTo>
                    <a:pt x="-1" y="9285"/>
                  </a:moveTo>
                  <a:cubicBezTo>
                    <a:pt x="4036" y="3469"/>
                    <a:pt x="10666" y="-1"/>
                    <a:pt x="17746" y="0"/>
                  </a:cubicBezTo>
                  <a:cubicBezTo>
                    <a:pt x="17754" y="0"/>
                    <a:pt x="17763" y="0"/>
                    <a:pt x="17772" y="0"/>
                  </a:cubicBezTo>
                  <a:lnTo>
                    <a:pt x="17746" y="21600"/>
                  </a:lnTo>
                  <a:close/>
                </a:path>
              </a:pathLst>
            </a:custGeom>
            <a:noFill/>
            <a:ln w="9525">
              <a:solidFill>
                <a:schemeClr val="tx1"/>
              </a:solidFill>
              <a:prstDash val="dash"/>
              <a:round/>
              <a:headEnd/>
              <a:tailEnd/>
            </a:ln>
          </p:spPr>
          <p:txBody>
            <a:bodyPr wrap="none" anchor="ctr"/>
            <a:lstStyle/>
            <a:p>
              <a:endParaRPr lang="en-US"/>
            </a:p>
          </p:txBody>
        </p:sp>
        <p:sp>
          <p:nvSpPr>
            <p:cNvPr id="33803" name="Arc 10"/>
            <p:cNvSpPr>
              <a:spLocks/>
            </p:cNvSpPr>
            <p:nvPr/>
          </p:nvSpPr>
          <p:spPr bwMode="auto">
            <a:xfrm>
              <a:off x="1856" y="2514"/>
              <a:ext cx="1020" cy="1047"/>
            </a:xfrm>
            <a:custGeom>
              <a:avLst/>
              <a:gdLst>
                <a:gd name="T0" fmla="*/ 0 w 18890"/>
                <a:gd name="T1" fmla="*/ 0 h 21589"/>
                <a:gd name="T2" fmla="*/ 0 w 18890"/>
                <a:gd name="T3" fmla="*/ 0 h 21589"/>
                <a:gd name="T4" fmla="*/ 0 w 18890"/>
                <a:gd name="T5" fmla="*/ 0 h 21589"/>
                <a:gd name="T6" fmla="*/ 0 60000 65536"/>
                <a:gd name="T7" fmla="*/ 0 60000 65536"/>
                <a:gd name="T8" fmla="*/ 0 60000 65536"/>
                <a:gd name="T9" fmla="*/ 0 w 18890"/>
                <a:gd name="T10" fmla="*/ 0 h 21589"/>
                <a:gd name="T11" fmla="*/ 18890 w 18890"/>
                <a:gd name="T12" fmla="*/ 21589 h 21589"/>
              </a:gdLst>
              <a:ahLst/>
              <a:cxnLst>
                <a:cxn ang="T6">
                  <a:pos x="T0" y="T1"/>
                </a:cxn>
                <a:cxn ang="T7">
                  <a:pos x="T2" y="T3"/>
                </a:cxn>
                <a:cxn ang="T8">
                  <a:pos x="T4" y="T5"/>
                </a:cxn>
              </a:cxnLst>
              <a:rect l="T9" t="T10" r="T11" b="T12"/>
              <a:pathLst>
                <a:path w="18890" h="21589" fill="none" extrusionOk="0">
                  <a:moveTo>
                    <a:pt x="18187" y="21588"/>
                  </a:moveTo>
                  <a:cubicBezTo>
                    <a:pt x="10592" y="21341"/>
                    <a:pt x="3685" y="17121"/>
                    <a:pt x="0" y="10475"/>
                  </a:cubicBezTo>
                </a:path>
                <a:path w="18890" h="21589" stroke="0" extrusionOk="0">
                  <a:moveTo>
                    <a:pt x="18187" y="21588"/>
                  </a:moveTo>
                  <a:cubicBezTo>
                    <a:pt x="10592" y="21341"/>
                    <a:pt x="3685" y="17121"/>
                    <a:pt x="0" y="10475"/>
                  </a:cubicBezTo>
                  <a:lnTo>
                    <a:pt x="18890" y="0"/>
                  </a:lnTo>
                  <a:close/>
                </a:path>
              </a:pathLst>
            </a:custGeom>
            <a:noFill/>
            <a:ln w="9525">
              <a:solidFill>
                <a:schemeClr val="tx1"/>
              </a:solidFill>
              <a:prstDash val="dash"/>
              <a:round/>
              <a:headEnd/>
              <a:tailEnd/>
            </a:ln>
          </p:spPr>
          <p:txBody>
            <a:bodyPr wrap="none" anchor="ctr"/>
            <a:lstStyle/>
            <a:p>
              <a:endParaRPr lang="en-US"/>
            </a:p>
          </p:txBody>
        </p:sp>
        <p:sp>
          <p:nvSpPr>
            <p:cNvPr id="33804" name="Line 11"/>
            <p:cNvSpPr>
              <a:spLocks noChangeShapeType="1"/>
            </p:cNvSpPr>
            <p:nvPr/>
          </p:nvSpPr>
          <p:spPr bwMode="auto">
            <a:xfrm>
              <a:off x="2837" y="1470"/>
              <a:ext cx="0" cy="2091"/>
            </a:xfrm>
            <a:prstGeom prst="line">
              <a:avLst/>
            </a:prstGeom>
            <a:noFill/>
            <a:ln w="9525">
              <a:solidFill>
                <a:schemeClr val="tx1"/>
              </a:solidFill>
              <a:round/>
              <a:headEnd/>
              <a:tailEnd/>
            </a:ln>
          </p:spPr>
          <p:txBody>
            <a:bodyPr wrap="none" anchor="ctr"/>
            <a:lstStyle/>
            <a:p>
              <a:endParaRPr lang="en-US"/>
            </a:p>
          </p:txBody>
        </p:sp>
        <p:sp>
          <p:nvSpPr>
            <p:cNvPr id="33805" name="Arc 12"/>
            <p:cNvSpPr>
              <a:spLocks/>
            </p:cNvSpPr>
            <p:nvPr/>
          </p:nvSpPr>
          <p:spPr bwMode="auto">
            <a:xfrm>
              <a:off x="2792" y="1467"/>
              <a:ext cx="1211" cy="2091"/>
            </a:xfrm>
            <a:custGeom>
              <a:avLst/>
              <a:gdLst>
                <a:gd name="T0" fmla="*/ 0 w 22446"/>
                <a:gd name="T1" fmla="*/ 0 h 43189"/>
                <a:gd name="T2" fmla="*/ 0 w 22446"/>
                <a:gd name="T3" fmla="*/ 0 h 43189"/>
                <a:gd name="T4" fmla="*/ 0 w 22446"/>
                <a:gd name="T5" fmla="*/ 0 h 43189"/>
                <a:gd name="T6" fmla="*/ 0 60000 65536"/>
                <a:gd name="T7" fmla="*/ 0 60000 65536"/>
                <a:gd name="T8" fmla="*/ 0 60000 65536"/>
                <a:gd name="T9" fmla="*/ 0 w 22446"/>
                <a:gd name="T10" fmla="*/ 0 h 43189"/>
                <a:gd name="T11" fmla="*/ 22446 w 22446"/>
                <a:gd name="T12" fmla="*/ 43189 h 43189"/>
              </a:gdLst>
              <a:ahLst/>
              <a:cxnLst>
                <a:cxn ang="T6">
                  <a:pos x="T0" y="T1"/>
                </a:cxn>
                <a:cxn ang="T7">
                  <a:pos x="T2" y="T3"/>
                </a:cxn>
                <a:cxn ang="T8">
                  <a:pos x="T4" y="T5"/>
                </a:cxn>
              </a:cxnLst>
              <a:rect l="T9" t="T10" r="T11" b="T12"/>
              <a:pathLst>
                <a:path w="22446" h="43189" fill="none" extrusionOk="0">
                  <a:moveTo>
                    <a:pt x="-1" y="16"/>
                  </a:moveTo>
                  <a:cubicBezTo>
                    <a:pt x="281" y="5"/>
                    <a:pt x="563" y="-1"/>
                    <a:pt x="846" y="0"/>
                  </a:cubicBezTo>
                  <a:cubicBezTo>
                    <a:pt x="12775" y="0"/>
                    <a:pt x="22446" y="9670"/>
                    <a:pt x="22446" y="21600"/>
                  </a:cubicBezTo>
                  <a:cubicBezTo>
                    <a:pt x="22446" y="33263"/>
                    <a:pt x="13186" y="42820"/>
                    <a:pt x="1529" y="43189"/>
                  </a:cubicBezTo>
                </a:path>
                <a:path w="22446" h="43189" stroke="0" extrusionOk="0">
                  <a:moveTo>
                    <a:pt x="-1" y="16"/>
                  </a:moveTo>
                  <a:cubicBezTo>
                    <a:pt x="281" y="5"/>
                    <a:pt x="563" y="-1"/>
                    <a:pt x="846" y="0"/>
                  </a:cubicBezTo>
                  <a:cubicBezTo>
                    <a:pt x="12775" y="0"/>
                    <a:pt x="22446" y="9670"/>
                    <a:pt x="22446" y="21600"/>
                  </a:cubicBezTo>
                  <a:cubicBezTo>
                    <a:pt x="22446" y="33263"/>
                    <a:pt x="13186" y="42820"/>
                    <a:pt x="1529" y="43189"/>
                  </a:cubicBezTo>
                  <a:lnTo>
                    <a:pt x="846" y="21600"/>
                  </a:lnTo>
                  <a:close/>
                </a:path>
              </a:pathLst>
            </a:custGeom>
            <a:solidFill>
              <a:srgbClr val="DDDDDD"/>
            </a:solidFill>
            <a:ln w="12700">
              <a:solidFill>
                <a:schemeClr val="tx1"/>
              </a:solidFill>
              <a:round/>
              <a:headEnd/>
              <a:tailEnd/>
            </a:ln>
          </p:spPr>
          <p:txBody>
            <a:bodyPr wrap="none" anchor="ctr"/>
            <a:lstStyle/>
            <a:p>
              <a:pPr algn="ctr"/>
              <a:endParaRPr lang="en-US" sz="2400" b="0"/>
            </a:p>
          </p:txBody>
        </p:sp>
        <p:sp>
          <p:nvSpPr>
            <p:cNvPr id="33806" name="Arc 13"/>
            <p:cNvSpPr>
              <a:spLocks/>
            </p:cNvSpPr>
            <p:nvPr/>
          </p:nvSpPr>
          <p:spPr bwMode="auto">
            <a:xfrm>
              <a:off x="2272" y="1470"/>
              <a:ext cx="1294" cy="2091"/>
            </a:xfrm>
            <a:custGeom>
              <a:avLst/>
              <a:gdLst>
                <a:gd name="T0" fmla="*/ 0 w 43181"/>
                <a:gd name="T1" fmla="*/ 0 h 43200"/>
                <a:gd name="T2" fmla="*/ 0 w 43181"/>
                <a:gd name="T3" fmla="*/ 0 h 43200"/>
                <a:gd name="T4" fmla="*/ 0 w 43181"/>
                <a:gd name="T5" fmla="*/ 0 h 43200"/>
                <a:gd name="T6" fmla="*/ 0 60000 65536"/>
                <a:gd name="T7" fmla="*/ 0 60000 65536"/>
                <a:gd name="T8" fmla="*/ 0 60000 65536"/>
                <a:gd name="T9" fmla="*/ 0 w 43181"/>
                <a:gd name="T10" fmla="*/ 0 h 43200"/>
                <a:gd name="T11" fmla="*/ 43181 w 43181"/>
                <a:gd name="T12" fmla="*/ 43200 h 43200"/>
              </a:gdLst>
              <a:ahLst/>
              <a:cxnLst>
                <a:cxn ang="T6">
                  <a:pos x="T0" y="T1"/>
                </a:cxn>
                <a:cxn ang="T7">
                  <a:pos x="T2" y="T3"/>
                </a:cxn>
                <a:cxn ang="T8">
                  <a:pos x="T4" y="T5"/>
                </a:cxn>
              </a:cxnLst>
              <a:rect l="T9" t="T10" r="T11" b="T12"/>
              <a:pathLst>
                <a:path w="43181" h="43200" fill="none"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path>
                <a:path w="43181" h="43200" stroke="0" extrusionOk="0">
                  <a:moveTo>
                    <a:pt x="4267" y="8685"/>
                  </a:moveTo>
                  <a:cubicBezTo>
                    <a:pt x="8344" y="3219"/>
                    <a:pt x="14762" y="-1"/>
                    <a:pt x="21581" y="0"/>
                  </a:cubicBezTo>
                  <a:cubicBezTo>
                    <a:pt x="33510" y="0"/>
                    <a:pt x="43181" y="9670"/>
                    <a:pt x="43181" y="21600"/>
                  </a:cubicBezTo>
                  <a:cubicBezTo>
                    <a:pt x="43181" y="33529"/>
                    <a:pt x="33510" y="43200"/>
                    <a:pt x="21581" y="43200"/>
                  </a:cubicBezTo>
                  <a:cubicBezTo>
                    <a:pt x="10004" y="43200"/>
                    <a:pt x="486" y="34073"/>
                    <a:pt x="0" y="22506"/>
                  </a:cubicBezTo>
                  <a:lnTo>
                    <a:pt x="21581" y="21600"/>
                  </a:lnTo>
                  <a:close/>
                </a:path>
              </a:pathLst>
            </a:custGeom>
            <a:solidFill>
              <a:srgbClr val="DDDDDD"/>
            </a:solidFill>
            <a:ln w="12700">
              <a:solidFill>
                <a:srgbClr val="339966"/>
              </a:solidFill>
              <a:prstDash val="dash"/>
              <a:round/>
              <a:headEnd/>
              <a:tailEnd/>
            </a:ln>
          </p:spPr>
          <p:txBody>
            <a:bodyPr wrap="none" anchor="ctr"/>
            <a:lstStyle/>
            <a:p>
              <a:pPr algn="ctr"/>
              <a:endParaRPr lang="en-US" sz="2400" b="0"/>
            </a:p>
          </p:txBody>
        </p:sp>
        <p:sp>
          <p:nvSpPr>
            <p:cNvPr id="33807" name="Arc 14"/>
            <p:cNvSpPr>
              <a:spLocks/>
            </p:cNvSpPr>
            <p:nvPr/>
          </p:nvSpPr>
          <p:spPr bwMode="auto">
            <a:xfrm>
              <a:off x="2142" y="1472"/>
              <a:ext cx="790" cy="2090"/>
            </a:xfrm>
            <a:custGeom>
              <a:avLst/>
              <a:gdLst>
                <a:gd name="T0" fmla="*/ 0 w 22859"/>
                <a:gd name="T1" fmla="*/ 0 h 43162"/>
                <a:gd name="T2" fmla="*/ 0 w 22859"/>
                <a:gd name="T3" fmla="*/ 0 h 43162"/>
                <a:gd name="T4" fmla="*/ 0 w 22859"/>
                <a:gd name="T5" fmla="*/ 0 h 43162"/>
                <a:gd name="T6" fmla="*/ 0 60000 65536"/>
                <a:gd name="T7" fmla="*/ 0 60000 65536"/>
                <a:gd name="T8" fmla="*/ 0 60000 65536"/>
                <a:gd name="T9" fmla="*/ 0 w 22859"/>
                <a:gd name="T10" fmla="*/ 0 h 43162"/>
                <a:gd name="T11" fmla="*/ 22859 w 22859"/>
                <a:gd name="T12" fmla="*/ 43162 h 43162"/>
              </a:gdLst>
              <a:ahLst/>
              <a:cxnLst>
                <a:cxn ang="T6">
                  <a:pos x="T0" y="T1"/>
                </a:cxn>
                <a:cxn ang="T7">
                  <a:pos x="T2" y="T3"/>
                </a:cxn>
                <a:cxn ang="T8">
                  <a:pos x="T4" y="T5"/>
                </a:cxn>
              </a:cxnLst>
              <a:rect l="T9" t="T10" r="T11" b="T12"/>
              <a:pathLst>
                <a:path w="22859" h="43162" fill="none" extrusionOk="0">
                  <a:moveTo>
                    <a:pt x="20317" y="43161"/>
                  </a:moveTo>
                  <a:cubicBezTo>
                    <a:pt x="8906" y="42482"/>
                    <a:pt x="0" y="33031"/>
                    <a:pt x="0" y="21600"/>
                  </a:cubicBezTo>
                  <a:cubicBezTo>
                    <a:pt x="0" y="9670"/>
                    <a:pt x="9670" y="0"/>
                    <a:pt x="21600" y="0"/>
                  </a:cubicBezTo>
                  <a:cubicBezTo>
                    <a:pt x="22019" y="-1"/>
                    <a:pt x="22439" y="12"/>
                    <a:pt x="22859" y="36"/>
                  </a:cubicBezTo>
                </a:path>
                <a:path w="22859" h="43162" stroke="0" extrusionOk="0">
                  <a:moveTo>
                    <a:pt x="20317" y="43161"/>
                  </a:moveTo>
                  <a:cubicBezTo>
                    <a:pt x="8906" y="42482"/>
                    <a:pt x="0" y="33031"/>
                    <a:pt x="0" y="21600"/>
                  </a:cubicBezTo>
                  <a:cubicBezTo>
                    <a:pt x="0" y="9670"/>
                    <a:pt x="9670" y="0"/>
                    <a:pt x="21600" y="0"/>
                  </a:cubicBezTo>
                  <a:cubicBezTo>
                    <a:pt x="22019" y="-1"/>
                    <a:pt x="22439" y="12"/>
                    <a:pt x="22859" y="36"/>
                  </a:cubicBezTo>
                  <a:lnTo>
                    <a:pt x="21600" y="21600"/>
                  </a:lnTo>
                  <a:close/>
                </a:path>
              </a:pathLst>
            </a:custGeom>
            <a:solidFill>
              <a:srgbClr val="DDDDDD"/>
            </a:solidFill>
            <a:ln w="19050">
              <a:solidFill>
                <a:srgbClr val="339966"/>
              </a:solidFill>
              <a:round/>
              <a:headEnd/>
              <a:tailEnd/>
            </a:ln>
          </p:spPr>
          <p:txBody>
            <a:bodyPr wrap="none" anchor="ctr"/>
            <a:lstStyle/>
            <a:p>
              <a:pPr algn="ctr"/>
              <a:endParaRPr lang="en-US" sz="2400" b="0">
                <a:solidFill>
                  <a:srgbClr val="339966"/>
                </a:solidFill>
              </a:endParaRPr>
            </a:p>
          </p:txBody>
        </p:sp>
        <p:sp>
          <p:nvSpPr>
            <p:cNvPr id="33808" name="Text Box 15"/>
            <p:cNvSpPr txBox="1">
              <a:spLocks noChangeArrowheads="1"/>
            </p:cNvSpPr>
            <p:nvPr/>
          </p:nvSpPr>
          <p:spPr bwMode="auto">
            <a:xfrm>
              <a:off x="2741" y="1248"/>
              <a:ext cx="201" cy="212"/>
            </a:xfrm>
            <a:prstGeom prst="rect">
              <a:avLst/>
            </a:prstGeom>
            <a:noFill/>
            <a:ln w="9525">
              <a:noFill/>
              <a:miter lim="800000"/>
              <a:headEnd/>
              <a:tailEnd/>
            </a:ln>
          </p:spPr>
          <p:txBody>
            <a:bodyPr wrap="none">
              <a:spAutoFit/>
            </a:bodyPr>
            <a:lstStyle/>
            <a:p>
              <a:r>
                <a:rPr lang="de-DE" sz="1600" b="0">
                  <a:latin typeface="Arial" charset="0"/>
                </a:rPr>
                <a:t>P</a:t>
              </a:r>
              <a:endParaRPr lang="de-DE" sz="2400" b="0"/>
            </a:p>
          </p:txBody>
        </p:sp>
        <p:grpSp>
          <p:nvGrpSpPr>
            <p:cNvPr id="33809" name="Group 16"/>
            <p:cNvGrpSpPr>
              <a:grpSpLocks/>
            </p:cNvGrpSpPr>
            <p:nvPr/>
          </p:nvGrpSpPr>
          <p:grpSpPr bwMode="auto">
            <a:xfrm>
              <a:off x="2839" y="2486"/>
              <a:ext cx="71" cy="64"/>
              <a:chOff x="2016" y="2352"/>
              <a:chExt cx="96" cy="96"/>
            </a:xfrm>
          </p:grpSpPr>
          <p:sp>
            <p:nvSpPr>
              <p:cNvPr id="33821" name="Line 17"/>
              <p:cNvSpPr>
                <a:spLocks noChangeShapeType="1"/>
              </p:cNvSpPr>
              <p:nvPr/>
            </p:nvSpPr>
            <p:spPr bwMode="auto">
              <a:xfrm>
                <a:off x="2064" y="2352"/>
                <a:ext cx="0" cy="96"/>
              </a:xfrm>
              <a:prstGeom prst="line">
                <a:avLst/>
              </a:prstGeom>
              <a:noFill/>
              <a:ln w="9525">
                <a:solidFill>
                  <a:schemeClr val="tx1"/>
                </a:solidFill>
                <a:round/>
                <a:headEnd/>
                <a:tailEnd/>
              </a:ln>
            </p:spPr>
            <p:txBody>
              <a:bodyPr wrap="none" anchor="ctr"/>
              <a:lstStyle/>
              <a:p>
                <a:endParaRPr lang="en-US"/>
              </a:p>
            </p:txBody>
          </p:sp>
          <p:sp>
            <p:nvSpPr>
              <p:cNvPr id="33822" name="Line 18"/>
              <p:cNvSpPr>
                <a:spLocks noChangeShapeType="1"/>
              </p:cNvSpPr>
              <p:nvPr/>
            </p:nvSpPr>
            <p:spPr bwMode="auto">
              <a:xfrm>
                <a:off x="2016" y="2400"/>
                <a:ext cx="96" cy="0"/>
              </a:xfrm>
              <a:prstGeom prst="line">
                <a:avLst/>
              </a:prstGeom>
              <a:noFill/>
              <a:ln w="9525">
                <a:solidFill>
                  <a:schemeClr val="tx1"/>
                </a:solidFill>
                <a:round/>
                <a:headEnd/>
                <a:tailEnd/>
              </a:ln>
            </p:spPr>
            <p:txBody>
              <a:bodyPr wrap="none" anchor="ctr"/>
              <a:lstStyle/>
              <a:p>
                <a:endParaRPr lang="en-US"/>
              </a:p>
            </p:txBody>
          </p:sp>
        </p:grpSp>
        <p:sp>
          <p:nvSpPr>
            <p:cNvPr id="33810" name="Arc 21"/>
            <p:cNvSpPr>
              <a:spLocks/>
            </p:cNvSpPr>
            <p:nvPr/>
          </p:nvSpPr>
          <p:spPr bwMode="auto">
            <a:xfrm>
              <a:off x="2150" y="2486"/>
              <a:ext cx="1855" cy="190"/>
            </a:xfrm>
            <a:custGeom>
              <a:avLst/>
              <a:gdLst>
                <a:gd name="T0" fmla="*/ 0 w 34818"/>
                <a:gd name="T1" fmla="*/ 0 h 21600"/>
                <a:gd name="T2" fmla="*/ 0 w 34818"/>
                <a:gd name="T3" fmla="*/ 0 h 21600"/>
                <a:gd name="T4" fmla="*/ 0 w 34818"/>
                <a:gd name="T5" fmla="*/ 0 h 21600"/>
                <a:gd name="T6" fmla="*/ 0 60000 65536"/>
                <a:gd name="T7" fmla="*/ 0 60000 65536"/>
                <a:gd name="T8" fmla="*/ 0 60000 65536"/>
                <a:gd name="T9" fmla="*/ 0 w 34818"/>
                <a:gd name="T10" fmla="*/ 0 h 21600"/>
                <a:gd name="T11" fmla="*/ 34818 w 34818"/>
                <a:gd name="T12" fmla="*/ 21600 h 21600"/>
              </a:gdLst>
              <a:ahLst/>
              <a:cxnLst>
                <a:cxn ang="T6">
                  <a:pos x="T0" y="T1"/>
                </a:cxn>
                <a:cxn ang="T7">
                  <a:pos x="T2" y="T3"/>
                </a:cxn>
                <a:cxn ang="T8">
                  <a:pos x="T4" y="T5"/>
                </a:cxn>
              </a:cxnLst>
              <a:rect l="T9" t="T10" r="T11" b="T12"/>
              <a:pathLst>
                <a:path w="34818" h="21600" fill="none" extrusionOk="0">
                  <a:moveTo>
                    <a:pt x="34817" y="3054"/>
                  </a:moveTo>
                  <a:cubicBezTo>
                    <a:pt x="33297" y="13696"/>
                    <a:pt x="24184" y="21599"/>
                    <a:pt x="13435" y="21600"/>
                  </a:cubicBezTo>
                  <a:cubicBezTo>
                    <a:pt x="8555" y="21600"/>
                    <a:pt x="3820" y="19948"/>
                    <a:pt x="-1" y="16913"/>
                  </a:cubicBezTo>
                </a:path>
                <a:path w="34818" h="21600" stroke="0" extrusionOk="0">
                  <a:moveTo>
                    <a:pt x="34817" y="3054"/>
                  </a:moveTo>
                  <a:cubicBezTo>
                    <a:pt x="33297" y="13696"/>
                    <a:pt x="24184" y="21599"/>
                    <a:pt x="13435" y="21600"/>
                  </a:cubicBezTo>
                  <a:cubicBezTo>
                    <a:pt x="8555" y="21600"/>
                    <a:pt x="3820" y="19948"/>
                    <a:pt x="-1" y="16913"/>
                  </a:cubicBezTo>
                  <a:lnTo>
                    <a:pt x="13435" y="0"/>
                  </a:lnTo>
                  <a:close/>
                </a:path>
              </a:pathLst>
            </a:custGeom>
            <a:noFill/>
            <a:ln w="19050">
              <a:solidFill>
                <a:schemeClr val="tx1"/>
              </a:solidFill>
              <a:round/>
              <a:headEnd/>
              <a:tailEnd/>
            </a:ln>
          </p:spPr>
          <p:txBody>
            <a:bodyPr wrap="none" anchor="ctr"/>
            <a:lstStyle/>
            <a:p>
              <a:endParaRPr lang="en-US"/>
            </a:p>
          </p:txBody>
        </p:sp>
        <p:sp>
          <p:nvSpPr>
            <p:cNvPr id="33811" name="Arc 22"/>
            <p:cNvSpPr>
              <a:spLocks/>
            </p:cNvSpPr>
            <p:nvPr/>
          </p:nvSpPr>
          <p:spPr bwMode="auto">
            <a:xfrm>
              <a:off x="1723" y="2371"/>
              <a:ext cx="2290" cy="123"/>
            </a:xfrm>
            <a:custGeom>
              <a:avLst/>
              <a:gdLst>
                <a:gd name="T0" fmla="*/ 0 w 42912"/>
                <a:gd name="T1" fmla="*/ 0 h 21600"/>
                <a:gd name="T2" fmla="*/ 0 w 42912"/>
                <a:gd name="T3" fmla="*/ 0 h 21600"/>
                <a:gd name="T4" fmla="*/ 0 w 42912"/>
                <a:gd name="T5" fmla="*/ 0 h 21600"/>
                <a:gd name="T6" fmla="*/ 0 60000 65536"/>
                <a:gd name="T7" fmla="*/ 0 60000 65536"/>
                <a:gd name="T8" fmla="*/ 0 60000 65536"/>
                <a:gd name="T9" fmla="*/ 0 w 42912"/>
                <a:gd name="T10" fmla="*/ 0 h 21600"/>
                <a:gd name="T11" fmla="*/ 42912 w 42912"/>
                <a:gd name="T12" fmla="*/ 21600 h 21600"/>
              </a:gdLst>
              <a:ahLst/>
              <a:cxnLst>
                <a:cxn ang="T6">
                  <a:pos x="T0" y="T1"/>
                </a:cxn>
                <a:cxn ang="T7">
                  <a:pos x="T2" y="T3"/>
                </a:cxn>
                <a:cxn ang="T8">
                  <a:pos x="T4" y="T5"/>
                </a:cxn>
              </a:cxnLst>
              <a:rect l="T9" t="T10" r="T11" b="T12"/>
              <a:pathLst>
                <a:path w="42912" h="21600" fill="none" extrusionOk="0">
                  <a:moveTo>
                    <a:pt x="0" y="21371"/>
                  </a:moveTo>
                  <a:cubicBezTo>
                    <a:pt x="125" y="9531"/>
                    <a:pt x="9758" y="-1"/>
                    <a:pt x="21599" y="0"/>
                  </a:cubicBezTo>
                  <a:cubicBezTo>
                    <a:pt x="32174" y="0"/>
                    <a:pt x="41195" y="7657"/>
                    <a:pt x="42912" y="18092"/>
                  </a:cubicBezTo>
                </a:path>
                <a:path w="42912" h="21600" stroke="0" extrusionOk="0">
                  <a:moveTo>
                    <a:pt x="0" y="21371"/>
                  </a:moveTo>
                  <a:cubicBezTo>
                    <a:pt x="125" y="9531"/>
                    <a:pt x="9758" y="-1"/>
                    <a:pt x="21599" y="0"/>
                  </a:cubicBezTo>
                  <a:cubicBezTo>
                    <a:pt x="32174" y="0"/>
                    <a:pt x="41195" y="7657"/>
                    <a:pt x="42912" y="18092"/>
                  </a:cubicBezTo>
                  <a:lnTo>
                    <a:pt x="21599" y="21600"/>
                  </a:lnTo>
                  <a:close/>
                </a:path>
              </a:pathLst>
            </a:custGeom>
            <a:noFill/>
            <a:ln w="19050">
              <a:solidFill>
                <a:schemeClr val="bg2"/>
              </a:solidFill>
              <a:prstDash val="dash"/>
              <a:round/>
              <a:headEnd/>
              <a:tailEnd/>
            </a:ln>
          </p:spPr>
          <p:txBody>
            <a:bodyPr wrap="none" anchor="ctr"/>
            <a:lstStyle/>
            <a:p>
              <a:endParaRPr lang="en-US"/>
            </a:p>
          </p:txBody>
        </p:sp>
        <p:sp>
          <p:nvSpPr>
            <p:cNvPr id="33812" name="Text Box 28"/>
            <p:cNvSpPr txBox="1">
              <a:spLocks noChangeArrowheads="1"/>
            </p:cNvSpPr>
            <p:nvPr/>
          </p:nvSpPr>
          <p:spPr bwMode="auto">
            <a:xfrm>
              <a:off x="432" y="2784"/>
              <a:ext cx="730" cy="250"/>
            </a:xfrm>
            <a:prstGeom prst="rect">
              <a:avLst/>
            </a:prstGeom>
            <a:noFill/>
            <a:ln w="9525">
              <a:noFill/>
              <a:miter lim="800000"/>
              <a:headEnd/>
              <a:tailEnd/>
            </a:ln>
          </p:spPr>
          <p:txBody>
            <a:bodyPr wrap="none">
              <a:spAutoFit/>
            </a:bodyPr>
            <a:lstStyle/>
            <a:p>
              <a:r>
                <a:rPr lang="de-DE" b="0">
                  <a:solidFill>
                    <a:srgbClr val="339966"/>
                  </a:solidFill>
                  <a:latin typeface="Arial" charset="0"/>
                </a:rPr>
                <a:t>Meridian</a:t>
              </a:r>
              <a:endParaRPr lang="de-DE" sz="1200" b="0">
                <a:solidFill>
                  <a:srgbClr val="339966"/>
                </a:solidFill>
                <a:latin typeface="Arial" charset="0"/>
              </a:endParaRPr>
            </a:p>
          </p:txBody>
        </p:sp>
        <p:sp>
          <p:nvSpPr>
            <p:cNvPr id="33813" name="Text Box 29"/>
            <p:cNvSpPr txBox="1">
              <a:spLocks noChangeArrowheads="1"/>
            </p:cNvSpPr>
            <p:nvPr/>
          </p:nvSpPr>
          <p:spPr bwMode="auto">
            <a:xfrm>
              <a:off x="3954" y="2107"/>
              <a:ext cx="676" cy="250"/>
            </a:xfrm>
            <a:prstGeom prst="rect">
              <a:avLst/>
            </a:prstGeom>
            <a:noFill/>
            <a:ln w="9525">
              <a:noFill/>
              <a:miter lim="800000"/>
              <a:headEnd/>
              <a:tailEnd/>
            </a:ln>
          </p:spPr>
          <p:txBody>
            <a:bodyPr wrap="none">
              <a:spAutoFit/>
            </a:bodyPr>
            <a:lstStyle/>
            <a:p>
              <a:r>
                <a:rPr lang="de-DE" b="0">
                  <a:latin typeface="Arial" charset="0"/>
                </a:rPr>
                <a:t>Equator</a:t>
              </a:r>
            </a:p>
          </p:txBody>
        </p:sp>
        <p:sp>
          <p:nvSpPr>
            <p:cNvPr id="33814" name="Line 31"/>
            <p:cNvSpPr>
              <a:spLocks noChangeShapeType="1"/>
            </p:cNvSpPr>
            <p:nvPr/>
          </p:nvSpPr>
          <p:spPr bwMode="auto">
            <a:xfrm flipV="1">
              <a:off x="1104" y="2106"/>
              <a:ext cx="1107" cy="726"/>
            </a:xfrm>
            <a:prstGeom prst="line">
              <a:avLst/>
            </a:prstGeom>
            <a:noFill/>
            <a:ln w="12700">
              <a:solidFill>
                <a:srgbClr val="339966"/>
              </a:solidFill>
              <a:round/>
              <a:headEnd/>
              <a:tailEnd type="triangle" w="med" len="med"/>
            </a:ln>
          </p:spPr>
          <p:txBody>
            <a:bodyPr wrap="none" anchor="ctr"/>
            <a:lstStyle/>
            <a:p>
              <a:endParaRPr lang="en-US"/>
            </a:p>
          </p:txBody>
        </p:sp>
        <p:sp>
          <p:nvSpPr>
            <p:cNvPr id="33815" name="Line 32"/>
            <p:cNvSpPr>
              <a:spLocks noChangeShapeType="1"/>
            </p:cNvSpPr>
            <p:nvPr/>
          </p:nvSpPr>
          <p:spPr bwMode="auto">
            <a:xfrm flipH="1">
              <a:off x="3453" y="1536"/>
              <a:ext cx="431" cy="388"/>
            </a:xfrm>
            <a:prstGeom prst="line">
              <a:avLst/>
            </a:prstGeom>
            <a:noFill/>
            <a:ln w="12700">
              <a:solidFill>
                <a:srgbClr val="339966"/>
              </a:solidFill>
              <a:round/>
              <a:headEnd/>
              <a:tailEnd type="triangle" w="med" len="med"/>
            </a:ln>
          </p:spPr>
          <p:txBody>
            <a:bodyPr wrap="none" anchor="ctr"/>
            <a:lstStyle/>
            <a:p>
              <a:endParaRPr lang="en-US"/>
            </a:p>
          </p:txBody>
        </p:sp>
        <p:sp>
          <p:nvSpPr>
            <p:cNvPr id="33816" name="Line 34"/>
            <p:cNvSpPr>
              <a:spLocks noChangeShapeType="1"/>
            </p:cNvSpPr>
            <p:nvPr/>
          </p:nvSpPr>
          <p:spPr bwMode="auto">
            <a:xfrm flipH="1">
              <a:off x="3675" y="2296"/>
              <a:ext cx="349" cy="322"/>
            </a:xfrm>
            <a:prstGeom prst="line">
              <a:avLst/>
            </a:prstGeom>
            <a:noFill/>
            <a:ln w="12700">
              <a:solidFill>
                <a:schemeClr val="tx1"/>
              </a:solidFill>
              <a:round/>
              <a:headEnd/>
              <a:tailEnd type="triangle" w="med" len="med"/>
            </a:ln>
          </p:spPr>
          <p:txBody>
            <a:bodyPr wrap="none" anchor="ctr"/>
            <a:lstStyle/>
            <a:p>
              <a:endParaRPr lang="en-US"/>
            </a:p>
          </p:txBody>
        </p:sp>
        <p:sp>
          <p:nvSpPr>
            <p:cNvPr id="33817" name="Text Box 35"/>
            <p:cNvSpPr txBox="1">
              <a:spLocks noChangeArrowheads="1"/>
            </p:cNvSpPr>
            <p:nvPr/>
          </p:nvSpPr>
          <p:spPr bwMode="auto">
            <a:xfrm rot="-848401">
              <a:off x="1927" y="3578"/>
              <a:ext cx="349" cy="173"/>
            </a:xfrm>
            <a:prstGeom prst="rect">
              <a:avLst/>
            </a:prstGeom>
            <a:noFill/>
            <a:ln w="9525">
              <a:noFill/>
              <a:miter lim="800000"/>
              <a:headEnd/>
              <a:tailEnd/>
            </a:ln>
          </p:spPr>
          <p:txBody>
            <a:bodyPr wrap="none">
              <a:spAutoFit/>
            </a:bodyPr>
            <a:lstStyle/>
            <a:p>
              <a:r>
                <a:rPr lang="de-DE" sz="1200" b="0">
                  <a:solidFill>
                    <a:srgbClr val="339966"/>
                  </a:solidFill>
                  <a:latin typeface="Arial" charset="0"/>
                </a:rPr>
                <a:t>plane</a:t>
              </a:r>
              <a:endParaRPr lang="de-DE" sz="1200" b="0">
                <a:latin typeface="Arial" charset="0"/>
              </a:endParaRPr>
            </a:p>
          </p:txBody>
        </p:sp>
        <p:sp>
          <p:nvSpPr>
            <p:cNvPr id="33818" name="Line 36"/>
            <p:cNvSpPr>
              <a:spLocks noChangeShapeType="1"/>
            </p:cNvSpPr>
            <p:nvPr/>
          </p:nvSpPr>
          <p:spPr bwMode="auto">
            <a:xfrm>
              <a:off x="2944" y="1047"/>
              <a:ext cx="0" cy="2784"/>
            </a:xfrm>
            <a:prstGeom prst="line">
              <a:avLst/>
            </a:prstGeom>
            <a:noFill/>
            <a:ln w="9525">
              <a:solidFill>
                <a:schemeClr val="tx1"/>
              </a:solidFill>
              <a:round/>
              <a:headEnd/>
              <a:tailEnd/>
            </a:ln>
          </p:spPr>
          <p:txBody>
            <a:bodyPr wrap="none" anchor="ctr"/>
            <a:lstStyle/>
            <a:p>
              <a:endParaRPr lang="en-US"/>
            </a:p>
          </p:txBody>
        </p:sp>
        <p:sp>
          <p:nvSpPr>
            <p:cNvPr id="33819" name="Arc 20"/>
            <p:cNvSpPr>
              <a:spLocks/>
            </p:cNvSpPr>
            <p:nvPr/>
          </p:nvSpPr>
          <p:spPr bwMode="auto">
            <a:xfrm>
              <a:off x="1728" y="2496"/>
              <a:ext cx="1444" cy="94"/>
            </a:xfrm>
            <a:custGeom>
              <a:avLst/>
              <a:gdLst>
                <a:gd name="T0" fmla="*/ 0 w 21529"/>
                <a:gd name="T1" fmla="*/ 0 h 10419"/>
                <a:gd name="T2" fmla="*/ 0 w 21529"/>
                <a:gd name="T3" fmla="*/ 0 h 10419"/>
                <a:gd name="T4" fmla="*/ 0 w 21529"/>
                <a:gd name="T5" fmla="*/ 0 h 10419"/>
                <a:gd name="T6" fmla="*/ 0 60000 65536"/>
                <a:gd name="T7" fmla="*/ 0 60000 65536"/>
                <a:gd name="T8" fmla="*/ 0 60000 65536"/>
                <a:gd name="T9" fmla="*/ 0 w 21529"/>
                <a:gd name="T10" fmla="*/ 0 h 10419"/>
                <a:gd name="T11" fmla="*/ 21529 w 21529"/>
                <a:gd name="T12" fmla="*/ 10419 h 10419"/>
              </a:gdLst>
              <a:ahLst/>
              <a:cxnLst>
                <a:cxn ang="T6">
                  <a:pos x="T0" y="T1"/>
                </a:cxn>
                <a:cxn ang="T7">
                  <a:pos x="T2" y="T3"/>
                </a:cxn>
                <a:cxn ang="T8">
                  <a:pos x="T4" y="T5"/>
                </a:cxn>
              </a:cxnLst>
              <a:rect l="T9" t="T10" r="T11" b="T12"/>
              <a:pathLst>
                <a:path w="21529" h="10419" fill="none" extrusionOk="0">
                  <a:moveTo>
                    <a:pt x="2607" y="10419"/>
                  </a:moveTo>
                  <a:cubicBezTo>
                    <a:pt x="1135" y="7745"/>
                    <a:pt x="247" y="4790"/>
                    <a:pt x="-1" y="1749"/>
                  </a:cubicBezTo>
                </a:path>
                <a:path w="21529" h="10419" stroke="0" extrusionOk="0">
                  <a:moveTo>
                    <a:pt x="2607" y="10419"/>
                  </a:moveTo>
                  <a:cubicBezTo>
                    <a:pt x="1135" y="7745"/>
                    <a:pt x="247" y="4790"/>
                    <a:pt x="-1" y="1749"/>
                  </a:cubicBezTo>
                  <a:lnTo>
                    <a:pt x="21529" y="0"/>
                  </a:lnTo>
                  <a:close/>
                </a:path>
              </a:pathLst>
            </a:custGeom>
            <a:noFill/>
            <a:ln w="19050">
              <a:solidFill>
                <a:schemeClr val="tx1"/>
              </a:solidFill>
              <a:round/>
              <a:headEnd/>
              <a:tailEnd/>
            </a:ln>
          </p:spPr>
          <p:txBody>
            <a:bodyPr wrap="none" anchor="ctr"/>
            <a:lstStyle/>
            <a:p>
              <a:endParaRPr lang="en-US"/>
            </a:p>
          </p:txBody>
        </p:sp>
        <p:sp>
          <p:nvSpPr>
            <p:cNvPr id="33820" name="Text Box 38"/>
            <p:cNvSpPr txBox="1">
              <a:spLocks noChangeArrowheads="1"/>
            </p:cNvSpPr>
            <p:nvPr/>
          </p:nvSpPr>
          <p:spPr bwMode="auto">
            <a:xfrm>
              <a:off x="3936" y="1440"/>
              <a:ext cx="1192" cy="250"/>
            </a:xfrm>
            <a:prstGeom prst="rect">
              <a:avLst/>
            </a:prstGeom>
            <a:noFill/>
            <a:ln w="9525">
              <a:noFill/>
              <a:miter lim="800000"/>
              <a:headEnd/>
              <a:tailEnd/>
            </a:ln>
          </p:spPr>
          <p:txBody>
            <a:bodyPr wrap="none">
              <a:spAutoFit/>
            </a:bodyPr>
            <a:lstStyle/>
            <a:p>
              <a:r>
                <a:rPr lang="de-DE" b="0">
                  <a:solidFill>
                    <a:srgbClr val="339966"/>
                  </a:solidFill>
                  <a:latin typeface="Arial" charset="0"/>
                </a:rPr>
                <a:t>Prime Meridian</a:t>
              </a:r>
              <a:endParaRPr lang="de-DE" sz="1200" b="0">
                <a:solidFill>
                  <a:srgbClr val="339966"/>
                </a:solidFill>
                <a:latin typeface="Arial"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85800"/>
          </a:xfrm>
        </p:spPr>
        <p:txBody>
          <a:bodyPr/>
          <a:lstStyle/>
          <a:p>
            <a:r>
              <a:rPr lang="en-US" smtClean="0"/>
              <a:t>Definition of Longitude, </a:t>
            </a:r>
            <a:r>
              <a:rPr lang="en-US" smtClean="0">
                <a:latin typeface="Symbol" pitchFamily="18" charset="2"/>
              </a:rPr>
              <a:t>l</a:t>
            </a:r>
            <a:endParaRPr lang="en-US" smtClean="0"/>
          </a:p>
        </p:txBody>
      </p:sp>
      <p:pic>
        <p:nvPicPr>
          <p:cNvPr id="34819" name="Picture 3" descr="long"/>
          <p:cNvPicPr>
            <a:picLocks noChangeAspect="1" noChangeArrowheads="1"/>
          </p:cNvPicPr>
          <p:nvPr/>
        </p:nvPicPr>
        <p:blipFill>
          <a:blip r:embed="rId2" cstate="print"/>
          <a:srcRect/>
          <a:stretch>
            <a:fillRect/>
          </a:stretch>
        </p:blipFill>
        <p:spPr bwMode="auto">
          <a:xfrm>
            <a:off x="3152775" y="2509838"/>
            <a:ext cx="3729038" cy="3479800"/>
          </a:xfrm>
          <a:prstGeom prst="rect">
            <a:avLst/>
          </a:prstGeom>
          <a:noFill/>
          <a:ln w="9525">
            <a:noFill/>
            <a:miter lim="800000"/>
            <a:headEnd/>
            <a:tailEnd/>
          </a:ln>
        </p:spPr>
      </p:pic>
      <p:sp>
        <p:nvSpPr>
          <p:cNvPr id="34820" name="Line 4"/>
          <p:cNvSpPr>
            <a:spLocks noChangeShapeType="1"/>
          </p:cNvSpPr>
          <p:nvPr/>
        </p:nvSpPr>
        <p:spPr bwMode="auto">
          <a:xfrm flipH="1">
            <a:off x="4976813" y="4246563"/>
            <a:ext cx="9525" cy="1614487"/>
          </a:xfrm>
          <a:prstGeom prst="line">
            <a:avLst/>
          </a:prstGeom>
          <a:noFill/>
          <a:ln w="38100">
            <a:solidFill>
              <a:srgbClr val="0000FF"/>
            </a:solidFill>
            <a:round/>
            <a:headEnd/>
            <a:tailEnd/>
          </a:ln>
        </p:spPr>
        <p:txBody>
          <a:bodyPr wrap="none" anchor="ctr"/>
          <a:lstStyle/>
          <a:p>
            <a:endParaRPr lang="en-US"/>
          </a:p>
        </p:txBody>
      </p:sp>
      <p:sp>
        <p:nvSpPr>
          <p:cNvPr id="34821" name="Text Box 5"/>
          <p:cNvSpPr txBox="1">
            <a:spLocks noChangeArrowheads="1"/>
          </p:cNvSpPr>
          <p:nvPr/>
        </p:nvSpPr>
        <p:spPr bwMode="auto">
          <a:xfrm>
            <a:off x="4403725" y="6042025"/>
            <a:ext cx="935038" cy="396875"/>
          </a:xfrm>
          <a:prstGeom prst="rect">
            <a:avLst/>
          </a:prstGeom>
          <a:noFill/>
          <a:ln w="9525">
            <a:noFill/>
            <a:miter lim="800000"/>
            <a:headEnd/>
            <a:tailEnd/>
          </a:ln>
        </p:spPr>
        <p:txBody>
          <a:bodyPr wrap="none">
            <a:spAutoFit/>
          </a:bodyPr>
          <a:lstStyle/>
          <a:p>
            <a:r>
              <a:rPr lang="en-US" b="0"/>
              <a:t>0°E, W</a:t>
            </a:r>
          </a:p>
        </p:txBody>
      </p:sp>
      <p:sp>
        <p:nvSpPr>
          <p:cNvPr id="34822" name="Text Box 6"/>
          <p:cNvSpPr txBox="1">
            <a:spLocks noChangeArrowheads="1"/>
          </p:cNvSpPr>
          <p:nvPr/>
        </p:nvSpPr>
        <p:spPr bwMode="auto">
          <a:xfrm>
            <a:off x="2427288" y="4098925"/>
            <a:ext cx="855662" cy="701675"/>
          </a:xfrm>
          <a:prstGeom prst="rect">
            <a:avLst/>
          </a:prstGeom>
          <a:noFill/>
          <a:ln w="9525">
            <a:noFill/>
            <a:miter lim="800000"/>
            <a:headEnd/>
            <a:tailEnd/>
          </a:ln>
        </p:spPr>
        <p:txBody>
          <a:bodyPr wrap="none">
            <a:spAutoFit/>
          </a:bodyPr>
          <a:lstStyle/>
          <a:p>
            <a:pPr algn="ctr"/>
            <a:r>
              <a:rPr lang="en-US" b="0"/>
              <a:t>90°W</a:t>
            </a:r>
          </a:p>
          <a:p>
            <a:pPr algn="ctr"/>
            <a:r>
              <a:rPr lang="en-US" b="0"/>
              <a:t>(-90 °)</a:t>
            </a:r>
          </a:p>
        </p:txBody>
      </p:sp>
      <p:sp>
        <p:nvSpPr>
          <p:cNvPr id="34823" name="Text Box 8"/>
          <p:cNvSpPr txBox="1">
            <a:spLocks noChangeArrowheads="1"/>
          </p:cNvSpPr>
          <p:nvPr/>
        </p:nvSpPr>
        <p:spPr bwMode="auto">
          <a:xfrm>
            <a:off x="4271963" y="2281238"/>
            <a:ext cx="1189037" cy="396875"/>
          </a:xfrm>
          <a:prstGeom prst="rect">
            <a:avLst/>
          </a:prstGeom>
          <a:noFill/>
          <a:ln w="9525">
            <a:noFill/>
            <a:miter lim="800000"/>
            <a:headEnd/>
            <a:tailEnd/>
          </a:ln>
        </p:spPr>
        <p:txBody>
          <a:bodyPr wrap="none">
            <a:spAutoFit/>
          </a:bodyPr>
          <a:lstStyle/>
          <a:p>
            <a:r>
              <a:rPr lang="en-US" b="0"/>
              <a:t>180°E, W</a:t>
            </a:r>
          </a:p>
        </p:txBody>
      </p:sp>
      <p:sp>
        <p:nvSpPr>
          <p:cNvPr id="34824" name="Text Box 9"/>
          <p:cNvSpPr txBox="1">
            <a:spLocks noChangeArrowheads="1"/>
          </p:cNvSpPr>
          <p:nvPr/>
        </p:nvSpPr>
        <p:spPr bwMode="auto">
          <a:xfrm>
            <a:off x="6792913" y="4110038"/>
            <a:ext cx="914400" cy="701675"/>
          </a:xfrm>
          <a:prstGeom prst="rect">
            <a:avLst/>
          </a:prstGeom>
          <a:noFill/>
          <a:ln w="9525">
            <a:noFill/>
            <a:miter lim="800000"/>
            <a:headEnd/>
            <a:tailEnd/>
          </a:ln>
        </p:spPr>
        <p:txBody>
          <a:bodyPr wrap="none">
            <a:spAutoFit/>
          </a:bodyPr>
          <a:lstStyle/>
          <a:p>
            <a:pPr algn="ctr"/>
            <a:r>
              <a:rPr lang="en-US" b="0"/>
              <a:t>90°E</a:t>
            </a:r>
          </a:p>
          <a:p>
            <a:pPr algn="ctr"/>
            <a:r>
              <a:rPr lang="en-US" b="0"/>
              <a:t>(+90 °)</a:t>
            </a:r>
          </a:p>
        </p:txBody>
      </p:sp>
      <p:sp>
        <p:nvSpPr>
          <p:cNvPr id="34825" name="Text Box 12"/>
          <p:cNvSpPr txBox="1">
            <a:spLocks noChangeArrowheads="1"/>
          </p:cNvSpPr>
          <p:nvPr/>
        </p:nvSpPr>
        <p:spPr bwMode="auto">
          <a:xfrm>
            <a:off x="2514600" y="3073400"/>
            <a:ext cx="990600" cy="396875"/>
          </a:xfrm>
          <a:prstGeom prst="rect">
            <a:avLst/>
          </a:prstGeom>
          <a:noFill/>
          <a:ln w="9525">
            <a:noFill/>
            <a:miter lim="800000"/>
            <a:headEnd/>
            <a:tailEnd/>
          </a:ln>
        </p:spPr>
        <p:txBody>
          <a:bodyPr>
            <a:spAutoFit/>
          </a:bodyPr>
          <a:lstStyle/>
          <a:p>
            <a:pPr algn="ctr"/>
            <a:r>
              <a:rPr lang="en-US" b="0"/>
              <a:t>-120°</a:t>
            </a:r>
          </a:p>
        </p:txBody>
      </p:sp>
      <p:sp>
        <p:nvSpPr>
          <p:cNvPr id="34826" name="Text Box 13"/>
          <p:cNvSpPr txBox="1">
            <a:spLocks noChangeArrowheads="1"/>
          </p:cNvSpPr>
          <p:nvPr/>
        </p:nvSpPr>
        <p:spPr bwMode="auto">
          <a:xfrm>
            <a:off x="3284538" y="5643563"/>
            <a:ext cx="747712" cy="396875"/>
          </a:xfrm>
          <a:prstGeom prst="rect">
            <a:avLst/>
          </a:prstGeom>
          <a:noFill/>
          <a:ln w="9525">
            <a:noFill/>
            <a:miter lim="800000"/>
            <a:headEnd/>
            <a:tailEnd/>
          </a:ln>
        </p:spPr>
        <p:txBody>
          <a:bodyPr>
            <a:spAutoFit/>
          </a:bodyPr>
          <a:lstStyle/>
          <a:p>
            <a:pPr algn="ctr"/>
            <a:r>
              <a:rPr lang="en-US" b="0"/>
              <a:t>-30°</a:t>
            </a:r>
          </a:p>
        </p:txBody>
      </p:sp>
      <p:sp>
        <p:nvSpPr>
          <p:cNvPr id="34827" name="Text Box 14"/>
          <p:cNvSpPr txBox="1">
            <a:spLocks noChangeArrowheads="1"/>
          </p:cNvSpPr>
          <p:nvPr/>
        </p:nvSpPr>
        <p:spPr bwMode="auto">
          <a:xfrm>
            <a:off x="2690813" y="4954588"/>
            <a:ext cx="749300" cy="396875"/>
          </a:xfrm>
          <a:prstGeom prst="rect">
            <a:avLst/>
          </a:prstGeom>
          <a:noFill/>
          <a:ln w="9525">
            <a:noFill/>
            <a:miter lim="800000"/>
            <a:headEnd/>
            <a:tailEnd/>
          </a:ln>
        </p:spPr>
        <p:txBody>
          <a:bodyPr>
            <a:spAutoFit/>
          </a:bodyPr>
          <a:lstStyle/>
          <a:p>
            <a:pPr algn="ctr"/>
            <a:r>
              <a:rPr lang="en-US" b="0"/>
              <a:t>-60°</a:t>
            </a:r>
          </a:p>
        </p:txBody>
      </p:sp>
      <p:sp>
        <p:nvSpPr>
          <p:cNvPr id="34828" name="Text Box 16"/>
          <p:cNvSpPr txBox="1">
            <a:spLocks noChangeArrowheads="1"/>
          </p:cNvSpPr>
          <p:nvPr/>
        </p:nvSpPr>
        <p:spPr bwMode="auto">
          <a:xfrm>
            <a:off x="3429000" y="2446338"/>
            <a:ext cx="933450" cy="396875"/>
          </a:xfrm>
          <a:prstGeom prst="rect">
            <a:avLst/>
          </a:prstGeom>
          <a:noFill/>
          <a:ln w="9525">
            <a:noFill/>
            <a:miter lim="800000"/>
            <a:headEnd/>
            <a:tailEnd/>
          </a:ln>
        </p:spPr>
        <p:txBody>
          <a:bodyPr>
            <a:spAutoFit/>
          </a:bodyPr>
          <a:lstStyle/>
          <a:p>
            <a:pPr algn="ctr"/>
            <a:r>
              <a:rPr lang="en-US" b="0"/>
              <a:t>-150°</a:t>
            </a:r>
          </a:p>
        </p:txBody>
      </p:sp>
      <p:sp>
        <p:nvSpPr>
          <p:cNvPr id="34829" name="Text Box 17"/>
          <p:cNvSpPr txBox="1">
            <a:spLocks noChangeArrowheads="1"/>
          </p:cNvSpPr>
          <p:nvPr/>
        </p:nvSpPr>
        <p:spPr bwMode="auto">
          <a:xfrm>
            <a:off x="5919788" y="5705475"/>
            <a:ext cx="747712" cy="396875"/>
          </a:xfrm>
          <a:prstGeom prst="rect">
            <a:avLst/>
          </a:prstGeom>
          <a:noFill/>
          <a:ln w="9525">
            <a:noFill/>
            <a:miter lim="800000"/>
            <a:headEnd/>
            <a:tailEnd/>
          </a:ln>
        </p:spPr>
        <p:txBody>
          <a:bodyPr>
            <a:spAutoFit/>
          </a:bodyPr>
          <a:lstStyle/>
          <a:p>
            <a:pPr algn="ctr"/>
            <a:r>
              <a:rPr lang="en-US" b="0"/>
              <a:t>30°</a:t>
            </a:r>
          </a:p>
        </p:txBody>
      </p:sp>
      <p:sp>
        <p:nvSpPr>
          <p:cNvPr id="34830" name="Text Box 18"/>
          <p:cNvSpPr txBox="1">
            <a:spLocks noChangeArrowheads="1"/>
          </p:cNvSpPr>
          <p:nvPr/>
        </p:nvSpPr>
        <p:spPr bwMode="auto">
          <a:xfrm>
            <a:off x="6643688" y="5016500"/>
            <a:ext cx="747712" cy="396875"/>
          </a:xfrm>
          <a:prstGeom prst="rect">
            <a:avLst/>
          </a:prstGeom>
          <a:noFill/>
          <a:ln w="9525">
            <a:noFill/>
            <a:miter lim="800000"/>
            <a:headEnd/>
            <a:tailEnd/>
          </a:ln>
        </p:spPr>
        <p:txBody>
          <a:bodyPr>
            <a:spAutoFit/>
          </a:bodyPr>
          <a:lstStyle/>
          <a:p>
            <a:pPr algn="ctr"/>
            <a:r>
              <a:rPr lang="en-US" b="0"/>
              <a:t>-60°</a:t>
            </a:r>
          </a:p>
        </p:txBody>
      </p:sp>
      <p:sp>
        <p:nvSpPr>
          <p:cNvPr id="34831" name="Text Box 19"/>
          <p:cNvSpPr txBox="1">
            <a:spLocks noChangeArrowheads="1"/>
          </p:cNvSpPr>
          <p:nvPr/>
        </p:nvSpPr>
        <p:spPr bwMode="auto">
          <a:xfrm>
            <a:off x="6578600" y="3136900"/>
            <a:ext cx="747713" cy="396875"/>
          </a:xfrm>
          <a:prstGeom prst="rect">
            <a:avLst/>
          </a:prstGeom>
          <a:noFill/>
          <a:ln w="9525">
            <a:noFill/>
            <a:miter lim="800000"/>
            <a:headEnd/>
            <a:tailEnd/>
          </a:ln>
        </p:spPr>
        <p:txBody>
          <a:bodyPr>
            <a:spAutoFit/>
          </a:bodyPr>
          <a:lstStyle/>
          <a:p>
            <a:pPr algn="ctr"/>
            <a:r>
              <a:rPr lang="en-US" b="0"/>
              <a:t>120°</a:t>
            </a:r>
          </a:p>
        </p:txBody>
      </p:sp>
      <p:sp>
        <p:nvSpPr>
          <p:cNvPr id="34832" name="Text Box 20"/>
          <p:cNvSpPr txBox="1">
            <a:spLocks noChangeArrowheads="1"/>
          </p:cNvSpPr>
          <p:nvPr/>
        </p:nvSpPr>
        <p:spPr bwMode="auto">
          <a:xfrm>
            <a:off x="5788025" y="2446338"/>
            <a:ext cx="747713" cy="396875"/>
          </a:xfrm>
          <a:prstGeom prst="rect">
            <a:avLst/>
          </a:prstGeom>
          <a:noFill/>
          <a:ln w="9525">
            <a:noFill/>
            <a:miter lim="800000"/>
            <a:headEnd/>
            <a:tailEnd/>
          </a:ln>
        </p:spPr>
        <p:txBody>
          <a:bodyPr>
            <a:spAutoFit/>
          </a:bodyPr>
          <a:lstStyle/>
          <a:p>
            <a:pPr algn="ctr"/>
            <a:r>
              <a:rPr lang="en-US" b="0"/>
              <a:t>150°</a:t>
            </a:r>
          </a:p>
        </p:txBody>
      </p:sp>
      <p:sp>
        <p:nvSpPr>
          <p:cNvPr id="34833" name="Line 21"/>
          <p:cNvSpPr>
            <a:spLocks noChangeShapeType="1"/>
          </p:cNvSpPr>
          <p:nvPr/>
        </p:nvSpPr>
        <p:spPr bwMode="auto">
          <a:xfrm flipH="1">
            <a:off x="4098925" y="4246563"/>
            <a:ext cx="887413" cy="1452562"/>
          </a:xfrm>
          <a:prstGeom prst="line">
            <a:avLst/>
          </a:prstGeom>
          <a:noFill/>
          <a:ln w="38100">
            <a:solidFill>
              <a:srgbClr val="FF6600"/>
            </a:solidFill>
            <a:round/>
            <a:headEnd/>
            <a:tailEnd/>
          </a:ln>
        </p:spPr>
        <p:txBody>
          <a:bodyPr wrap="none" anchor="ctr"/>
          <a:lstStyle/>
          <a:p>
            <a:endParaRPr lang="en-US"/>
          </a:p>
        </p:txBody>
      </p:sp>
      <p:sp>
        <p:nvSpPr>
          <p:cNvPr id="34834" name="Freeform 26"/>
          <p:cNvSpPr>
            <a:spLocks/>
          </p:cNvSpPr>
          <p:nvPr/>
        </p:nvSpPr>
        <p:spPr bwMode="auto">
          <a:xfrm>
            <a:off x="4543425" y="4948238"/>
            <a:ext cx="460375" cy="125412"/>
          </a:xfrm>
          <a:custGeom>
            <a:avLst/>
            <a:gdLst>
              <a:gd name="T0" fmla="*/ 0 w 336"/>
              <a:gd name="T1" fmla="*/ 0 h 96"/>
              <a:gd name="T2" fmla="*/ 2147483647 w 336"/>
              <a:gd name="T3" fmla="*/ 2147483647 h 96"/>
              <a:gd name="T4" fmla="*/ 2147483647 w 336"/>
              <a:gd name="T5" fmla="*/ 2147483647 h 96"/>
              <a:gd name="T6" fmla="*/ 2147483647 w 336"/>
              <a:gd name="T7" fmla="*/ 2147483647 h 96"/>
              <a:gd name="T8" fmla="*/ 2147483647 w 336"/>
              <a:gd name="T9" fmla="*/ 2147483647 h 96"/>
              <a:gd name="T10" fmla="*/ 2147483647 w 336"/>
              <a:gd name="T11" fmla="*/ 2147483647 h 96"/>
              <a:gd name="T12" fmla="*/ 2147483647 w 336"/>
              <a:gd name="T13" fmla="*/ 2147483647 h 96"/>
              <a:gd name="T14" fmla="*/ 2147483647 w 336"/>
              <a:gd name="T15" fmla="*/ 2147483647 h 96"/>
              <a:gd name="T16" fmla="*/ 2147483647 w 336"/>
              <a:gd name="T17" fmla="*/ 2147483647 h 96"/>
              <a:gd name="T18" fmla="*/ 2147483647 w 336"/>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96"/>
              <a:gd name="T32" fmla="*/ 336 w 33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96">
                <a:moveTo>
                  <a:pt x="0" y="0"/>
                </a:moveTo>
                <a:cubicBezTo>
                  <a:pt x="26" y="12"/>
                  <a:pt x="52" y="25"/>
                  <a:pt x="72" y="34"/>
                </a:cubicBezTo>
                <a:cubicBezTo>
                  <a:pt x="92" y="43"/>
                  <a:pt x="109" y="49"/>
                  <a:pt x="120" y="53"/>
                </a:cubicBezTo>
                <a:cubicBezTo>
                  <a:pt x="131" y="57"/>
                  <a:pt x="130" y="57"/>
                  <a:pt x="142" y="60"/>
                </a:cubicBezTo>
                <a:cubicBezTo>
                  <a:pt x="154" y="63"/>
                  <a:pt x="178" y="69"/>
                  <a:pt x="194" y="72"/>
                </a:cubicBezTo>
                <a:cubicBezTo>
                  <a:pt x="210" y="75"/>
                  <a:pt x="228" y="77"/>
                  <a:pt x="240" y="79"/>
                </a:cubicBezTo>
                <a:cubicBezTo>
                  <a:pt x="252" y="81"/>
                  <a:pt x="260" y="85"/>
                  <a:pt x="269" y="86"/>
                </a:cubicBezTo>
                <a:cubicBezTo>
                  <a:pt x="278" y="87"/>
                  <a:pt x="287" y="86"/>
                  <a:pt x="295" y="86"/>
                </a:cubicBezTo>
                <a:cubicBezTo>
                  <a:pt x="303" y="86"/>
                  <a:pt x="310" y="87"/>
                  <a:pt x="317" y="89"/>
                </a:cubicBezTo>
                <a:cubicBezTo>
                  <a:pt x="324" y="91"/>
                  <a:pt x="330" y="93"/>
                  <a:pt x="336" y="96"/>
                </a:cubicBezTo>
              </a:path>
            </a:pathLst>
          </a:custGeom>
          <a:noFill/>
          <a:ln w="38100">
            <a:solidFill>
              <a:schemeClr val="tx1"/>
            </a:solidFill>
            <a:round/>
            <a:headEnd/>
            <a:tailEnd/>
          </a:ln>
        </p:spPr>
        <p:txBody>
          <a:bodyPr wrap="none" anchor="ctr"/>
          <a:lstStyle/>
          <a:p>
            <a:endParaRPr lang="en-US"/>
          </a:p>
        </p:txBody>
      </p:sp>
      <p:sp>
        <p:nvSpPr>
          <p:cNvPr id="34835" name="Text Box 27"/>
          <p:cNvSpPr txBox="1">
            <a:spLocks noChangeArrowheads="1"/>
          </p:cNvSpPr>
          <p:nvPr/>
        </p:nvSpPr>
        <p:spPr bwMode="auto">
          <a:xfrm>
            <a:off x="4535488" y="4954588"/>
            <a:ext cx="442912" cy="396875"/>
          </a:xfrm>
          <a:prstGeom prst="rect">
            <a:avLst/>
          </a:prstGeom>
          <a:noFill/>
          <a:ln w="9525">
            <a:noFill/>
            <a:miter lim="800000"/>
            <a:headEnd/>
            <a:tailEnd/>
          </a:ln>
        </p:spPr>
        <p:txBody>
          <a:bodyPr>
            <a:spAutoFit/>
          </a:bodyPr>
          <a:lstStyle/>
          <a:p>
            <a:pPr>
              <a:spcBef>
                <a:spcPct val="50000"/>
              </a:spcBef>
            </a:pPr>
            <a:r>
              <a:rPr lang="en-US" b="0">
                <a:latin typeface="Symbol" pitchFamily="18" charset="2"/>
              </a:rPr>
              <a:t>l</a:t>
            </a:r>
            <a:endParaRPr lang="en-US" b="0"/>
          </a:p>
        </p:txBody>
      </p:sp>
      <p:sp>
        <p:nvSpPr>
          <p:cNvPr id="34836" name="Text Box 29"/>
          <p:cNvSpPr txBox="1">
            <a:spLocks noChangeArrowheads="1"/>
          </p:cNvSpPr>
          <p:nvPr/>
        </p:nvSpPr>
        <p:spPr bwMode="auto">
          <a:xfrm>
            <a:off x="1143000" y="1447800"/>
            <a:ext cx="7510463" cy="822325"/>
          </a:xfrm>
          <a:prstGeom prst="rect">
            <a:avLst/>
          </a:prstGeom>
          <a:noFill/>
          <a:ln w="9525">
            <a:noFill/>
            <a:miter lim="800000"/>
            <a:headEnd/>
            <a:tailEnd/>
          </a:ln>
        </p:spPr>
        <p:txBody>
          <a:bodyPr wrap="none">
            <a:spAutoFit/>
          </a:bodyPr>
          <a:lstStyle/>
          <a:p>
            <a:r>
              <a:rPr lang="en-US" sz="2400" b="0">
                <a:latin typeface="Symbol" pitchFamily="18" charset="2"/>
              </a:rPr>
              <a:t>l</a:t>
            </a:r>
            <a:r>
              <a:rPr lang="en-US" sz="2400" b="0"/>
              <a:t> = the angle between a cutting plane on the prime meridian</a:t>
            </a:r>
          </a:p>
          <a:p>
            <a:r>
              <a:rPr lang="en-US" sz="2400" b="0"/>
              <a:t>and the cutting plane on the meridian through the point, P</a:t>
            </a:r>
          </a:p>
        </p:txBody>
      </p:sp>
      <p:sp>
        <p:nvSpPr>
          <p:cNvPr id="34837" name="Oval 30"/>
          <p:cNvSpPr>
            <a:spLocks noChangeArrowheads="1"/>
          </p:cNvSpPr>
          <p:nvPr/>
        </p:nvSpPr>
        <p:spPr bwMode="auto">
          <a:xfrm>
            <a:off x="4297363" y="528796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4838" name="Text Box 31"/>
          <p:cNvSpPr txBox="1">
            <a:spLocks noChangeArrowheads="1"/>
          </p:cNvSpPr>
          <p:nvPr/>
        </p:nvSpPr>
        <p:spPr bwMode="auto">
          <a:xfrm>
            <a:off x="4098925" y="4918075"/>
            <a:ext cx="354013" cy="457200"/>
          </a:xfrm>
          <a:prstGeom prst="rect">
            <a:avLst/>
          </a:prstGeom>
          <a:noFill/>
          <a:ln w="9525">
            <a:noFill/>
            <a:miter lim="800000"/>
            <a:headEnd/>
            <a:tailEnd/>
          </a:ln>
        </p:spPr>
        <p:txBody>
          <a:bodyPr wrap="none">
            <a:spAutoFit/>
          </a:bodyPr>
          <a:lstStyle/>
          <a:p>
            <a:r>
              <a:rPr lang="en-US" sz="2400" b="0"/>
              <a:t>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04800"/>
            <a:ext cx="8534400" cy="1143000"/>
          </a:xfrm>
        </p:spPr>
        <p:txBody>
          <a:bodyPr/>
          <a:lstStyle/>
          <a:p>
            <a:r>
              <a:rPr lang="en-US" smtClean="0"/>
              <a:t>Latitude and Longitude on a Sphere</a:t>
            </a:r>
          </a:p>
        </p:txBody>
      </p:sp>
      <p:sp>
        <p:nvSpPr>
          <p:cNvPr id="35843" name="Arc 3"/>
          <p:cNvSpPr>
            <a:spLocks/>
          </p:cNvSpPr>
          <p:nvPr/>
        </p:nvSpPr>
        <p:spPr bwMode="auto">
          <a:xfrm>
            <a:off x="1966913" y="4084638"/>
            <a:ext cx="3860800" cy="514350"/>
          </a:xfrm>
          <a:custGeom>
            <a:avLst/>
            <a:gdLst>
              <a:gd name="T0" fmla="*/ 0 w 43139"/>
              <a:gd name="T1" fmla="*/ 2147483647 h 21688"/>
              <a:gd name="T2" fmla="*/ 2147483647 w 43139"/>
              <a:gd name="T3" fmla="*/ 2147483647 h 21688"/>
              <a:gd name="T4" fmla="*/ 2147483647 w 43139"/>
              <a:gd name="T5" fmla="*/ 2147483647 h 21688"/>
              <a:gd name="T6" fmla="*/ 0 60000 65536"/>
              <a:gd name="T7" fmla="*/ 0 60000 65536"/>
              <a:gd name="T8" fmla="*/ 0 60000 65536"/>
              <a:gd name="T9" fmla="*/ 0 w 43139"/>
              <a:gd name="T10" fmla="*/ 0 h 21688"/>
              <a:gd name="T11" fmla="*/ 43139 w 43139"/>
              <a:gd name="T12" fmla="*/ 21688 h 21688"/>
            </a:gdLst>
            <a:ahLst/>
            <a:cxnLst>
              <a:cxn ang="T6">
                <a:pos x="T0" y="T1"/>
              </a:cxn>
              <a:cxn ang="T7">
                <a:pos x="T2" y="T3"/>
              </a:cxn>
              <a:cxn ang="T8">
                <a:pos x="T4" y="T5"/>
              </a:cxn>
            </a:cxnLst>
            <a:rect l="T9" t="T10" r="T11" b="T12"/>
            <a:pathLst>
              <a:path w="43139" h="21688" fill="none" extrusionOk="0">
                <a:moveTo>
                  <a:pt x="0" y="19976"/>
                </a:moveTo>
                <a:cubicBezTo>
                  <a:pt x="849" y="8708"/>
                  <a:pt x="10239" y="-1"/>
                  <a:pt x="21539" y="0"/>
                </a:cubicBezTo>
                <a:cubicBezTo>
                  <a:pt x="33468" y="0"/>
                  <a:pt x="43139" y="9670"/>
                  <a:pt x="43139" y="21600"/>
                </a:cubicBezTo>
                <a:cubicBezTo>
                  <a:pt x="43139" y="21629"/>
                  <a:pt x="43138" y="21658"/>
                  <a:pt x="43138" y="21687"/>
                </a:cubicBezTo>
              </a:path>
              <a:path w="43139" h="21688" stroke="0" extrusionOk="0">
                <a:moveTo>
                  <a:pt x="0" y="19976"/>
                </a:moveTo>
                <a:cubicBezTo>
                  <a:pt x="849" y="8708"/>
                  <a:pt x="10239" y="-1"/>
                  <a:pt x="21539" y="0"/>
                </a:cubicBezTo>
                <a:cubicBezTo>
                  <a:pt x="33468" y="0"/>
                  <a:pt x="43139" y="9670"/>
                  <a:pt x="43139" y="21600"/>
                </a:cubicBezTo>
                <a:cubicBezTo>
                  <a:pt x="43139" y="21629"/>
                  <a:pt x="43138" y="21658"/>
                  <a:pt x="43138" y="21687"/>
                </a:cubicBezTo>
                <a:lnTo>
                  <a:pt x="21539" y="21600"/>
                </a:lnTo>
                <a:close/>
              </a:path>
            </a:pathLst>
          </a:custGeom>
          <a:solidFill>
            <a:schemeClr val="folHlink"/>
          </a:solidFill>
          <a:ln w="19050">
            <a:solidFill>
              <a:schemeClr val="tx1"/>
            </a:solidFill>
            <a:prstDash val="dash"/>
            <a:round/>
            <a:headEnd/>
            <a:tailEnd/>
          </a:ln>
        </p:spPr>
        <p:txBody>
          <a:bodyPr wrap="none" anchor="ctr"/>
          <a:lstStyle/>
          <a:p>
            <a:endParaRPr lang="en-US"/>
          </a:p>
        </p:txBody>
      </p:sp>
      <p:sp>
        <p:nvSpPr>
          <p:cNvPr id="35844" name="Arc 4"/>
          <p:cNvSpPr>
            <a:spLocks/>
          </p:cNvSpPr>
          <p:nvPr/>
        </p:nvSpPr>
        <p:spPr bwMode="auto">
          <a:xfrm>
            <a:off x="1957388" y="4552950"/>
            <a:ext cx="3865562" cy="501650"/>
          </a:xfrm>
          <a:custGeom>
            <a:avLst/>
            <a:gdLst>
              <a:gd name="T0" fmla="*/ 2147483647 w 43185"/>
              <a:gd name="T1" fmla="*/ 2147483647 h 21600"/>
              <a:gd name="T2" fmla="*/ 0 w 43185"/>
              <a:gd name="T3" fmla="*/ 1898603358 h 21600"/>
              <a:gd name="T4" fmla="*/ 214748364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solidFill>
            <a:schemeClr val="folHlink"/>
          </a:solidFill>
          <a:ln w="19050">
            <a:solidFill>
              <a:schemeClr val="tx1"/>
            </a:solidFill>
            <a:round/>
            <a:headEnd/>
            <a:tailEnd/>
          </a:ln>
        </p:spPr>
        <p:txBody>
          <a:bodyPr wrap="none" anchor="ctr"/>
          <a:lstStyle/>
          <a:p>
            <a:endParaRPr lang="en-US"/>
          </a:p>
        </p:txBody>
      </p:sp>
      <p:sp>
        <p:nvSpPr>
          <p:cNvPr id="35845" name="Text Box 5"/>
          <p:cNvSpPr txBox="1">
            <a:spLocks noChangeArrowheads="1"/>
          </p:cNvSpPr>
          <p:nvPr/>
        </p:nvSpPr>
        <p:spPr bwMode="auto">
          <a:xfrm>
            <a:off x="5148263" y="1647825"/>
            <a:ext cx="3017837" cy="457200"/>
          </a:xfrm>
          <a:prstGeom prst="rect">
            <a:avLst/>
          </a:prstGeom>
          <a:noFill/>
          <a:ln w="9525">
            <a:noFill/>
            <a:miter lim="800000"/>
            <a:headEnd/>
            <a:tailEnd/>
          </a:ln>
        </p:spPr>
        <p:txBody>
          <a:bodyPr wrap="none">
            <a:spAutoFit/>
          </a:bodyPr>
          <a:lstStyle/>
          <a:p>
            <a:r>
              <a:rPr lang="de-DE" sz="2400" b="0">
                <a:latin typeface="Arial" charset="0"/>
              </a:rPr>
              <a:t>Meridian of longitude</a:t>
            </a:r>
            <a:endParaRPr lang="de-DE" sz="2400" b="0"/>
          </a:p>
        </p:txBody>
      </p:sp>
      <p:sp>
        <p:nvSpPr>
          <p:cNvPr id="35846" name="Text Box 6"/>
          <p:cNvSpPr txBox="1">
            <a:spLocks noChangeArrowheads="1"/>
          </p:cNvSpPr>
          <p:nvPr/>
        </p:nvSpPr>
        <p:spPr bwMode="auto">
          <a:xfrm>
            <a:off x="5649913" y="2187575"/>
            <a:ext cx="2609850" cy="457200"/>
          </a:xfrm>
          <a:prstGeom prst="rect">
            <a:avLst/>
          </a:prstGeom>
          <a:noFill/>
          <a:ln w="9525">
            <a:noFill/>
            <a:miter lim="800000"/>
            <a:headEnd/>
            <a:tailEnd/>
          </a:ln>
        </p:spPr>
        <p:txBody>
          <a:bodyPr wrap="none">
            <a:spAutoFit/>
          </a:bodyPr>
          <a:lstStyle/>
          <a:p>
            <a:r>
              <a:rPr lang="de-DE" sz="2400" b="0">
                <a:latin typeface="Arial" charset="0"/>
              </a:rPr>
              <a:t>Parallel of latitude</a:t>
            </a:r>
            <a:endParaRPr lang="de-DE" sz="2400" b="0"/>
          </a:p>
        </p:txBody>
      </p:sp>
      <p:cxnSp>
        <p:nvCxnSpPr>
          <p:cNvPr id="35847" name="AutoShape 7"/>
          <p:cNvCxnSpPr>
            <a:cxnSpLocks noChangeShapeType="1"/>
          </p:cNvCxnSpPr>
          <p:nvPr/>
        </p:nvCxnSpPr>
        <p:spPr bwMode="auto">
          <a:xfrm flipH="1">
            <a:off x="4770438" y="3517900"/>
            <a:ext cx="15875" cy="25400"/>
          </a:xfrm>
          <a:prstGeom prst="straightConnector1">
            <a:avLst/>
          </a:prstGeom>
          <a:noFill/>
          <a:ln w="9525">
            <a:solidFill>
              <a:srgbClr val="FF3300"/>
            </a:solidFill>
            <a:round/>
            <a:headEnd/>
            <a:tailEnd/>
          </a:ln>
        </p:spPr>
      </p:cxnSp>
      <p:sp>
        <p:nvSpPr>
          <p:cNvPr id="35848" name="Line 8"/>
          <p:cNvSpPr>
            <a:spLocks noChangeShapeType="1"/>
          </p:cNvSpPr>
          <p:nvPr/>
        </p:nvSpPr>
        <p:spPr bwMode="auto">
          <a:xfrm flipV="1">
            <a:off x="3890963" y="1854200"/>
            <a:ext cx="0" cy="2700338"/>
          </a:xfrm>
          <a:prstGeom prst="line">
            <a:avLst/>
          </a:prstGeom>
          <a:noFill/>
          <a:ln w="19050">
            <a:solidFill>
              <a:schemeClr val="tx1"/>
            </a:solidFill>
            <a:round/>
            <a:headEnd/>
            <a:tailEnd type="triangle" w="med" len="lg"/>
          </a:ln>
        </p:spPr>
        <p:txBody>
          <a:bodyPr wrap="none" anchor="ctr"/>
          <a:lstStyle/>
          <a:p>
            <a:endParaRPr lang="en-US"/>
          </a:p>
        </p:txBody>
      </p:sp>
      <p:sp>
        <p:nvSpPr>
          <p:cNvPr id="35849" name="Arc 9"/>
          <p:cNvSpPr>
            <a:spLocks/>
          </p:cNvSpPr>
          <p:nvPr/>
        </p:nvSpPr>
        <p:spPr bwMode="auto">
          <a:xfrm rot="5366312">
            <a:off x="3564731" y="3709195"/>
            <a:ext cx="517525" cy="2170112"/>
          </a:xfrm>
          <a:custGeom>
            <a:avLst/>
            <a:gdLst>
              <a:gd name="T0" fmla="*/ 2147483647 w 21600"/>
              <a:gd name="T1" fmla="*/ 0 h 24274"/>
              <a:gd name="T2" fmla="*/ 2147483647 w 21600"/>
              <a:gd name="T3" fmla="*/ 2147483647 h 24274"/>
              <a:gd name="T4" fmla="*/ 0 w 21600"/>
              <a:gd name="T5" fmla="*/ 2147483647 h 24274"/>
              <a:gd name="T6" fmla="*/ 0 60000 65536"/>
              <a:gd name="T7" fmla="*/ 0 60000 65536"/>
              <a:gd name="T8" fmla="*/ 0 60000 65536"/>
              <a:gd name="T9" fmla="*/ 0 w 21600"/>
              <a:gd name="T10" fmla="*/ 0 h 24274"/>
              <a:gd name="T11" fmla="*/ 21600 w 21600"/>
              <a:gd name="T12" fmla="*/ 24274 h 24274"/>
            </a:gdLst>
            <a:ahLst/>
            <a:cxnLst>
              <a:cxn ang="T6">
                <a:pos x="T0" y="T1"/>
              </a:cxn>
              <a:cxn ang="T7">
                <a:pos x="T2" y="T3"/>
              </a:cxn>
              <a:cxn ang="T8">
                <a:pos x="T4" y="T5"/>
              </a:cxn>
            </a:cxnLst>
            <a:rect l="T9" t="T10" r="T11" b="T12"/>
            <a:pathLst>
              <a:path w="21600" h="24274" fill="none" extrusionOk="0">
                <a:moveTo>
                  <a:pt x="18503" y="0"/>
                </a:moveTo>
                <a:cubicBezTo>
                  <a:pt x="20529" y="3363"/>
                  <a:pt x="21600" y="7216"/>
                  <a:pt x="21600" y="11143"/>
                </a:cubicBezTo>
                <a:cubicBezTo>
                  <a:pt x="21600" y="15889"/>
                  <a:pt x="20036" y="20504"/>
                  <a:pt x="17150" y="24273"/>
                </a:cubicBezTo>
              </a:path>
              <a:path w="21600" h="24274" stroke="0" extrusionOk="0">
                <a:moveTo>
                  <a:pt x="18503" y="0"/>
                </a:moveTo>
                <a:cubicBezTo>
                  <a:pt x="20529" y="3363"/>
                  <a:pt x="21600" y="7216"/>
                  <a:pt x="21600" y="11143"/>
                </a:cubicBezTo>
                <a:cubicBezTo>
                  <a:pt x="21600" y="15889"/>
                  <a:pt x="20036" y="20504"/>
                  <a:pt x="17150" y="24273"/>
                </a:cubicBezTo>
                <a:lnTo>
                  <a:pt x="0" y="11143"/>
                </a:lnTo>
                <a:close/>
              </a:path>
            </a:pathLst>
          </a:custGeom>
          <a:solidFill>
            <a:srgbClr val="CCFF66"/>
          </a:solidFill>
          <a:ln w="12700">
            <a:solidFill>
              <a:schemeClr val="folHlink"/>
            </a:solidFill>
            <a:round/>
            <a:headEnd/>
            <a:tailEnd/>
          </a:ln>
        </p:spPr>
        <p:txBody>
          <a:bodyPr rot="10800000" vert="eaVert" wrap="none" anchor="ctr"/>
          <a:lstStyle/>
          <a:p>
            <a:pPr algn="ctr"/>
            <a:endParaRPr lang="en-US" b="0">
              <a:solidFill>
                <a:srgbClr val="FF3300"/>
              </a:solidFill>
              <a:sym typeface="Symbol" pitchFamily="18" charset="2"/>
            </a:endParaRPr>
          </a:p>
        </p:txBody>
      </p:sp>
      <p:sp>
        <p:nvSpPr>
          <p:cNvPr id="35850" name="Line 10"/>
          <p:cNvSpPr>
            <a:spLocks noChangeShapeType="1"/>
          </p:cNvSpPr>
          <p:nvPr/>
        </p:nvSpPr>
        <p:spPr bwMode="auto">
          <a:xfrm>
            <a:off x="3890963" y="4554538"/>
            <a:ext cx="2598737" cy="0"/>
          </a:xfrm>
          <a:prstGeom prst="line">
            <a:avLst/>
          </a:prstGeom>
          <a:noFill/>
          <a:ln w="19050">
            <a:solidFill>
              <a:schemeClr val="tx1"/>
            </a:solidFill>
            <a:round/>
            <a:headEnd/>
            <a:tailEnd type="triangle" w="med" len="lg"/>
          </a:ln>
        </p:spPr>
        <p:txBody>
          <a:bodyPr wrap="none" anchor="ctr"/>
          <a:lstStyle/>
          <a:p>
            <a:endParaRPr lang="en-US"/>
          </a:p>
        </p:txBody>
      </p:sp>
      <p:sp>
        <p:nvSpPr>
          <p:cNvPr id="35851" name="Arc 11"/>
          <p:cNvSpPr>
            <a:spLocks/>
          </p:cNvSpPr>
          <p:nvPr/>
        </p:nvSpPr>
        <p:spPr bwMode="auto">
          <a:xfrm>
            <a:off x="3890963" y="3538538"/>
            <a:ext cx="1031875" cy="1454150"/>
          </a:xfrm>
          <a:custGeom>
            <a:avLst/>
            <a:gdLst>
              <a:gd name="T0" fmla="*/ 2147483647 w 21600"/>
              <a:gd name="T1" fmla="*/ 0 h 15567"/>
              <a:gd name="T2" fmla="*/ 2147483647 w 21600"/>
              <a:gd name="T3" fmla="*/ 2147483647 h 15567"/>
              <a:gd name="T4" fmla="*/ 0 w 21600"/>
              <a:gd name="T5" fmla="*/ 2147483647 h 15567"/>
              <a:gd name="T6" fmla="*/ 0 60000 65536"/>
              <a:gd name="T7" fmla="*/ 0 60000 65536"/>
              <a:gd name="T8" fmla="*/ 0 60000 65536"/>
              <a:gd name="T9" fmla="*/ 0 w 21600"/>
              <a:gd name="T10" fmla="*/ 0 h 15567"/>
              <a:gd name="T11" fmla="*/ 21600 w 21600"/>
              <a:gd name="T12" fmla="*/ 15567 h 15567"/>
            </a:gdLst>
            <a:ahLst/>
            <a:cxnLst>
              <a:cxn ang="T6">
                <a:pos x="T0" y="T1"/>
              </a:cxn>
              <a:cxn ang="T7">
                <a:pos x="T2" y="T3"/>
              </a:cxn>
              <a:cxn ang="T8">
                <a:pos x="T4" y="T5"/>
              </a:cxn>
            </a:cxnLst>
            <a:rect l="T9" t="T10" r="T11" b="T12"/>
            <a:pathLst>
              <a:path w="21600" h="15567" fill="none" extrusionOk="0">
                <a:moveTo>
                  <a:pt x="18697" y="0"/>
                </a:moveTo>
                <a:cubicBezTo>
                  <a:pt x="20598" y="3287"/>
                  <a:pt x="21600" y="7017"/>
                  <a:pt x="21600" y="10815"/>
                </a:cubicBezTo>
                <a:cubicBezTo>
                  <a:pt x="21600" y="12413"/>
                  <a:pt x="21422" y="14007"/>
                  <a:pt x="21070" y="15566"/>
                </a:cubicBezTo>
              </a:path>
              <a:path w="21600" h="15567" stroke="0" extrusionOk="0">
                <a:moveTo>
                  <a:pt x="18697" y="0"/>
                </a:moveTo>
                <a:cubicBezTo>
                  <a:pt x="20598" y="3287"/>
                  <a:pt x="21600" y="7017"/>
                  <a:pt x="21600" y="10815"/>
                </a:cubicBezTo>
                <a:cubicBezTo>
                  <a:pt x="21600" y="12413"/>
                  <a:pt x="21422" y="14007"/>
                  <a:pt x="21070" y="15566"/>
                </a:cubicBezTo>
                <a:lnTo>
                  <a:pt x="0" y="10815"/>
                </a:lnTo>
                <a:close/>
              </a:path>
            </a:pathLst>
          </a:custGeom>
          <a:solidFill>
            <a:srgbClr val="FFFF99"/>
          </a:solidFill>
          <a:ln w="9525">
            <a:noFill/>
            <a:round/>
            <a:headEnd/>
            <a:tailEnd/>
          </a:ln>
        </p:spPr>
        <p:txBody>
          <a:bodyPr wrap="none" anchor="ctr"/>
          <a:lstStyle/>
          <a:p>
            <a:pPr algn="ctr"/>
            <a:endParaRPr lang="en-US" sz="2400" b="0"/>
          </a:p>
        </p:txBody>
      </p:sp>
      <p:sp>
        <p:nvSpPr>
          <p:cNvPr id="35852" name="Arc 12"/>
          <p:cNvSpPr>
            <a:spLocks/>
          </p:cNvSpPr>
          <p:nvPr/>
        </p:nvSpPr>
        <p:spPr bwMode="auto">
          <a:xfrm rot="7983067">
            <a:off x="3795713" y="4311650"/>
            <a:ext cx="260350" cy="444500"/>
          </a:xfrm>
          <a:custGeom>
            <a:avLst/>
            <a:gdLst>
              <a:gd name="T0" fmla="*/ 2147483647 w 12377"/>
              <a:gd name="T1" fmla="*/ 0 h 21123"/>
              <a:gd name="T2" fmla="*/ 2147483647 w 12377"/>
              <a:gd name="T3" fmla="*/ 2147483647 h 21123"/>
              <a:gd name="T4" fmla="*/ 0 w 12377"/>
              <a:gd name="T5" fmla="*/ 2147483647 h 21123"/>
              <a:gd name="T6" fmla="*/ 0 60000 65536"/>
              <a:gd name="T7" fmla="*/ 0 60000 65536"/>
              <a:gd name="T8" fmla="*/ 0 60000 65536"/>
              <a:gd name="T9" fmla="*/ 0 w 12377"/>
              <a:gd name="T10" fmla="*/ 0 h 21123"/>
              <a:gd name="T11" fmla="*/ 12377 w 12377"/>
              <a:gd name="T12" fmla="*/ 21123 h 21123"/>
            </a:gdLst>
            <a:ahLst/>
            <a:cxnLst>
              <a:cxn ang="T6">
                <a:pos x="T0" y="T1"/>
              </a:cxn>
              <a:cxn ang="T7">
                <a:pos x="T2" y="T3"/>
              </a:cxn>
              <a:cxn ang="T8">
                <a:pos x="T4" y="T5"/>
              </a:cxn>
            </a:cxnLst>
            <a:rect l="T9" t="T10" r="T11" b="T12"/>
            <a:pathLst>
              <a:path w="12377" h="21123" fill="none" extrusionOk="0">
                <a:moveTo>
                  <a:pt x="4513" y="-1"/>
                </a:moveTo>
                <a:cubicBezTo>
                  <a:pt x="7336" y="603"/>
                  <a:pt x="10010" y="1766"/>
                  <a:pt x="12377" y="3420"/>
                </a:cubicBezTo>
              </a:path>
              <a:path w="12377" h="21123" stroke="0" extrusionOk="0">
                <a:moveTo>
                  <a:pt x="4513" y="-1"/>
                </a:moveTo>
                <a:cubicBezTo>
                  <a:pt x="7336" y="603"/>
                  <a:pt x="10010" y="1766"/>
                  <a:pt x="12377" y="3420"/>
                </a:cubicBezTo>
                <a:lnTo>
                  <a:pt x="0" y="21123"/>
                </a:lnTo>
                <a:close/>
              </a:path>
            </a:pathLst>
          </a:custGeom>
          <a:noFill/>
          <a:ln w="12700">
            <a:solidFill>
              <a:srgbClr val="FF3300"/>
            </a:solidFill>
            <a:round/>
            <a:headEnd/>
            <a:tailEnd/>
          </a:ln>
        </p:spPr>
        <p:txBody>
          <a:bodyPr wrap="none" anchor="ctr"/>
          <a:lstStyle/>
          <a:p>
            <a:endParaRPr lang="en-US"/>
          </a:p>
        </p:txBody>
      </p:sp>
      <p:sp>
        <p:nvSpPr>
          <p:cNvPr id="35853" name="Arc 13"/>
          <p:cNvSpPr>
            <a:spLocks/>
          </p:cNvSpPr>
          <p:nvPr/>
        </p:nvSpPr>
        <p:spPr bwMode="auto">
          <a:xfrm rot="4583167">
            <a:off x="4003675" y="4411663"/>
            <a:ext cx="393700" cy="196850"/>
          </a:xfrm>
          <a:custGeom>
            <a:avLst/>
            <a:gdLst>
              <a:gd name="T0" fmla="*/ 2147483647 w 20014"/>
              <a:gd name="T1" fmla="*/ 0 h 17468"/>
              <a:gd name="T2" fmla="*/ 2147483647 w 20014"/>
              <a:gd name="T3" fmla="*/ 1698392372 h 17468"/>
              <a:gd name="T4" fmla="*/ 0 w 20014"/>
              <a:gd name="T5" fmla="*/ 2147483647 h 17468"/>
              <a:gd name="T6" fmla="*/ 0 60000 65536"/>
              <a:gd name="T7" fmla="*/ 0 60000 65536"/>
              <a:gd name="T8" fmla="*/ 0 60000 65536"/>
              <a:gd name="T9" fmla="*/ 0 w 20014"/>
              <a:gd name="T10" fmla="*/ 0 h 17468"/>
              <a:gd name="T11" fmla="*/ 20014 w 20014"/>
              <a:gd name="T12" fmla="*/ 17468 h 17468"/>
            </a:gdLst>
            <a:ahLst/>
            <a:cxnLst>
              <a:cxn ang="T6">
                <a:pos x="T0" y="T1"/>
              </a:cxn>
              <a:cxn ang="T7">
                <a:pos x="T2" y="T3"/>
              </a:cxn>
              <a:cxn ang="T8">
                <a:pos x="T4" y="T5"/>
              </a:cxn>
            </a:cxnLst>
            <a:rect l="T9" t="T10" r="T11" b="T12"/>
            <a:pathLst>
              <a:path w="20014" h="17468" fill="none" extrusionOk="0">
                <a:moveTo>
                  <a:pt x="12705" y="0"/>
                </a:moveTo>
                <a:cubicBezTo>
                  <a:pt x="15966" y="2371"/>
                  <a:pt x="18498" y="5608"/>
                  <a:pt x="20014" y="9344"/>
                </a:cubicBezTo>
              </a:path>
              <a:path w="20014" h="17468" stroke="0" extrusionOk="0">
                <a:moveTo>
                  <a:pt x="12705" y="0"/>
                </a:moveTo>
                <a:cubicBezTo>
                  <a:pt x="15966" y="2371"/>
                  <a:pt x="18498" y="5608"/>
                  <a:pt x="20014" y="9344"/>
                </a:cubicBezTo>
                <a:lnTo>
                  <a:pt x="0" y="17468"/>
                </a:lnTo>
                <a:close/>
              </a:path>
            </a:pathLst>
          </a:custGeom>
          <a:noFill/>
          <a:ln w="12700">
            <a:solidFill>
              <a:srgbClr val="FF3300"/>
            </a:solidFill>
            <a:round/>
            <a:headEnd/>
            <a:tailEnd/>
          </a:ln>
        </p:spPr>
        <p:txBody>
          <a:bodyPr wrap="none" anchor="ctr"/>
          <a:lstStyle/>
          <a:p>
            <a:endParaRPr lang="en-US"/>
          </a:p>
        </p:txBody>
      </p:sp>
      <p:sp>
        <p:nvSpPr>
          <p:cNvPr id="35854" name="Text Box 14"/>
          <p:cNvSpPr txBox="1">
            <a:spLocks noChangeArrowheads="1"/>
          </p:cNvSpPr>
          <p:nvPr/>
        </p:nvSpPr>
        <p:spPr bwMode="auto">
          <a:xfrm>
            <a:off x="4130675" y="4064000"/>
            <a:ext cx="336550" cy="396875"/>
          </a:xfrm>
          <a:prstGeom prst="rect">
            <a:avLst/>
          </a:prstGeom>
          <a:noFill/>
          <a:ln w="9525">
            <a:noFill/>
            <a:miter lim="800000"/>
            <a:headEnd/>
            <a:tailEnd/>
          </a:ln>
        </p:spPr>
        <p:txBody>
          <a:bodyPr wrap="none">
            <a:spAutoFit/>
          </a:bodyPr>
          <a:lstStyle/>
          <a:p>
            <a:r>
              <a:rPr lang="de-DE" b="0">
                <a:solidFill>
                  <a:srgbClr val="FF3300"/>
                </a:solidFill>
                <a:sym typeface="Symbol" pitchFamily="18" charset="2"/>
              </a:rPr>
              <a:t></a:t>
            </a:r>
            <a:endParaRPr lang="de-DE" sz="2400" b="0">
              <a:sym typeface="Symbol" pitchFamily="18" charset="2"/>
            </a:endParaRPr>
          </a:p>
        </p:txBody>
      </p:sp>
      <p:sp>
        <p:nvSpPr>
          <p:cNvPr id="35855" name="Rectangle 15"/>
          <p:cNvSpPr>
            <a:spLocks noChangeArrowheads="1"/>
          </p:cNvSpPr>
          <p:nvPr/>
        </p:nvSpPr>
        <p:spPr bwMode="auto">
          <a:xfrm>
            <a:off x="3686175" y="4464050"/>
            <a:ext cx="323850" cy="396875"/>
          </a:xfrm>
          <a:prstGeom prst="rect">
            <a:avLst/>
          </a:prstGeom>
          <a:noFill/>
          <a:ln w="9525">
            <a:noFill/>
            <a:miter lim="800000"/>
            <a:headEnd/>
            <a:tailEnd/>
          </a:ln>
        </p:spPr>
        <p:txBody>
          <a:bodyPr wrap="none">
            <a:spAutoFit/>
          </a:bodyPr>
          <a:lstStyle/>
          <a:p>
            <a:r>
              <a:rPr lang="de-DE" b="0">
                <a:solidFill>
                  <a:srgbClr val="FF3300"/>
                </a:solidFill>
                <a:sym typeface="Symbol" pitchFamily="18" charset="2"/>
              </a:rPr>
              <a:t></a:t>
            </a:r>
          </a:p>
        </p:txBody>
      </p:sp>
      <p:sp>
        <p:nvSpPr>
          <p:cNvPr id="35856" name="Arc 16"/>
          <p:cNvSpPr>
            <a:spLocks/>
          </p:cNvSpPr>
          <p:nvPr/>
        </p:nvSpPr>
        <p:spPr bwMode="auto">
          <a:xfrm rot="7983067">
            <a:off x="3586163" y="4402138"/>
            <a:ext cx="444500" cy="292100"/>
          </a:xfrm>
          <a:custGeom>
            <a:avLst/>
            <a:gdLst>
              <a:gd name="T0" fmla="*/ 2147483647 w 21358"/>
              <a:gd name="T1" fmla="*/ 0 h 13878"/>
              <a:gd name="T2" fmla="*/ 2147483647 w 21358"/>
              <a:gd name="T3" fmla="*/ 2147483647 h 13878"/>
              <a:gd name="T4" fmla="*/ 0 w 21358"/>
              <a:gd name="T5" fmla="*/ 2147483647 h 13878"/>
              <a:gd name="T6" fmla="*/ 0 60000 65536"/>
              <a:gd name="T7" fmla="*/ 0 60000 65536"/>
              <a:gd name="T8" fmla="*/ 0 60000 65536"/>
              <a:gd name="T9" fmla="*/ 0 w 21358"/>
              <a:gd name="T10" fmla="*/ 0 h 13878"/>
              <a:gd name="T11" fmla="*/ 21358 w 21358"/>
              <a:gd name="T12" fmla="*/ 13878 h 13878"/>
            </a:gdLst>
            <a:ahLst/>
            <a:cxnLst>
              <a:cxn ang="T6">
                <a:pos x="T0" y="T1"/>
              </a:cxn>
              <a:cxn ang="T7">
                <a:pos x="T2" y="T3"/>
              </a:cxn>
              <a:cxn ang="T8">
                <a:pos x="T4" y="T5"/>
              </a:cxn>
            </a:cxnLst>
            <a:rect l="T9" t="T10" r="T11" b="T12"/>
            <a:pathLst>
              <a:path w="21358" h="13878" fill="none" extrusionOk="0">
                <a:moveTo>
                  <a:pt x="16551" y="0"/>
                </a:moveTo>
                <a:cubicBezTo>
                  <a:pt x="19102" y="3042"/>
                  <a:pt x="20765" y="6728"/>
                  <a:pt x="21358" y="10653"/>
                </a:cubicBezTo>
              </a:path>
              <a:path w="21358" h="13878" stroke="0" extrusionOk="0">
                <a:moveTo>
                  <a:pt x="16551" y="0"/>
                </a:moveTo>
                <a:cubicBezTo>
                  <a:pt x="19102" y="3042"/>
                  <a:pt x="20765" y="6728"/>
                  <a:pt x="21358" y="10653"/>
                </a:cubicBezTo>
                <a:lnTo>
                  <a:pt x="0" y="13878"/>
                </a:lnTo>
                <a:close/>
              </a:path>
            </a:pathLst>
          </a:custGeom>
          <a:noFill/>
          <a:ln w="12700">
            <a:solidFill>
              <a:srgbClr val="FF3300"/>
            </a:solidFill>
            <a:round/>
            <a:headEnd/>
            <a:tailEnd/>
          </a:ln>
        </p:spPr>
        <p:txBody>
          <a:bodyPr wrap="none" anchor="ctr"/>
          <a:lstStyle/>
          <a:p>
            <a:endParaRPr lang="en-US"/>
          </a:p>
        </p:txBody>
      </p:sp>
      <p:sp>
        <p:nvSpPr>
          <p:cNvPr id="35857" name="Arc 17"/>
          <p:cNvSpPr>
            <a:spLocks/>
          </p:cNvSpPr>
          <p:nvPr/>
        </p:nvSpPr>
        <p:spPr bwMode="auto">
          <a:xfrm rot="4583167">
            <a:off x="4071938" y="4141787"/>
            <a:ext cx="184150" cy="244475"/>
          </a:xfrm>
          <a:custGeom>
            <a:avLst/>
            <a:gdLst>
              <a:gd name="T0" fmla="*/ 0 w 9384"/>
              <a:gd name="T1" fmla="*/ 392107877 h 21534"/>
              <a:gd name="T2" fmla="*/ 2147483647 w 9384"/>
              <a:gd name="T3" fmla="*/ 0 h 21534"/>
              <a:gd name="T4" fmla="*/ 2147483647 w 9384"/>
              <a:gd name="T5" fmla="*/ 2147483647 h 21534"/>
              <a:gd name="T6" fmla="*/ 0 60000 65536"/>
              <a:gd name="T7" fmla="*/ 0 60000 65536"/>
              <a:gd name="T8" fmla="*/ 0 60000 65536"/>
              <a:gd name="T9" fmla="*/ 0 w 9384"/>
              <a:gd name="T10" fmla="*/ 0 h 21534"/>
              <a:gd name="T11" fmla="*/ 9384 w 9384"/>
              <a:gd name="T12" fmla="*/ 21534 h 21534"/>
            </a:gdLst>
            <a:ahLst/>
            <a:cxnLst>
              <a:cxn ang="T6">
                <a:pos x="T0" y="T1"/>
              </a:cxn>
              <a:cxn ang="T7">
                <a:pos x="T2" y="T3"/>
              </a:cxn>
              <a:cxn ang="T8">
                <a:pos x="T4" y="T5"/>
              </a:cxn>
            </a:cxnLst>
            <a:rect l="T9" t="T10" r="T11" b="T12"/>
            <a:pathLst>
              <a:path w="9384" h="21534" fill="none" extrusionOk="0">
                <a:moveTo>
                  <a:pt x="-1" y="2078"/>
                </a:moveTo>
                <a:cubicBezTo>
                  <a:pt x="2413" y="914"/>
                  <a:pt x="5022" y="209"/>
                  <a:pt x="7694" y="0"/>
                </a:cubicBezTo>
              </a:path>
              <a:path w="9384" h="21534" stroke="0" extrusionOk="0">
                <a:moveTo>
                  <a:pt x="-1" y="2078"/>
                </a:moveTo>
                <a:cubicBezTo>
                  <a:pt x="2413" y="914"/>
                  <a:pt x="5022" y="209"/>
                  <a:pt x="7694" y="0"/>
                </a:cubicBezTo>
                <a:lnTo>
                  <a:pt x="9384" y="21534"/>
                </a:lnTo>
                <a:close/>
              </a:path>
            </a:pathLst>
          </a:custGeom>
          <a:noFill/>
          <a:ln w="12700">
            <a:solidFill>
              <a:srgbClr val="FF3300"/>
            </a:solidFill>
            <a:round/>
            <a:headEnd/>
            <a:tailEnd/>
          </a:ln>
        </p:spPr>
        <p:txBody>
          <a:bodyPr wrap="none" anchor="ctr"/>
          <a:lstStyle/>
          <a:p>
            <a:endParaRPr lang="en-US"/>
          </a:p>
        </p:txBody>
      </p:sp>
      <p:sp>
        <p:nvSpPr>
          <p:cNvPr id="35858" name="Line 18"/>
          <p:cNvSpPr>
            <a:spLocks noChangeShapeType="1"/>
          </p:cNvSpPr>
          <p:nvPr/>
        </p:nvSpPr>
        <p:spPr bwMode="auto">
          <a:xfrm flipH="1">
            <a:off x="4489450" y="2038350"/>
            <a:ext cx="658813" cy="884238"/>
          </a:xfrm>
          <a:prstGeom prst="line">
            <a:avLst/>
          </a:prstGeom>
          <a:noFill/>
          <a:ln w="19050">
            <a:solidFill>
              <a:schemeClr val="tx1"/>
            </a:solidFill>
            <a:round/>
            <a:headEnd/>
            <a:tailEnd type="triangle" w="sm" len="lg"/>
          </a:ln>
        </p:spPr>
        <p:txBody>
          <a:bodyPr wrap="none" anchor="ctr"/>
          <a:lstStyle/>
          <a:p>
            <a:endParaRPr lang="en-US"/>
          </a:p>
        </p:txBody>
      </p:sp>
      <p:sp>
        <p:nvSpPr>
          <p:cNvPr id="35859" name="Line 19"/>
          <p:cNvSpPr>
            <a:spLocks noChangeShapeType="1"/>
          </p:cNvSpPr>
          <p:nvPr/>
        </p:nvSpPr>
        <p:spPr bwMode="auto">
          <a:xfrm flipH="1">
            <a:off x="4979988" y="2576513"/>
            <a:ext cx="754062" cy="898525"/>
          </a:xfrm>
          <a:prstGeom prst="line">
            <a:avLst/>
          </a:prstGeom>
          <a:noFill/>
          <a:ln w="19050">
            <a:solidFill>
              <a:schemeClr val="tx1"/>
            </a:solidFill>
            <a:round/>
            <a:headEnd/>
            <a:tailEnd type="triangle" w="sm" len="lg"/>
          </a:ln>
        </p:spPr>
        <p:txBody>
          <a:bodyPr wrap="none" anchor="ctr"/>
          <a:lstStyle/>
          <a:p>
            <a:endParaRPr lang="en-US"/>
          </a:p>
        </p:txBody>
      </p:sp>
      <p:sp>
        <p:nvSpPr>
          <p:cNvPr id="35860" name="Text Box 20"/>
          <p:cNvSpPr txBox="1">
            <a:spLocks noChangeArrowheads="1"/>
          </p:cNvSpPr>
          <p:nvPr/>
        </p:nvSpPr>
        <p:spPr bwMode="auto">
          <a:xfrm>
            <a:off x="1390650" y="5337175"/>
            <a:ext cx="354013" cy="396875"/>
          </a:xfrm>
          <a:prstGeom prst="rect">
            <a:avLst/>
          </a:prstGeom>
          <a:noFill/>
          <a:ln w="9525">
            <a:noFill/>
            <a:miter lim="800000"/>
            <a:headEnd/>
            <a:tailEnd/>
          </a:ln>
        </p:spPr>
        <p:txBody>
          <a:bodyPr wrap="none">
            <a:spAutoFit/>
          </a:bodyPr>
          <a:lstStyle/>
          <a:p>
            <a:r>
              <a:rPr lang="de-DE" b="0">
                <a:latin typeface="Arial" charset="0"/>
              </a:rPr>
              <a:t>X</a:t>
            </a:r>
            <a:endParaRPr lang="de-DE" sz="2400" b="0"/>
          </a:p>
        </p:txBody>
      </p:sp>
      <p:sp>
        <p:nvSpPr>
          <p:cNvPr id="35861" name="Text Box 21"/>
          <p:cNvSpPr txBox="1">
            <a:spLocks noChangeArrowheads="1"/>
          </p:cNvSpPr>
          <p:nvPr/>
        </p:nvSpPr>
        <p:spPr bwMode="auto">
          <a:xfrm>
            <a:off x="6407150" y="4286250"/>
            <a:ext cx="354013" cy="396875"/>
          </a:xfrm>
          <a:prstGeom prst="rect">
            <a:avLst/>
          </a:prstGeom>
          <a:noFill/>
          <a:ln w="9525">
            <a:noFill/>
            <a:miter lim="800000"/>
            <a:headEnd/>
            <a:tailEnd/>
          </a:ln>
        </p:spPr>
        <p:txBody>
          <a:bodyPr wrap="none">
            <a:spAutoFit/>
          </a:bodyPr>
          <a:lstStyle/>
          <a:p>
            <a:r>
              <a:rPr lang="de-DE" b="0">
                <a:latin typeface="Arial" charset="0"/>
              </a:rPr>
              <a:t>Y</a:t>
            </a:r>
            <a:endParaRPr lang="de-DE" sz="2400" b="0"/>
          </a:p>
        </p:txBody>
      </p:sp>
      <p:sp>
        <p:nvSpPr>
          <p:cNvPr id="35862" name="Text Box 22"/>
          <p:cNvSpPr txBox="1">
            <a:spLocks noChangeArrowheads="1"/>
          </p:cNvSpPr>
          <p:nvPr/>
        </p:nvSpPr>
        <p:spPr bwMode="auto">
          <a:xfrm>
            <a:off x="3975100" y="1676400"/>
            <a:ext cx="339725" cy="396875"/>
          </a:xfrm>
          <a:prstGeom prst="rect">
            <a:avLst/>
          </a:prstGeom>
          <a:noFill/>
          <a:ln w="9525">
            <a:noFill/>
            <a:miter lim="800000"/>
            <a:headEnd/>
            <a:tailEnd/>
          </a:ln>
        </p:spPr>
        <p:txBody>
          <a:bodyPr wrap="none">
            <a:spAutoFit/>
          </a:bodyPr>
          <a:lstStyle/>
          <a:p>
            <a:r>
              <a:rPr lang="de-DE" b="0">
                <a:latin typeface="Arial" charset="0"/>
              </a:rPr>
              <a:t>Z</a:t>
            </a:r>
            <a:endParaRPr lang="de-DE" sz="2400" b="0"/>
          </a:p>
        </p:txBody>
      </p:sp>
      <p:sp>
        <p:nvSpPr>
          <p:cNvPr id="35863" name="Text Box 23"/>
          <p:cNvSpPr txBox="1">
            <a:spLocks noChangeArrowheads="1"/>
          </p:cNvSpPr>
          <p:nvPr/>
        </p:nvSpPr>
        <p:spPr bwMode="auto">
          <a:xfrm>
            <a:off x="3786188" y="2014538"/>
            <a:ext cx="349250" cy="366712"/>
          </a:xfrm>
          <a:prstGeom prst="rect">
            <a:avLst/>
          </a:prstGeom>
          <a:noFill/>
          <a:ln w="9525">
            <a:noFill/>
            <a:miter lim="800000"/>
            <a:headEnd/>
            <a:tailEnd/>
          </a:ln>
        </p:spPr>
        <p:txBody>
          <a:bodyPr wrap="none">
            <a:spAutoFit/>
          </a:bodyPr>
          <a:lstStyle/>
          <a:p>
            <a:r>
              <a:rPr lang="de-DE" sz="1800">
                <a:latin typeface="Arial" charset="0"/>
              </a:rPr>
              <a:t>N</a:t>
            </a:r>
            <a:endParaRPr lang="de-DE" sz="1600">
              <a:latin typeface="Arial" charset="0"/>
            </a:endParaRPr>
          </a:p>
        </p:txBody>
      </p:sp>
      <p:sp>
        <p:nvSpPr>
          <p:cNvPr id="35864" name="Text Box 24"/>
          <p:cNvSpPr txBox="1">
            <a:spLocks noChangeArrowheads="1"/>
          </p:cNvSpPr>
          <p:nvPr/>
        </p:nvSpPr>
        <p:spPr bwMode="auto">
          <a:xfrm>
            <a:off x="5803900" y="4108450"/>
            <a:ext cx="336550" cy="366713"/>
          </a:xfrm>
          <a:prstGeom prst="rect">
            <a:avLst/>
          </a:prstGeom>
          <a:noFill/>
          <a:ln w="9525">
            <a:noFill/>
            <a:miter lim="800000"/>
            <a:headEnd/>
            <a:tailEnd/>
          </a:ln>
        </p:spPr>
        <p:txBody>
          <a:bodyPr wrap="none">
            <a:spAutoFit/>
          </a:bodyPr>
          <a:lstStyle/>
          <a:p>
            <a:r>
              <a:rPr lang="de-DE" sz="1800">
                <a:latin typeface="Arial" charset="0"/>
              </a:rPr>
              <a:t>E</a:t>
            </a:r>
            <a:endParaRPr lang="de-DE" sz="1800">
              <a:solidFill>
                <a:schemeClr val="bg2"/>
              </a:solidFill>
              <a:latin typeface="Arial" charset="0"/>
            </a:endParaRPr>
          </a:p>
        </p:txBody>
      </p:sp>
      <p:sp>
        <p:nvSpPr>
          <p:cNvPr id="35865" name="Text Box 25"/>
          <p:cNvSpPr txBox="1">
            <a:spLocks noChangeArrowheads="1"/>
          </p:cNvSpPr>
          <p:nvPr/>
        </p:nvSpPr>
        <p:spPr bwMode="auto">
          <a:xfrm>
            <a:off x="1514475" y="4130675"/>
            <a:ext cx="400050" cy="366713"/>
          </a:xfrm>
          <a:prstGeom prst="rect">
            <a:avLst/>
          </a:prstGeom>
          <a:noFill/>
          <a:ln w="9525">
            <a:noFill/>
            <a:miter lim="800000"/>
            <a:headEnd/>
            <a:tailEnd/>
          </a:ln>
        </p:spPr>
        <p:txBody>
          <a:bodyPr wrap="none">
            <a:spAutoFit/>
          </a:bodyPr>
          <a:lstStyle/>
          <a:p>
            <a:r>
              <a:rPr lang="de-DE" sz="1800">
                <a:latin typeface="Arial" charset="0"/>
              </a:rPr>
              <a:t>W</a:t>
            </a:r>
            <a:endParaRPr lang="de-DE" sz="2400" b="0"/>
          </a:p>
        </p:txBody>
      </p:sp>
      <p:sp>
        <p:nvSpPr>
          <p:cNvPr id="35866" name="Text Box 26"/>
          <p:cNvSpPr txBox="1">
            <a:spLocks noChangeArrowheads="1"/>
          </p:cNvSpPr>
          <p:nvPr/>
        </p:nvSpPr>
        <p:spPr bwMode="auto">
          <a:xfrm rot="30787">
            <a:off x="3979863" y="4946650"/>
            <a:ext cx="292100" cy="304800"/>
          </a:xfrm>
          <a:prstGeom prst="rect">
            <a:avLst/>
          </a:prstGeom>
          <a:noFill/>
          <a:ln w="9525">
            <a:noFill/>
            <a:miter lim="800000"/>
            <a:headEnd/>
            <a:tailEnd/>
          </a:ln>
        </p:spPr>
        <p:txBody>
          <a:bodyPr wrap="none">
            <a:spAutoFit/>
          </a:bodyPr>
          <a:lstStyle/>
          <a:p>
            <a:r>
              <a:rPr lang="de-DE" sz="1400" b="0">
                <a:sym typeface="Symbol" pitchFamily="18" charset="2"/>
              </a:rPr>
              <a:t></a:t>
            </a:r>
            <a:endParaRPr lang="de-DE" sz="2400" b="0">
              <a:sym typeface="Symbol" pitchFamily="18" charset="2"/>
            </a:endParaRPr>
          </a:p>
        </p:txBody>
      </p:sp>
      <p:sp>
        <p:nvSpPr>
          <p:cNvPr id="35867" name="Line 27"/>
          <p:cNvSpPr>
            <a:spLocks noChangeShapeType="1"/>
          </p:cNvSpPr>
          <p:nvPr/>
        </p:nvSpPr>
        <p:spPr bwMode="auto">
          <a:xfrm flipV="1">
            <a:off x="1876425" y="5094288"/>
            <a:ext cx="336550" cy="90487"/>
          </a:xfrm>
          <a:prstGeom prst="line">
            <a:avLst/>
          </a:prstGeom>
          <a:noFill/>
          <a:ln w="76200">
            <a:solidFill>
              <a:schemeClr val="bg1"/>
            </a:solidFill>
            <a:round/>
            <a:headEnd/>
            <a:tailEnd/>
          </a:ln>
        </p:spPr>
        <p:txBody>
          <a:bodyPr wrap="none" anchor="ctr"/>
          <a:lstStyle/>
          <a:p>
            <a:endParaRPr lang="en-US"/>
          </a:p>
        </p:txBody>
      </p:sp>
      <p:sp>
        <p:nvSpPr>
          <p:cNvPr id="35868" name="Line 28"/>
          <p:cNvSpPr>
            <a:spLocks noChangeShapeType="1"/>
          </p:cNvSpPr>
          <p:nvPr/>
        </p:nvSpPr>
        <p:spPr bwMode="auto">
          <a:xfrm flipH="1" flipV="1">
            <a:off x="5935663" y="4619625"/>
            <a:ext cx="63500" cy="57150"/>
          </a:xfrm>
          <a:prstGeom prst="line">
            <a:avLst/>
          </a:prstGeom>
          <a:noFill/>
          <a:ln w="9525">
            <a:solidFill>
              <a:srgbClr val="006600"/>
            </a:solidFill>
            <a:round/>
            <a:headEnd/>
            <a:tailEnd type="triangle" w="med" len="lg"/>
          </a:ln>
        </p:spPr>
        <p:txBody>
          <a:bodyPr wrap="none" anchor="ctr"/>
          <a:lstStyle/>
          <a:p>
            <a:endParaRPr lang="en-US"/>
          </a:p>
        </p:txBody>
      </p:sp>
      <p:sp>
        <p:nvSpPr>
          <p:cNvPr id="35869" name="Line 29"/>
          <p:cNvSpPr>
            <a:spLocks noChangeShapeType="1"/>
          </p:cNvSpPr>
          <p:nvPr/>
        </p:nvSpPr>
        <p:spPr bwMode="auto">
          <a:xfrm rot="7697410" flipH="1" flipV="1">
            <a:off x="1671638" y="4587875"/>
            <a:ext cx="177800" cy="57150"/>
          </a:xfrm>
          <a:prstGeom prst="line">
            <a:avLst/>
          </a:prstGeom>
          <a:noFill/>
          <a:ln w="9525">
            <a:solidFill>
              <a:srgbClr val="006600"/>
            </a:solidFill>
            <a:round/>
            <a:headEnd/>
            <a:tailEnd type="triangle" w="med" len="lg"/>
          </a:ln>
        </p:spPr>
        <p:txBody>
          <a:bodyPr wrap="none" anchor="ctr"/>
          <a:lstStyle/>
          <a:p>
            <a:endParaRPr lang="en-US"/>
          </a:p>
        </p:txBody>
      </p:sp>
      <p:grpSp>
        <p:nvGrpSpPr>
          <p:cNvPr id="35870" name="Group 30"/>
          <p:cNvGrpSpPr>
            <a:grpSpLocks/>
          </p:cNvGrpSpPr>
          <p:nvPr/>
        </p:nvGrpSpPr>
        <p:grpSpPr bwMode="auto">
          <a:xfrm rot="-323124">
            <a:off x="4652963" y="5765800"/>
            <a:ext cx="939800" cy="357188"/>
            <a:chOff x="2380" y="2720"/>
            <a:chExt cx="538" cy="192"/>
          </a:xfrm>
        </p:grpSpPr>
        <p:sp>
          <p:nvSpPr>
            <p:cNvPr id="35913" name="Rectangle 31"/>
            <p:cNvSpPr>
              <a:spLocks noChangeArrowheads="1"/>
            </p:cNvSpPr>
            <p:nvPr/>
          </p:nvSpPr>
          <p:spPr bwMode="auto">
            <a:xfrm rot="-2287630">
              <a:off x="2435" y="2720"/>
              <a:ext cx="453" cy="192"/>
            </a:xfrm>
            <a:prstGeom prst="rect">
              <a:avLst/>
            </a:prstGeom>
            <a:solidFill>
              <a:schemeClr val="bg1"/>
            </a:solidFill>
            <a:ln w="9525">
              <a:noFill/>
              <a:miter lim="800000"/>
              <a:headEnd/>
              <a:tailEnd/>
            </a:ln>
          </p:spPr>
          <p:txBody>
            <a:bodyPr wrap="none" anchor="ctr"/>
            <a:lstStyle/>
            <a:p>
              <a:endParaRPr lang="en-US"/>
            </a:p>
          </p:txBody>
        </p:sp>
        <p:sp>
          <p:nvSpPr>
            <p:cNvPr id="35914" name="Text Box 32"/>
            <p:cNvSpPr txBox="1">
              <a:spLocks noChangeArrowheads="1"/>
            </p:cNvSpPr>
            <p:nvPr/>
          </p:nvSpPr>
          <p:spPr bwMode="auto">
            <a:xfrm rot="-2229398">
              <a:off x="2380" y="2723"/>
              <a:ext cx="538" cy="163"/>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=0-90°S</a:t>
              </a:r>
              <a:endParaRPr lang="de-DE" sz="2400" b="0"/>
            </a:p>
          </p:txBody>
        </p:sp>
      </p:grpSp>
      <p:sp>
        <p:nvSpPr>
          <p:cNvPr id="35871" name="Text Box 33"/>
          <p:cNvSpPr txBox="1">
            <a:spLocks noChangeArrowheads="1"/>
          </p:cNvSpPr>
          <p:nvPr/>
        </p:nvSpPr>
        <p:spPr bwMode="auto">
          <a:xfrm>
            <a:off x="4673600" y="3103563"/>
            <a:ext cx="336550" cy="366712"/>
          </a:xfrm>
          <a:prstGeom prst="rect">
            <a:avLst/>
          </a:prstGeom>
          <a:noFill/>
          <a:ln w="9525">
            <a:noFill/>
            <a:miter lim="800000"/>
            <a:headEnd/>
            <a:tailEnd/>
          </a:ln>
        </p:spPr>
        <p:txBody>
          <a:bodyPr wrap="none">
            <a:spAutoFit/>
          </a:bodyPr>
          <a:lstStyle/>
          <a:p>
            <a:r>
              <a:rPr lang="de-DE" sz="1800" b="0">
                <a:solidFill>
                  <a:srgbClr val="FF3300"/>
                </a:solidFill>
                <a:latin typeface="Arial" charset="0"/>
              </a:rPr>
              <a:t>P</a:t>
            </a:r>
            <a:endParaRPr lang="de-DE" sz="2400" b="0"/>
          </a:p>
        </p:txBody>
      </p:sp>
      <p:sp>
        <p:nvSpPr>
          <p:cNvPr id="35872" name="Text Box 34"/>
          <p:cNvSpPr txBox="1">
            <a:spLocks noChangeArrowheads="1"/>
          </p:cNvSpPr>
          <p:nvPr/>
        </p:nvSpPr>
        <p:spPr bwMode="auto">
          <a:xfrm>
            <a:off x="3508375" y="4159250"/>
            <a:ext cx="361950" cy="366713"/>
          </a:xfrm>
          <a:prstGeom prst="rect">
            <a:avLst/>
          </a:prstGeom>
          <a:noFill/>
          <a:ln w="9525">
            <a:noFill/>
            <a:miter lim="800000"/>
            <a:headEnd/>
            <a:tailEnd/>
          </a:ln>
        </p:spPr>
        <p:txBody>
          <a:bodyPr wrap="none">
            <a:spAutoFit/>
          </a:bodyPr>
          <a:lstStyle/>
          <a:p>
            <a:r>
              <a:rPr lang="de-DE" sz="1800">
                <a:latin typeface="Arial" charset="0"/>
              </a:rPr>
              <a:t>O</a:t>
            </a:r>
            <a:endParaRPr lang="de-DE" sz="2400" b="0"/>
          </a:p>
        </p:txBody>
      </p:sp>
      <p:sp>
        <p:nvSpPr>
          <p:cNvPr id="35873" name="Line 35"/>
          <p:cNvSpPr>
            <a:spLocks noChangeShapeType="1"/>
          </p:cNvSpPr>
          <p:nvPr/>
        </p:nvSpPr>
        <p:spPr bwMode="auto">
          <a:xfrm>
            <a:off x="3805238" y="6534150"/>
            <a:ext cx="252412" cy="0"/>
          </a:xfrm>
          <a:prstGeom prst="line">
            <a:avLst/>
          </a:prstGeom>
          <a:noFill/>
          <a:ln w="38100">
            <a:solidFill>
              <a:schemeClr val="bg1"/>
            </a:solidFill>
            <a:round/>
            <a:headEnd/>
            <a:tailEnd/>
          </a:ln>
        </p:spPr>
        <p:txBody>
          <a:bodyPr wrap="none" anchor="ctr"/>
          <a:lstStyle/>
          <a:p>
            <a:endParaRPr lang="en-US"/>
          </a:p>
        </p:txBody>
      </p:sp>
      <p:sp>
        <p:nvSpPr>
          <p:cNvPr id="35874" name="Line 36"/>
          <p:cNvSpPr>
            <a:spLocks noChangeShapeType="1"/>
          </p:cNvSpPr>
          <p:nvPr/>
        </p:nvSpPr>
        <p:spPr bwMode="auto">
          <a:xfrm flipV="1">
            <a:off x="4057650" y="6443663"/>
            <a:ext cx="420688" cy="90487"/>
          </a:xfrm>
          <a:prstGeom prst="line">
            <a:avLst/>
          </a:prstGeom>
          <a:noFill/>
          <a:ln w="76200">
            <a:solidFill>
              <a:schemeClr val="bg1"/>
            </a:solidFill>
            <a:round/>
            <a:headEnd/>
            <a:tailEnd/>
          </a:ln>
        </p:spPr>
        <p:txBody>
          <a:bodyPr wrap="none" anchor="ctr"/>
          <a:lstStyle/>
          <a:p>
            <a:endParaRPr lang="en-US"/>
          </a:p>
        </p:txBody>
      </p:sp>
      <p:sp>
        <p:nvSpPr>
          <p:cNvPr id="35875" name="Line 37"/>
          <p:cNvSpPr>
            <a:spLocks noChangeShapeType="1"/>
          </p:cNvSpPr>
          <p:nvPr/>
        </p:nvSpPr>
        <p:spPr bwMode="auto">
          <a:xfrm flipV="1">
            <a:off x="4478338" y="6264275"/>
            <a:ext cx="417512" cy="179388"/>
          </a:xfrm>
          <a:prstGeom prst="line">
            <a:avLst/>
          </a:prstGeom>
          <a:noFill/>
          <a:ln w="76200">
            <a:solidFill>
              <a:schemeClr val="bg1"/>
            </a:solidFill>
            <a:round/>
            <a:headEnd/>
            <a:tailEnd/>
          </a:ln>
        </p:spPr>
        <p:txBody>
          <a:bodyPr wrap="none" anchor="ctr"/>
          <a:lstStyle/>
          <a:p>
            <a:endParaRPr lang="en-US"/>
          </a:p>
        </p:txBody>
      </p:sp>
      <p:sp>
        <p:nvSpPr>
          <p:cNvPr id="35876" name="Line 38"/>
          <p:cNvSpPr>
            <a:spLocks noChangeShapeType="1"/>
          </p:cNvSpPr>
          <p:nvPr/>
        </p:nvSpPr>
        <p:spPr bwMode="auto">
          <a:xfrm>
            <a:off x="5821363" y="4286250"/>
            <a:ext cx="0" cy="177800"/>
          </a:xfrm>
          <a:prstGeom prst="line">
            <a:avLst/>
          </a:prstGeom>
          <a:noFill/>
          <a:ln w="57150">
            <a:solidFill>
              <a:schemeClr val="bg1"/>
            </a:solidFill>
            <a:round/>
            <a:headEnd/>
            <a:tailEnd/>
          </a:ln>
        </p:spPr>
        <p:txBody>
          <a:bodyPr wrap="none" anchor="ctr"/>
          <a:lstStyle/>
          <a:p>
            <a:endParaRPr lang="en-US"/>
          </a:p>
        </p:txBody>
      </p:sp>
      <p:sp>
        <p:nvSpPr>
          <p:cNvPr id="35877" name="Text Box 39"/>
          <p:cNvSpPr txBox="1">
            <a:spLocks noChangeArrowheads="1"/>
          </p:cNvSpPr>
          <p:nvPr/>
        </p:nvSpPr>
        <p:spPr bwMode="auto">
          <a:xfrm>
            <a:off x="4430713" y="4422775"/>
            <a:ext cx="330200" cy="336550"/>
          </a:xfrm>
          <a:prstGeom prst="rect">
            <a:avLst/>
          </a:prstGeom>
          <a:noFill/>
          <a:ln w="9525">
            <a:noFill/>
            <a:miter lim="800000"/>
            <a:headEnd/>
            <a:tailEnd/>
          </a:ln>
        </p:spPr>
        <p:txBody>
          <a:bodyPr wrap="none">
            <a:spAutoFit/>
          </a:bodyPr>
          <a:lstStyle/>
          <a:p>
            <a:r>
              <a:rPr lang="de-DE" sz="1600" b="0">
                <a:solidFill>
                  <a:srgbClr val="FF3300"/>
                </a:solidFill>
                <a:latin typeface="Arial" charset="0"/>
              </a:rPr>
              <a:t>R</a:t>
            </a:r>
            <a:endParaRPr lang="de-DE" sz="2400" b="0"/>
          </a:p>
        </p:txBody>
      </p:sp>
      <p:sp>
        <p:nvSpPr>
          <p:cNvPr id="35878" name="Text Box 40"/>
          <p:cNvSpPr txBox="1">
            <a:spLocks noChangeArrowheads="1"/>
          </p:cNvSpPr>
          <p:nvPr/>
        </p:nvSpPr>
        <p:spPr bwMode="auto">
          <a:xfrm rot="-319203">
            <a:off x="4224338" y="5160963"/>
            <a:ext cx="1027112" cy="304800"/>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=0-180°E</a:t>
            </a:r>
            <a:endParaRPr lang="de-DE" sz="2400" b="0"/>
          </a:p>
        </p:txBody>
      </p:sp>
      <p:sp>
        <p:nvSpPr>
          <p:cNvPr id="35879" name="Line 41"/>
          <p:cNvSpPr>
            <a:spLocks noChangeShapeType="1"/>
          </p:cNvSpPr>
          <p:nvPr/>
        </p:nvSpPr>
        <p:spPr bwMode="auto">
          <a:xfrm flipH="1">
            <a:off x="1371600" y="4557713"/>
            <a:ext cx="2519363" cy="850900"/>
          </a:xfrm>
          <a:prstGeom prst="line">
            <a:avLst/>
          </a:prstGeom>
          <a:noFill/>
          <a:ln w="19050">
            <a:solidFill>
              <a:schemeClr val="tx1"/>
            </a:solidFill>
            <a:round/>
            <a:headEnd/>
            <a:tailEnd type="triangle" w="med" len="lg"/>
          </a:ln>
        </p:spPr>
        <p:txBody>
          <a:bodyPr wrap="none" anchor="ctr"/>
          <a:lstStyle/>
          <a:p>
            <a:endParaRPr lang="en-US"/>
          </a:p>
        </p:txBody>
      </p:sp>
      <p:sp>
        <p:nvSpPr>
          <p:cNvPr id="35880" name="Text Box 42"/>
          <p:cNvSpPr txBox="1">
            <a:spLocks noChangeArrowheads="1"/>
          </p:cNvSpPr>
          <p:nvPr/>
        </p:nvSpPr>
        <p:spPr bwMode="auto">
          <a:xfrm rot="4085512">
            <a:off x="5165725" y="3470276"/>
            <a:ext cx="949325" cy="304800"/>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=0-90°N</a:t>
            </a:r>
            <a:endParaRPr lang="de-DE" sz="2400" b="0"/>
          </a:p>
        </p:txBody>
      </p:sp>
      <p:sp>
        <p:nvSpPr>
          <p:cNvPr id="35881" name="Text Box 43"/>
          <p:cNvSpPr txBox="1">
            <a:spLocks noChangeArrowheads="1"/>
          </p:cNvSpPr>
          <p:nvPr/>
        </p:nvSpPr>
        <p:spPr bwMode="auto">
          <a:xfrm>
            <a:off x="2589213" y="4668838"/>
            <a:ext cx="273050" cy="396875"/>
          </a:xfrm>
          <a:prstGeom prst="rect">
            <a:avLst/>
          </a:prstGeom>
          <a:noFill/>
          <a:ln w="9525">
            <a:noFill/>
            <a:miter lim="800000"/>
            <a:headEnd/>
            <a:tailEnd/>
          </a:ln>
        </p:spPr>
        <p:txBody>
          <a:bodyPr wrap="none">
            <a:spAutoFit/>
          </a:bodyPr>
          <a:lstStyle/>
          <a:p>
            <a:r>
              <a:rPr lang="en-US" b="0"/>
              <a:t>•</a:t>
            </a:r>
            <a:endParaRPr lang="en-US" sz="2400" b="0"/>
          </a:p>
        </p:txBody>
      </p:sp>
      <p:sp>
        <p:nvSpPr>
          <p:cNvPr id="35882" name="Text Box 44"/>
          <p:cNvSpPr txBox="1">
            <a:spLocks noChangeArrowheads="1"/>
          </p:cNvSpPr>
          <p:nvPr/>
        </p:nvSpPr>
        <p:spPr bwMode="auto">
          <a:xfrm>
            <a:off x="1169988" y="1758950"/>
            <a:ext cx="1643062" cy="822325"/>
          </a:xfrm>
          <a:prstGeom prst="rect">
            <a:avLst/>
          </a:prstGeom>
          <a:noFill/>
          <a:ln w="9525">
            <a:noFill/>
            <a:miter lim="800000"/>
            <a:headEnd/>
            <a:tailEnd/>
          </a:ln>
        </p:spPr>
        <p:txBody>
          <a:bodyPr wrap="none">
            <a:spAutoFit/>
          </a:bodyPr>
          <a:lstStyle/>
          <a:p>
            <a:pPr algn="ctr"/>
            <a:r>
              <a:rPr lang="en-US" sz="2400" b="0">
                <a:latin typeface="Arial" charset="0"/>
              </a:rPr>
              <a:t>Greenwich</a:t>
            </a:r>
          </a:p>
          <a:p>
            <a:pPr algn="ctr"/>
            <a:r>
              <a:rPr lang="en-US" sz="2400" b="0">
                <a:latin typeface="Arial" charset="0"/>
              </a:rPr>
              <a:t>meridian</a:t>
            </a:r>
            <a:endParaRPr lang="en-US" sz="2400" b="0"/>
          </a:p>
        </p:txBody>
      </p:sp>
      <p:sp>
        <p:nvSpPr>
          <p:cNvPr id="35883" name="Line 45"/>
          <p:cNvSpPr>
            <a:spLocks noChangeShapeType="1"/>
          </p:cNvSpPr>
          <p:nvPr/>
        </p:nvSpPr>
        <p:spPr bwMode="auto">
          <a:xfrm>
            <a:off x="2478088" y="2438400"/>
            <a:ext cx="439737" cy="923925"/>
          </a:xfrm>
          <a:prstGeom prst="line">
            <a:avLst/>
          </a:prstGeom>
          <a:noFill/>
          <a:ln w="19050">
            <a:solidFill>
              <a:schemeClr val="tx1"/>
            </a:solidFill>
            <a:round/>
            <a:headEnd/>
            <a:tailEnd type="triangle" w="sm" len="lg"/>
          </a:ln>
        </p:spPr>
        <p:txBody>
          <a:bodyPr wrap="none" anchor="ctr"/>
          <a:lstStyle/>
          <a:p>
            <a:endParaRPr lang="en-US"/>
          </a:p>
        </p:txBody>
      </p:sp>
      <p:sp>
        <p:nvSpPr>
          <p:cNvPr id="35884" name="Line 46"/>
          <p:cNvSpPr>
            <a:spLocks noChangeShapeType="1"/>
          </p:cNvSpPr>
          <p:nvPr/>
        </p:nvSpPr>
        <p:spPr bwMode="auto">
          <a:xfrm>
            <a:off x="3890963" y="4554538"/>
            <a:ext cx="998537" cy="428625"/>
          </a:xfrm>
          <a:prstGeom prst="line">
            <a:avLst/>
          </a:prstGeom>
          <a:noFill/>
          <a:ln w="19050">
            <a:solidFill>
              <a:srgbClr val="FF3300"/>
            </a:solidFill>
            <a:round/>
            <a:headEnd/>
            <a:tailEnd/>
          </a:ln>
        </p:spPr>
        <p:txBody>
          <a:bodyPr wrap="none" anchor="ctr"/>
          <a:lstStyle/>
          <a:p>
            <a:endParaRPr lang="en-US"/>
          </a:p>
        </p:txBody>
      </p:sp>
      <p:sp>
        <p:nvSpPr>
          <p:cNvPr id="35885" name="Rectangle 47"/>
          <p:cNvSpPr>
            <a:spLocks noChangeArrowheads="1"/>
          </p:cNvSpPr>
          <p:nvPr/>
        </p:nvSpPr>
        <p:spPr bwMode="auto">
          <a:xfrm>
            <a:off x="1598613" y="2451100"/>
            <a:ext cx="820737" cy="457200"/>
          </a:xfrm>
          <a:prstGeom prst="rect">
            <a:avLst/>
          </a:prstGeom>
          <a:noFill/>
          <a:ln w="9525">
            <a:noFill/>
            <a:miter lim="800000"/>
            <a:headEnd/>
            <a:tailEnd/>
          </a:ln>
        </p:spPr>
        <p:txBody>
          <a:bodyPr wrap="none">
            <a:spAutoFit/>
          </a:bodyPr>
          <a:lstStyle/>
          <a:p>
            <a:r>
              <a:rPr lang="de-DE" sz="2400" b="0">
                <a:latin typeface="Arial" charset="0"/>
                <a:sym typeface="Symbol" pitchFamily="18" charset="2"/>
              </a:rPr>
              <a:t>=0</a:t>
            </a:r>
            <a:r>
              <a:rPr lang="de-DE" sz="2400" b="0">
                <a:latin typeface="Arial" charset="0"/>
              </a:rPr>
              <a:t>°</a:t>
            </a:r>
            <a:endParaRPr lang="en-US" sz="2400" b="0">
              <a:latin typeface="Comic Sans MS" pitchFamily="66" charset="0"/>
            </a:endParaRPr>
          </a:p>
        </p:txBody>
      </p:sp>
      <p:sp>
        <p:nvSpPr>
          <p:cNvPr id="35886" name="Arc 48"/>
          <p:cNvSpPr>
            <a:spLocks/>
          </p:cNvSpPr>
          <p:nvPr/>
        </p:nvSpPr>
        <p:spPr bwMode="auto">
          <a:xfrm>
            <a:off x="2727325" y="2490788"/>
            <a:ext cx="1150938" cy="4060825"/>
          </a:xfrm>
          <a:custGeom>
            <a:avLst/>
            <a:gdLst>
              <a:gd name="T0" fmla="*/ 2147483647 w 21763"/>
              <a:gd name="T1" fmla="*/ 2147483647 h 43174"/>
              <a:gd name="T2" fmla="*/ 2147483647 w 21763"/>
              <a:gd name="T3" fmla="*/ 2147483647 h 43174"/>
              <a:gd name="T4" fmla="*/ 2147483647 w 21763"/>
              <a:gd name="T5" fmla="*/ 2147483647 h 43174"/>
              <a:gd name="T6" fmla="*/ 0 60000 65536"/>
              <a:gd name="T7" fmla="*/ 0 60000 65536"/>
              <a:gd name="T8" fmla="*/ 0 60000 65536"/>
              <a:gd name="T9" fmla="*/ 0 w 21763"/>
              <a:gd name="T10" fmla="*/ 0 h 43174"/>
              <a:gd name="T11" fmla="*/ 21763 w 21763"/>
              <a:gd name="T12" fmla="*/ 43174 h 43174"/>
            </a:gdLst>
            <a:ahLst/>
            <a:cxnLst>
              <a:cxn ang="T6">
                <a:pos x="T0" y="T1"/>
              </a:cxn>
              <a:cxn ang="T7">
                <a:pos x="T2" y="T3"/>
              </a:cxn>
              <a:cxn ang="T8">
                <a:pos x="T4" y="T5"/>
              </a:cxn>
            </a:cxnLst>
            <a:rect l="T9" t="T10" r="T11" b="T12"/>
            <a:pathLst>
              <a:path w="21763" h="43174" fill="none" extrusionOk="0">
                <a:moveTo>
                  <a:pt x="20537" y="43173"/>
                </a:moveTo>
                <a:cubicBezTo>
                  <a:pt x="9034" y="42607"/>
                  <a:pt x="0" y="33116"/>
                  <a:pt x="0" y="21600"/>
                </a:cubicBezTo>
                <a:cubicBezTo>
                  <a:pt x="0" y="9670"/>
                  <a:pt x="9670" y="0"/>
                  <a:pt x="21600" y="0"/>
                </a:cubicBezTo>
                <a:cubicBezTo>
                  <a:pt x="21654" y="-1"/>
                  <a:pt x="21708" y="0"/>
                  <a:pt x="21763" y="0"/>
                </a:cubicBezTo>
              </a:path>
              <a:path w="21763" h="43174" stroke="0" extrusionOk="0">
                <a:moveTo>
                  <a:pt x="20537" y="43173"/>
                </a:moveTo>
                <a:cubicBezTo>
                  <a:pt x="9034" y="42607"/>
                  <a:pt x="0" y="33116"/>
                  <a:pt x="0" y="21600"/>
                </a:cubicBezTo>
                <a:cubicBezTo>
                  <a:pt x="0" y="9670"/>
                  <a:pt x="9670" y="0"/>
                  <a:pt x="21600" y="0"/>
                </a:cubicBezTo>
                <a:cubicBezTo>
                  <a:pt x="21654" y="-1"/>
                  <a:pt x="21708" y="0"/>
                  <a:pt x="21763" y="0"/>
                </a:cubicBezTo>
                <a:lnTo>
                  <a:pt x="21600" y="21600"/>
                </a:lnTo>
                <a:close/>
              </a:path>
            </a:pathLst>
          </a:custGeom>
          <a:noFill/>
          <a:ln w="28575">
            <a:solidFill>
              <a:schemeClr val="tx1"/>
            </a:solidFill>
            <a:round/>
            <a:headEnd/>
            <a:tailEnd/>
          </a:ln>
        </p:spPr>
        <p:txBody>
          <a:bodyPr wrap="none" anchor="ctr"/>
          <a:lstStyle/>
          <a:p>
            <a:endParaRPr lang="en-US"/>
          </a:p>
        </p:txBody>
      </p:sp>
      <p:sp>
        <p:nvSpPr>
          <p:cNvPr id="35887" name="Arc 49"/>
          <p:cNvSpPr>
            <a:spLocks/>
          </p:cNvSpPr>
          <p:nvPr/>
        </p:nvSpPr>
        <p:spPr bwMode="auto">
          <a:xfrm>
            <a:off x="1955800" y="2498725"/>
            <a:ext cx="1951038" cy="4054475"/>
          </a:xfrm>
          <a:custGeom>
            <a:avLst/>
            <a:gdLst>
              <a:gd name="T0" fmla="*/ 2147483647 w 21600"/>
              <a:gd name="T1" fmla="*/ 2147483647 h 43182"/>
              <a:gd name="T2" fmla="*/ 2147483647 w 21600"/>
              <a:gd name="T3" fmla="*/ 0 h 43182"/>
              <a:gd name="T4" fmla="*/ 2147483647 w 21600"/>
              <a:gd name="T5" fmla="*/ 2147483647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717" y="43181"/>
                </a:moveTo>
                <a:cubicBezTo>
                  <a:pt x="9140" y="42708"/>
                  <a:pt x="0" y="33185"/>
                  <a:pt x="0" y="21600"/>
                </a:cubicBezTo>
                <a:cubicBezTo>
                  <a:pt x="-1" y="9696"/>
                  <a:pt x="9631" y="35"/>
                  <a:pt x="21535" y="0"/>
                </a:cubicBezTo>
              </a:path>
              <a:path w="21600" h="43182" stroke="0" extrusionOk="0">
                <a:moveTo>
                  <a:pt x="20717" y="43181"/>
                </a:moveTo>
                <a:cubicBezTo>
                  <a:pt x="9140" y="42708"/>
                  <a:pt x="0" y="33185"/>
                  <a:pt x="0" y="21600"/>
                </a:cubicBezTo>
                <a:cubicBezTo>
                  <a:pt x="-1" y="9696"/>
                  <a:pt x="9631" y="35"/>
                  <a:pt x="21535" y="0"/>
                </a:cubicBezTo>
                <a:lnTo>
                  <a:pt x="21600" y="21600"/>
                </a:lnTo>
                <a:close/>
              </a:path>
            </a:pathLst>
          </a:custGeom>
          <a:noFill/>
          <a:ln w="12700">
            <a:solidFill>
              <a:schemeClr val="tx1"/>
            </a:solidFill>
            <a:round/>
            <a:headEnd/>
            <a:tailEnd/>
          </a:ln>
        </p:spPr>
        <p:txBody>
          <a:bodyPr wrap="none" anchor="ctr"/>
          <a:lstStyle/>
          <a:p>
            <a:endParaRPr lang="en-US"/>
          </a:p>
        </p:txBody>
      </p:sp>
      <p:sp>
        <p:nvSpPr>
          <p:cNvPr id="35888" name="Arc 50"/>
          <p:cNvSpPr>
            <a:spLocks/>
          </p:cNvSpPr>
          <p:nvPr/>
        </p:nvSpPr>
        <p:spPr bwMode="auto">
          <a:xfrm>
            <a:off x="3848100" y="2503488"/>
            <a:ext cx="1066800" cy="2687637"/>
          </a:xfrm>
          <a:custGeom>
            <a:avLst/>
            <a:gdLst>
              <a:gd name="T0" fmla="*/ 2147483647 w 21600"/>
              <a:gd name="T1" fmla="*/ 0 h 28651"/>
              <a:gd name="T2" fmla="*/ 2147483647 w 21600"/>
              <a:gd name="T3" fmla="*/ 2147483647 h 28651"/>
              <a:gd name="T4" fmla="*/ 0 w 21600"/>
              <a:gd name="T5" fmla="*/ 2147483647 h 28651"/>
              <a:gd name="T6" fmla="*/ 0 60000 65536"/>
              <a:gd name="T7" fmla="*/ 0 60000 65536"/>
              <a:gd name="T8" fmla="*/ 0 60000 65536"/>
              <a:gd name="T9" fmla="*/ 0 w 21600"/>
              <a:gd name="T10" fmla="*/ 0 h 28651"/>
              <a:gd name="T11" fmla="*/ 21600 w 21600"/>
              <a:gd name="T12" fmla="*/ 28651 h 28651"/>
            </a:gdLst>
            <a:ahLst/>
            <a:cxnLst>
              <a:cxn ang="T6">
                <a:pos x="T0" y="T1"/>
              </a:cxn>
              <a:cxn ang="T7">
                <a:pos x="T2" y="T3"/>
              </a:cxn>
              <a:cxn ang="T8">
                <a:pos x="T4" y="T5"/>
              </a:cxn>
            </a:cxnLst>
            <a:rect l="T9" t="T10" r="T11" b="T12"/>
            <a:pathLst>
              <a:path w="21600" h="28651" fill="none" extrusionOk="0">
                <a:moveTo>
                  <a:pt x="884" y="0"/>
                </a:moveTo>
                <a:cubicBezTo>
                  <a:pt x="12460" y="474"/>
                  <a:pt x="21600" y="9996"/>
                  <a:pt x="21600" y="21582"/>
                </a:cubicBezTo>
                <a:cubicBezTo>
                  <a:pt x="21600" y="23988"/>
                  <a:pt x="21197" y="26377"/>
                  <a:pt x="20410" y="28650"/>
                </a:cubicBezTo>
              </a:path>
              <a:path w="21600" h="28651" stroke="0" extrusionOk="0">
                <a:moveTo>
                  <a:pt x="884" y="0"/>
                </a:moveTo>
                <a:cubicBezTo>
                  <a:pt x="12460" y="474"/>
                  <a:pt x="21600" y="9996"/>
                  <a:pt x="21600" y="21582"/>
                </a:cubicBezTo>
                <a:cubicBezTo>
                  <a:pt x="21600" y="23988"/>
                  <a:pt x="21197" y="26377"/>
                  <a:pt x="20410" y="28650"/>
                </a:cubicBezTo>
                <a:lnTo>
                  <a:pt x="0" y="21582"/>
                </a:lnTo>
                <a:close/>
              </a:path>
            </a:pathLst>
          </a:custGeom>
          <a:noFill/>
          <a:ln w="12700">
            <a:solidFill>
              <a:schemeClr val="tx1"/>
            </a:solidFill>
            <a:round/>
            <a:headEnd/>
            <a:tailEnd/>
          </a:ln>
        </p:spPr>
        <p:txBody>
          <a:bodyPr wrap="none" anchor="ctr"/>
          <a:lstStyle/>
          <a:p>
            <a:endParaRPr lang="en-US"/>
          </a:p>
        </p:txBody>
      </p:sp>
      <p:sp>
        <p:nvSpPr>
          <p:cNvPr id="35889" name="Arc 51"/>
          <p:cNvSpPr>
            <a:spLocks/>
          </p:cNvSpPr>
          <p:nvPr/>
        </p:nvSpPr>
        <p:spPr bwMode="auto">
          <a:xfrm>
            <a:off x="2376488" y="3235325"/>
            <a:ext cx="3035300" cy="355600"/>
          </a:xfrm>
          <a:custGeom>
            <a:avLst/>
            <a:gdLst>
              <a:gd name="T0" fmla="*/ 2147483647 w 42956"/>
              <a:gd name="T1" fmla="*/ 2147483647 h 21600"/>
              <a:gd name="T2" fmla="*/ 0 w 42956"/>
              <a:gd name="T3" fmla="*/ 2147483647 h 21600"/>
              <a:gd name="T4" fmla="*/ 2147483647 w 42956"/>
              <a:gd name="T5" fmla="*/ 0 h 21600"/>
              <a:gd name="T6" fmla="*/ 0 60000 65536"/>
              <a:gd name="T7" fmla="*/ 0 60000 65536"/>
              <a:gd name="T8" fmla="*/ 0 60000 65536"/>
              <a:gd name="T9" fmla="*/ 0 w 42956"/>
              <a:gd name="T10" fmla="*/ 0 h 21600"/>
              <a:gd name="T11" fmla="*/ 42956 w 42956"/>
              <a:gd name="T12" fmla="*/ 21600 h 21600"/>
            </a:gdLst>
            <a:ahLst/>
            <a:cxnLst>
              <a:cxn ang="T6">
                <a:pos x="T0" y="T1"/>
              </a:cxn>
              <a:cxn ang="T7">
                <a:pos x="T2" y="T3"/>
              </a:cxn>
              <a:cxn ang="T8">
                <a:pos x="T4" y="T5"/>
              </a:cxn>
            </a:cxnLst>
            <a:rect l="T9" t="T10" r="T11" b="T12"/>
            <a:pathLst>
              <a:path w="42956" h="21600" fill="none" extrusionOk="0">
                <a:moveTo>
                  <a:pt x="42955" y="2106"/>
                </a:moveTo>
                <a:cubicBezTo>
                  <a:pt x="41871" y="13167"/>
                  <a:pt x="32572" y="21599"/>
                  <a:pt x="21459" y="21600"/>
                </a:cubicBezTo>
                <a:cubicBezTo>
                  <a:pt x="10483" y="21600"/>
                  <a:pt x="1252" y="13368"/>
                  <a:pt x="0" y="2464"/>
                </a:cubicBezTo>
              </a:path>
              <a:path w="42956" h="21600" stroke="0" extrusionOk="0">
                <a:moveTo>
                  <a:pt x="42955" y="2106"/>
                </a:moveTo>
                <a:cubicBezTo>
                  <a:pt x="41871" y="13167"/>
                  <a:pt x="32572" y="21599"/>
                  <a:pt x="21459" y="21600"/>
                </a:cubicBezTo>
                <a:cubicBezTo>
                  <a:pt x="10483" y="21600"/>
                  <a:pt x="1252" y="13368"/>
                  <a:pt x="0" y="2464"/>
                </a:cubicBezTo>
                <a:lnTo>
                  <a:pt x="21459" y="0"/>
                </a:lnTo>
                <a:close/>
              </a:path>
            </a:pathLst>
          </a:custGeom>
          <a:noFill/>
          <a:ln w="12700">
            <a:solidFill>
              <a:schemeClr val="tx1"/>
            </a:solidFill>
            <a:round/>
            <a:headEnd/>
            <a:tailEnd/>
          </a:ln>
        </p:spPr>
        <p:txBody>
          <a:bodyPr wrap="none" anchor="ctr"/>
          <a:lstStyle/>
          <a:p>
            <a:endParaRPr lang="en-US"/>
          </a:p>
        </p:txBody>
      </p:sp>
      <p:sp>
        <p:nvSpPr>
          <p:cNvPr id="35890" name="Text Box 52"/>
          <p:cNvSpPr txBox="1">
            <a:spLocks noChangeArrowheads="1"/>
          </p:cNvSpPr>
          <p:nvPr/>
        </p:nvSpPr>
        <p:spPr bwMode="auto">
          <a:xfrm>
            <a:off x="4603750" y="3251200"/>
            <a:ext cx="263525" cy="366713"/>
          </a:xfrm>
          <a:prstGeom prst="rect">
            <a:avLst/>
          </a:prstGeom>
          <a:noFill/>
          <a:ln w="9525">
            <a:noFill/>
            <a:miter lim="800000"/>
            <a:headEnd/>
            <a:tailEnd/>
          </a:ln>
        </p:spPr>
        <p:txBody>
          <a:bodyPr wrap="none">
            <a:spAutoFit/>
          </a:bodyPr>
          <a:lstStyle/>
          <a:p>
            <a:r>
              <a:rPr lang="en-US" sz="1800" b="0">
                <a:solidFill>
                  <a:srgbClr val="FF3300"/>
                </a:solidFill>
              </a:rPr>
              <a:t>•</a:t>
            </a:r>
            <a:endParaRPr lang="en-US" sz="2400" b="0"/>
          </a:p>
        </p:txBody>
      </p:sp>
      <p:sp>
        <p:nvSpPr>
          <p:cNvPr id="35891" name="Text Box 53"/>
          <p:cNvSpPr txBox="1">
            <a:spLocks noChangeArrowheads="1"/>
          </p:cNvSpPr>
          <p:nvPr/>
        </p:nvSpPr>
        <p:spPr bwMode="auto">
          <a:xfrm>
            <a:off x="3070225" y="4938713"/>
            <a:ext cx="984250" cy="366712"/>
          </a:xfrm>
          <a:prstGeom prst="rect">
            <a:avLst/>
          </a:prstGeom>
          <a:noFill/>
          <a:ln w="9525">
            <a:noFill/>
            <a:miter lim="800000"/>
            <a:headEnd/>
            <a:tailEnd/>
          </a:ln>
        </p:spPr>
        <p:txBody>
          <a:bodyPr wrap="none">
            <a:spAutoFit/>
          </a:bodyPr>
          <a:lstStyle/>
          <a:p>
            <a:r>
              <a:rPr lang="en-US" sz="1800" b="0">
                <a:latin typeface="Arial" charset="0"/>
              </a:rPr>
              <a:t>Equator</a:t>
            </a:r>
            <a:endParaRPr lang="en-US" sz="1800" b="0"/>
          </a:p>
        </p:txBody>
      </p:sp>
      <p:sp>
        <p:nvSpPr>
          <p:cNvPr id="35892" name="Text Box 54"/>
          <p:cNvSpPr txBox="1">
            <a:spLocks noChangeArrowheads="1"/>
          </p:cNvSpPr>
          <p:nvPr/>
        </p:nvSpPr>
        <p:spPr bwMode="auto">
          <a:xfrm>
            <a:off x="4122738" y="4933950"/>
            <a:ext cx="536575" cy="366713"/>
          </a:xfrm>
          <a:prstGeom prst="rect">
            <a:avLst/>
          </a:prstGeom>
          <a:noFill/>
          <a:ln w="9525">
            <a:noFill/>
            <a:miter lim="800000"/>
            <a:headEnd/>
            <a:tailEnd/>
          </a:ln>
        </p:spPr>
        <p:txBody>
          <a:bodyPr wrap="none">
            <a:spAutoFit/>
          </a:bodyPr>
          <a:lstStyle/>
          <a:p>
            <a:r>
              <a:rPr lang="en-US" sz="1800" b="0">
                <a:latin typeface="Arial" charset="0"/>
              </a:rPr>
              <a:t>=0°</a:t>
            </a:r>
            <a:endParaRPr lang="en-US" sz="1800" b="0"/>
          </a:p>
        </p:txBody>
      </p:sp>
      <p:sp>
        <p:nvSpPr>
          <p:cNvPr id="35893" name="Arc 55"/>
          <p:cNvSpPr>
            <a:spLocks/>
          </p:cNvSpPr>
          <p:nvPr/>
        </p:nvSpPr>
        <p:spPr bwMode="auto">
          <a:xfrm>
            <a:off x="1955800" y="4559300"/>
            <a:ext cx="3867150" cy="503238"/>
          </a:xfrm>
          <a:custGeom>
            <a:avLst/>
            <a:gdLst>
              <a:gd name="T0" fmla="*/ 2147483647 w 43185"/>
              <a:gd name="T1" fmla="*/ 2147483647 h 21600"/>
              <a:gd name="T2" fmla="*/ 0 w 43185"/>
              <a:gd name="T3" fmla="*/ 1928944851 h 21600"/>
              <a:gd name="T4" fmla="*/ 214748364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noFill/>
          <a:ln w="28575">
            <a:solidFill>
              <a:schemeClr val="tx1"/>
            </a:solidFill>
            <a:round/>
            <a:headEnd/>
            <a:tailEnd/>
          </a:ln>
        </p:spPr>
        <p:txBody>
          <a:bodyPr wrap="none" anchor="ctr"/>
          <a:lstStyle/>
          <a:p>
            <a:endParaRPr lang="en-US"/>
          </a:p>
        </p:txBody>
      </p:sp>
      <p:sp>
        <p:nvSpPr>
          <p:cNvPr id="35894" name="Arc 56"/>
          <p:cNvSpPr>
            <a:spLocks/>
          </p:cNvSpPr>
          <p:nvPr/>
        </p:nvSpPr>
        <p:spPr bwMode="auto">
          <a:xfrm>
            <a:off x="3894138" y="4386263"/>
            <a:ext cx="1938337" cy="1030287"/>
          </a:xfrm>
          <a:custGeom>
            <a:avLst/>
            <a:gdLst>
              <a:gd name="T0" fmla="*/ 2147483647 w 21600"/>
              <a:gd name="T1" fmla="*/ 0 h 10961"/>
              <a:gd name="T2" fmla="*/ 2147483647 w 21600"/>
              <a:gd name="T3" fmla="*/ 2147483647 h 10961"/>
              <a:gd name="T4" fmla="*/ 0 w 21600"/>
              <a:gd name="T5" fmla="*/ 2147483647 h 10961"/>
              <a:gd name="T6" fmla="*/ 0 60000 65536"/>
              <a:gd name="T7" fmla="*/ 0 60000 65536"/>
              <a:gd name="T8" fmla="*/ 0 60000 65536"/>
              <a:gd name="T9" fmla="*/ 0 w 21600"/>
              <a:gd name="T10" fmla="*/ 0 h 10961"/>
              <a:gd name="T11" fmla="*/ 21600 w 21600"/>
              <a:gd name="T12" fmla="*/ 10961 h 10961"/>
            </a:gdLst>
            <a:ahLst/>
            <a:cxnLst>
              <a:cxn ang="T6">
                <a:pos x="T0" y="T1"/>
              </a:cxn>
              <a:cxn ang="T7">
                <a:pos x="T2" y="T3"/>
              </a:cxn>
              <a:cxn ang="T8">
                <a:pos x="T4" y="T5"/>
              </a:cxn>
            </a:cxnLst>
            <a:rect l="T9" t="T10" r="T11" b="T12"/>
            <a:pathLst>
              <a:path w="21600" h="10961" fill="none" extrusionOk="0">
                <a:moveTo>
                  <a:pt x="21548" y="0"/>
                </a:moveTo>
                <a:cubicBezTo>
                  <a:pt x="21582" y="495"/>
                  <a:pt x="21600" y="991"/>
                  <a:pt x="21600" y="1488"/>
                </a:cubicBezTo>
                <a:cubicBezTo>
                  <a:pt x="21600" y="4770"/>
                  <a:pt x="20851" y="8010"/>
                  <a:pt x="19411" y="10960"/>
                </a:cubicBezTo>
              </a:path>
              <a:path w="21600" h="10961" stroke="0" extrusionOk="0">
                <a:moveTo>
                  <a:pt x="21548" y="0"/>
                </a:moveTo>
                <a:cubicBezTo>
                  <a:pt x="21582" y="495"/>
                  <a:pt x="21600" y="991"/>
                  <a:pt x="21600" y="1488"/>
                </a:cubicBezTo>
                <a:cubicBezTo>
                  <a:pt x="21600" y="4770"/>
                  <a:pt x="20851" y="8010"/>
                  <a:pt x="19411" y="10960"/>
                </a:cubicBezTo>
                <a:lnTo>
                  <a:pt x="0" y="1488"/>
                </a:lnTo>
                <a:close/>
              </a:path>
            </a:pathLst>
          </a:custGeom>
          <a:noFill/>
          <a:ln w="19050">
            <a:solidFill>
              <a:srgbClr val="006600"/>
            </a:solidFill>
            <a:round/>
            <a:headEnd/>
            <a:tailEnd/>
          </a:ln>
        </p:spPr>
        <p:txBody>
          <a:bodyPr wrap="none" anchor="ctr"/>
          <a:lstStyle/>
          <a:p>
            <a:endParaRPr lang="en-US"/>
          </a:p>
        </p:txBody>
      </p:sp>
      <p:sp>
        <p:nvSpPr>
          <p:cNvPr id="35895" name="Text Box 57"/>
          <p:cNvSpPr txBox="1">
            <a:spLocks noChangeArrowheads="1"/>
          </p:cNvSpPr>
          <p:nvPr/>
        </p:nvSpPr>
        <p:spPr bwMode="auto">
          <a:xfrm>
            <a:off x="5637213" y="4216400"/>
            <a:ext cx="290512" cy="457200"/>
          </a:xfrm>
          <a:prstGeom prst="rect">
            <a:avLst/>
          </a:prstGeom>
          <a:noFill/>
          <a:ln w="9525">
            <a:noFill/>
            <a:miter lim="800000"/>
            <a:headEnd/>
            <a:tailEnd/>
          </a:ln>
        </p:spPr>
        <p:txBody>
          <a:bodyPr wrap="none">
            <a:spAutoFit/>
          </a:bodyPr>
          <a:lstStyle/>
          <a:p>
            <a:r>
              <a:rPr lang="en-US" sz="2400" b="0"/>
              <a:t>•</a:t>
            </a:r>
          </a:p>
        </p:txBody>
      </p:sp>
      <p:sp>
        <p:nvSpPr>
          <p:cNvPr id="35896" name="Arc 58"/>
          <p:cNvSpPr>
            <a:spLocks/>
          </p:cNvSpPr>
          <p:nvPr/>
        </p:nvSpPr>
        <p:spPr bwMode="auto">
          <a:xfrm>
            <a:off x="3887788" y="4522788"/>
            <a:ext cx="1019175" cy="2030412"/>
          </a:xfrm>
          <a:custGeom>
            <a:avLst/>
            <a:gdLst>
              <a:gd name="T0" fmla="*/ 2147483647 w 11356"/>
              <a:gd name="T1" fmla="*/ 2147483647 h 21600"/>
              <a:gd name="T2" fmla="*/ 2147483647 w 11356"/>
              <a:gd name="T3" fmla="*/ 2147483647 h 21600"/>
              <a:gd name="T4" fmla="*/ 0 w 11356"/>
              <a:gd name="T5" fmla="*/ 0 h 21600"/>
              <a:gd name="T6" fmla="*/ 0 60000 65536"/>
              <a:gd name="T7" fmla="*/ 0 60000 65536"/>
              <a:gd name="T8" fmla="*/ 0 60000 65536"/>
              <a:gd name="T9" fmla="*/ 0 w 11356"/>
              <a:gd name="T10" fmla="*/ 0 h 21600"/>
              <a:gd name="T11" fmla="*/ 11356 w 11356"/>
              <a:gd name="T12" fmla="*/ 21600 h 21600"/>
            </a:gdLst>
            <a:ahLst/>
            <a:cxnLst>
              <a:cxn ang="T6">
                <a:pos x="T0" y="T1"/>
              </a:cxn>
              <a:cxn ang="T7">
                <a:pos x="T2" y="T3"/>
              </a:cxn>
              <a:cxn ang="T8">
                <a:pos x="T4" y="T5"/>
              </a:cxn>
            </a:cxnLst>
            <a:rect l="T9" t="T10" r="T11" b="T12"/>
            <a:pathLst>
              <a:path w="11356" h="21600" fill="none" extrusionOk="0">
                <a:moveTo>
                  <a:pt x="11355" y="18373"/>
                </a:moveTo>
                <a:cubicBezTo>
                  <a:pt x="7975" y="20463"/>
                  <a:pt x="4083" y="21579"/>
                  <a:pt x="108" y="21599"/>
                </a:cubicBezTo>
              </a:path>
              <a:path w="11356" h="21600" stroke="0" extrusionOk="0">
                <a:moveTo>
                  <a:pt x="11355" y="18373"/>
                </a:moveTo>
                <a:cubicBezTo>
                  <a:pt x="7975" y="20463"/>
                  <a:pt x="4083" y="21579"/>
                  <a:pt x="108" y="21599"/>
                </a:cubicBezTo>
                <a:lnTo>
                  <a:pt x="0" y="0"/>
                </a:lnTo>
                <a:close/>
              </a:path>
            </a:pathLst>
          </a:custGeom>
          <a:noFill/>
          <a:ln w="19050">
            <a:solidFill>
              <a:srgbClr val="006600"/>
            </a:solidFill>
            <a:round/>
            <a:headEnd/>
            <a:tailEnd/>
          </a:ln>
        </p:spPr>
        <p:txBody>
          <a:bodyPr wrap="none" anchor="ctr"/>
          <a:lstStyle/>
          <a:p>
            <a:endParaRPr lang="en-US"/>
          </a:p>
        </p:txBody>
      </p:sp>
      <p:sp>
        <p:nvSpPr>
          <p:cNvPr id="35897" name="Arc 59"/>
          <p:cNvSpPr>
            <a:spLocks/>
          </p:cNvSpPr>
          <p:nvPr/>
        </p:nvSpPr>
        <p:spPr bwMode="auto">
          <a:xfrm>
            <a:off x="2819400" y="4724400"/>
            <a:ext cx="1531938" cy="666750"/>
          </a:xfrm>
          <a:custGeom>
            <a:avLst/>
            <a:gdLst>
              <a:gd name="T0" fmla="*/ 2147483647 w 14344"/>
              <a:gd name="T1" fmla="*/ 2147483647 h 21600"/>
              <a:gd name="T2" fmla="*/ 0 w 14344"/>
              <a:gd name="T3" fmla="*/ 2147483647 h 21600"/>
              <a:gd name="T4" fmla="*/ 2147483647 w 14344"/>
              <a:gd name="T5" fmla="*/ 0 h 21600"/>
              <a:gd name="T6" fmla="*/ 0 60000 65536"/>
              <a:gd name="T7" fmla="*/ 0 60000 65536"/>
              <a:gd name="T8" fmla="*/ 0 60000 65536"/>
              <a:gd name="T9" fmla="*/ 0 w 14344"/>
              <a:gd name="T10" fmla="*/ 0 h 21600"/>
              <a:gd name="T11" fmla="*/ 14344 w 14344"/>
              <a:gd name="T12" fmla="*/ 21600 h 21600"/>
            </a:gdLst>
            <a:ahLst/>
            <a:cxnLst>
              <a:cxn ang="T6">
                <a:pos x="T0" y="T1"/>
              </a:cxn>
              <a:cxn ang="T7">
                <a:pos x="T2" y="T3"/>
              </a:cxn>
              <a:cxn ang="T8">
                <a:pos x="T4" y="T5"/>
              </a:cxn>
            </a:cxnLst>
            <a:rect l="T9" t="T10" r="T11" b="T12"/>
            <a:pathLst>
              <a:path w="14344" h="21600" fill="none" extrusionOk="0">
                <a:moveTo>
                  <a:pt x="14343" y="21224"/>
                </a:moveTo>
                <a:cubicBezTo>
                  <a:pt x="13022" y="21474"/>
                  <a:pt x="11680" y="21599"/>
                  <a:pt x="10335" y="21600"/>
                </a:cubicBezTo>
                <a:cubicBezTo>
                  <a:pt x="6724" y="21600"/>
                  <a:pt x="3170" y="20694"/>
                  <a:pt x="-1" y="18967"/>
                </a:cubicBezTo>
              </a:path>
              <a:path w="14344" h="21600" stroke="0" extrusionOk="0">
                <a:moveTo>
                  <a:pt x="14343" y="21224"/>
                </a:moveTo>
                <a:cubicBezTo>
                  <a:pt x="13022" y="21474"/>
                  <a:pt x="11680" y="21599"/>
                  <a:pt x="10335" y="21600"/>
                </a:cubicBezTo>
                <a:cubicBezTo>
                  <a:pt x="6724" y="21600"/>
                  <a:pt x="3170" y="20694"/>
                  <a:pt x="-1" y="18967"/>
                </a:cubicBezTo>
                <a:lnTo>
                  <a:pt x="10335" y="0"/>
                </a:lnTo>
                <a:close/>
              </a:path>
            </a:pathLst>
          </a:custGeom>
          <a:noFill/>
          <a:ln w="19050">
            <a:solidFill>
              <a:srgbClr val="006600"/>
            </a:solidFill>
            <a:round/>
            <a:headEnd/>
            <a:tailEnd/>
          </a:ln>
        </p:spPr>
        <p:txBody>
          <a:bodyPr wrap="none" anchor="ctr"/>
          <a:lstStyle/>
          <a:p>
            <a:endParaRPr lang="en-US"/>
          </a:p>
        </p:txBody>
      </p:sp>
      <p:sp>
        <p:nvSpPr>
          <p:cNvPr id="35898" name="Arc 60"/>
          <p:cNvSpPr>
            <a:spLocks/>
          </p:cNvSpPr>
          <p:nvPr/>
        </p:nvSpPr>
        <p:spPr bwMode="auto">
          <a:xfrm>
            <a:off x="1592263" y="4573588"/>
            <a:ext cx="2305050" cy="382587"/>
          </a:xfrm>
          <a:custGeom>
            <a:avLst/>
            <a:gdLst>
              <a:gd name="T0" fmla="*/ 2147483647 w 21600"/>
              <a:gd name="T1" fmla="*/ 2147483647 h 14581"/>
              <a:gd name="T2" fmla="*/ 2147483647 w 21600"/>
              <a:gd name="T3" fmla="*/ 0 h 14581"/>
              <a:gd name="T4" fmla="*/ 2147483647 w 21600"/>
              <a:gd name="T5" fmla="*/ 2147483647 h 14581"/>
              <a:gd name="T6" fmla="*/ 0 60000 65536"/>
              <a:gd name="T7" fmla="*/ 0 60000 65536"/>
              <a:gd name="T8" fmla="*/ 0 60000 65536"/>
              <a:gd name="T9" fmla="*/ 0 w 21600"/>
              <a:gd name="T10" fmla="*/ 0 h 14581"/>
              <a:gd name="T11" fmla="*/ 21600 w 21600"/>
              <a:gd name="T12" fmla="*/ 14581 h 14581"/>
            </a:gdLst>
            <a:ahLst/>
            <a:cxnLst>
              <a:cxn ang="T6">
                <a:pos x="T0" y="T1"/>
              </a:cxn>
              <a:cxn ang="T7">
                <a:pos x="T2" y="T3"/>
              </a:cxn>
              <a:cxn ang="T8">
                <a:pos x="T4" y="T5"/>
              </a:cxn>
            </a:cxnLst>
            <a:rect l="T9" t="T10" r="T11" b="T12"/>
            <a:pathLst>
              <a:path w="21600" h="14581" fill="none" extrusionOk="0">
                <a:moveTo>
                  <a:pt x="569" y="14581"/>
                </a:moveTo>
                <a:cubicBezTo>
                  <a:pt x="191" y="12965"/>
                  <a:pt x="0" y="11311"/>
                  <a:pt x="0" y="9652"/>
                </a:cubicBezTo>
                <a:cubicBezTo>
                  <a:pt x="-1" y="6301"/>
                  <a:pt x="779" y="2997"/>
                  <a:pt x="2276" y="0"/>
                </a:cubicBezTo>
              </a:path>
              <a:path w="21600" h="14581" stroke="0" extrusionOk="0">
                <a:moveTo>
                  <a:pt x="569" y="14581"/>
                </a:moveTo>
                <a:cubicBezTo>
                  <a:pt x="191" y="12965"/>
                  <a:pt x="0" y="11311"/>
                  <a:pt x="0" y="9652"/>
                </a:cubicBezTo>
                <a:cubicBezTo>
                  <a:pt x="-1" y="6301"/>
                  <a:pt x="779" y="2997"/>
                  <a:pt x="2276" y="0"/>
                </a:cubicBezTo>
                <a:lnTo>
                  <a:pt x="21600" y="9652"/>
                </a:lnTo>
                <a:close/>
              </a:path>
            </a:pathLst>
          </a:custGeom>
          <a:noFill/>
          <a:ln w="19050">
            <a:solidFill>
              <a:srgbClr val="006600"/>
            </a:solidFill>
            <a:round/>
            <a:headEnd/>
            <a:tailEnd/>
          </a:ln>
        </p:spPr>
        <p:txBody>
          <a:bodyPr wrap="none" anchor="ctr"/>
          <a:lstStyle/>
          <a:p>
            <a:endParaRPr lang="en-US"/>
          </a:p>
        </p:txBody>
      </p:sp>
      <p:sp>
        <p:nvSpPr>
          <p:cNvPr id="35899" name="Arc 61"/>
          <p:cNvSpPr>
            <a:spLocks/>
          </p:cNvSpPr>
          <p:nvPr/>
        </p:nvSpPr>
        <p:spPr bwMode="auto">
          <a:xfrm>
            <a:off x="3889375" y="4721225"/>
            <a:ext cx="2233613" cy="515938"/>
          </a:xfrm>
          <a:custGeom>
            <a:avLst/>
            <a:gdLst>
              <a:gd name="T0" fmla="*/ 2147483647 w 21600"/>
              <a:gd name="T1" fmla="*/ 0 h 19692"/>
              <a:gd name="T2" fmla="*/ 2147483647 w 21600"/>
              <a:gd name="T3" fmla="*/ 2147483647 h 19692"/>
              <a:gd name="T4" fmla="*/ 0 w 21600"/>
              <a:gd name="T5" fmla="*/ 2147483647 h 19692"/>
              <a:gd name="T6" fmla="*/ 0 60000 65536"/>
              <a:gd name="T7" fmla="*/ 0 60000 65536"/>
              <a:gd name="T8" fmla="*/ 0 60000 65536"/>
              <a:gd name="T9" fmla="*/ 0 w 21600"/>
              <a:gd name="T10" fmla="*/ 0 h 19692"/>
              <a:gd name="T11" fmla="*/ 21600 w 21600"/>
              <a:gd name="T12" fmla="*/ 19692 h 19692"/>
            </a:gdLst>
            <a:ahLst/>
            <a:cxnLst>
              <a:cxn ang="T6">
                <a:pos x="T0" y="T1"/>
              </a:cxn>
              <a:cxn ang="T7">
                <a:pos x="T2" y="T3"/>
              </a:cxn>
              <a:cxn ang="T8">
                <a:pos x="T4" y="T5"/>
              </a:cxn>
            </a:cxnLst>
            <a:rect l="T9" t="T10" r="T11" b="T12"/>
            <a:pathLst>
              <a:path w="21600" h="19692" fill="none" extrusionOk="0">
                <a:moveTo>
                  <a:pt x="21097" y="0"/>
                </a:moveTo>
                <a:cubicBezTo>
                  <a:pt x="21431" y="1521"/>
                  <a:pt x="21600" y="3073"/>
                  <a:pt x="21600" y="4631"/>
                </a:cubicBezTo>
                <a:cubicBezTo>
                  <a:pt x="21600" y="10256"/>
                  <a:pt x="19405" y="15659"/>
                  <a:pt x="15483" y="19691"/>
                </a:cubicBezTo>
              </a:path>
              <a:path w="21600" h="19692" stroke="0" extrusionOk="0">
                <a:moveTo>
                  <a:pt x="21097" y="0"/>
                </a:moveTo>
                <a:cubicBezTo>
                  <a:pt x="21431" y="1521"/>
                  <a:pt x="21600" y="3073"/>
                  <a:pt x="21600" y="4631"/>
                </a:cubicBezTo>
                <a:cubicBezTo>
                  <a:pt x="21600" y="10256"/>
                  <a:pt x="19405" y="15659"/>
                  <a:pt x="15483" y="19691"/>
                </a:cubicBezTo>
                <a:lnTo>
                  <a:pt x="0" y="4631"/>
                </a:lnTo>
                <a:close/>
              </a:path>
            </a:pathLst>
          </a:custGeom>
          <a:noFill/>
          <a:ln w="19050">
            <a:solidFill>
              <a:srgbClr val="006600"/>
            </a:solidFill>
            <a:round/>
            <a:headEnd/>
            <a:tailEnd/>
          </a:ln>
        </p:spPr>
        <p:txBody>
          <a:bodyPr wrap="none" anchor="ctr"/>
          <a:lstStyle/>
          <a:p>
            <a:endParaRPr lang="en-US"/>
          </a:p>
        </p:txBody>
      </p:sp>
      <p:sp>
        <p:nvSpPr>
          <p:cNvPr id="35900" name="Text Box 62"/>
          <p:cNvSpPr txBox="1">
            <a:spLocks noChangeArrowheads="1"/>
          </p:cNvSpPr>
          <p:nvPr/>
        </p:nvSpPr>
        <p:spPr bwMode="auto">
          <a:xfrm>
            <a:off x="2630488" y="5003800"/>
            <a:ext cx="290512" cy="457200"/>
          </a:xfrm>
          <a:prstGeom prst="rect">
            <a:avLst/>
          </a:prstGeom>
          <a:noFill/>
          <a:ln w="9525">
            <a:noFill/>
            <a:miter lim="800000"/>
            <a:headEnd/>
            <a:tailEnd/>
          </a:ln>
        </p:spPr>
        <p:txBody>
          <a:bodyPr wrap="none">
            <a:spAutoFit/>
          </a:bodyPr>
          <a:lstStyle/>
          <a:p>
            <a:r>
              <a:rPr lang="en-US" sz="2400" b="0"/>
              <a:t>•</a:t>
            </a:r>
          </a:p>
        </p:txBody>
      </p:sp>
      <p:sp>
        <p:nvSpPr>
          <p:cNvPr id="35901" name="Arc 63"/>
          <p:cNvSpPr>
            <a:spLocks/>
          </p:cNvSpPr>
          <p:nvPr/>
        </p:nvSpPr>
        <p:spPr bwMode="auto">
          <a:xfrm>
            <a:off x="3797300" y="4527550"/>
            <a:ext cx="990600" cy="2025650"/>
          </a:xfrm>
          <a:custGeom>
            <a:avLst/>
            <a:gdLst>
              <a:gd name="T0" fmla="*/ 2147483647 w 20005"/>
              <a:gd name="T1" fmla="*/ 2147483647 h 21600"/>
              <a:gd name="T2" fmla="*/ 0 w 20005"/>
              <a:gd name="T3" fmla="*/ 2147483647 h 21600"/>
              <a:gd name="T4" fmla="*/ 2147483647 w 20005"/>
              <a:gd name="T5" fmla="*/ 0 h 21600"/>
              <a:gd name="T6" fmla="*/ 0 60000 65536"/>
              <a:gd name="T7" fmla="*/ 0 60000 65536"/>
              <a:gd name="T8" fmla="*/ 0 60000 65536"/>
              <a:gd name="T9" fmla="*/ 0 w 20005"/>
              <a:gd name="T10" fmla="*/ 0 h 21600"/>
              <a:gd name="T11" fmla="*/ 20005 w 20005"/>
              <a:gd name="T12" fmla="*/ 21600 h 21600"/>
            </a:gdLst>
            <a:ahLst/>
            <a:cxnLst>
              <a:cxn ang="T6">
                <a:pos x="T0" y="T1"/>
              </a:cxn>
              <a:cxn ang="T7">
                <a:pos x="T2" y="T3"/>
              </a:cxn>
              <a:cxn ang="T8">
                <a:pos x="T4" y="T5"/>
              </a:cxn>
            </a:cxnLst>
            <a:rect l="T9" t="T10" r="T11" b="T12"/>
            <a:pathLst>
              <a:path w="20005" h="21600" fill="none" extrusionOk="0">
                <a:moveTo>
                  <a:pt x="20004" y="10555"/>
                </a:moveTo>
                <a:cubicBezTo>
                  <a:pt x="16184" y="17376"/>
                  <a:pt x="8977" y="21599"/>
                  <a:pt x="1160" y="21600"/>
                </a:cubicBezTo>
                <a:cubicBezTo>
                  <a:pt x="773" y="21600"/>
                  <a:pt x="386" y="21589"/>
                  <a:pt x="0" y="21568"/>
                </a:cubicBezTo>
              </a:path>
              <a:path w="20005" h="21600" stroke="0" extrusionOk="0">
                <a:moveTo>
                  <a:pt x="20004" y="10555"/>
                </a:moveTo>
                <a:cubicBezTo>
                  <a:pt x="16184" y="17376"/>
                  <a:pt x="8977" y="21599"/>
                  <a:pt x="1160" y="21600"/>
                </a:cubicBezTo>
                <a:cubicBezTo>
                  <a:pt x="773" y="21600"/>
                  <a:pt x="386" y="21589"/>
                  <a:pt x="0" y="21568"/>
                </a:cubicBezTo>
                <a:lnTo>
                  <a:pt x="1160" y="0"/>
                </a:lnTo>
                <a:close/>
              </a:path>
            </a:pathLst>
          </a:custGeom>
          <a:noFill/>
          <a:ln w="12700">
            <a:solidFill>
              <a:schemeClr val="tx1"/>
            </a:solidFill>
            <a:round/>
            <a:headEnd/>
            <a:tailEnd/>
          </a:ln>
        </p:spPr>
        <p:txBody>
          <a:bodyPr wrap="none" anchor="ctr"/>
          <a:lstStyle/>
          <a:p>
            <a:endParaRPr lang="en-US"/>
          </a:p>
        </p:txBody>
      </p:sp>
      <p:sp>
        <p:nvSpPr>
          <p:cNvPr id="35902" name="Arc 64"/>
          <p:cNvSpPr>
            <a:spLocks/>
          </p:cNvSpPr>
          <p:nvPr/>
        </p:nvSpPr>
        <p:spPr bwMode="auto">
          <a:xfrm>
            <a:off x="3900488" y="2509838"/>
            <a:ext cx="1549400" cy="2025650"/>
          </a:xfrm>
          <a:custGeom>
            <a:avLst/>
            <a:gdLst>
              <a:gd name="T0" fmla="*/ 2147483647 w 17274"/>
              <a:gd name="T1" fmla="*/ 0 h 21551"/>
              <a:gd name="T2" fmla="*/ 2147483647 w 17274"/>
              <a:gd name="T3" fmla="*/ 2147483647 h 21551"/>
              <a:gd name="T4" fmla="*/ 0 w 17274"/>
              <a:gd name="T5" fmla="*/ 2147483647 h 21551"/>
              <a:gd name="T6" fmla="*/ 0 60000 65536"/>
              <a:gd name="T7" fmla="*/ 0 60000 65536"/>
              <a:gd name="T8" fmla="*/ 0 60000 65536"/>
              <a:gd name="T9" fmla="*/ 0 w 17274"/>
              <a:gd name="T10" fmla="*/ 0 h 21551"/>
              <a:gd name="T11" fmla="*/ 17274 w 17274"/>
              <a:gd name="T12" fmla="*/ 21551 h 21551"/>
            </a:gdLst>
            <a:ahLst/>
            <a:cxnLst>
              <a:cxn ang="T6">
                <a:pos x="T0" y="T1"/>
              </a:cxn>
              <a:cxn ang="T7">
                <a:pos x="T2" y="T3"/>
              </a:cxn>
              <a:cxn ang="T8">
                <a:pos x="T4" y="T5"/>
              </a:cxn>
            </a:cxnLst>
            <a:rect l="T9" t="T10" r="T11" b="T12"/>
            <a:pathLst>
              <a:path w="17274" h="21551" fill="none" extrusionOk="0">
                <a:moveTo>
                  <a:pt x="1456" y="0"/>
                </a:moveTo>
                <a:cubicBezTo>
                  <a:pt x="7726" y="424"/>
                  <a:pt x="13501" y="3557"/>
                  <a:pt x="17273" y="8583"/>
                </a:cubicBezTo>
              </a:path>
              <a:path w="17274" h="21551" stroke="0" extrusionOk="0">
                <a:moveTo>
                  <a:pt x="1456" y="0"/>
                </a:moveTo>
                <a:cubicBezTo>
                  <a:pt x="7726" y="424"/>
                  <a:pt x="13501" y="3557"/>
                  <a:pt x="17273" y="8583"/>
                </a:cubicBezTo>
                <a:lnTo>
                  <a:pt x="0" y="21551"/>
                </a:lnTo>
                <a:close/>
              </a:path>
            </a:pathLst>
          </a:custGeom>
          <a:noFill/>
          <a:ln w="19050">
            <a:solidFill>
              <a:srgbClr val="006600"/>
            </a:solidFill>
            <a:round/>
            <a:headEnd/>
            <a:tailEnd/>
          </a:ln>
        </p:spPr>
        <p:txBody>
          <a:bodyPr wrap="none" anchor="ctr"/>
          <a:lstStyle/>
          <a:p>
            <a:endParaRPr lang="en-US"/>
          </a:p>
        </p:txBody>
      </p:sp>
      <p:sp>
        <p:nvSpPr>
          <p:cNvPr id="35903" name="Line 65"/>
          <p:cNvSpPr>
            <a:spLocks noChangeShapeType="1"/>
          </p:cNvSpPr>
          <p:nvPr/>
        </p:nvSpPr>
        <p:spPr bwMode="auto">
          <a:xfrm flipH="1">
            <a:off x="3890963" y="2493963"/>
            <a:ext cx="166687" cy="0"/>
          </a:xfrm>
          <a:prstGeom prst="line">
            <a:avLst/>
          </a:prstGeom>
          <a:noFill/>
          <a:ln w="9525">
            <a:solidFill>
              <a:srgbClr val="006600"/>
            </a:solidFill>
            <a:round/>
            <a:headEnd/>
            <a:tailEnd type="triangle" w="med" len="lg"/>
          </a:ln>
        </p:spPr>
        <p:txBody>
          <a:bodyPr wrap="none" anchor="ctr"/>
          <a:lstStyle/>
          <a:p>
            <a:endParaRPr lang="en-US"/>
          </a:p>
        </p:txBody>
      </p:sp>
      <p:sp>
        <p:nvSpPr>
          <p:cNvPr id="35904" name="Line 66"/>
          <p:cNvSpPr>
            <a:spLocks noChangeShapeType="1"/>
          </p:cNvSpPr>
          <p:nvPr/>
        </p:nvSpPr>
        <p:spPr bwMode="auto">
          <a:xfrm flipH="1">
            <a:off x="3805238" y="6543675"/>
            <a:ext cx="252412" cy="0"/>
          </a:xfrm>
          <a:prstGeom prst="line">
            <a:avLst/>
          </a:prstGeom>
          <a:noFill/>
          <a:ln w="9525">
            <a:solidFill>
              <a:srgbClr val="006600"/>
            </a:solidFill>
            <a:round/>
            <a:headEnd/>
            <a:tailEnd type="triangle" w="med" len="lg"/>
          </a:ln>
        </p:spPr>
        <p:txBody>
          <a:bodyPr wrap="none" anchor="ctr"/>
          <a:lstStyle/>
          <a:p>
            <a:endParaRPr lang="en-US"/>
          </a:p>
        </p:txBody>
      </p:sp>
      <p:grpSp>
        <p:nvGrpSpPr>
          <p:cNvPr id="35905" name="Group 67"/>
          <p:cNvGrpSpPr>
            <a:grpSpLocks/>
          </p:cNvGrpSpPr>
          <p:nvPr/>
        </p:nvGrpSpPr>
        <p:grpSpPr bwMode="auto">
          <a:xfrm>
            <a:off x="1504950" y="4897438"/>
            <a:ext cx="1076325" cy="319087"/>
            <a:chOff x="176" y="1737"/>
            <a:chExt cx="554" cy="153"/>
          </a:xfrm>
        </p:grpSpPr>
        <p:sp>
          <p:nvSpPr>
            <p:cNvPr id="35911" name="Rectangle 68"/>
            <p:cNvSpPr>
              <a:spLocks noChangeArrowheads="1"/>
            </p:cNvSpPr>
            <p:nvPr/>
          </p:nvSpPr>
          <p:spPr bwMode="auto">
            <a:xfrm rot="993709">
              <a:off x="210" y="1809"/>
              <a:ext cx="484" cy="81"/>
            </a:xfrm>
            <a:prstGeom prst="rect">
              <a:avLst/>
            </a:prstGeom>
            <a:solidFill>
              <a:schemeClr val="bg1"/>
            </a:solidFill>
            <a:ln w="9525">
              <a:noFill/>
              <a:miter lim="800000"/>
              <a:headEnd/>
              <a:tailEnd/>
            </a:ln>
          </p:spPr>
          <p:txBody>
            <a:bodyPr wrap="none" anchor="ctr"/>
            <a:lstStyle/>
            <a:p>
              <a:endParaRPr lang="en-US"/>
            </a:p>
          </p:txBody>
        </p:sp>
        <p:sp>
          <p:nvSpPr>
            <p:cNvPr id="35912" name="Text Box 69"/>
            <p:cNvSpPr txBox="1">
              <a:spLocks noChangeArrowheads="1"/>
            </p:cNvSpPr>
            <p:nvPr/>
          </p:nvSpPr>
          <p:spPr bwMode="auto">
            <a:xfrm rot="1167021">
              <a:off x="176" y="1737"/>
              <a:ext cx="554" cy="146"/>
            </a:xfrm>
            <a:prstGeom prst="rect">
              <a:avLst/>
            </a:prstGeom>
            <a:noFill/>
            <a:ln w="9525">
              <a:noFill/>
              <a:miter lim="800000"/>
              <a:headEnd/>
              <a:tailEnd/>
            </a:ln>
          </p:spPr>
          <p:txBody>
            <a:bodyPr wrap="none">
              <a:spAutoFit/>
            </a:bodyPr>
            <a:lstStyle/>
            <a:p>
              <a:r>
                <a:rPr lang="de-DE" sz="1400" b="0">
                  <a:solidFill>
                    <a:srgbClr val="006600"/>
                  </a:solidFill>
                  <a:latin typeface="Arial" charset="0"/>
                  <a:sym typeface="Symbol" pitchFamily="18" charset="2"/>
                </a:rPr>
                <a:t>=0-180°W</a:t>
              </a:r>
              <a:endParaRPr lang="de-DE" sz="2400" b="0"/>
            </a:p>
          </p:txBody>
        </p:sp>
      </p:grpSp>
      <p:sp>
        <p:nvSpPr>
          <p:cNvPr id="35906" name="Line 70"/>
          <p:cNvSpPr>
            <a:spLocks noChangeShapeType="1"/>
          </p:cNvSpPr>
          <p:nvPr/>
        </p:nvSpPr>
        <p:spPr bwMode="auto">
          <a:xfrm flipV="1">
            <a:off x="3895725" y="3514725"/>
            <a:ext cx="904875" cy="1028700"/>
          </a:xfrm>
          <a:prstGeom prst="line">
            <a:avLst/>
          </a:prstGeom>
          <a:noFill/>
          <a:ln w="19050">
            <a:solidFill>
              <a:srgbClr val="FF3300"/>
            </a:solidFill>
            <a:round/>
            <a:headEnd/>
            <a:tailEnd/>
          </a:ln>
        </p:spPr>
        <p:txBody>
          <a:bodyPr wrap="none" anchor="ctr"/>
          <a:lstStyle/>
          <a:p>
            <a:endParaRPr lang="en-US"/>
          </a:p>
        </p:txBody>
      </p:sp>
      <p:sp>
        <p:nvSpPr>
          <p:cNvPr id="35907" name="Text Box 78"/>
          <p:cNvSpPr txBox="1">
            <a:spLocks noChangeArrowheads="1"/>
          </p:cNvSpPr>
          <p:nvPr/>
        </p:nvSpPr>
        <p:spPr bwMode="auto">
          <a:xfrm>
            <a:off x="6248400" y="3608388"/>
            <a:ext cx="2962275" cy="396875"/>
          </a:xfrm>
          <a:prstGeom prst="rect">
            <a:avLst/>
          </a:prstGeom>
          <a:noFill/>
          <a:ln w="9525">
            <a:noFill/>
            <a:miter lim="800000"/>
            <a:headEnd/>
            <a:tailEnd/>
          </a:ln>
        </p:spPr>
        <p:txBody>
          <a:bodyPr wrap="none">
            <a:spAutoFit/>
          </a:bodyPr>
          <a:lstStyle/>
          <a:p>
            <a:r>
              <a:rPr lang="de-DE" b="0">
                <a:solidFill>
                  <a:srgbClr val="FF3300"/>
                </a:solidFill>
                <a:latin typeface="Arial" charset="0"/>
                <a:sym typeface="Symbol" pitchFamily="18" charset="2"/>
              </a:rPr>
              <a:t> - Geographic longitude</a:t>
            </a:r>
            <a:endParaRPr lang="de-DE" b="0"/>
          </a:p>
        </p:txBody>
      </p:sp>
      <p:sp>
        <p:nvSpPr>
          <p:cNvPr id="35908" name="Text Box 79"/>
          <p:cNvSpPr txBox="1">
            <a:spLocks noChangeArrowheads="1"/>
          </p:cNvSpPr>
          <p:nvPr/>
        </p:nvSpPr>
        <p:spPr bwMode="auto">
          <a:xfrm>
            <a:off x="6248400" y="3870325"/>
            <a:ext cx="2762250" cy="396875"/>
          </a:xfrm>
          <a:prstGeom prst="rect">
            <a:avLst/>
          </a:prstGeom>
          <a:noFill/>
          <a:ln w="9525">
            <a:noFill/>
            <a:miter lim="800000"/>
            <a:headEnd/>
            <a:tailEnd/>
          </a:ln>
        </p:spPr>
        <p:txBody>
          <a:bodyPr wrap="none">
            <a:spAutoFit/>
          </a:bodyPr>
          <a:lstStyle/>
          <a:p>
            <a:r>
              <a:rPr lang="de-DE" b="0">
                <a:solidFill>
                  <a:srgbClr val="FF3300"/>
                </a:solidFill>
                <a:latin typeface="Arial" charset="0"/>
                <a:sym typeface="Symbol" pitchFamily="18" charset="2"/>
              </a:rPr>
              <a:t> - Geographic latitude</a:t>
            </a:r>
            <a:endParaRPr lang="de-DE" b="0"/>
          </a:p>
        </p:txBody>
      </p:sp>
      <p:sp>
        <p:nvSpPr>
          <p:cNvPr id="35909" name="Text Box 80"/>
          <p:cNvSpPr txBox="1">
            <a:spLocks noChangeArrowheads="1"/>
          </p:cNvSpPr>
          <p:nvPr/>
        </p:nvSpPr>
        <p:spPr bwMode="auto">
          <a:xfrm>
            <a:off x="6273800" y="4586288"/>
            <a:ext cx="2636838" cy="396875"/>
          </a:xfrm>
          <a:prstGeom prst="rect">
            <a:avLst/>
          </a:prstGeom>
          <a:noFill/>
          <a:ln w="9525">
            <a:noFill/>
            <a:miter lim="800000"/>
            <a:headEnd/>
            <a:tailEnd/>
          </a:ln>
        </p:spPr>
        <p:txBody>
          <a:bodyPr wrap="none">
            <a:spAutoFit/>
          </a:bodyPr>
          <a:lstStyle/>
          <a:p>
            <a:r>
              <a:rPr lang="de-DE" b="0">
                <a:latin typeface="Arial" charset="0"/>
              </a:rPr>
              <a:t>R - Mean earth radius</a:t>
            </a:r>
            <a:endParaRPr lang="de-DE" b="0"/>
          </a:p>
        </p:txBody>
      </p:sp>
      <p:sp>
        <p:nvSpPr>
          <p:cNvPr id="35910" name="Text Box 81"/>
          <p:cNvSpPr txBox="1">
            <a:spLocks noChangeArrowheads="1"/>
          </p:cNvSpPr>
          <p:nvPr/>
        </p:nvSpPr>
        <p:spPr bwMode="auto">
          <a:xfrm>
            <a:off x="6259513" y="5091113"/>
            <a:ext cx="1789112" cy="396875"/>
          </a:xfrm>
          <a:prstGeom prst="rect">
            <a:avLst/>
          </a:prstGeom>
          <a:noFill/>
          <a:ln w="9525">
            <a:noFill/>
            <a:miter lim="800000"/>
            <a:headEnd/>
            <a:tailEnd/>
          </a:ln>
        </p:spPr>
        <p:txBody>
          <a:bodyPr wrap="none">
            <a:spAutoFit/>
          </a:bodyPr>
          <a:lstStyle/>
          <a:p>
            <a:r>
              <a:rPr lang="de-DE" b="0">
                <a:latin typeface="Arial" charset="0"/>
              </a:rPr>
              <a:t>O - Geocenter</a:t>
            </a:r>
            <a:endParaRPr lang="de-DE"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smtClean="0"/>
              <a:t>Length on Meridians and Parallels</a:t>
            </a:r>
            <a:endParaRPr lang="en-US" smtClean="0"/>
          </a:p>
        </p:txBody>
      </p:sp>
      <p:pic>
        <p:nvPicPr>
          <p:cNvPr id="36867" name="Picture 3" descr="latlong"/>
          <p:cNvPicPr>
            <a:picLocks noChangeAspect="1" noChangeArrowheads="1"/>
          </p:cNvPicPr>
          <p:nvPr/>
        </p:nvPicPr>
        <p:blipFill>
          <a:blip r:embed="rId2" cstate="print"/>
          <a:srcRect/>
          <a:stretch>
            <a:fillRect/>
          </a:stretch>
        </p:blipFill>
        <p:spPr bwMode="auto">
          <a:xfrm>
            <a:off x="4419600" y="2133600"/>
            <a:ext cx="3986213" cy="4016375"/>
          </a:xfrm>
          <a:prstGeom prst="rect">
            <a:avLst/>
          </a:prstGeom>
          <a:noFill/>
          <a:ln w="9525">
            <a:noFill/>
            <a:miter lim="800000"/>
            <a:headEnd/>
            <a:tailEnd/>
          </a:ln>
        </p:spPr>
      </p:pic>
      <p:sp>
        <p:nvSpPr>
          <p:cNvPr id="36868" name="Line 4"/>
          <p:cNvSpPr>
            <a:spLocks noChangeShapeType="1"/>
          </p:cNvSpPr>
          <p:nvPr/>
        </p:nvSpPr>
        <p:spPr bwMode="auto">
          <a:xfrm>
            <a:off x="6400800" y="4191000"/>
            <a:ext cx="960438" cy="777875"/>
          </a:xfrm>
          <a:prstGeom prst="line">
            <a:avLst/>
          </a:prstGeom>
          <a:noFill/>
          <a:ln w="28575">
            <a:solidFill>
              <a:schemeClr val="accent1"/>
            </a:solidFill>
            <a:round/>
            <a:headEnd/>
            <a:tailEnd/>
          </a:ln>
        </p:spPr>
        <p:txBody>
          <a:bodyPr wrap="none" anchor="ctr"/>
          <a:lstStyle/>
          <a:p>
            <a:endParaRPr lang="en-US"/>
          </a:p>
        </p:txBody>
      </p:sp>
      <p:sp>
        <p:nvSpPr>
          <p:cNvPr id="36869" name="Line 5"/>
          <p:cNvSpPr>
            <a:spLocks noChangeShapeType="1"/>
          </p:cNvSpPr>
          <p:nvPr/>
        </p:nvSpPr>
        <p:spPr bwMode="auto">
          <a:xfrm flipH="1" flipV="1">
            <a:off x="6400800" y="3352800"/>
            <a:ext cx="1409700" cy="350838"/>
          </a:xfrm>
          <a:prstGeom prst="line">
            <a:avLst/>
          </a:prstGeom>
          <a:noFill/>
          <a:ln w="28575">
            <a:solidFill>
              <a:schemeClr val="accent2"/>
            </a:solidFill>
            <a:round/>
            <a:headEnd/>
            <a:tailEnd/>
          </a:ln>
        </p:spPr>
        <p:txBody>
          <a:bodyPr wrap="none" anchor="ctr"/>
          <a:lstStyle/>
          <a:p>
            <a:endParaRPr lang="en-US"/>
          </a:p>
        </p:txBody>
      </p:sp>
      <p:sp>
        <p:nvSpPr>
          <p:cNvPr id="36870" name="Line 6"/>
          <p:cNvSpPr>
            <a:spLocks noChangeShapeType="1"/>
          </p:cNvSpPr>
          <p:nvPr/>
        </p:nvSpPr>
        <p:spPr bwMode="auto">
          <a:xfrm>
            <a:off x="6400800" y="3352800"/>
            <a:ext cx="838200" cy="685800"/>
          </a:xfrm>
          <a:prstGeom prst="line">
            <a:avLst/>
          </a:prstGeom>
          <a:noFill/>
          <a:ln w="28575">
            <a:solidFill>
              <a:schemeClr val="accent2"/>
            </a:solidFill>
            <a:round/>
            <a:headEnd/>
            <a:tailEnd/>
          </a:ln>
        </p:spPr>
        <p:txBody>
          <a:bodyPr wrap="none" anchor="ctr"/>
          <a:lstStyle/>
          <a:p>
            <a:endParaRPr lang="en-US"/>
          </a:p>
        </p:txBody>
      </p:sp>
      <p:sp>
        <p:nvSpPr>
          <p:cNvPr id="36871" name="Freeform 7"/>
          <p:cNvSpPr>
            <a:spLocks/>
          </p:cNvSpPr>
          <p:nvPr/>
        </p:nvSpPr>
        <p:spPr bwMode="auto">
          <a:xfrm>
            <a:off x="6667500" y="4275138"/>
            <a:ext cx="74613" cy="144462"/>
          </a:xfrm>
          <a:custGeom>
            <a:avLst/>
            <a:gdLst>
              <a:gd name="T0" fmla="*/ 2147483647 w 56"/>
              <a:gd name="T1" fmla="*/ 0 h 144"/>
              <a:gd name="T2" fmla="*/ 2147483647 w 56"/>
              <a:gd name="T3" fmla="*/ 2147483647 h 144"/>
              <a:gd name="T4" fmla="*/ 0 w 56"/>
              <a:gd name="T5" fmla="*/ 2147483647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48" y="0"/>
                </a:moveTo>
                <a:cubicBezTo>
                  <a:pt x="52" y="36"/>
                  <a:pt x="56" y="72"/>
                  <a:pt x="48" y="96"/>
                </a:cubicBezTo>
                <a:cubicBezTo>
                  <a:pt x="40" y="120"/>
                  <a:pt x="8" y="136"/>
                  <a:pt x="0" y="144"/>
                </a:cubicBezTo>
              </a:path>
            </a:pathLst>
          </a:custGeom>
          <a:noFill/>
          <a:ln w="28575">
            <a:solidFill>
              <a:schemeClr val="accent1"/>
            </a:solidFill>
            <a:round/>
            <a:headEnd/>
            <a:tailEnd/>
          </a:ln>
        </p:spPr>
        <p:txBody>
          <a:bodyPr wrap="none" anchor="ctr"/>
          <a:lstStyle/>
          <a:p>
            <a:endParaRPr lang="en-US"/>
          </a:p>
        </p:txBody>
      </p:sp>
      <p:sp>
        <p:nvSpPr>
          <p:cNvPr id="36872" name="Text Box 8"/>
          <p:cNvSpPr txBox="1">
            <a:spLocks noChangeArrowheads="1"/>
          </p:cNvSpPr>
          <p:nvPr/>
        </p:nvSpPr>
        <p:spPr bwMode="auto">
          <a:xfrm rot="1408488">
            <a:off x="4724400" y="4419600"/>
            <a:ext cx="762000" cy="457200"/>
          </a:xfrm>
          <a:prstGeom prst="rect">
            <a:avLst/>
          </a:prstGeom>
          <a:noFill/>
          <a:ln w="9525">
            <a:noFill/>
            <a:miter lim="800000"/>
            <a:headEnd/>
            <a:tailEnd/>
          </a:ln>
        </p:spPr>
        <p:txBody>
          <a:bodyPr>
            <a:spAutoFit/>
          </a:bodyPr>
          <a:lstStyle/>
          <a:p>
            <a:pPr>
              <a:spcBef>
                <a:spcPct val="50000"/>
              </a:spcBef>
            </a:pPr>
            <a:r>
              <a:rPr lang="en-US" sz="2400" b="0"/>
              <a:t>0 N</a:t>
            </a:r>
          </a:p>
        </p:txBody>
      </p:sp>
      <p:sp>
        <p:nvSpPr>
          <p:cNvPr id="36873" name="Text Box 9"/>
          <p:cNvSpPr txBox="1">
            <a:spLocks noChangeArrowheads="1"/>
          </p:cNvSpPr>
          <p:nvPr/>
        </p:nvSpPr>
        <p:spPr bwMode="auto">
          <a:xfrm rot="1365545">
            <a:off x="4938713" y="3521075"/>
            <a:ext cx="914400" cy="457200"/>
          </a:xfrm>
          <a:prstGeom prst="rect">
            <a:avLst/>
          </a:prstGeom>
          <a:noFill/>
          <a:ln w="9525">
            <a:noFill/>
            <a:miter lim="800000"/>
            <a:headEnd/>
            <a:tailEnd/>
          </a:ln>
        </p:spPr>
        <p:txBody>
          <a:bodyPr>
            <a:spAutoFit/>
          </a:bodyPr>
          <a:lstStyle/>
          <a:p>
            <a:pPr>
              <a:spcBef>
                <a:spcPct val="50000"/>
              </a:spcBef>
            </a:pPr>
            <a:r>
              <a:rPr lang="en-US" sz="2400" b="0"/>
              <a:t>30 N</a:t>
            </a:r>
          </a:p>
        </p:txBody>
      </p:sp>
      <p:sp>
        <p:nvSpPr>
          <p:cNvPr id="36874" name="Text Box 10"/>
          <p:cNvSpPr txBox="1">
            <a:spLocks noChangeArrowheads="1"/>
          </p:cNvSpPr>
          <p:nvPr/>
        </p:nvSpPr>
        <p:spPr bwMode="auto">
          <a:xfrm>
            <a:off x="6667500" y="4167188"/>
            <a:ext cx="528638" cy="457200"/>
          </a:xfrm>
          <a:prstGeom prst="rect">
            <a:avLst/>
          </a:prstGeom>
          <a:noFill/>
          <a:ln w="9525">
            <a:noFill/>
            <a:miter lim="800000"/>
            <a:headEnd/>
            <a:tailEnd/>
          </a:ln>
        </p:spPr>
        <p:txBody>
          <a:bodyPr>
            <a:spAutoFit/>
          </a:bodyPr>
          <a:lstStyle/>
          <a:p>
            <a:r>
              <a:rPr lang="en-US" sz="2400" b="0">
                <a:latin typeface="Symbol" pitchFamily="18" charset="2"/>
              </a:rPr>
              <a:t>Df</a:t>
            </a:r>
            <a:endParaRPr lang="en-US" sz="2400" b="0"/>
          </a:p>
        </p:txBody>
      </p:sp>
      <p:sp>
        <p:nvSpPr>
          <p:cNvPr id="36875" name="Line 11"/>
          <p:cNvSpPr>
            <a:spLocks noChangeShapeType="1"/>
          </p:cNvSpPr>
          <p:nvPr/>
        </p:nvSpPr>
        <p:spPr bwMode="auto">
          <a:xfrm flipH="1">
            <a:off x="4495800" y="4191000"/>
            <a:ext cx="1905000" cy="0"/>
          </a:xfrm>
          <a:prstGeom prst="line">
            <a:avLst/>
          </a:prstGeom>
          <a:noFill/>
          <a:ln w="28575">
            <a:solidFill>
              <a:schemeClr val="accent1"/>
            </a:solidFill>
            <a:round/>
            <a:headEnd/>
            <a:tailEnd/>
          </a:ln>
        </p:spPr>
        <p:txBody>
          <a:bodyPr wrap="none" anchor="ctr"/>
          <a:lstStyle/>
          <a:p>
            <a:endParaRPr lang="en-US"/>
          </a:p>
        </p:txBody>
      </p:sp>
      <p:sp>
        <p:nvSpPr>
          <p:cNvPr id="36876" name="Text Box 12"/>
          <p:cNvSpPr txBox="1">
            <a:spLocks noChangeArrowheads="1"/>
          </p:cNvSpPr>
          <p:nvPr/>
        </p:nvSpPr>
        <p:spPr bwMode="auto">
          <a:xfrm>
            <a:off x="6553200" y="44196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1"/>
                </a:solidFill>
              </a:rPr>
              <a:t>R</a:t>
            </a:r>
            <a:r>
              <a:rPr lang="en-US" sz="2400" b="0" baseline="-25000">
                <a:solidFill>
                  <a:schemeClr val="accent1"/>
                </a:solidFill>
              </a:rPr>
              <a:t>e</a:t>
            </a:r>
            <a:endParaRPr lang="en-US" sz="2400" b="0"/>
          </a:p>
        </p:txBody>
      </p:sp>
      <p:sp>
        <p:nvSpPr>
          <p:cNvPr id="36877" name="Text Box 13"/>
          <p:cNvSpPr txBox="1">
            <a:spLocks noChangeArrowheads="1"/>
          </p:cNvSpPr>
          <p:nvPr/>
        </p:nvSpPr>
        <p:spPr bwMode="auto">
          <a:xfrm>
            <a:off x="5562600" y="41148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1"/>
                </a:solidFill>
              </a:rPr>
              <a:t>R</a:t>
            </a:r>
            <a:r>
              <a:rPr lang="en-US" sz="2400" b="0" baseline="-25000">
                <a:solidFill>
                  <a:schemeClr val="accent1"/>
                </a:solidFill>
              </a:rPr>
              <a:t>e</a:t>
            </a:r>
            <a:endParaRPr lang="en-US" sz="2400" b="0"/>
          </a:p>
        </p:txBody>
      </p:sp>
      <p:sp>
        <p:nvSpPr>
          <p:cNvPr id="36878" name="Text Box 14"/>
          <p:cNvSpPr txBox="1">
            <a:spLocks noChangeArrowheads="1"/>
          </p:cNvSpPr>
          <p:nvPr/>
        </p:nvSpPr>
        <p:spPr bwMode="auto">
          <a:xfrm>
            <a:off x="7086600" y="3124200"/>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2"/>
                </a:solidFill>
              </a:rPr>
              <a:t>R</a:t>
            </a:r>
            <a:endParaRPr lang="en-US" sz="2400" b="0"/>
          </a:p>
        </p:txBody>
      </p:sp>
      <p:sp>
        <p:nvSpPr>
          <p:cNvPr id="36879" name="Text Box 15"/>
          <p:cNvSpPr txBox="1">
            <a:spLocks noChangeArrowheads="1"/>
          </p:cNvSpPr>
          <p:nvPr/>
        </p:nvSpPr>
        <p:spPr bwMode="auto">
          <a:xfrm>
            <a:off x="6453188" y="3497263"/>
            <a:ext cx="663575" cy="457200"/>
          </a:xfrm>
          <a:prstGeom prst="rect">
            <a:avLst/>
          </a:prstGeom>
          <a:noFill/>
          <a:ln w="9525">
            <a:noFill/>
            <a:miter lim="800000"/>
            <a:headEnd/>
            <a:tailEnd/>
          </a:ln>
        </p:spPr>
        <p:txBody>
          <a:bodyPr>
            <a:spAutoFit/>
          </a:bodyPr>
          <a:lstStyle/>
          <a:p>
            <a:pPr>
              <a:spcBef>
                <a:spcPct val="50000"/>
              </a:spcBef>
            </a:pPr>
            <a:r>
              <a:rPr lang="en-US" sz="2400" b="0">
                <a:solidFill>
                  <a:schemeClr val="accent2"/>
                </a:solidFill>
              </a:rPr>
              <a:t>R</a:t>
            </a:r>
            <a:endParaRPr lang="en-US" sz="2400" b="0"/>
          </a:p>
        </p:txBody>
      </p:sp>
      <p:sp>
        <p:nvSpPr>
          <p:cNvPr id="36880" name="Oval 16"/>
          <p:cNvSpPr>
            <a:spLocks noChangeArrowheads="1"/>
          </p:cNvSpPr>
          <p:nvPr/>
        </p:nvSpPr>
        <p:spPr bwMode="auto">
          <a:xfrm>
            <a:off x="7315200" y="4930775"/>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1" name="Oval 17"/>
          <p:cNvSpPr>
            <a:spLocks noChangeArrowheads="1"/>
          </p:cNvSpPr>
          <p:nvPr/>
        </p:nvSpPr>
        <p:spPr bwMode="auto">
          <a:xfrm>
            <a:off x="7162800" y="396398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2" name="Oval 18"/>
          <p:cNvSpPr>
            <a:spLocks noChangeArrowheads="1"/>
          </p:cNvSpPr>
          <p:nvPr/>
        </p:nvSpPr>
        <p:spPr bwMode="auto">
          <a:xfrm>
            <a:off x="7780338" y="3665538"/>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83" name="Text Box 19"/>
          <p:cNvSpPr txBox="1">
            <a:spLocks noChangeArrowheads="1"/>
          </p:cNvSpPr>
          <p:nvPr/>
        </p:nvSpPr>
        <p:spPr bwMode="auto">
          <a:xfrm>
            <a:off x="7291388" y="4727575"/>
            <a:ext cx="404812" cy="457200"/>
          </a:xfrm>
          <a:prstGeom prst="rect">
            <a:avLst/>
          </a:prstGeom>
          <a:noFill/>
          <a:ln w="9525">
            <a:noFill/>
            <a:miter lim="800000"/>
            <a:headEnd/>
            <a:tailEnd/>
          </a:ln>
        </p:spPr>
        <p:txBody>
          <a:bodyPr wrap="none">
            <a:spAutoFit/>
          </a:bodyPr>
          <a:lstStyle/>
          <a:p>
            <a:r>
              <a:rPr lang="en-US" sz="2400" b="0"/>
              <a:t>A</a:t>
            </a:r>
          </a:p>
        </p:txBody>
      </p:sp>
      <p:sp>
        <p:nvSpPr>
          <p:cNvPr id="36884" name="Text Box 20"/>
          <p:cNvSpPr txBox="1">
            <a:spLocks noChangeArrowheads="1"/>
          </p:cNvSpPr>
          <p:nvPr/>
        </p:nvSpPr>
        <p:spPr bwMode="auto">
          <a:xfrm>
            <a:off x="7229475" y="4110038"/>
            <a:ext cx="387350" cy="457200"/>
          </a:xfrm>
          <a:prstGeom prst="rect">
            <a:avLst/>
          </a:prstGeom>
          <a:noFill/>
          <a:ln w="9525">
            <a:noFill/>
            <a:miter lim="800000"/>
            <a:headEnd/>
            <a:tailEnd/>
          </a:ln>
        </p:spPr>
        <p:txBody>
          <a:bodyPr wrap="none">
            <a:spAutoFit/>
          </a:bodyPr>
          <a:lstStyle/>
          <a:p>
            <a:r>
              <a:rPr lang="en-US" sz="2400" b="0"/>
              <a:t>B</a:t>
            </a:r>
          </a:p>
        </p:txBody>
      </p:sp>
      <p:sp>
        <p:nvSpPr>
          <p:cNvPr id="36885" name="Text Box 21"/>
          <p:cNvSpPr txBox="1">
            <a:spLocks noChangeArrowheads="1"/>
          </p:cNvSpPr>
          <p:nvPr/>
        </p:nvSpPr>
        <p:spPr bwMode="auto">
          <a:xfrm>
            <a:off x="7178675" y="3863975"/>
            <a:ext cx="387350" cy="457200"/>
          </a:xfrm>
          <a:prstGeom prst="rect">
            <a:avLst/>
          </a:prstGeom>
          <a:noFill/>
          <a:ln w="9525">
            <a:noFill/>
            <a:miter lim="800000"/>
            <a:headEnd/>
            <a:tailEnd/>
          </a:ln>
        </p:spPr>
        <p:txBody>
          <a:bodyPr wrap="none">
            <a:spAutoFit/>
          </a:bodyPr>
          <a:lstStyle/>
          <a:p>
            <a:r>
              <a:rPr lang="en-US" sz="2400" b="0"/>
              <a:t>C</a:t>
            </a:r>
          </a:p>
        </p:txBody>
      </p:sp>
      <p:sp>
        <p:nvSpPr>
          <p:cNvPr id="36886" name="Freeform 22"/>
          <p:cNvSpPr>
            <a:spLocks/>
          </p:cNvSpPr>
          <p:nvPr/>
        </p:nvSpPr>
        <p:spPr bwMode="auto">
          <a:xfrm>
            <a:off x="6645275" y="3429000"/>
            <a:ext cx="136525" cy="127000"/>
          </a:xfrm>
          <a:custGeom>
            <a:avLst/>
            <a:gdLst>
              <a:gd name="T0" fmla="*/ 2147483647 w 110"/>
              <a:gd name="T1" fmla="*/ 0 h 80"/>
              <a:gd name="T2" fmla="*/ 2147483647 w 110"/>
              <a:gd name="T3" fmla="*/ 2147483647 h 80"/>
              <a:gd name="T4" fmla="*/ 2147483647 w 110"/>
              <a:gd name="T5" fmla="*/ 2147483647 h 80"/>
              <a:gd name="T6" fmla="*/ 2147483647 w 110"/>
              <a:gd name="T7" fmla="*/ 2147483647 h 80"/>
              <a:gd name="T8" fmla="*/ 0 w 110"/>
              <a:gd name="T9" fmla="*/ 2147483647 h 80"/>
              <a:gd name="T10" fmla="*/ 0 60000 65536"/>
              <a:gd name="T11" fmla="*/ 0 60000 65536"/>
              <a:gd name="T12" fmla="*/ 0 60000 65536"/>
              <a:gd name="T13" fmla="*/ 0 60000 65536"/>
              <a:gd name="T14" fmla="*/ 0 60000 65536"/>
              <a:gd name="T15" fmla="*/ 0 w 110"/>
              <a:gd name="T16" fmla="*/ 0 h 80"/>
              <a:gd name="T17" fmla="*/ 110 w 110"/>
              <a:gd name="T18" fmla="*/ 80 h 80"/>
            </a:gdLst>
            <a:ahLst/>
            <a:cxnLst>
              <a:cxn ang="T10">
                <a:pos x="T0" y="T1"/>
              </a:cxn>
              <a:cxn ang="T11">
                <a:pos x="T2" y="T3"/>
              </a:cxn>
              <a:cxn ang="T12">
                <a:pos x="T4" y="T5"/>
              </a:cxn>
              <a:cxn ang="T13">
                <a:pos x="T6" y="T7"/>
              </a:cxn>
              <a:cxn ang="T14">
                <a:pos x="T8" y="T9"/>
              </a:cxn>
            </a:cxnLst>
            <a:rect l="T15" t="T16" r="T17" b="T18"/>
            <a:pathLst>
              <a:path w="110" h="80">
                <a:moveTo>
                  <a:pt x="86" y="0"/>
                </a:moveTo>
                <a:lnTo>
                  <a:pt x="110" y="19"/>
                </a:lnTo>
                <a:cubicBezTo>
                  <a:pt x="110" y="29"/>
                  <a:pt x="98" y="48"/>
                  <a:pt x="86" y="58"/>
                </a:cubicBezTo>
                <a:cubicBezTo>
                  <a:pt x="74" y="68"/>
                  <a:pt x="52" y="74"/>
                  <a:pt x="38" y="77"/>
                </a:cubicBezTo>
                <a:cubicBezTo>
                  <a:pt x="24" y="80"/>
                  <a:pt x="6" y="77"/>
                  <a:pt x="0" y="77"/>
                </a:cubicBezTo>
              </a:path>
            </a:pathLst>
          </a:custGeom>
          <a:noFill/>
          <a:ln w="28575">
            <a:solidFill>
              <a:schemeClr val="accent2"/>
            </a:solidFill>
            <a:round/>
            <a:headEnd/>
            <a:tailEnd/>
          </a:ln>
        </p:spPr>
        <p:txBody>
          <a:bodyPr wrap="none" anchor="ctr"/>
          <a:lstStyle/>
          <a:p>
            <a:endParaRPr lang="en-US"/>
          </a:p>
        </p:txBody>
      </p:sp>
      <p:sp>
        <p:nvSpPr>
          <p:cNvPr id="36887" name="Text Box 23"/>
          <p:cNvSpPr txBox="1">
            <a:spLocks noChangeArrowheads="1"/>
          </p:cNvSpPr>
          <p:nvPr/>
        </p:nvSpPr>
        <p:spPr bwMode="auto">
          <a:xfrm>
            <a:off x="6689725" y="3360738"/>
            <a:ext cx="536575" cy="457200"/>
          </a:xfrm>
          <a:prstGeom prst="rect">
            <a:avLst/>
          </a:prstGeom>
          <a:noFill/>
          <a:ln w="9525">
            <a:noFill/>
            <a:miter lim="800000"/>
            <a:headEnd/>
            <a:tailEnd/>
          </a:ln>
        </p:spPr>
        <p:txBody>
          <a:bodyPr wrap="none">
            <a:spAutoFit/>
          </a:bodyPr>
          <a:lstStyle/>
          <a:p>
            <a:r>
              <a:rPr lang="en-US" sz="2400" b="0">
                <a:latin typeface="Symbol" pitchFamily="18" charset="2"/>
              </a:rPr>
              <a:t>Dl</a:t>
            </a:r>
            <a:endParaRPr lang="en-US" sz="2400" b="0"/>
          </a:p>
        </p:txBody>
      </p:sp>
      <p:sp>
        <p:nvSpPr>
          <p:cNvPr id="36888" name="Text Box 24"/>
          <p:cNvSpPr txBox="1">
            <a:spLocks noChangeArrowheads="1"/>
          </p:cNvSpPr>
          <p:nvPr/>
        </p:nvSpPr>
        <p:spPr bwMode="auto">
          <a:xfrm>
            <a:off x="838200" y="1828800"/>
            <a:ext cx="3429000" cy="457200"/>
          </a:xfrm>
          <a:prstGeom prst="rect">
            <a:avLst/>
          </a:prstGeom>
          <a:noFill/>
          <a:ln w="9525">
            <a:noFill/>
            <a:miter lim="800000"/>
            <a:headEnd/>
            <a:tailEnd/>
          </a:ln>
        </p:spPr>
        <p:txBody>
          <a:bodyPr>
            <a:spAutoFit/>
          </a:bodyPr>
          <a:lstStyle/>
          <a:p>
            <a:r>
              <a:rPr lang="en-US" sz="2400" b="0"/>
              <a:t>(Lat, Long) = (</a:t>
            </a:r>
            <a:r>
              <a:rPr lang="en-US" sz="2400" b="0">
                <a:latin typeface="Symbol" pitchFamily="18" charset="2"/>
              </a:rPr>
              <a:t>f</a:t>
            </a:r>
            <a:r>
              <a:rPr lang="en-US" sz="2400" b="0"/>
              <a:t>, </a:t>
            </a:r>
            <a:r>
              <a:rPr lang="en-US" sz="2400" b="0">
                <a:latin typeface="Symbol" pitchFamily="18" charset="2"/>
              </a:rPr>
              <a:t>l</a:t>
            </a:r>
            <a:r>
              <a:rPr lang="en-US" sz="2400" b="0"/>
              <a:t>)</a:t>
            </a:r>
          </a:p>
        </p:txBody>
      </p:sp>
      <p:sp>
        <p:nvSpPr>
          <p:cNvPr id="36889" name="Text Box 25"/>
          <p:cNvSpPr txBox="1">
            <a:spLocks noChangeArrowheads="1"/>
          </p:cNvSpPr>
          <p:nvPr/>
        </p:nvSpPr>
        <p:spPr bwMode="auto">
          <a:xfrm>
            <a:off x="822325" y="2860675"/>
            <a:ext cx="3140075" cy="1187450"/>
          </a:xfrm>
          <a:prstGeom prst="rect">
            <a:avLst/>
          </a:prstGeom>
          <a:noFill/>
          <a:ln w="9525">
            <a:noFill/>
            <a:miter lim="800000"/>
            <a:headEnd/>
            <a:tailEnd/>
          </a:ln>
        </p:spPr>
        <p:txBody>
          <a:bodyPr>
            <a:spAutoFit/>
          </a:bodyPr>
          <a:lstStyle/>
          <a:p>
            <a:r>
              <a:rPr lang="en-US" sz="2400" b="0"/>
              <a:t>Length on a Meridian:</a:t>
            </a:r>
          </a:p>
          <a:p>
            <a:r>
              <a:rPr lang="en-US" sz="2400" b="0"/>
              <a:t>AB = R</a:t>
            </a:r>
            <a:r>
              <a:rPr lang="en-US" sz="2400" b="0" baseline="-25000"/>
              <a:t>e</a:t>
            </a:r>
            <a:r>
              <a:rPr lang="en-US" sz="2400" b="0"/>
              <a:t> </a:t>
            </a:r>
            <a:r>
              <a:rPr lang="en-US" sz="2400" b="0">
                <a:latin typeface="Symbol" pitchFamily="18" charset="2"/>
              </a:rPr>
              <a:t>Df</a:t>
            </a:r>
          </a:p>
          <a:p>
            <a:r>
              <a:rPr lang="en-US" sz="2400" b="0"/>
              <a:t>(same for all latitudes)</a:t>
            </a:r>
            <a:endParaRPr lang="en-US" sz="2400" b="0">
              <a:latin typeface="Symbol" pitchFamily="18" charset="2"/>
            </a:endParaRPr>
          </a:p>
        </p:txBody>
      </p:sp>
      <p:sp>
        <p:nvSpPr>
          <p:cNvPr id="36890" name="Text Box 26"/>
          <p:cNvSpPr txBox="1">
            <a:spLocks noChangeArrowheads="1"/>
          </p:cNvSpPr>
          <p:nvPr/>
        </p:nvSpPr>
        <p:spPr bwMode="auto">
          <a:xfrm>
            <a:off x="838200" y="4572000"/>
            <a:ext cx="3657600" cy="1187450"/>
          </a:xfrm>
          <a:prstGeom prst="rect">
            <a:avLst/>
          </a:prstGeom>
          <a:noFill/>
          <a:ln w="9525">
            <a:noFill/>
            <a:miter lim="800000"/>
            <a:headEnd/>
            <a:tailEnd/>
          </a:ln>
        </p:spPr>
        <p:txBody>
          <a:bodyPr>
            <a:spAutoFit/>
          </a:bodyPr>
          <a:lstStyle/>
          <a:p>
            <a:r>
              <a:rPr lang="en-US" sz="2400" b="0"/>
              <a:t>Length on a Parallel:</a:t>
            </a:r>
          </a:p>
          <a:p>
            <a:r>
              <a:rPr lang="en-US" sz="2400" b="0"/>
              <a:t>CD = R </a:t>
            </a:r>
            <a:r>
              <a:rPr lang="en-US" sz="2400" b="0">
                <a:latin typeface="Symbol" pitchFamily="18" charset="2"/>
              </a:rPr>
              <a:t>Dl =</a:t>
            </a:r>
            <a:r>
              <a:rPr lang="en-US" sz="2400" b="0"/>
              <a:t> R</a:t>
            </a:r>
            <a:r>
              <a:rPr lang="en-US" sz="2400" b="0" baseline="-25000"/>
              <a:t>e</a:t>
            </a:r>
            <a:r>
              <a:rPr lang="en-US" sz="2400" b="0"/>
              <a:t> </a:t>
            </a:r>
            <a:r>
              <a:rPr lang="en-US" sz="2400" b="0">
                <a:latin typeface="Symbol" pitchFamily="18" charset="2"/>
              </a:rPr>
              <a:t>Dl </a:t>
            </a:r>
            <a:r>
              <a:rPr lang="en-US" sz="2400" b="0"/>
              <a:t>Cos</a:t>
            </a:r>
            <a:r>
              <a:rPr lang="en-US" sz="2400" b="0">
                <a:latin typeface="Symbol" pitchFamily="18" charset="2"/>
              </a:rPr>
              <a:t> f</a:t>
            </a:r>
          </a:p>
          <a:p>
            <a:r>
              <a:rPr lang="en-US" sz="2400" b="0"/>
              <a:t>(varies with latitude)</a:t>
            </a:r>
          </a:p>
        </p:txBody>
      </p:sp>
      <p:sp>
        <p:nvSpPr>
          <p:cNvPr id="36891" name="Line 27"/>
          <p:cNvSpPr>
            <a:spLocks noChangeShapeType="1"/>
          </p:cNvSpPr>
          <p:nvPr/>
        </p:nvSpPr>
        <p:spPr bwMode="auto">
          <a:xfrm>
            <a:off x="6400800" y="4198938"/>
            <a:ext cx="876300" cy="174625"/>
          </a:xfrm>
          <a:prstGeom prst="line">
            <a:avLst/>
          </a:prstGeom>
          <a:noFill/>
          <a:ln w="28575">
            <a:solidFill>
              <a:schemeClr val="accent1"/>
            </a:solidFill>
            <a:round/>
            <a:headEnd/>
            <a:tailEnd/>
          </a:ln>
        </p:spPr>
        <p:txBody>
          <a:bodyPr wrap="none" anchor="ctr"/>
          <a:lstStyle/>
          <a:p>
            <a:endParaRPr lang="en-US"/>
          </a:p>
        </p:txBody>
      </p:sp>
      <p:sp>
        <p:nvSpPr>
          <p:cNvPr id="36892" name="Oval 28"/>
          <p:cNvSpPr>
            <a:spLocks noChangeArrowheads="1"/>
          </p:cNvSpPr>
          <p:nvPr/>
        </p:nvSpPr>
        <p:spPr bwMode="auto">
          <a:xfrm>
            <a:off x="6310313" y="41148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93" name="Oval 29"/>
          <p:cNvSpPr>
            <a:spLocks noChangeArrowheads="1"/>
          </p:cNvSpPr>
          <p:nvPr/>
        </p:nvSpPr>
        <p:spPr bwMode="auto">
          <a:xfrm>
            <a:off x="7246938" y="4329113"/>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6894" name="Text Box 30"/>
          <p:cNvSpPr txBox="1">
            <a:spLocks noChangeArrowheads="1"/>
          </p:cNvSpPr>
          <p:nvPr/>
        </p:nvSpPr>
        <p:spPr bwMode="auto">
          <a:xfrm>
            <a:off x="7802563" y="3454400"/>
            <a:ext cx="404812" cy="457200"/>
          </a:xfrm>
          <a:prstGeom prst="rect">
            <a:avLst/>
          </a:prstGeom>
          <a:noFill/>
          <a:ln w="9525">
            <a:noFill/>
            <a:miter lim="800000"/>
            <a:headEnd/>
            <a:tailEnd/>
          </a:ln>
        </p:spPr>
        <p:txBody>
          <a:bodyPr wrap="none">
            <a:spAutoFit/>
          </a:bodyPr>
          <a:lstStyle/>
          <a:p>
            <a:r>
              <a:rPr lang="en-US" sz="2400" b="0"/>
              <a: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5800" y="685800"/>
            <a:ext cx="7859713" cy="5568950"/>
          </a:xfrm>
          <a:prstGeom prst="rect">
            <a:avLst/>
          </a:prstGeom>
          <a:noFill/>
          <a:ln w="9525">
            <a:noFill/>
            <a:miter lim="800000"/>
            <a:headEnd/>
            <a:tailEnd/>
          </a:ln>
        </p:spPr>
        <p:txBody>
          <a:bodyPr>
            <a:spAutoFit/>
          </a:bodyPr>
          <a:lstStyle/>
          <a:p>
            <a:pPr>
              <a:tabLst>
                <a:tab pos="2627313" algn="l"/>
              </a:tabLst>
            </a:pPr>
            <a:r>
              <a:rPr lang="en-US" sz="2400" b="0">
                <a:solidFill>
                  <a:schemeClr val="accent2"/>
                </a:solidFill>
              </a:rPr>
              <a:t>Example:</a:t>
            </a:r>
            <a:r>
              <a:rPr lang="en-US" sz="2400" b="0"/>
              <a:t> What is the length of a 1º increment along </a:t>
            </a:r>
          </a:p>
          <a:p>
            <a:pPr>
              <a:tabLst>
                <a:tab pos="2627313" algn="l"/>
              </a:tabLst>
            </a:pPr>
            <a:r>
              <a:rPr lang="en-US" sz="2400" b="0"/>
              <a:t>on a meridian and on a parallel at 30N, 90W?</a:t>
            </a:r>
          </a:p>
          <a:p>
            <a:pPr>
              <a:tabLst>
                <a:tab pos="2627313" algn="l"/>
              </a:tabLst>
            </a:pPr>
            <a:r>
              <a:rPr lang="en-US" sz="2400" b="0"/>
              <a:t>Radius of the earth = 6370 km.</a:t>
            </a:r>
          </a:p>
          <a:p>
            <a:pPr>
              <a:tabLst>
                <a:tab pos="2627313" algn="l"/>
              </a:tabLst>
            </a:pPr>
            <a:endParaRPr lang="en-US" sz="2400" b="0"/>
          </a:p>
          <a:p>
            <a:pPr>
              <a:tabLst>
                <a:tab pos="2627313" algn="l"/>
              </a:tabLst>
            </a:pPr>
            <a:endParaRPr lang="en-US" sz="2400" b="0"/>
          </a:p>
          <a:p>
            <a:pPr>
              <a:tabLst>
                <a:tab pos="2627313" algn="l"/>
              </a:tabLst>
            </a:pPr>
            <a:r>
              <a:rPr lang="en-US" sz="2400" b="0">
                <a:solidFill>
                  <a:schemeClr val="accent2"/>
                </a:solidFill>
              </a:rPr>
              <a:t>Solution:</a:t>
            </a:r>
            <a:r>
              <a:rPr lang="en-US" sz="2400" b="0"/>
              <a:t>  </a:t>
            </a:r>
          </a:p>
          <a:p>
            <a:pPr>
              <a:buFontTx/>
              <a:buChar char="•"/>
              <a:tabLst>
                <a:tab pos="2627313" algn="l"/>
              </a:tabLst>
            </a:pPr>
            <a:r>
              <a:rPr lang="en-US" sz="2400" b="0"/>
              <a:t> A 1º angle has first to be converted to radians</a:t>
            </a:r>
          </a:p>
          <a:p>
            <a:pPr>
              <a:tabLst>
                <a:tab pos="2627313" algn="l"/>
              </a:tabLst>
            </a:pPr>
            <a:r>
              <a:rPr lang="en-US" sz="2400" b="0">
                <a:latin typeface="Symbol" pitchFamily="18" charset="2"/>
              </a:rPr>
              <a:t>p</a:t>
            </a:r>
            <a:r>
              <a:rPr lang="en-US" sz="2400" b="0"/>
              <a:t> radians = 180 º, so 1º = </a:t>
            </a:r>
            <a:r>
              <a:rPr lang="en-US" sz="2400" b="0">
                <a:latin typeface="Symbol" pitchFamily="18" charset="2"/>
              </a:rPr>
              <a:t>p</a:t>
            </a:r>
            <a:r>
              <a:rPr lang="en-US" sz="2400" b="0"/>
              <a:t>/180 = 3.1416/180 = 0.0175 radians</a:t>
            </a:r>
          </a:p>
          <a:p>
            <a:pPr>
              <a:tabLst>
                <a:tab pos="2627313" algn="l"/>
              </a:tabLst>
            </a:pPr>
            <a:endParaRPr lang="en-US" sz="2400" b="0"/>
          </a:p>
          <a:p>
            <a:pPr>
              <a:buFontTx/>
              <a:buChar char="•"/>
              <a:tabLst>
                <a:tab pos="2627313" algn="l"/>
              </a:tabLst>
            </a:pPr>
            <a:r>
              <a:rPr lang="en-US" sz="2400" b="0"/>
              <a:t> For the meridian, </a:t>
            </a:r>
            <a:r>
              <a:rPr lang="en-US" sz="2400" b="0">
                <a:latin typeface="Symbol" pitchFamily="18" charset="2"/>
              </a:rPr>
              <a:t>D</a:t>
            </a:r>
            <a:r>
              <a:rPr lang="en-US" sz="2400" b="0"/>
              <a:t>L = R</a:t>
            </a:r>
            <a:r>
              <a:rPr lang="en-US" sz="2400" b="0" baseline="-25000"/>
              <a:t>e</a:t>
            </a:r>
            <a:r>
              <a:rPr lang="en-US" sz="2400" b="0"/>
              <a:t> </a:t>
            </a:r>
            <a:r>
              <a:rPr lang="en-US" sz="2400" b="0">
                <a:latin typeface="Symbol" pitchFamily="18" charset="2"/>
              </a:rPr>
              <a:t>Df = 6370 * 0.0175 = </a:t>
            </a:r>
            <a:r>
              <a:rPr lang="en-US" sz="2400" b="0" u="sng">
                <a:latin typeface="Symbol" pitchFamily="18" charset="2"/>
              </a:rPr>
              <a:t>111 </a:t>
            </a:r>
            <a:r>
              <a:rPr lang="en-US" sz="2400" b="0" u="sng"/>
              <a:t>km</a:t>
            </a:r>
            <a:endParaRPr lang="en-US" sz="2400" b="0"/>
          </a:p>
          <a:p>
            <a:pPr>
              <a:buFontTx/>
              <a:buChar char="•"/>
              <a:tabLst>
                <a:tab pos="2627313" algn="l"/>
              </a:tabLst>
            </a:pPr>
            <a:endParaRPr lang="en-US" sz="2400" b="0"/>
          </a:p>
          <a:p>
            <a:pPr>
              <a:buFontTx/>
              <a:buChar char="•"/>
              <a:tabLst>
                <a:tab pos="2627313" algn="l"/>
              </a:tabLst>
            </a:pPr>
            <a:r>
              <a:rPr lang="en-US" sz="2400" b="0"/>
              <a:t> For the parallel, </a:t>
            </a:r>
            <a:r>
              <a:rPr lang="en-US" sz="2400" b="0">
                <a:latin typeface="Symbol" pitchFamily="18" charset="2"/>
              </a:rPr>
              <a:t>D</a:t>
            </a:r>
            <a:r>
              <a:rPr lang="en-US" sz="2400" b="0"/>
              <a:t>L = R</a:t>
            </a:r>
            <a:r>
              <a:rPr lang="en-US" sz="2400" b="0" baseline="-25000"/>
              <a:t>e</a:t>
            </a:r>
            <a:r>
              <a:rPr lang="en-US" sz="2400" b="0"/>
              <a:t> </a:t>
            </a:r>
            <a:r>
              <a:rPr lang="en-US" sz="2400" b="0">
                <a:latin typeface="Symbol" pitchFamily="18" charset="2"/>
              </a:rPr>
              <a:t>Dl </a:t>
            </a:r>
            <a:r>
              <a:rPr lang="en-US" sz="2400" b="0"/>
              <a:t>Cos</a:t>
            </a:r>
            <a:r>
              <a:rPr lang="en-US" sz="2400" b="0">
                <a:latin typeface="Symbol" pitchFamily="18" charset="2"/>
              </a:rPr>
              <a:t> f </a:t>
            </a:r>
          </a:p>
          <a:p>
            <a:pPr>
              <a:tabLst>
                <a:tab pos="2627313" algn="l"/>
              </a:tabLst>
            </a:pPr>
            <a:r>
              <a:rPr lang="en-US" sz="2400" b="0">
                <a:latin typeface="Symbol" pitchFamily="18" charset="2"/>
              </a:rPr>
              <a:t>                                 	= 6370 * 0.0175 * </a:t>
            </a:r>
            <a:r>
              <a:rPr lang="en-US" sz="2400" b="0"/>
              <a:t>Cos</a:t>
            </a:r>
            <a:r>
              <a:rPr lang="en-US" sz="2400" b="0">
                <a:latin typeface="Symbol" pitchFamily="18" charset="2"/>
              </a:rPr>
              <a:t> 30</a:t>
            </a:r>
          </a:p>
          <a:p>
            <a:pPr>
              <a:tabLst>
                <a:tab pos="2627313" algn="l"/>
              </a:tabLst>
            </a:pPr>
            <a:r>
              <a:rPr lang="en-US" sz="2400" b="0">
                <a:latin typeface="Symbol" pitchFamily="18" charset="2"/>
              </a:rPr>
              <a:t>                                 	= </a:t>
            </a:r>
            <a:r>
              <a:rPr lang="en-US" sz="2400" b="0" u="sng">
                <a:latin typeface="Symbol" pitchFamily="18" charset="2"/>
              </a:rPr>
              <a:t>96.5 </a:t>
            </a:r>
            <a:r>
              <a:rPr lang="en-US" sz="2400" b="0" u="sng"/>
              <a:t>km</a:t>
            </a:r>
          </a:p>
          <a:p>
            <a:pPr>
              <a:buFontTx/>
              <a:buChar char="•"/>
              <a:tabLst>
                <a:tab pos="2627313" algn="l"/>
              </a:tabLst>
            </a:pPr>
            <a:r>
              <a:rPr lang="en-US" sz="2400" b="0"/>
              <a:t> Parallels converge as poles are approached</a:t>
            </a:r>
            <a:endParaRPr lang="en-US" sz="2400" b="0">
              <a:latin typeface="Symbol" pitchFamily="18" charset="2"/>
            </a:endParaRPr>
          </a:p>
        </p:txBody>
      </p:sp>
      <p:pic>
        <p:nvPicPr>
          <p:cNvPr id="37891" name="Picture 4" descr="earthus"/>
          <p:cNvPicPr>
            <a:picLocks noChangeAspect="1" noChangeArrowheads="1"/>
          </p:cNvPicPr>
          <p:nvPr/>
        </p:nvPicPr>
        <p:blipFill>
          <a:blip r:embed="rId2" cstate="print"/>
          <a:srcRect/>
          <a:stretch>
            <a:fillRect/>
          </a:stretch>
        </p:blipFill>
        <p:spPr bwMode="auto">
          <a:xfrm>
            <a:off x="6400800" y="762000"/>
            <a:ext cx="2247900" cy="2255838"/>
          </a:xfrm>
          <a:prstGeom prst="rect">
            <a:avLst/>
          </a:prstGeom>
          <a:noFill/>
          <a:ln w="9525">
            <a:noFill/>
            <a:miter lim="800000"/>
            <a:headEnd/>
            <a:tailEnd/>
          </a:ln>
        </p:spPr>
      </p:pic>
      <p:sp>
        <p:nvSpPr>
          <p:cNvPr id="37892" name="Oval 5"/>
          <p:cNvSpPr>
            <a:spLocks noChangeArrowheads="1"/>
          </p:cNvSpPr>
          <p:nvPr/>
        </p:nvSpPr>
        <p:spPr bwMode="auto">
          <a:xfrm>
            <a:off x="7467600" y="18288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37893" name="Line 6"/>
          <p:cNvSpPr>
            <a:spLocks noChangeShapeType="1"/>
          </p:cNvSpPr>
          <p:nvPr/>
        </p:nvSpPr>
        <p:spPr bwMode="auto">
          <a:xfrm>
            <a:off x="5562600" y="1447800"/>
            <a:ext cx="1905000" cy="381000"/>
          </a:xfrm>
          <a:prstGeom prst="line">
            <a:avLst/>
          </a:prstGeom>
          <a:noFill/>
          <a:ln w="9525">
            <a:solidFill>
              <a:schemeClr val="tx1"/>
            </a:solidFill>
            <a:round/>
            <a:headEnd/>
            <a:tailEnd type="triangle" w="med" len="med"/>
          </a:ln>
        </p:spPr>
        <p:txBody>
          <a:bodyPr wrap="none" anchor="ctr"/>
          <a:lstStyle/>
          <a:p>
            <a:endParaRPr lang="en-US"/>
          </a:p>
        </p:txBody>
      </p:sp>
      <p:sp>
        <p:nvSpPr>
          <p:cNvPr id="37894" name="Line 7"/>
          <p:cNvSpPr>
            <a:spLocks noChangeShapeType="1"/>
          </p:cNvSpPr>
          <p:nvPr/>
        </p:nvSpPr>
        <p:spPr bwMode="auto">
          <a:xfrm>
            <a:off x="8077200" y="3886200"/>
            <a:ext cx="0" cy="762000"/>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37895" name="Line 8"/>
          <p:cNvSpPr>
            <a:spLocks noChangeShapeType="1"/>
          </p:cNvSpPr>
          <p:nvPr/>
        </p:nvSpPr>
        <p:spPr bwMode="auto">
          <a:xfrm>
            <a:off x="4724400" y="5715000"/>
            <a:ext cx="533400" cy="0"/>
          </a:xfrm>
          <a:prstGeom prst="line">
            <a:avLst/>
          </a:prstGeom>
          <a:noFill/>
          <a:ln w="9525">
            <a:solidFill>
              <a:srgbClr val="FF3300"/>
            </a:solidFill>
            <a:round/>
            <a:headEnd type="triangle" w="med" len="med"/>
            <a:tailEnd type="triangle" w="med" len="me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228600"/>
            <a:ext cx="8610600" cy="762000"/>
          </a:xfrm>
        </p:spPr>
        <p:txBody>
          <a:bodyPr/>
          <a:lstStyle/>
          <a:p>
            <a:r>
              <a:rPr lang="en-US" sz="4000" smtClean="0">
                <a:solidFill>
                  <a:srgbClr val="FF3300"/>
                </a:solidFill>
              </a:rPr>
              <a:t>Curved Earth Distance</a:t>
            </a:r>
            <a:br>
              <a:rPr lang="en-US" sz="4000" smtClean="0">
                <a:solidFill>
                  <a:srgbClr val="FF3300"/>
                </a:solidFill>
              </a:rPr>
            </a:br>
            <a:r>
              <a:rPr lang="en-US" sz="3600" smtClean="0">
                <a:solidFill>
                  <a:schemeClr val="tx1"/>
                </a:solidFill>
              </a:rPr>
              <a:t>(from A to B)</a:t>
            </a:r>
          </a:p>
        </p:txBody>
      </p:sp>
      <p:sp>
        <p:nvSpPr>
          <p:cNvPr id="2052" name="Text Box 3"/>
          <p:cNvSpPr txBox="1">
            <a:spLocks noChangeArrowheads="1"/>
          </p:cNvSpPr>
          <p:nvPr/>
        </p:nvSpPr>
        <p:spPr bwMode="auto">
          <a:xfrm>
            <a:off x="328613" y="1393825"/>
            <a:ext cx="3862387" cy="3970318"/>
          </a:xfrm>
          <a:prstGeom prst="rect">
            <a:avLst/>
          </a:prstGeom>
          <a:noFill/>
          <a:ln w="9525">
            <a:noFill/>
            <a:miter lim="800000"/>
            <a:headEnd/>
            <a:tailEnd/>
          </a:ln>
        </p:spPr>
        <p:txBody>
          <a:bodyPr wrap="square">
            <a:spAutoFit/>
          </a:bodyPr>
          <a:lstStyle/>
          <a:p>
            <a:pPr>
              <a:spcBef>
                <a:spcPct val="50000"/>
              </a:spcBef>
            </a:pPr>
            <a:r>
              <a:rPr lang="en-US" sz="1800" b="0" dirty="0">
                <a:latin typeface="Arial" charset="0"/>
              </a:rPr>
              <a:t>Shortest distance is along a “Great Circle”</a:t>
            </a:r>
          </a:p>
          <a:p>
            <a:pPr>
              <a:spcBef>
                <a:spcPct val="50000"/>
              </a:spcBef>
            </a:pPr>
            <a:r>
              <a:rPr lang="en-US" sz="1800" b="0" dirty="0">
                <a:latin typeface="Arial" charset="0"/>
              </a:rPr>
              <a:t>A “Great Circle” is the intersection of a sphere with a plane going through its center. </a:t>
            </a:r>
          </a:p>
          <a:p>
            <a:pPr>
              <a:spcBef>
                <a:spcPct val="50000"/>
              </a:spcBef>
            </a:pPr>
            <a:r>
              <a:rPr lang="en-US" sz="1800" b="0" dirty="0">
                <a:latin typeface="Arial" charset="0"/>
              </a:rPr>
              <a:t>1. Spherical coordinates converted to Cartesian coordinates.</a:t>
            </a:r>
          </a:p>
          <a:p>
            <a:pPr>
              <a:spcBef>
                <a:spcPct val="50000"/>
              </a:spcBef>
            </a:pPr>
            <a:r>
              <a:rPr lang="en-US" sz="1800" b="0" dirty="0">
                <a:latin typeface="Arial" charset="0"/>
              </a:rPr>
              <a:t>2.  Vector dot product used to calculate angle </a:t>
            </a:r>
            <a:r>
              <a:rPr lang="en-US" sz="1800" b="0" dirty="0">
                <a:latin typeface="Arial" charset="0"/>
                <a:sym typeface="Symbol" pitchFamily="18" charset="2"/>
              </a:rPr>
              <a:t> from latitude and longitude</a:t>
            </a:r>
          </a:p>
          <a:p>
            <a:pPr>
              <a:spcBef>
                <a:spcPct val="50000"/>
              </a:spcBef>
            </a:pPr>
            <a:r>
              <a:rPr lang="en-US" sz="1800" b="0" dirty="0">
                <a:latin typeface="Arial" charset="0"/>
                <a:sym typeface="Symbol" pitchFamily="18" charset="2"/>
              </a:rPr>
              <a:t>3.  Great circle distance is R, where </a:t>
            </a:r>
            <a:r>
              <a:rPr lang="en-US" sz="1800" b="0" dirty="0" smtClean="0">
                <a:latin typeface="Arial" charset="0"/>
                <a:sym typeface="Symbol" pitchFamily="18" charset="2"/>
              </a:rPr>
              <a:t>R=6378.137 </a:t>
            </a:r>
            <a:r>
              <a:rPr lang="en-US" sz="1800" b="0" dirty="0">
                <a:latin typeface="Arial" charset="0"/>
                <a:sym typeface="Symbol" pitchFamily="18" charset="2"/>
              </a:rPr>
              <a:t>km</a:t>
            </a:r>
            <a:r>
              <a:rPr lang="en-US" sz="1800" b="0" baseline="30000" dirty="0">
                <a:latin typeface="Arial" charset="0"/>
                <a:sym typeface="Symbol" pitchFamily="18" charset="2"/>
              </a:rPr>
              <a:t>2</a:t>
            </a:r>
          </a:p>
        </p:txBody>
      </p:sp>
      <p:grpSp>
        <p:nvGrpSpPr>
          <p:cNvPr id="2053" name="Group 4"/>
          <p:cNvGrpSpPr>
            <a:grpSpLocks/>
          </p:cNvGrpSpPr>
          <p:nvPr/>
        </p:nvGrpSpPr>
        <p:grpSpPr bwMode="auto">
          <a:xfrm>
            <a:off x="4256088" y="1495425"/>
            <a:ext cx="4567237" cy="3778250"/>
            <a:chOff x="2681" y="1086"/>
            <a:chExt cx="2877" cy="2380"/>
          </a:xfrm>
        </p:grpSpPr>
        <p:grpSp>
          <p:nvGrpSpPr>
            <p:cNvPr id="2056" name="Group 5"/>
            <p:cNvGrpSpPr>
              <a:grpSpLocks/>
            </p:cNvGrpSpPr>
            <p:nvPr/>
          </p:nvGrpSpPr>
          <p:grpSpPr bwMode="auto">
            <a:xfrm>
              <a:off x="2681" y="1086"/>
              <a:ext cx="2877" cy="2380"/>
              <a:chOff x="1594" y="1152"/>
              <a:chExt cx="2877" cy="2380"/>
            </a:xfrm>
          </p:grpSpPr>
          <p:sp>
            <p:nvSpPr>
              <p:cNvPr id="2060" name="Arc 6"/>
              <p:cNvSpPr>
                <a:spLocks/>
              </p:cNvSpPr>
              <p:nvPr/>
            </p:nvSpPr>
            <p:spPr bwMode="auto">
              <a:xfrm>
                <a:off x="2503" y="1752"/>
                <a:ext cx="415" cy="1778"/>
              </a:xfrm>
              <a:custGeom>
                <a:avLst/>
                <a:gdLst>
                  <a:gd name="T0" fmla="*/ 0 w 21600"/>
                  <a:gd name="T1" fmla="*/ 0 h 43096"/>
                  <a:gd name="T2" fmla="*/ 0 w 21600"/>
                  <a:gd name="T3" fmla="*/ 0 h 43096"/>
                  <a:gd name="T4" fmla="*/ 0 w 21600"/>
                  <a:gd name="T5" fmla="*/ 0 h 43096"/>
                  <a:gd name="T6" fmla="*/ 0 60000 65536"/>
                  <a:gd name="T7" fmla="*/ 0 60000 65536"/>
                  <a:gd name="T8" fmla="*/ 0 60000 65536"/>
                  <a:gd name="T9" fmla="*/ 0 w 21600"/>
                  <a:gd name="T10" fmla="*/ 0 h 43096"/>
                  <a:gd name="T11" fmla="*/ 21600 w 21600"/>
                  <a:gd name="T12" fmla="*/ 43096 h 43096"/>
                </a:gdLst>
                <a:ahLst/>
                <a:cxnLst>
                  <a:cxn ang="T6">
                    <a:pos x="T0" y="T1"/>
                  </a:cxn>
                  <a:cxn ang="T7">
                    <a:pos x="T2" y="T3"/>
                  </a:cxn>
                  <a:cxn ang="T8">
                    <a:pos x="T4" y="T5"/>
                  </a:cxn>
                </a:cxnLst>
                <a:rect l="T9" t="T10" r="T11" b="T12"/>
                <a:pathLst>
                  <a:path w="21600" h="43096" fill="none" extrusionOk="0">
                    <a:moveTo>
                      <a:pt x="19483" y="43096"/>
                    </a:moveTo>
                    <a:cubicBezTo>
                      <a:pt x="8427" y="42007"/>
                      <a:pt x="0" y="32709"/>
                      <a:pt x="0" y="21600"/>
                    </a:cubicBezTo>
                    <a:cubicBezTo>
                      <a:pt x="-1" y="9714"/>
                      <a:pt x="9601" y="62"/>
                      <a:pt x="21487" y="0"/>
                    </a:cubicBezTo>
                  </a:path>
                  <a:path w="21600" h="43096" stroke="0" extrusionOk="0">
                    <a:moveTo>
                      <a:pt x="19483" y="43096"/>
                    </a:moveTo>
                    <a:cubicBezTo>
                      <a:pt x="8427" y="42007"/>
                      <a:pt x="0" y="32709"/>
                      <a:pt x="0" y="21600"/>
                    </a:cubicBezTo>
                    <a:cubicBezTo>
                      <a:pt x="-1" y="9714"/>
                      <a:pt x="9601" y="62"/>
                      <a:pt x="21487" y="0"/>
                    </a:cubicBezTo>
                    <a:lnTo>
                      <a:pt x="21600" y="21600"/>
                    </a:lnTo>
                    <a:close/>
                  </a:path>
                </a:pathLst>
              </a:custGeom>
              <a:noFill/>
              <a:ln w="19050">
                <a:solidFill>
                  <a:schemeClr val="tx1"/>
                </a:solidFill>
                <a:round/>
                <a:headEnd/>
                <a:tailEnd/>
              </a:ln>
            </p:spPr>
            <p:txBody>
              <a:bodyPr wrap="none" anchor="ctr"/>
              <a:lstStyle/>
              <a:p>
                <a:endParaRPr lang="en-US"/>
              </a:p>
            </p:txBody>
          </p:sp>
          <p:sp>
            <p:nvSpPr>
              <p:cNvPr id="2061" name="Oval 7"/>
              <p:cNvSpPr>
                <a:spLocks noChangeArrowheads="1"/>
              </p:cNvSpPr>
              <p:nvPr/>
            </p:nvSpPr>
            <p:spPr bwMode="auto">
              <a:xfrm>
                <a:off x="1875" y="1744"/>
                <a:ext cx="2079" cy="1788"/>
              </a:xfrm>
              <a:prstGeom prst="ellipse">
                <a:avLst/>
              </a:prstGeom>
              <a:noFill/>
              <a:ln w="12700">
                <a:solidFill>
                  <a:schemeClr val="tx1"/>
                </a:solidFill>
                <a:round/>
                <a:headEnd/>
                <a:tailEnd/>
              </a:ln>
            </p:spPr>
            <p:txBody>
              <a:bodyPr wrap="none" anchor="ctr"/>
              <a:lstStyle/>
              <a:p>
                <a:endParaRPr lang="en-US"/>
              </a:p>
            </p:txBody>
          </p:sp>
          <p:sp>
            <p:nvSpPr>
              <p:cNvPr id="2062" name="Line 8"/>
              <p:cNvSpPr>
                <a:spLocks noChangeShapeType="1"/>
              </p:cNvSpPr>
              <p:nvPr/>
            </p:nvSpPr>
            <p:spPr bwMode="auto">
              <a:xfrm>
                <a:off x="1875" y="2639"/>
                <a:ext cx="1040" cy="0"/>
              </a:xfrm>
              <a:prstGeom prst="line">
                <a:avLst/>
              </a:prstGeom>
              <a:noFill/>
              <a:ln w="9525">
                <a:solidFill>
                  <a:schemeClr val="tx1"/>
                </a:solidFill>
                <a:prstDash val="dash"/>
                <a:round/>
                <a:headEnd/>
                <a:tailEnd/>
              </a:ln>
            </p:spPr>
            <p:txBody>
              <a:bodyPr wrap="none" anchor="ctr"/>
              <a:lstStyle/>
              <a:p>
                <a:endParaRPr lang="en-US"/>
              </a:p>
            </p:txBody>
          </p:sp>
          <p:sp>
            <p:nvSpPr>
              <p:cNvPr id="2063" name="Text Box 9"/>
              <p:cNvSpPr txBox="1">
                <a:spLocks noChangeArrowheads="1"/>
              </p:cNvSpPr>
              <p:nvPr/>
            </p:nvSpPr>
            <p:spPr bwMode="auto">
              <a:xfrm>
                <a:off x="1594" y="2948"/>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X</a:t>
                </a:r>
                <a:endParaRPr lang="en-US" sz="2800" b="0"/>
              </a:p>
            </p:txBody>
          </p:sp>
          <p:sp>
            <p:nvSpPr>
              <p:cNvPr id="2064" name="Text Box 10"/>
              <p:cNvSpPr txBox="1">
                <a:spLocks noChangeArrowheads="1"/>
              </p:cNvSpPr>
              <p:nvPr/>
            </p:nvSpPr>
            <p:spPr bwMode="auto">
              <a:xfrm>
                <a:off x="2906" y="1152"/>
                <a:ext cx="253"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Z</a:t>
                </a:r>
                <a:endParaRPr lang="en-US" sz="2800" b="0"/>
              </a:p>
            </p:txBody>
          </p:sp>
          <p:sp>
            <p:nvSpPr>
              <p:cNvPr id="2065" name="Text Box 11"/>
              <p:cNvSpPr txBox="1">
                <a:spLocks noChangeArrowheads="1"/>
              </p:cNvSpPr>
              <p:nvPr/>
            </p:nvSpPr>
            <p:spPr bwMode="auto">
              <a:xfrm>
                <a:off x="4206" y="2476"/>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Y</a:t>
                </a:r>
                <a:endParaRPr lang="en-US" sz="2800" b="0"/>
              </a:p>
            </p:txBody>
          </p:sp>
          <p:sp>
            <p:nvSpPr>
              <p:cNvPr id="2066" name="Line 12"/>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p:spPr>
            <p:txBody>
              <a:bodyPr wrap="none" anchor="ctr"/>
              <a:lstStyle/>
              <a:p>
                <a:endParaRPr lang="en-US"/>
              </a:p>
            </p:txBody>
          </p:sp>
          <p:sp>
            <p:nvSpPr>
              <p:cNvPr id="2067" name="Arc 13"/>
              <p:cNvSpPr>
                <a:spLocks/>
              </p:cNvSpPr>
              <p:nvPr/>
            </p:nvSpPr>
            <p:spPr bwMode="auto">
              <a:xfrm>
                <a:off x="1880" y="2493"/>
                <a:ext cx="2066" cy="149"/>
              </a:xfrm>
              <a:custGeom>
                <a:avLst/>
                <a:gdLst>
                  <a:gd name="T0" fmla="*/ 0 w 42925"/>
                  <a:gd name="T1" fmla="*/ 0 h 21600"/>
                  <a:gd name="T2" fmla="*/ 0 w 42925"/>
                  <a:gd name="T3" fmla="*/ 0 h 21600"/>
                  <a:gd name="T4" fmla="*/ 0 w 42925"/>
                  <a:gd name="T5" fmla="*/ 0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1" y="19878"/>
                    </a:moveTo>
                    <a:cubicBezTo>
                      <a:pt x="896" y="8652"/>
                      <a:pt x="10269" y="-1"/>
                      <a:pt x="21531" y="0"/>
                    </a:cubicBezTo>
                    <a:cubicBezTo>
                      <a:pt x="32310" y="0"/>
                      <a:pt x="41439" y="7946"/>
                      <a:pt x="42924" y="18623"/>
                    </a:cubicBezTo>
                  </a:path>
                  <a:path w="42925" h="21600" stroke="0" extrusionOk="0">
                    <a:moveTo>
                      <a:pt x="-1" y="19878"/>
                    </a:moveTo>
                    <a:cubicBezTo>
                      <a:pt x="896" y="8652"/>
                      <a:pt x="10269" y="-1"/>
                      <a:pt x="21531" y="0"/>
                    </a:cubicBezTo>
                    <a:cubicBezTo>
                      <a:pt x="32310" y="0"/>
                      <a:pt x="41439" y="7946"/>
                      <a:pt x="42924" y="18623"/>
                    </a:cubicBezTo>
                    <a:lnTo>
                      <a:pt x="21531" y="21600"/>
                    </a:lnTo>
                    <a:close/>
                  </a:path>
                </a:pathLst>
              </a:custGeom>
              <a:noFill/>
              <a:ln w="12700">
                <a:solidFill>
                  <a:schemeClr val="tx1"/>
                </a:solidFill>
                <a:prstDash val="dash"/>
                <a:round/>
                <a:headEnd/>
                <a:tailEnd/>
              </a:ln>
            </p:spPr>
            <p:txBody>
              <a:bodyPr wrap="none" anchor="ctr"/>
              <a:lstStyle/>
              <a:p>
                <a:endParaRPr lang="en-US"/>
              </a:p>
            </p:txBody>
          </p:sp>
          <p:sp>
            <p:nvSpPr>
              <p:cNvPr id="2068" name="Arc 14"/>
              <p:cNvSpPr>
                <a:spLocks/>
              </p:cNvSpPr>
              <p:nvPr/>
            </p:nvSpPr>
            <p:spPr bwMode="auto">
              <a:xfrm>
                <a:off x="2913" y="1746"/>
                <a:ext cx="415" cy="1786"/>
              </a:xfrm>
              <a:custGeom>
                <a:avLst/>
                <a:gdLst>
                  <a:gd name="T0" fmla="*/ 0 w 21600"/>
                  <a:gd name="T1" fmla="*/ 0 h 43183"/>
                  <a:gd name="T2" fmla="*/ 0 w 21600"/>
                  <a:gd name="T3" fmla="*/ 0 h 43183"/>
                  <a:gd name="T4" fmla="*/ 0 w 21600"/>
                  <a:gd name="T5" fmla="*/ 0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p:spPr>
            <p:txBody>
              <a:bodyPr wrap="none" anchor="ctr"/>
              <a:lstStyle/>
              <a:p>
                <a:endParaRPr lang="en-US"/>
              </a:p>
            </p:txBody>
          </p:sp>
          <p:sp>
            <p:nvSpPr>
              <p:cNvPr id="2069" name="Line 15"/>
              <p:cNvSpPr>
                <a:spLocks noChangeShapeType="1"/>
              </p:cNvSpPr>
              <p:nvPr/>
            </p:nvSpPr>
            <p:spPr bwMode="auto">
              <a:xfrm>
                <a:off x="2915" y="2639"/>
                <a:ext cx="1282" cy="0"/>
              </a:xfrm>
              <a:prstGeom prst="line">
                <a:avLst/>
              </a:prstGeom>
              <a:noFill/>
              <a:ln w="28575">
                <a:solidFill>
                  <a:schemeClr val="accent2"/>
                </a:solidFill>
                <a:round/>
                <a:headEnd/>
                <a:tailEnd type="triangle" w="med" len="med"/>
              </a:ln>
            </p:spPr>
            <p:txBody>
              <a:bodyPr wrap="none" anchor="ctr"/>
              <a:lstStyle/>
              <a:p>
                <a:endParaRPr lang="en-US"/>
              </a:p>
            </p:txBody>
          </p:sp>
          <p:sp>
            <p:nvSpPr>
              <p:cNvPr id="2070" name="Line 16"/>
              <p:cNvSpPr>
                <a:spLocks noChangeShapeType="1"/>
              </p:cNvSpPr>
              <p:nvPr/>
            </p:nvSpPr>
            <p:spPr bwMode="auto">
              <a:xfrm>
                <a:off x="2915" y="2639"/>
                <a:ext cx="0" cy="893"/>
              </a:xfrm>
              <a:prstGeom prst="line">
                <a:avLst/>
              </a:prstGeom>
              <a:noFill/>
              <a:ln w="9525">
                <a:solidFill>
                  <a:schemeClr val="tx1"/>
                </a:solidFill>
                <a:prstDash val="dash"/>
                <a:round/>
                <a:headEnd/>
                <a:tailEnd/>
              </a:ln>
            </p:spPr>
            <p:txBody>
              <a:bodyPr wrap="none" anchor="ctr"/>
              <a:lstStyle/>
              <a:p>
                <a:endParaRPr lang="en-US"/>
              </a:p>
            </p:txBody>
          </p:sp>
          <p:sp>
            <p:nvSpPr>
              <p:cNvPr id="2071" name="Line 17"/>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p:spPr>
            <p:txBody>
              <a:bodyPr wrap="none" anchor="ctr"/>
              <a:lstStyle/>
              <a:p>
                <a:endParaRPr lang="en-US"/>
              </a:p>
            </p:txBody>
          </p:sp>
          <p:sp>
            <p:nvSpPr>
              <p:cNvPr id="2072" name="Text Box 18"/>
              <p:cNvSpPr txBox="1">
                <a:spLocks noChangeArrowheads="1"/>
              </p:cNvSpPr>
              <p:nvPr/>
            </p:nvSpPr>
            <p:spPr bwMode="auto">
              <a:xfrm>
                <a:off x="2837" y="2468"/>
                <a:ext cx="194" cy="327"/>
              </a:xfrm>
              <a:prstGeom prst="rect">
                <a:avLst/>
              </a:prstGeom>
              <a:noFill/>
              <a:ln w="9525">
                <a:noFill/>
                <a:miter lim="800000"/>
                <a:headEnd/>
                <a:tailEnd/>
              </a:ln>
            </p:spPr>
            <p:txBody>
              <a:bodyPr wrap="none">
                <a:spAutoFit/>
              </a:bodyPr>
              <a:lstStyle/>
              <a:p>
                <a:r>
                  <a:rPr lang="en-US" sz="2800" b="0"/>
                  <a:t>•</a:t>
                </a:r>
              </a:p>
            </p:txBody>
          </p:sp>
          <p:sp>
            <p:nvSpPr>
              <p:cNvPr id="2073" name="Arc 19"/>
              <p:cNvSpPr>
                <a:spLocks/>
              </p:cNvSpPr>
              <p:nvPr/>
            </p:nvSpPr>
            <p:spPr bwMode="auto">
              <a:xfrm>
                <a:off x="1878" y="2639"/>
                <a:ext cx="2075" cy="149"/>
              </a:xfrm>
              <a:custGeom>
                <a:avLst/>
                <a:gdLst>
                  <a:gd name="T0" fmla="*/ 0 w 43135"/>
                  <a:gd name="T1" fmla="*/ 0 h 21600"/>
                  <a:gd name="T2" fmla="*/ 0 w 43135"/>
                  <a:gd name="T3" fmla="*/ 0 h 21600"/>
                  <a:gd name="T4" fmla="*/ 0 w 43135"/>
                  <a:gd name="T5" fmla="*/ 0 h 21600"/>
                  <a:gd name="T6" fmla="*/ 0 60000 65536"/>
                  <a:gd name="T7" fmla="*/ 0 60000 65536"/>
                  <a:gd name="T8" fmla="*/ 0 60000 65536"/>
                  <a:gd name="T9" fmla="*/ 0 w 43135"/>
                  <a:gd name="T10" fmla="*/ 0 h 21600"/>
                  <a:gd name="T11" fmla="*/ 43135 w 43135"/>
                  <a:gd name="T12" fmla="*/ 21600 h 21600"/>
                </a:gdLst>
                <a:ahLst/>
                <a:cxnLst>
                  <a:cxn ang="T6">
                    <a:pos x="T0" y="T1"/>
                  </a:cxn>
                  <a:cxn ang="T7">
                    <a:pos x="T2" y="T3"/>
                  </a:cxn>
                  <a:cxn ang="T8">
                    <a:pos x="T4" y="T5"/>
                  </a:cxn>
                </a:cxnLst>
                <a:rect l="T9" t="T10" r="T11" b="T12"/>
                <a:pathLst>
                  <a:path w="43135" h="21600" fill="none" extrusionOk="0">
                    <a:moveTo>
                      <a:pt x="43135" y="1575"/>
                    </a:moveTo>
                    <a:cubicBezTo>
                      <a:pt x="42310" y="12863"/>
                      <a:pt x="32911" y="21599"/>
                      <a:pt x="21593" y="21600"/>
                    </a:cubicBezTo>
                    <a:cubicBezTo>
                      <a:pt x="9882" y="21600"/>
                      <a:pt x="304" y="12268"/>
                      <a:pt x="0" y="561"/>
                    </a:cubicBezTo>
                  </a:path>
                  <a:path w="43135" h="21600" stroke="0" extrusionOk="0">
                    <a:moveTo>
                      <a:pt x="43135" y="1575"/>
                    </a:moveTo>
                    <a:cubicBezTo>
                      <a:pt x="42310" y="12863"/>
                      <a:pt x="32911" y="21599"/>
                      <a:pt x="21593" y="21600"/>
                    </a:cubicBezTo>
                    <a:cubicBezTo>
                      <a:pt x="9882" y="21600"/>
                      <a:pt x="304" y="12268"/>
                      <a:pt x="0" y="561"/>
                    </a:cubicBezTo>
                    <a:lnTo>
                      <a:pt x="21593" y="0"/>
                    </a:lnTo>
                    <a:close/>
                  </a:path>
                </a:pathLst>
              </a:custGeom>
              <a:noFill/>
              <a:ln w="19050">
                <a:solidFill>
                  <a:schemeClr val="tx1"/>
                </a:solidFill>
                <a:round/>
                <a:headEnd/>
                <a:tailEnd/>
              </a:ln>
            </p:spPr>
            <p:txBody>
              <a:bodyPr wrap="none" anchor="ctr"/>
              <a:lstStyle/>
              <a:p>
                <a:endParaRPr lang="en-US"/>
              </a:p>
            </p:txBody>
          </p:sp>
          <p:sp>
            <p:nvSpPr>
              <p:cNvPr id="2074" name="Line 20"/>
              <p:cNvSpPr>
                <a:spLocks noChangeShapeType="1"/>
              </p:cNvSpPr>
              <p:nvPr/>
            </p:nvSpPr>
            <p:spPr bwMode="auto">
              <a:xfrm flipV="1">
                <a:off x="2928" y="1857"/>
                <a:ext cx="461" cy="783"/>
              </a:xfrm>
              <a:prstGeom prst="line">
                <a:avLst/>
              </a:prstGeom>
              <a:noFill/>
              <a:ln w="9525">
                <a:solidFill>
                  <a:schemeClr val="tx1"/>
                </a:solidFill>
                <a:round/>
                <a:headEnd/>
                <a:tailEnd type="triangle" w="med" len="med"/>
              </a:ln>
            </p:spPr>
            <p:txBody>
              <a:bodyPr/>
              <a:lstStyle/>
              <a:p>
                <a:endParaRPr lang="en-US"/>
              </a:p>
            </p:txBody>
          </p:sp>
          <p:sp>
            <p:nvSpPr>
              <p:cNvPr id="2075" name="Line 21"/>
              <p:cNvSpPr>
                <a:spLocks noChangeShapeType="1"/>
              </p:cNvSpPr>
              <p:nvPr/>
            </p:nvSpPr>
            <p:spPr bwMode="auto">
              <a:xfrm flipH="1" flipV="1">
                <a:off x="2577" y="2131"/>
                <a:ext cx="351" cy="509"/>
              </a:xfrm>
              <a:prstGeom prst="line">
                <a:avLst/>
              </a:prstGeom>
              <a:noFill/>
              <a:ln w="9525">
                <a:solidFill>
                  <a:schemeClr val="tx1"/>
                </a:solidFill>
                <a:round/>
                <a:headEnd/>
                <a:tailEnd type="triangle" w="med" len="med"/>
              </a:ln>
            </p:spPr>
            <p:txBody>
              <a:bodyPr/>
              <a:lstStyle/>
              <a:p>
                <a:endParaRPr lang="en-US"/>
              </a:p>
            </p:txBody>
          </p:sp>
          <p:sp>
            <p:nvSpPr>
              <p:cNvPr id="2076" name="Arc 22"/>
              <p:cNvSpPr>
                <a:spLocks/>
              </p:cNvSpPr>
              <p:nvPr/>
            </p:nvSpPr>
            <p:spPr bwMode="auto">
              <a:xfrm rot="9804932" flipV="1">
                <a:off x="2579" y="1913"/>
                <a:ext cx="857" cy="325"/>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FF3300"/>
                </a:solidFill>
                <a:round/>
                <a:headEnd/>
                <a:tailEnd/>
              </a:ln>
            </p:spPr>
            <p:txBody>
              <a:bodyPr wrap="none" anchor="ctr"/>
              <a:lstStyle/>
              <a:p>
                <a:endParaRPr lang="en-US"/>
              </a:p>
            </p:txBody>
          </p:sp>
          <p:sp>
            <p:nvSpPr>
              <p:cNvPr id="2077" name="Arc 23"/>
              <p:cNvSpPr>
                <a:spLocks/>
              </p:cNvSpPr>
              <p:nvPr/>
            </p:nvSpPr>
            <p:spPr bwMode="auto">
              <a:xfrm rot="9804932" flipV="1">
                <a:off x="2826" y="2424"/>
                <a:ext cx="235" cy="89"/>
              </a:xfrm>
              <a:custGeom>
                <a:avLst/>
                <a:gdLst>
                  <a:gd name="T0" fmla="*/ 0 w 27494"/>
                  <a:gd name="T1" fmla="*/ 0 h 21600"/>
                  <a:gd name="T2" fmla="*/ 0 w 27494"/>
                  <a:gd name="T3" fmla="*/ 0 h 21600"/>
                  <a:gd name="T4" fmla="*/ 0 w 27494"/>
                  <a:gd name="T5" fmla="*/ 0 h 21600"/>
                  <a:gd name="T6" fmla="*/ 0 60000 65536"/>
                  <a:gd name="T7" fmla="*/ 0 60000 65536"/>
                  <a:gd name="T8" fmla="*/ 0 60000 65536"/>
                  <a:gd name="T9" fmla="*/ 0 w 27494"/>
                  <a:gd name="T10" fmla="*/ 0 h 21600"/>
                  <a:gd name="T11" fmla="*/ 27494 w 27494"/>
                  <a:gd name="T12" fmla="*/ 21600 h 21600"/>
                </a:gdLst>
                <a:ahLst/>
                <a:cxnLst>
                  <a:cxn ang="T6">
                    <a:pos x="T0" y="T1"/>
                  </a:cxn>
                  <a:cxn ang="T7">
                    <a:pos x="T2" y="T3"/>
                  </a:cxn>
                  <a:cxn ang="T8">
                    <a:pos x="T4" y="T5"/>
                  </a:cxn>
                </a:cxnLst>
                <a:rect l="T9" t="T10" r="T11" b="T12"/>
                <a:pathLst>
                  <a:path w="27494" h="21600" fill="none" extrusionOk="0">
                    <a:moveTo>
                      <a:pt x="-1" y="3636"/>
                    </a:moveTo>
                    <a:cubicBezTo>
                      <a:pt x="3550" y="1265"/>
                      <a:pt x="7725" y="-1"/>
                      <a:pt x="11995" y="0"/>
                    </a:cubicBezTo>
                    <a:cubicBezTo>
                      <a:pt x="17835" y="0"/>
                      <a:pt x="23426" y="2364"/>
                      <a:pt x="27493" y="6555"/>
                    </a:cubicBezTo>
                  </a:path>
                  <a:path w="27494" h="21600" stroke="0" extrusionOk="0">
                    <a:moveTo>
                      <a:pt x="-1" y="3636"/>
                    </a:moveTo>
                    <a:cubicBezTo>
                      <a:pt x="3550" y="1265"/>
                      <a:pt x="7725" y="-1"/>
                      <a:pt x="11995" y="0"/>
                    </a:cubicBezTo>
                    <a:cubicBezTo>
                      <a:pt x="17835" y="0"/>
                      <a:pt x="23426" y="2364"/>
                      <a:pt x="27493" y="6555"/>
                    </a:cubicBezTo>
                    <a:lnTo>
                      <a:pt x="11995" y="21600"/>
                    </a:lnTo>
                    <a:close/>
                  </a:path>
                </a:pathLst>
              </a:custGeom>
              <a:noFill/>
              <a:ln w="28575">
                <a:solidFill>
                  <a:srgbClr val="0000FF"/>
                </a:solidFill>
                <a:round/>
                <a:headEnd/>
                <a:tailEnd/>
              </a:ln>
            </p:spPr>
            <p:txBody>
              <a:bodyPr wrap="none" anchor="ctr"/>
              <a:lstStyle/>
              <a:p>
                <a:endParaRPr lang="en-US"/>
              </a:p>
            </p:txBody>
          </p:sp>
        </p:grpSp>
        <p:sp>
          <p:nvSpPr>
            <p:cNvPr id="2057" name="Rectangle 24"/>
            <p:cNvSpPr>
              <a:spLocks noChangeArrowheads="1"/>
            </p:cNvSpPr>
            <p:nvPr/>
          </p:nvSpPr>
          <p:spPr bwMode="auto">
            <a:xfrm>
              <a:off x="3895" y="2124"/>
              <a:ext cx="237" cy="288"/>
            </a:xfrm>
            <a:prstGeom prst="rect">
              <a:avLst/>
            </a:prstGeom>
            <a:noFill/>
            <a:ln w="9525">
              <a:noFill/>
              <a:miter lim="800000"/>
              <a:headEnd/>
              <a:tailEnd/>
            </a:ln>
          </p:spPr>
          <p:txBody>
            <a:bodyPr wrap="none">
              <a:spAutoFit/>
            </a:bodyPr>
            <a:lstStyle/>
            <a:p>
              <a:r>
                <a:rPr lang="en-US" sz="2400">
                  <a:latin typeface="Arial" charset="0"/>
                  <a:sym typeface="Symbol" pitchFamily="18" charset="2"/>
                </a:rPr>
                <a:t></a:t>
              </a:r>
            </a:p>
          </p:txBody>
        </p:sp>
        <p:sp>
          <p:nvSpPr>
            <p:cNvPr id="2058" name="Text Box 25"/>
            <p:cNvSpPr txBox="1">
              <a:spLocks noChangeArrowheads="1"/>
            </p:cNvSpPr>
            <p:nvPr/>
          </p:nvSpPr>
          <p:spPr bwMode="auto">
            <a:xfrm>
              <a:off x="3457" y="1811"/>
              <a:ext cx="255" cy="288"/>
            </a:xfrm>
            <a:prstGeom prst="rect">
              <a:avLst/>
            </a:prstGeom>
            <a:noFill/>
            <a:ln w="9525">
              <a:noFill/>
              <a:miter lim="800000"/>
              <a:headEnd/>
              <a:tailEnd/>
            </a:ln>
          </p:spPr>
          <p:txBody>
            <a:bodyPr wrap="none">
              <a:spAutoFit/>
            </a:bodyPr>
            <a:lstStyle/>
            <a:p>
              <a:r>
                <a:rPr lang="en-US" sz="2400">
                  <a:latin typeface="Arial" charset="0"/>
                </a:rPr>
                <a:t>A</a:t>
              </a:r>
            </a:p>
          </p:txBody>
        </p:sp>
        <p:sp>
          <p:nvSpPr>
            <p:cNvPr id="2059" name="Text Box 26"/>
            <p:cNvSpPr txBox="1">
              <a:spLocks noChangeArrowheads="1"/>
            </p:cNvSpPr>
            <p:nvPr/>
          </p:nvSpPr>
          <p:spPr bwMode="auto">
            <a:xfrm>
              <a:off x="4444" y="1556"/>
              <a:ext cx="255" cy="288"/>
            </a:xfrm>
            <a:prstGeom prst="rect">
              <a:avLst/>
            </a:prstGeom>
            <a:noFill/>
            <a:ln w="9525">
              <a:noFill/>
              <a:miter lim="800000"/>
              <a:headEnd/>
              <a:tailEnd/>
            </a:ln>
          </p:spPr>
          <p:txBody>
            <a:bodyPr wrap="none">
              <a:spAutoFit/>
            </a:bodyPr>
            <a:lstStyle/>
            <a:p>
              <a:r>
                <a:rPr lang="en-US" sz="2400">
                  <a:latin typeface="Arial" charset="0"/>
                </a:rPr>
                <a:t>B</a:t>
              </a:r>
            </a:p>
          </p:txBody>
        </p:sp>
      </p:grpSp>
      <p:sp>
        <p:nvSpPr>
          <p:cNvPr id="2055" name="Rectangle 30"/>
          <p:cNvSpPr>
            <a:spLocks noChangeArrowheads="1"/>
          </p:cNvSpPr>
          <p:nvPr/>
        </p:nvSpPr>
        <p:spPr bwMode="auto">
          <a:xfrm>
            <a:off x="0" y="3314700"/>
            <a:ext cx="9144000" cy="0"/>
          </a:xfrm>
          <a:prstGeom prst="rect">
            <a:avLst/>
          </a:prstGeom>
          <a:noFill/>
          <a:ln w="9525">
            <a:noFill/>
            <a:miter lim="800000"/>
            <a:headEnd/>
            <a:tailEnd/>
          </a:ln>
        </p:spPr>
        <p:txBody>
          <a:bodyPr anchor="ctr">
            <a:spAutoFit/>
          </a:bodyPr>
          <a:lstStyle/>
          <a:p>
            <a:endParaRPr lang="en-US"/>
          </a:p>
        </p:txBody>
      </p:sp>
      <p:graphicFrame>
        <p:nvGraphicFramePr>
          <p:cNvPr id="2050" name="Object 29"/>
          <p:cNvGraphicFramePr>
            <a:graphicFrameLocks noChangeAspect="1"/>
          </p:cNvGraphicFramePr>
          <p:nvPr/>
        </p:nvGraphicFramePr>
        <p:xfrm>
          <a:off x="1041400" y="5715000"/>
          <a:ext cx="6726238" cy="457200"/>
        </p:xfrm>
        <a:graphic>
          <a:graphicData uri="http://schemas.openxmlformats.org/presentationml/2006/ole">
            <p:oleObj spid="_x0000_s2050" name="Equation" r:id="rId3" imgW="3365280" imgH="228600" progId="Equation.3">
              <p:embed/>
            </p:oleObj>
          </a:graphicData>
        </a:graphic>
      </p:graphicFrame>
      <p:sp>
        <p:nvSpPr>
          <p:cNvPr id="31" name="TextBox 30"/>
          <p:cNvSpPr txBox="1"/>
          <p:nvPr/>
        </p:nvSpPr>
        <p:spPr>
          <a:xfrm>
            <a:off x="197768" y="6248400"/>
            <a:ext cx="8946232" cy="338554"/>
          </a:xfrm>
          <a:prstGeom prst="rect">
            <a:avLst/>
          </a:prstGeom>
          <a:noFill/>
        </p:spPr>
        <p:txBody>
          <a:bodyPr wrap="none" rtlCol="0">
            <a:spAutoFit/>
          </a:bodyPr>
          <a:lstStyle/>
          <a:p>
            <a:r>
              <a:rPr lang="en-US" sz="1600" b="0" dirty="0" smtClean="0"/>
              <a:t>Ref: Meyer, T.H. (2010), Introduction to Geometrical and Physical Geodesy, ESRI Press, Redlands, p. 108</a:t>
            </a:r>
            <a:endParaRPr lang="en-US" sz="16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Representations of the Earth</a:t>
            </a:r>
          </a:p>
        </p:txBody>
      </p:sp>
      <p:grpSp>
        <p:nvGrpSpPr>
          <p:cNvPr id="38915" name="Group 16"/>
          <p:cNvGrpSpPr>
            <a:grpSpLocks/>
          </p:cNvGrpSpPr>
          <p:nvPr/>
        </p:nvGrpSpPr>
        <p:grpSpPr bwMode="auto">
          <a:xfrm>
            <a:off x="1447800" y="2286000"/>
            <a:ext cx="7175500" cy="4176713"/>
            <a:chOff x="806" y="1040"/>
            <a:chExt cx="4520" cy="2631"/>
          </a:xfrm>
        </p:grpSpPr>
        <p:sp>
          <p:nvSpPr>
            <p:cNvPr id="38917" name="Freeform 3"/>
            <p:cNvSpPr>
              <a:spLocks/>
            </p:cNvSpPr>
            <p:nvPr/>
          </p:nvSpPr>
          <p:spPr bwMode="auto">
            <a:xfrm>
              <a:off x="1046" y="1152"/>
              <a:ext cx="2948" cy="2423"/>
            </a:xfrm>
            <a:custGeom>
              <a:avLst/>
              <a:gdLst>
                <a:gd name="T0" fmla="*/ 1430 w 2064"/>
                <a:gd name="T1" fmla="*/ 2281 h 1568"/>
                <a:gd name="T2" fmla="*/ 2032 w 2064"/>
                <a:gd name="T3" fmla="*/ 2553 h 1568"/>
                <a:gd name="T4" fmla="*/ 2829 w 2064"/>
                <a:gd name="T5" fmla="*/ 2553 h 1568"/>
                <a:gd name="T6" fmla="*/ 3429 w 2064"/>
                <a:gd name="T7" fmla="*/ 1734 h 1568"/>
                <a:gd name="T8" fmla="*/ 3628 w 2064"/>
                <a:gd name="T9" fmla="*/ 912 h 1568"/>
                <a:gd name="T10" fmla="*/ 4029 w 2064"/>
                <a:gd name="T11" fmla="*/ 365 h 1568"/>
                <a:gd name="T12" fmla="*/ 4829 w 2064"/>
                <a:gd name="T13" fmla="*/ 93 h 1568"/>
                <a:gd name="T14" fmla="*/ 5829 w 2064"/>
                <a:gd name="T15" fmla="*/ 912 h 1568"/>
                <a:gd name="T16" fmla="*/ 7424 w 2064"/>
                <a:gd name="T17" fmla="*/ 1734 h 1568"/>
                <a:gd name="T18" fmla="*/ 8026 w 2064"/>
                <a:gd name="T19" fmla="*/ 3376 h 1568"/>
                <a:gd name="T20" fmla="*/ 8423 w 2064"/>
                <a:gd name="T21" fmla="*/ 5291 h 1568"/>
                <a:gd name="T22" fmla="*/ 7026 w 2064"/>
                <a:gd name="T23" fmla="*/ 7479 h 1568"/>
                <a:gd name="T24" fmla="*/ 5226 w 2064"/>
                <a:gd name="T25" fmla="*/ 8303 h 1568"/>
                <a:gd name="T26" fmla="*/ 4829 w 2064"/>
                <a:gd name="T27" fmla="*/ 7756 h 1568"/>
                <a:gd name="T28" fmla="*/ 4226 w 2064"/>
                <a:gd name="T29" fmla="*/ 8031 h 1568"/>
                <a:gd name="T30" fmla="*/ 4029 w 2064"/>
                <a:gd name="T31" fmla="*/ 8303 h 1568"/>
                <a:gd name="T32" fmla="*/ 3229 w 2064"/>
                <a:gd name="T33" fmla="*/ 8850 h 1568"/>
                <a:gd name="T34" fmla="*/ 2032 w 2064"/>
                <a:gd name="T35" fmla="*/ 7756 h 1568"/>
                <a:gd name="T36" fmla="*/ 233 w 2064"/>
                <a:gd name="T37" fmla="*/ 6388 h 1568"/>
                <a:gd name="T38" fmla="*/ 633 w 2064"/>
                <a:gd name="T39" fmla="*/ 3376 h 1568"/>
                <a:gd name="T40" fmla="*/ 633 w 2064"/>
                <a:gd name="T41" fmla="*/ 2009 h 1568"/>
                <a:gd name="T42" fmla="*/ 1430 w 2064"/>
                <a:gd name="T43" fmla="*/ 2281 h 15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568"/>
                <a:gd name="T68" fmla="*/ 2064 w 2064"/>
                <a:gd name="T69" fmla="*/ 1568 h 15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568">
                  <a:moveTo>
                    <a:pt x="344" y="400"/>
                  </a:moveTo>
                  <a:cubicBezTo>
                    <a:pt x="400" y="416"/>
                    <a:pt x="432" y="440"/>
                    <a:pt x="488" y="448"/>
                  </a:cubicBezTo>
                  <a:cubicBezTo>
                    <a:pt x="544" y="456"/>
                    <a:pt x="624" y="472"/>
                    <a:pt x="680" y="448"/>
                  </a:cubicBezTo>
                  <a:cubicBezTo>
                    <a:pt x="736" y="424"/>
                    <a:pt x="792" y="352"/>
                    <a:pt x="824" y="304"/>
                  </a:cubicBezTo>
                  <a:cubicBezTo>
                    <a:pt x="856" y="256"/>
                    <a:pt x="848" y="200"/>
                    <a:pt x="872" y="160"/>
                  </a:cubicBezTo>
                  <a:cubicBezTo>
                    <a:pt x="896" y="120"/>
                    <a:pt x="920" y="88"/>
                    <a:pt x="968" y="64"/>
                  </a:cubicBezTo>
                  <a:cubicBezTo>
                    <a:pt x="1016" y="40"/>
                    <a:pt x="1088" y="0"/>
                    <a:pt x="1160" y="16"/>
                  </a:cubicBezTo>
                  <a:cubicBezTo>
                    <a:pt x="1232" y="32"/>
                    <a:pt x="1296" y="112"/>
                    <a:pt x="1400" y="160"/>
                  </a:cubicBezTo>
                  <a:cubicBezTo>
                    <a:pt x="1504" y="208"/>
                    <a:pt x="1696" y="232"/>
                    <a:pt x="1784" y="304"/>
                  </a:cubicBezTo>
                  <a:cubicBezTo>
                    <a:pt x="1872" y="376"/>
                    <a:pt x="1888" y="488"/>
                    <a:pt x="1928" y="592"/>
                  </a:cubicBezTo>
                  <a:cubicBezTo>
                    <a:pt x="1968" y="696"/>
                    <a:pt x="2064" y="808"/>
                    <a:pt x="2024" y="928"/>
                  </a:cubicBezTo>
                  <a:cubicBezTo>
                    <a:pt x="1984" y="1048"/>
                    <a:pt x="1816" y="1224"/>
                    <a:pt x="1688" y="1312"/>
                  </a:cubicBezTo>
                  <a:cubicBezTo>
                    <a:pt x="1560" y="1400"/>
                    <a:pt x="1344" y="1448"/>
                    <a:pt x="1256" y="1456"/>
                  </a:cubicBezTo>
                  <a:cubicBezTo>
                    <a:pt x="1168" y="1464"/>
                    <a:pt x="1200" y="1368"/>
                    <a:pt x="1160" y="1360"/>
                  </a:cubicBezTo>
                  <a:cubicBezTo>
                    <a:pt x="1120" y="1352"/>
                    <a:pt x="1048" y="1392"/>
                    <a:pt x="1016" y="1408"/>
                  </a:cubicBezTo>
                  <a:cubicBezTo>
                    <a:pt x="984" y="1424"/>
                    <a:pt x="1008" y="1432"/>
                    <a:pt x="968" y="1456"/>
                  </a:cubicBezTo>
                  <a:cubicBezTo>
                    <a:pt x="928" y="1480"/>
                    <a:pt x="856" y="1568"/>
                    <a:pt x="776" y="1552"/>
                  </a:cubicBezTo>
                  <a:cubicBezTo>
                    <a:pt x="696" y="1536"/>
                    <a:pt x="608" y="1432"/>
                    <a:pt x="488" y="1360"/>
                  </a:cubicBezTo>
                  <a:cubicBezTo>
                    <a:pt x="368" y="1288"/>
                    <a:pt x="112" y="1248"/>
                    <a:pt x="56" y="1120"/>
                  </a:cubicBezTo>
                  <a:cubicBezTo>
                    <a:pt x="0" y="992"/>
                    <a:pt x="136" y="720"/>
                    <a:pt x="152" y="592"/>
                  </a:cubicBezTo>
                  <a:cubicBezTo>
                    <a:pt x="168" y="464"/>
                    <a:pt x="120" y="384"/>
                    <a:pt x="152" y="352"/>
                  </a:cubicBezTo>
                  <a:cubicBezTo>
                    <a:pt x="184" y="320"/>
                    <a:pt x="288" y="384"/>
                    <a:pt x="344" y="400"/>
                  </a:cubicBezTo>
                  <a:close/>
                </a:path>
              </a:pathLst>
            </a:custGeom>
            <a:noFill/>
            <a:ln w="9525">
              <a:solidFill>
                <a:srgbClr val="996633"/>
              </a:solidFill>
              <a:round/>
              <a:headEnd/>
              <a:tailEnd/>
            </a:ln>
          </p:spPr>
          <p:txBody>
            <a:bodyPr wrap="none" lIns="2724556" tIns="1362287" rIns="2724556" bIns="1362287">
              <a:spAutoFit/>
            </a:bodyPr>
            <a:lstStyle/>
            <a:p>
              <a:endParaRPr lang="en-US"/>
            </a:p>
          </p:txBody>
        </p:sp>
        <p:sp>
          <p:nvSpPr>
            <p:cNvPr id="38918" name="Oval 4"/>
            <p:cNvSpPr>
              <a:spLocks noChangeArrowheads="1"/>
            </p:cNvSpPr>
            <p:nvPr/>
          </p:nvSpPr>
          <p:spPr bwMode="auto">
            <a:xfrm>
              <a:off x="1263" y="1463"/>
              <a:ext cx="2537" cy="1944"/>
            </a:xfrm>
            <a:prstGeom prst="ellipse">
              <a:avLst/>
            </a:prstGeom>
            <a:noFill/>
            <a:ln w="28575">
              <a:solidFill>
                <a:schemeClr val="accent1"/>
              </a:solidFill>
              <a:prstDash val="dash"/>
              <a:round/>
              <a:headEnd/>
              <a:tailEnd/>
            </a:ln>
          </p:spPr>
          <p:txBody>
            <a:bodyPr wrap="none" lIns="2724556" tIns="1362287" rIns="2724556" bIns="1362287">
              <a:spAutoFit/>
            </a:bodyPr>
            <a:lstStyle/>
            <a:p>
              <a:endParaRPr lang="en-US"/>
            </a:p>
          </p:txBody>
        </p:sp>
        <p:sp>
          <p:nvSpPr>
            <p:cNvPr id="38919" name="Line 5"/>
            <p:cNvSpPr>
              <a:spLocks noChangeShapeType="1"/>
            </p:cNvSpPr>
            <p:nvPr/>
          </p:nvSpPr>
          <p:spPr bwMode="auto">
            <a:xfrm>
              <a:off x="1252" y="1295"/>
              <a:ext cx="411" cy="432"/>
            </a:xfrm>
            <a:prstGeom prst="line">
              <a:avLst/>
            </a:prstGeom>
            <a:noFill/>
            <a:ln w="19050">
              <a:solidFill>
                <a:schemeClr val="accent2"/>
              </a:solidFill>
              <a:round/>
              <a:headEnd/>
              <a:tailEnd type="triangle" w="sm" len="lg"/>
            </a:ln>
          </p:spPr>
          <p:txBody>
            <a:bodyPr wrap="none" lIns="2724556" tIns="1362287" rIns="2724556" bIns="1362287">
              <a:spAutoFit/>
            </a:bodyPr>
            <a:lstStyle/>
            <a:p>
              <a:endParaRPr lang="en-US"/>
            </a:p>
          </p:txBody>
        </p:sp>
        <p:sp>
          <p:nvSpPr>
            <p:cNvPr id="38920" name="Line 6"/>
            <p:cNvSpPr>
              <a:spLocks noChangeShapeType="1"/>
            </p:cNvSpPr>
            <p:nvPr/>
          </p:nvSpPr>
          <p:spPr bwMode="auto">
            <a:xfrm flipH="1">
              <a:off x="3377" y="1223"/>
              <a:ext cx="343" cy="504"/>
            </a:xfrm>
            <a:prstGeom prst="line">
              <a:avLst/>
            </a:prstGeom>
            <a:noFill/>
            <a:ln w="19050">
              <a:solidFill>
                <a:schemeClr val="accent1"/>
              </a:solidFill>
              <a:round/>
              <a:headEnd/>
              <a:tailEnd type="triangle" w="sm" len="lg"/>
            </a:ln>
          </p:spPr>
          <p:txBody>
            <a:bodyPr wrap="none" lIns="2724556" tIns="1362287" rIns="2724556" bIns="1362287">
              <a:spAutoFit/>
            </a:bodyPr>
            <a:lstStyle/>
            <a:p>
              <a:endParaRPr lang="en-US"/>
            </a:p>
          </p:txBody>
        </p:sp>
        <p:sp>
          <p:nvSpPr>
            <p:cNvPr id="38921" name="Line 7"/>
            <p:cNvSpPr>
              <a:spLocks noChangeShapeType="1"/>
            </p:cNvSpPr>
            <p:nvPr/>
          </p:nvSpPr>
          <p:spPr bwMode="auto">
            <a:xfrm flipH="1">
              <a:off x="3771" y="2664"/>
              <a:ext cx="343" cy="216"/>
            </a:xfrm>
            <a:prstGeom prst="line">
              <a:avLst/>
            </a:prstGeom>
            <a:noFill/>
            <a:ln w="12700">
              <a:solidFill>
                <a:srgbClr val="996633"/>
              </a:solidFill>
              <a:round/>
              <a:headEnd/>
              <a:tailEnd type="triangle" w="sm" len="lg"/>
            </a:ln>
          </p:spPr>
          <p:txBody>
            <a:bodyPr wrap="none" lIns="2724556" tIns="1362287" rIns="2724556" bIns="1362287">
              <a:spAutoFit/>
            </a:bodyPr>
            <a:lstStyle/>
            <a:p>
              <a:endParaRPr lang="en-US"/>
            </a:p>
          </p:txBody>
        </p:sp>
        <p:sp>
          <p:nvSpPr>
            <p:cNvPr id="38922" name="Freeform 8"/>
            <p:cNvSpPr>
              <a:spLocks/>
            </p:cNvSpPr>
            <p:nvPr/>
          </p:nvSpPr>
          <p:spPr bwMode="auto">
            <a:xfrm>
              <a:off x="1246" y="1440"/>
              <a:ext cx="2628" cy="1980"/>
            </a:xfrm>
            <a:custGeom>
              <a:avLst/>
              <a:gdLst>
                <a:gd name="T0" fmla="*/ 2964 w 1840"/>
                <a:gd name="T1" fmla="*/ 243 h 1320"/>
                <a:gd name="T2" fmla="*/ 3362 w 1840"/>
                <a:gd name="T3" fmla="*/ 0 h 1320"/>
                <a:gd name="T4" fmla="*/ 4162 w 1840"/>
                <a:gd name="T5" fmla="*/ 243 h 1320"/>
                <a:gd name="T6" fmla="*/ 4762 w 1840"/>
                <a:gd name="T7" fmla="*/ 243 h 1320"/>
                <a:gd name="T8" fmla="*/ 5559 w 1840"/>
                <a:gd name="T9" fmla="*/ 486 h 1320"/>
                <a:gd name="T10" fmla="*/ 5760 w 1840"/>
                <a:gd name="T11" fmla="*/ 729 h 1320"/>
                <a:gd name="T12" fmla="*/ 6559 w 1840"/>
                <a:gd name="T13" fmla="*/ 972 h 1320"/>
                <a:gd name="T14" fmla="*/ 6756 w 1840"/>
                <a:gd name="T15" fmla="*/ 1458 h 1320"/>
                <a:gd name="T16" fmla="*/ 6958 w 1840"/>
                <a:gd name="T17" fmla="*/ 1701 h 1320"/>
                <a:gd name="T18" fmla="*/ 7558 w 1840"/>
                <a:gd name="T19" fmla="*/ 2673 h 1320"/>
                <a:gd name="T20" fmla="*/ 7558 w 1840"/>
                <a:gd name="T21" fmla="*/ 3645 h 1320"/>
                <a:gd name="T22" fmla="*/ 6958 w 1840"/>
                <a:gd name="T23" fmla="*/ 5103 h 1320"/>
                <a:gd name="T24" fmla="*/ 6356 w 1840"/>
                <a:gd name="T25" fmla="*/ 6075 h 1320"/>
                <a:gd name="T26" fmla="*/ 4559 w 1840"/>
                <a:gd name="T27" fmla="*/ 6561 h 1320"/>
                <a:gd name="T28" fmla="*/ 3362 w 1840"/>
                <a:gd name="T29" fmla="*/ 6561 h 1320"/>
                <a:gd name="T30" fmla="*/ 2362 w 1840"/>
                <a:gd name="T31" fmla="*/ 6561 h 1320"/>
                <a:gd name="T32" fmla="*/ 1165 w 1840"/>
                <a:gd name="T33" fmla="*/ 5832 h 1320"/>
                <a:gd name="T34" fmla="*/ 166 w 1840"/>
                <a:gd name="T35" fmla="*/ 4860 h 1320"/>
                <a:gd name="T36" fmla="*/ 166 w 1840"/>
                <a:gd name="T37" fmla="*/ 3402 h 1320"/>
                <a:gd name="T38" fmla="*/ 367 w 1840"/>
                <a:gd name="T39" fmla="*/ 1701 h 1320"/>
                <a:gd name="T40" fmla="*/ 966 w 1840"/>
                <a:gd name="T41" fmla="*/ 1215 h 13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40"/>
                <a:gd name="T64" fmla="*/ 0 h 1320"/>
                <a:gd name="T65" fmla="*/ 1840 w 1840"/>
                <a:gd name="T66" fmla="*/ 1320 h 13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40" h="1320">
                  <a:moveTo>
                    <a:pt x="712" y="48"/>
                  </a:moveTo>
                  <a:cubicBezTo>
                    <a:pt x="736" y="24"/>
                    <a:pt x="760" y="0"/>
                    <a:pt x="808" y="0"/>
                  </a:cubicBezTo>
                  <a:cubicBezTo>
                    <a:pt x="856" y="0"/>
                    <a:pt x="944" y="40"/>
                    <a:pt x="1000" y="48"/>
                  </a:cubicBezTo>
                  <a:cubicBezTo>
                    <a:pt x="1056" y="56"/>
                    <a:pt x="1088" y="40"/>
                    <a:pt x="1144" y="48"/>
                  </a:cubicBezTo>
                  <a:cubicBezTo>
                    <a:pt x="1200" y="56"/>
                    <a:pt x="1296" y="80"/>
                    <a:pt x="1336" y="96"/>
                  </a:cubicBezTo>
                  <a:cubicBezTo>
                    <a:pt x="1376" y="112"/>
                    <a:pt x="1344" y="128"/>
                    <a:pt x="1384" y="144"/>
                  </a:cubicBezTo>
                  <a:cubicBezTo>
                    <a:pt x="1424" y="160"/>
                    <a:pt x="1536" y="168"/>
                    <a:pt x="1576" y="192"/>
                  </a:cubicBezTo>
                  <a:cubicBezTo>
                    <a:pt x="1616" y="216"/>
                    <a:pt x="1608" y="264"/>
                    <a:pt x="1624" y="288"/>
                  </a:cubicBezTo>
                  <a:cubicBezTo>
                    <a:pt x="1640" y="312"/>
                    <a:pt x="1640" y="296"/>
                    <a:pt x="1672" y="336"/>
                  </a:cubicBezTo>
                  <a:cubicBezTo>
                    <a:pt x="1704" y="376"/>
                    <a:pt x="1792" y="464"/>
                    <a:pt x="1816" y="528"/>
                  </a:cubicBezTo>
                  <a:cubicBezTo>
                    <a:pt x="1840" y="592"/>
                    <a:pt x="1840" y="640"/>
                    <a:pt x="1816" y="720"/>
                  </a:cubicBezTo>
                  <a:cubicBezTo>
                    <a:pt x="1792" y="800"/>
                    <a:pt x="1720" y="928"/>
                    <a:pt x="1672" y="1008"/>
                  </a:cubicBezTo>
                  <a:cubicBezTo>
                    <a:pt x="1624" y="1088"/>
                    <a:pt x="1624" y="1152"/>
                    <a:pt x="1528" y="1200"/>
                  </a:cubicBezTo>
                  <a:cubicBezTo>
                    <a:pt x="1432" y="1248"/>
                    <a:pt x="1216" y="1280"/>
                    <a:pt x="1096" y="1296"/>
                  </a:cubicBezTo>
                  <a:cubicBezTo>
                    <a:pt x="976" y="1312"/>
                    <a:pt x="896" y="1296"/>
                    <a:pt x="808" y="1296"/>
                  </a:cubicBezTo>
                  <a:cubicBezTo>
                    <a:pt x="720" y="1296"/>
                    <a:pt x="656" y="1320"/>
                    <a:pt x="568" y="1296"/>
                  </a:cubicBezTo>
                  <a:cubicBezTo>
                    <a:pt x="480" y="1272"/>
                    <a:pt x="368" y="1208"/>
                    <a:pt x="280" y="1152"/>
                  </a:cubicBezTo>
                  <a:cubicBezTo>
                    <a:pt x="192" y="1096"/>
                    <a:pt x="80" y="1040"/>
                    <a:pt x="40" y="960"/>
                  </a:cubicBezTo>
                  <a:cubicBezTo>
                    <a:pt x="0" y="880"/>
                    <a:pt x="32" y="776"/>
                    <a:pt x="40" y="672"/>
                  </a:cubicBezTo>
                  <a:cubicBezTo>
                    <a:pt x="48" y="568"/>
                    <a:pt x="56" y="408"/>
                    <a:pt x="88" y="336"/>
                  </a:cubicBezTo>
                  <a:cubicBezTo>
                    <a:pt x="120" y="264"/>
                    <a:pt x="176" y="252"/>
                    <a:pt x="232" y="240"/>
                  </a:cubicBezTo>
                </a:path>
              </a:pathLst>
            </a:custGeom>
            <a:noFill/>
            <a:ln w="19050">
              <a:solidFill>
                <a:srgbClr val="FF0066"/>
              </a:solidFill>
              <a:round/>
              <a:headEnd/>
              <a:tailEnd/>
            </a:ln>
          </p:spPr>
          <p:txBody>
            <a:bodyPr wrap="none" lIns="2724556" tIns="1362287" rIns="2724556" bIns="1362287">
              <a:spAutoFit/>
            </a:bodyPr>
            <a:lstStyle/>
            <a:p>
              <a:endParaRPr lang="en-US"/>
            </a:p>
          </p:txBody>
        </p:sp>
        <p:sp>
          <p:nvSpPr>
            <p:cNvPr id="38923" name="Arc 9"/>
            <p:cNvSpPr>
              <a:spLocks/>
            </p:cNvSpPr>
            <p:nvPr/>
          </p:nvSpPr>
          <p:spPr bwMode="auto">
            <a:xfrm>
              <a:off x="1609" y="1496"/>
              <a:ext cx="917" cy="951"/>
            </a:xfrm>
            <a:custGeom>
              <a:avLst/>
              <a:gdLst>
                <a:gd name="T0" fmla="*/ 0 w 15780"/>
                <a:gd name="T1" fmla="*/ 0 h 21139"/>
                <a:gd name="T2" fmla="*/ 0 w 15780"/>
                <a:gd name="T3" fmla="*/ 0 h 21139"/>
                <a:gd name="T4" fmla="*/ 0 w 15780"/>
                <a:gd name="T5" fmla="*/ 0 h 21139"/>
                <a:gd name="T6" fmla="*/ 0 60000 65536"/>
                <a:gd name="T7" fmla="*/ 0 60000 65536"/>
                <a:gd name="T8" fmla="*/ 0 60000 65536"/>
                <a:gd name="T9" fmla="*/ 0 w 15780"/>
                <a:gd name="T10" fmla="*/ 0 h 21139"/>
                <a:gd name="T11" fmla="*/ 15780 w 15780"/>
                <a:gd name="T12" fmla="*/ 21139 h 21139"/>
              </a:gdLst>
              <a:ahLst/>
              <a:cxnLst>
                <a:cxn ang="T6">
                  <a:pos x="T0" y="T1"/>
                </a:cxn>
                <a:cxn ang="T7">
                  <a:pos x="T2" y="T3"/>
                </a:cxn>
                <a:cxn ang="T8">
                  <a:pos x="T4" y="T5"/>
                </a:cxn>
              </a:cxnLst>
              <a:rect l="T9" t="T10" r="T11" b="T12"/>
              <a:pathLst>
                <a:path w="15780" h="21139" fill="none" extrusionOk="0">
                  <a:moveTo>
                    <a:pt x="0" y="6389"/>
                  </a:moveTo>
                  <a:cubicBezTo>
                    <a:pt x="3033" y="3143"/>
                    <a:pt x="6994" y="912"/>
                    <a:pt x="11341" y="-1"/>
                  </a:cubicBezTo>
                </a:path>
                <a:path w="15780" h="21139" stroke="0" extrusionOk="0">
                  <a:moveTo>
                    <a:pt x="0" y="6389"/>
                  </a:moveTo>
                  <a:cubicBezTo>
                    <a:pt x="3033" y="3143"/>
                    <a:pt x="6994" y="912"/>
                    <a:pt x="11341" y="-1"/>
                  </a:cubicBezTo>
                  <a:lnTo>
                    <a:pt x="15780" y="21139"/>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4" name="Arc 10"/>
            <p:cNvSpPr>
              <a:spLocks/>
            </p:cNvSpPr>
            <p:nvPr/>
          </p:nvSpPr>
          <p:spPr bwMode="auto">
            <a:xfrm>
              <a:off x="2443" y="2432"/>
              <a:ext cx="324" cy="972"/>
            </a:xfrm>
            <a:custGeom>
              <a:avLst/>
              <a:gdLst>
                <a:gd name="T0" fmla="*/ 0 w 5567"/>
                <a:gd name="T1" fmla="*/ 0 h 21600"/>
                <a:gd name="T2" fmla="*/ 0 w 5567"/>
                <a:gd name="T3" fmla="*/ 0 h 21600"/>
                <a:gd name="T4" fmla="*/ 0 w 5567"/>
                <a:gd name="T5" fmla="*/ 0 h 21600"/>
                <a:gd name="T6" fmla="*/ 0 60000 65536"/>
                <a:gd name="T7" fmla="*/ 0 60000 65536"/>
                <a:gd name="T8" fmla="*/ 0 60000 65536"/>
                <a:gd name="T9" fmla="*/ 0 w 5567"/>
                <a:gd name="T10" fmla="*/ 0 h 21600"/>
                <a:gd name="T11" fmla="*/ 5567 w 5567"/>
                <a:gd name="T12" fmla="*/ 21600 h 21600"/>
              </a:gdLst>
              <a:ahLst/>
              <a:cxnLst>
                <a:cxn ang="T6">
                  <a:pos x="T0" y="T1"/>
                </a:cxn>
                <a:cxn ang="T7">
                  <a:pos x="T2" y="T3"/>
                </a:cxn>
                <a:cxn ang="T8">
                  <a:pos x="T4" y="T5"/>
                </a:cxn>
              </a:cxnLst>
              <a:rect l="T9" t="T10" r="T11" b="T12"/>
              <a:pathLst>
                <a:path w="5567" h="21600" fill="none" extrusionOk="0">
                  <a:moveTo>
                    <a:pt x="5567" y="21175"/>
                  </a:moveTo>
                  <a:cubicBezTo>
                    <a:pt x="4163" y="21457"/>
                    <a:pt x="2735" y="21599"/>
                    <a:pt x="1304" y="21600"/>
                  </a:cubicBezTo>
                  <a:cubicBezTo>
                    <a:pt x="869" y="21600"/>
                    <a:pt x="434" y="21586"/>
                    <a:pt x="0" y="21560"/>
                  </a:cubicBezTo>
                </a:path>
                <a:path w="5567" h="21600" stroke="0" extrusionOk="0">
                  <a:moveTo>
                    <a:pt x="5567" y="21175"/>
                  </a:moveTo>
                  <a:cubicBezTo>
                    <a:pt x="4163" y="21457"/>
                    <a:pt x="2735" y="21599"/>
                    <a:pt x="1304" y="21600"/>
                  </a:cubicBezTo>
                  <a:cubicBezTo>
                    <a:pt x="869" y="21600"/>
                    <a:pt x="434" y="21586"/>
                    <a:pt x="0" y="21560"/>
                  </a:cubicBezTo>
                  <a:lnTo>
                    <a:pt x="1304" y="0"/>
                  </a:lnTo>
                  <a:close/>
                </a:path>
              </a:pathLst>
            </a:custGeom>
            <a:noFill/>
            <a:ln w="38100">
              <a:solidFill>
                <a:schemeClr val="accent2"/>
              </a:solidFill>
              <a:round/>
              <a:headEnd/>
              <a:tailEnd/>
            </a:ln>
          </p:spPr>
          <p:txBody>
            <a:bodyPr wrap="none" lIns="2724556" tIns="1362287" rIns="2724556" bIns="1362287">
              <a:spAutoFit/>
            </a:bodyPr>
            <a:lstStyle/>
            <a:p>
              <a:endParaRPr lang="en-US"/>
            </a:p>
          </p:txBody>
        </p:sp>
        <p:sp>
          <p:nvSpPr>
            <p:cNvPr id="38925" name="Line 11"/>
            <p:cNvSpPr>
              <a:spLocks noChangeShapeType="1"/>
            </p:cNvSpPr>
            <p:nvPr/>
          </p:nvSpPr>
          <p:spPr bwMode="auto">
            <a:xfrm flipH="1">
              <a:off x="1440" y="3240"/>
              <a:ext cx="274" cy="288"/>
            </a:xfrm>
            <a:prstGeom prst="line">
              <a:avLst/>
            </a:prstGeom>
            <a:noFill/>
            <a:ln w="12700">
              <a:solidFill>
                <a:srgbClr val="FF0066"/>
              </a:solidFill>
              <a:round/>
              <a:headEnd type="triangle" w="med" len="med"/>
              <a:tailEnd type="none" w="sm" len="sm"/>
            </a:ln>
          </p:spPr>
          <p:txBody>
            <a:bodyPr wrap="none" lIns="2724556" tIns="1362287" rIns="2724556" bIns="1362287">
              <a:spAutoFit/>
            </a:bodyPr>
            <a:lstStyle/>
            <a:p>
              <a:endParaRPr lang="en-US"/>
            </a:p>
          </p:txBody>
        </p:sp>
        <p:sp>
          <p:nvSpPr>
            <p:cNvPr id="38926" name="Text Box 12"/>
            <p:cNvSpPr txBox="1">
              <a:spLocks noChangeArrowheads="1"/>
            </p:cNvSpPr>
            <p:nvPr/>
          </p:nvSpPr>
          <p:spPr bwMode="auto">
            <a:xfrm>
              <a:off x="4118" y="2480"/>
              <a:ext cx="1208" cy="279"/>
            </a:xfrm>
            <a:prstGeom prst="rect">
              <a:avLst/>
            </a:prstGeom>
            <a:noFill/>
            <a:ln w="9525">
              <a:noFill/>
              <a:miter lim="800000"/>
              <a:headEnd/>
              <a:tailEnd/>
            </a:ln>
          </p:spPr>
          <p:txBody>
            <a:bodyPr wrap="none">
              <a:spAutoFit/>
            </a:bodyPr>
            <a:lstStyle/>
            <a:p>
              <a:r>
                <a:rPr lang="en-US" sz="2300" b="0">
                  <a:solidFill>
                    <a:srgbClr val="996633"/>
                  </a:solidFill>
                  <a:latin typeface="Arial" charset="0"/>
                </a:rPr>
                <a:t>Earth surface</a:t>
              </a:r>
            </a:p>
          </p:txBody>
        </p:sp>
        <p:sp>
          <p:nvSpPr>
            <p:cNvPr id="38927" name="Text Box 13"/>
            <p:cNvSpPr txBox="1">
              <a:spLocks noChangeArrowheads="1"/>
            </p:cNvSpPr>
            <p:nvPr/>
          </p:nvSpPr>
          <p:spPr bwMode="auto">
            <a:xfrm>
              <a:off x="3734" y="1088"/>
              <a:ext cx="801" cy="279"/>
            </a:xfrm>
            <a:prstGeom prst="rect">
              <a:avLst/>
            </a:prstGeom>
            <a:noFill/>
            <a:ln w="9525">
              <a:noFill/>
              <a:miter lim="800000"/>
              <a:headEnd/>
              <a:tailEnd/>
            </a:ln>
          </p:spPr>
          <p:txBody>
            <a:bodyPr wrap="none">
              <a:spAutoFit/>
            </a:bodyPr>
            <a:lstStyle/>
            <a:p>
              <a:r>
                <a:rPr lang="en-US" sz="2300" b="0">
                  <a:solidFill>
                    <a:schemeClr val="accent1"/>
                  </a:solidFill>
                  <a:latin typeface="Arial" charset="0"/>
                </a:rPr>
                <a:t>Ellipsoid</a:t>
              </a:r>
            </a:p>
          </p:txBody>
        </p:sp>
        <p:sp>
          <p:nvSpPr>
            <p:cNvPr id="38928" name="Text Box 14"/>
            <p:cNvSpPr txBox="1">
              <a:spLocks noChangeArrowheads="1"/>
            </p:cNvSpPr>
            <p:nvPr/>
          </p:nvSpPr>
          <p:spPr bwMode="auto">
            <a:xfrm>
              <a:off x="806" y="1040"/>
              <a:ext cx="1096" cy="279"/>
            </a:xfrm>
            <a:prstGeom prst="rect">
              <a:avLst/>
            </a:prstGeom>
            <a:noFill/>
            <a:ln w="9525">
              <a:noFill/>
              <a:miter lim="800000"/>
              <a:headEnd/>
              <a:tailEnd/>
            </a:ln>
          </p:spPr>
          <p:txBody>
            <a:bodyPr wrap="none">
              <a:spAutoFit/>
            </a:bodyPr>
            <a:lstStyle/>
            <a:p>
              <a:r>
                <a:rPr lang="en-US" sz="2300" b="0">
                  <a:solidFill>
                    <a:schemeClr val="accent2"/>
                  </a:solidFill>
                  <a:latin typeface="Arial" charset="0"/>
                </a:rPr>
                <a:t>Sea surface</a:t>
              </a:r>
            </a:p>
          </p:txBody>
        </p:sp>
        <p:sp>
          <p:nvSpPr>
            <p:cNvPr id="38929" name="Text Box 15"/>
            <p:cNvSpPr txBox="1">
              <a:spLocks noChangeArrowheads="1"/>
            </p:cNvSpPr>
            <p:nvPr/>
          </p:nvSpPr>
          <p:spPr bwMode="auto">
            <a:xfrm>
              <a:off x="902" y="3392"/>
              <a:ext cx="606" cy="279"/>
            </a:xfrm>
            <a:prstGeom prst="rect">
              <a:avLst/>
            </a:prstGeom>
            <a:noFill/>
            <a:ln w="9525">
              <a:noFill/>
              <a:miter lim="800000"/>
              <a:headEnd/>
              <a:tailEnd/>
            </a:ln>
          </p:spPr>
          <p:txBody>
            <a:bodyPr wrap="none">
              <a:spAutoFit/>
            </a:bodyPr>
            <a:lstStyle/>
            <a:p>
              <a:r>
                <a:rPr lang="en-US" sz="2300" b="0">
                  <a:solidFill>
                    <a:srgbClr val="FF0066"/>
                  </a:solidFill>
                  <a:latin typeface="Arial" charset="0"/>
                </a:rPr>
                <a:t>Geoid</a:t>
              </a:r>
            </a:p>
          </p:txBody>
        </p:sp>
      </p:grpSp>
      <p:sp>
        <p:nvSpPr>
          <p:cNvPr id="38916" name="Rectangle 17"/>
          <p:cNvSpPr>
            <a:spLocks noChangeArrowheads="1"/>
          </p:cNvSpPr>
          <p:nvPr/>
        </p:nvSpPr>
        <p:spPr bwMode="auto">
          <a:xfrm>
            <a:off x="2286000" y="1447800"/>
            <a:ext cx="5105400" cy="822325"/>
          </a:xfrm>
          <a:prstGeom prst="rect">
            <a:avLst/>
          </a:prstGeom>
          <a:noFill/>
          <a:ln w="9525">
            <a:noFill/>
            <a:miter lim="800000"/>
            <a:headEnd/>
            <a:tailEnd/>
          </a:ln>
        </p:spPr>
        <p:txBody>
          <a:bodyPr wrap="none">
            <a:spAutoFit/>
          </a:bodyPr>
          <a:lstStyle/>
          <a:p>
            <a:r>
              <a:rPr lang="en-US" sz="2400" b="0"/>
              <a:t>Mean Sea Level is a surface of constant </a:t>
            </a:r>
          </a:p>
          <a:p>
            <a:r>
              <a:rPr lang="en-US" sz="2400" b="0">
                <a:solidFill>
                  <a:srgbClr val="FF3300"/>
                </a:solidFill>
              </a:rPr>
              <a:t>gravitational potential</a:t>
            </a:r>
            <a:r>
              <a:rPr lang="en-US" sz="2400" b="0"/>
              <a:t> called the </a:t>
            </a:r>
            <a:r>
              <a:rPr lang="en-US" sz="2400" b="0">
                <a:solidFill>
                  <a:srgbClr val="FF3300"/>
                </a:solidFill>
              </a:rPr>
              <a:t>Geoid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Three systems for measuring elevation</a:t>
            </a:r>
          </a:p>
        </p:txBody>
      </p:sp>
      <p:pic>
        <p:nvPicPr>
          <p:cNvPr id="26627" name="Content Placeholder 5" descr="Figure 3.1.png"/>
          <p:cNvPicPr>
            <a:picLocks noGrp="1" noChangeAspect="1"/>
          </p:cNvPicPr>
          <p:nvPr>
            <p:ph sz="half" idx="1"/>
          </p:nvPr>
        </p:nvPicPr>
        <p:blipFill>
          <a:blip r:embed="rId2" cstate="print"/>
          <a:srcRect/>
          <a:stretch>
            <a:fillRect/>
          </a:stretch>
        </p:blipFill>
        <p:spPr>
          <a:xfrm>
            <a:off x="568325" y="2514600"/>
            <a:ext cx="3810000" cy="3155950"/>
          </a:xfrm>
        </p:spPr>
      </p:pic>
      <p:pic>
        <p:nvPicPr>
          <p:cNvPr id="26628" name="Content Placeholder 6" descr="Figure 3.4.jpg"/>
          <p:cNvPicPr>
            <a:picLocks noGrp="1" noChangeAspect="1"/>
          </p:cNvPicPr>
          <p:nvPr>
            <p:ph sz="half" idx="2"/>
          </p:nvPr>
        </p:nvPicPr>
        <p:blipFill>
          <a:blip r:embed="rId3" cstate="print"/>
          <a:srcRect/>
          <a:stretch>
            <a:fillRect/>
          </a:stretch>
        </p:blipFill>
        <p:spPr>
          <a:xfrm>
            <a:off x="4694238" y="2779713"/>
            <a:ext cx="4292600" cy="3108325"/>
          </a:xfrm>
        </p:spPr>
      </p:pic>
      <p:sp>
        <p:nvSpPr>
          <p:cNvPr id="26629" name="TextBox 7"/>
          <p:cNvSpPr txBox="1">
            <a:spLocks noChangeArrowheads="1"/>
          </p:cNvSpPr>
          <p:nvPr/>
        </p:nvSpPr>
        <p:spPr bwMode="auto">
          <a:xfrm>
            <a:off x="334963" y="1755775"/>
            <a:ext cx="3044825" cy="830263"/>
          </a:xfrm>
          <a:prstGeom prst="rect">
            <a:avLst/>
          </a:prstGeom>
          <a:noFill/>
          <a:ln w="9525">
            <a:noFill/>
            <a:miter lim="800000"/>
            <a:headEnd/>
            <a:tailEnd/>
          </a:ln>
        </p:spPr>
        <p:txBody>
          <a:bodyPr wrap="none">
            <a:spAutoFit/>
          </a:bodyPr>
          <a:lstStyle/>
          <a:p>
            <a:pPr algn="ctr"/>
            <a:r>
              <a:rPr lang="en-US" sz="2400">
                <a:solidFill>
                  <a:srgbClr val="FF0000"/>
                </a:solidFill>
              </a:rPr>
              <a:t>Orthometric</a:t>
            </a:r>
            <a:r>
              <a:rPr lang="en-US" sz="2400"/>
              <a:t> heights</a:t>
            </a:r>
          </a:p>
          <a:p>
            <a:pPr algn="ctr"/>
            <a:r>
              <a:rPr lang="en-US" sz="2400"/>
              <a:t>(land surveys, geoid)</a:t>
            </a:r>
          </a:p>
        </p:txBody>
      </p:sp>
      <p:sp>
        <p:nvSpPr>
          <p:cNvPr id="26630" name="TextBox 8"/>
          <p:cNvSpPr txBox="1">
            <a:spLocks noChangeArrowheads="1"/>
          </p:cNvSpPr>
          <p:nvPr/>
        </p:nvSpPr>
        <p:spPr bwMode="auto">
          <a:xfrm>
            <a:off x="3602038" y="1755775"/>
            <a:ext cx="2652712" cy="830263"/>
          </a:xfrm>
          <a:prstGeom prst="rect">
            <a:avLst/>
          </a:prstGeom>
          <a:noFill/>
          <a:ln w="9525">
            <a:noFill/>
            <a:miter lim="800000"/>
            <a:headEnd/>
            <a:tailEnd/>
          </a:ln>
        </p:spPr>
        <p:txBody>
          <a:bodyPr wrap="none">
            <a:spAutoFit/>
          </a:bodyPr>
          <a:lstStyle/>
          <a:p>
            <a:pPr algn="ctr"/>
            <a:r>
              <a:rPr lang="en-US" sz="2400">
                <a:solidFill>
                  <a:srgbClr val="FF0000"/>
                </a:solidFill>
              </a:rPr>
              <a:t>Ellipsoidal</a:t>
            </a:r>
            <a:r>
              <a:rPr lang="en-US" sz="2400"/>
              <a:t> heights</a:t>
            </a:r>
          </a:p>
          <a:p>
            <a:pPr algn="ctr"/>
            <a:r>
              <a:rPr lang="en-US" sz="2400"/>
              <a:t>(lidar, GPS)</a:t>
            </a:r>
          </a:p>
        </p:txBody>
      </p:sp>
      <p:sp>
        <p:nvSpPr>
          <p:cNvPr id="26631" name="TextBox 9"/>
          <p:cNvSpPr txBox="1">
            <a:spLocks noChangeArrowheads="1"/>
          </p:cNvSpPr>
          <p:nvPr/>
        </p:nvSpPr>
        <p:spPr bwMode="auto">
          <a:xfrm>
            <a:off x="6380163" y="1755775"/>
            <a:ext cx="2495550" cy="830263"/>
          </a:xfrm>
          <a:prstGeom prst="rect">
            <a:avLst/>
          </a:prstGeom>
          <a:noFill/>
          <a:ln w="9525">
            <a:noFill/>
            <a:miter lim="800000"/>
            <a:headEnd/>
            <a:tailEnd/>
          </a:ln>
        </p:spPr>
        <p:txBody>
          <a:bodyPr wrap="none">
            <a:spAutoFit/>
          </a:bodyPr>
          <a:lstStyle/>
          <a:p>
            <a:pPr algn="ctr"/>
            <a:r>
              <a:rPr lang="en-US" sz="2400">
                <a:solidFill>
                  <a:srgbClr val="FF0000"/>
                </a:solidFill>
              </a:rPr>
              <a:t>Tidal </a:t>
            </a:r>
            <a:r>
              <a:rPr lang="en-US" sz="2400"/>
              <a:t>heights</a:t>
            </a:r>
          </a:p>
          <a:p>
            <a:pPr algn="ctr"/>
            <a:r>
              <a:rPr lang="en-US" sz="2400"/>
              <a:t>(Sea water level)</a:t>
            </a:r>
          </a:p>
        </p:txBody>
      </p:sp>
      <p:sp>
        <p:nvSpPr>
          <p:cNvPr id="26632" name="TextBox 11"/>
          <p:cNvSpPr txBox="1">
            <a:spLocks noChangeArrowheads="1"/>
          </p:cNvSpPr>
          <p:nvPr/>
        </p:nvSpPr>
        <p:spPr bwMode="auto">
          <a:xfrm>
            <a:off x="382588" y="5740400"/>
            <a:ext cx="8761412" cy="460375"/>
          </a:xfrm>
          <a:prstGeom prst="rect">
            <a:avLst/>
          </a:prstGeom>
          <a:noFill/>
          <a:ln w="9525">
            <a:noFill/>
            <a:miter lim="800000"/>
            <a:headEnd/>
            <a:tailEnd/>
          </a:ln>
        </p:spPr>
        <p:txBody>
          <a:bodyPr wrap="none">
            <a:spAutoFit/>
          </a:bodyPr>
          <a:lstStyle/>
          <a:p>
            <a:r>
              <a:rPr lang="en-US" sz="2400"/>
              <a:t>Conversion among these height systems has some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479425" y="1339850"/>
            <a:ext cx="4243388" cy="2611438"/>
          </a:xfrm>
          <a:prstGeom prst="rect">
            <a:avLst/>
          </a:prstGeom>
          <a:noFill/>
          <a:ln w="9525">
            <a:noFill/>
            <a:miter lim="800000"/>
            <a:headEnd/>
            <a:tailEnd/>
          </a:ln>
        </p:spPr>
      </p:pic>
      <p:sp>
        <p:nvSpPr>
          <p:cNvPr id="27651" name="Title 1"/>
          <p:cNvSpPr>
            <a:spLocks noGrp="1"/>
          </p:cNvSpPr>
          <p:nvPr>
            <p:ph type="title"/>
          </p:nvPr>
        </p:nvSpPr>
        <p:spPr>
          <a:xfrm>
            <a:off x="685800" y="323850"/>
            <a:ext cx="7772400" cy="563563"/>
          </a:xfrm>
        </p:spPr>
        <p:txBody>
          <a:bodyPr/>
          <a:lstStyle/>
          <a:p>
            <a:r>
              <a:rPr lang="en-US" smtClean="0"/>
              <a:t>Trends in Tide Levels</a:t>
            </a:r>
            <a:br>
              <a:rPr lang="en-US" smtClean="0"/>
            </a:br>
            <a:r>
              <a:rPr lang="en-US" sz="2400" smtClean="0"/>
              <a:t>(coastal flood risk is changing)</a:t>
            </a:r>
          </a:p>
        </p:txBody>
      </p:sp>
      <p:pic>
        <p:nvPicPr>
          <p:cNvPr id="27652" name="Content Placeholder 4" descr="Figure 3.11 bottom.jpg"/>
          <p:cNvPicPr>
            <a:picLocks noGrp="1" noChangeAspect="1"/>
          </p:cNvPicPr>
          <p:nvPr>
            <p:ph sz="half" idx="1"/>
          </p:nvPr>
        </p:nvPicPr>
        <p:blipFill>
          <a:blip r:embed="rId3" cstate="print"/>
          <a:srcRect/>
          <a:stretch>
            <a:fillRect/>
          </a:stretch>
        </p:blipFill>
        <p:spPr>
          <a:xfrm>
            <a:off x="388938" y="4041775"/>
            <a:ext cx="4025900" cy="1368425"/>
          </a:xfrm>
        </p:spPr>
      </p:pic>
      <p:pic>
        <p:nvPicPr>
          <p:cNvPr id="27653" name="Content Placeholder 5" descr="Figure 3.11 middle.jpg"/>
          <p:cNvPicPr>
            <a:picLocks noGrp="1" noChangeAspect="1"/>
          </p:cNvPicPr>
          <p:nvPr>
            <p:ph sz="half" idx="2"/>
          </p:nvPr>
        </p:nvPicPr>
        <p:blipFill>
          <a:blip r:embed="rId4" cstate="print"/>
          <a:srcRect/>
          <a:stretch>
            <a:fillRect/>
          </a:stretch>
        </p:blipFill>
        <p:spPr>
          <a:xfrm>
            <a:off x="4621213" y="4314825"/>
            <a:ext cx="4260850" cy="1508125"/>
          </a:xfrm>
        </p:spPr>
      </p:pic>
      <p:pic>
        <p:nvPicPr>
          <p:cNvPr id="27654" name="Picture 6" descr="Figure 3.11 top.jpg"/>
          <p:cNvPicPr>
            <a:picLocks noChangeAspect="1"/>
          </p:cNvPicPr>
          <p:nvPr/>
        </p:nvPicPr>
        <p:blipFill>
          <a:blip r:embed="rId5" cstate="print"/>
          <a:srcRect/>
          <a:stretch>
            <a:fillRect/>
          </a:stretch>
        </p:blipFill>
        <p:spPr bwMode="auto">
          <a:xfrm>
            <a:off x="4519613" y="1738313"/>
            <a:ext cx="4362450" cy="1554162"/>
          </a:xfrm>
          <a:prstGeom prst="rect">
            <a:avLst/>
          </a:prstGeom>
          <a:noFill/>
          <a:ln w="9525">
            <a:noFill/>
            <a:miter lim="800000"/>
            <a:headEnd/>
            <a:tailEnd/>
          </a:ln>
        </p:spPr>
      </p:pic>
      <p:sp>
        <p:nvSpPr>
          <p:cNvPr id="27655" name="TextBox 9"/>
          <p:cNvSpPr txBox="1">
            <a:spLocks noChangeArrowheads="1"/>
          </p:cNvSpPr>
          <p:nvPr/>
        </p:nvSpPr>
        <p:spPr bwMode="auto">
          <a:xfrm>
            <a:off x="5241925" y="1312863"/>
            <a:ext cx="2963863" cy="584200"/>
          </a:xfrm>
          <a:prstGeom prst="rect">
            <a:avLst/>
          </a:prstGeom>
          <a:solidFill>
            <a:schemeClr val="bg1"/>
          </a:solidFill>
          <a:ln w="9525">
            <a:noFill/>
            <a:miter lim="800000"/>
            <a:headEnd/>
            <a:tailEnd/>
          </a:ln>
        </p:spPr>
        <p:txBody>
          <a:bodyPr wrap="none">
            <a:spAutoFit/>
          </a:bodyPr>
          <a:lstStyle/>
          <a:p>
            <a:r>
              <a:rPr lang="en-US"/>
              <a:t>Charleston, SC</a:t>
            </a:r>
          </a:p>
        </p:txBody>
      </p:sp>
      <p:sp>
        <p:nvSpPr>
          <p:cNvPr id="27656" name="TextBox 10"/>
          <p:cNvSpPr txBox="1">
            <a:spLocks noChangeArrowheads="1"/>
          </p:cNvSpPr>
          <p:nvPr/>
        </p:nvSpPr>
        <p:spPr bwMode="auto">
          <a:xfrm>
            <a:off x="5340350" y="2027238"/>
            <a:ext cx="1844675" cy="368300"/>
          </a:xfrm>
          <a:prstGeom prst="rect">
            <a:avLst/>
          </a:prstGeom>
          <a:solidFill>
            <a:schemeClr val="bg1"/>
          </a:solidFill>
          <a:ln w="9525">
            <a:noFill/>
            <a:miter lim="800000"/>
            <a:headEnd/>
            <a:tailEnd/>
          </a:ln>
        </p:spPr>
        <p:txBody>
          <a:bodyPr wrap="none">
            <a:spAutoFit/>
          </a:bodyPr>
          <a:lstStyle/>
          <a:p>
            <a:r>
              <a:rPr lang="en-US" sz="1800"/>
              <a:t>+ 1.08 ft/century</a:t>
            </a:r>
          </a:p>
        </p:txBody>
      </p:sp>
      <p:sp>
        <p:nvSpPr>
          <p:cNvPr id="27657" name="TextBox 11"/>
          <p:cNvSpPr txBox="1">
            <a:spLocks noChangeArrowheads="1"/>
          </p:cNvSpPr>
          <p:nvPr/>
        </p:nvSpPr>
        <p:spPr bwMode="auto">
          <a:xfrm>
            <a:off x="649288" y="4795838"/>
            <a:ext cx="1844675" cy="368300"/>
          </a:xfrm>
          <a:prstGeom prst="rect">
            <a:avLst/>
          </a:prstGeom>
          <a:solidFill>
            <a:schemeClr val="bg1"/>
          </a:solidFill>
          <a:ln w="9525">
            <a:noFill/>
            <a:miter lim="800000"/>
            <a:headEnd/>
            <a:tailEnd/>
          </a:ln>
        </p:spPr>
        <p:txBody>
          <a:bodyPr wrap="none">
            <a:spAutoFit/>
          </a:bodyPr>
          <a:lstStyle/>
          <a:p>
            <a:r>
              <a:rPr lang="en-US" sz="1800"/>
              <a:t>- 4.16 ft/century</a:t>
            </a:r>
          </a:p>
        </p:txBody>
      </p:sp>
      <p:sp>
        <p:nvSpPr>
          <p:cNvPr id="27658" name="TextBox 12"/>
          <p:cNvSpPr txBox="1">
            <a:spLocks noChangeArrowheads="1"/>
          </p:cNvSpPr>
          <p:nvPr/>
        </p:nvSpPr>
        <p:spPr bwMode="auto">
          <a:xfrm>
            <a:off x="5318125" y="4513263"/>
            <a:ext cx="1846263" cy="369887"/>
          </a:xfrm>
          <a:prstGeom prst="rect">
            <a:avLst/>
          </a:prstGeom>
          <a:solidFill>
            <a:schemeClr val="bg1"/>
          </a:solidFill>
          <a:ln w="9525">
            <a:noFill/>
            <a:miter lim="800000"/>
            <a:headEnd/>
            <a:tailEnd/>
          </a:ln>
        </p:spPr>
        <p:txBody>
          <a:bodyPr wrap="none">
            <a:spAutoFit/>
          </a:bodyPr>
          <a:lstStyle/>
          <a:p>
            <a:r>
              <a:rPr lang="en-US" sz="1800"/>
              <a:t>+ 2.13 ft/century</a:t>
            </a:r>
          </a:p>
        </p:txBody>
      </p:sp>
      <p:sp>
        <p:nvSpPr>
          <p:cNvPr id="27659" name="TextBox 13"/>
          <p:cNvSpPr txBox="1">
            <a:spLocks noChangeArrowheads="1"/>
          </p:cNvSpPr>
          <p:nvPr/>
        </p:nvSpPr>
        <p:spPr bwMode="auto">
          <a:xfrm>
            <a:off x="650875" y="5440363"/>
            <a:ext cx="2281238" cy="584200"/>
          </a:xfrm>
          <a:prstGeom prst="rect">
            <a:avLst/>
          </a:prstGeom>
          <a:solidFill>
            <a:schemeClr val="bg1"/>
          </a:solidFill>
          <a:ln w="9525">
            <a:noFill/>
            <a:miter lim="800000"/>
            <a:headEnd/>
            <a:tailEnd/>
          </a:ln>
        </p:spPr>
        <p:txBody>
          <a:bodyPr wrap="none">
            <a:spAutoFit/>
          </a:bodyPr>
          <a:lstStyle/>
          <a:p>
            <a:r>
              <a:rPr lang="en-US"/>
              <a:t>Juneau, AK</a:t>
            </a:r>
          </a:p>
        </p:txBody>
      </p:sp>
      <p:sp>
        <p:nvSpPr>
          <p:cNvPr id="27660" name="TextBox 14"/>
          <p:cNvSpPr txBox="1">
            <a:spLocks noChangeArrowheads="1"/>
          </p:cNvSpPr>
          <p:nvPr/>
        </p:nvSpPr>
        <p:spPr bwMode="auto">
          <a:xfrm>
            <a:off x="5673725" y="3862388"/>
            <a:ext cx="2865438" cy="585787"/>
          </a:xfrm>
          <a:prstGeom prst="rect">
            <a:avLst/>
          </a:prstGeom>
          <a:solidFill>
            <a:schemeClr val="bg1"/>
          </a:solidFill>
          <a:ln w="9525">
            <a:noFill/>
            <a:miter lim="800000"/>
            <a:headEnd/>
            <a:tailEnd/>
          </a:ln>
        </p:spPr>
        <p:txBody>
          <a:bodyPr wrap="none">
            <a:spAutoFit/>
          </a:bodyPr>
          <a:lstStyle/>
          <a:p>
            <a:r>
              <a:rPr lang="en-US"/>
              <a:t>Galveston, TX</a:t>
            </a:r>
          </a:p>
        </p:txBody>
      </p:sp>
      <p:sp>
        <p:nvSpPr>
          <p:cNvPr id="27661" name="TextBox 15"/>
          <p:cNvSpPr txBox="1">
            <a:spLocks noChangeArrowheads="1"/>
          </p:cNvSpPr>
          <p:nvPr/>
        </p:nvSpPr>
        <p:spPr bwMode="auto">
          <a:xfrm>
            <a:off x="4418013" y="3113088"/>
            <a:ext cx="639762" cy="339725"/>
          </a:xfrm>
          <a:prstGeom prst="rect">
            <a:avLst/>
          </a:prstGeom>
          <a:noFill/>
          <a:ln w="9525">
            <a:noFill/>
            <a:miter lim="800000"/>
            <a:headEnd/>
            <a:tailEnd/>
          </a:ln>
        </p:spPr>
        <p:txBody>
          <a:bodyPr wrap="none">
            <a:spAutoFit/>
          </a:bodyPr>
          <a:lstStyle/>
          <a:p>
            <a:r>
              <a:rPr lang="en-US" sz="1600"/>
              <a:t>1900</a:t>
            </a:r>
          </a:p>
        </p:txBody>
      </p:sp>
      <p:sp>
        <p:nvSpPr>
          <p:cNvPr id="27662" name="TextBox 16"/>
          <p:cNvSpPr txBox="1">
            <a:spLocks noChangeArrowheads="1"/>
          </p:cNvSpPr>
          <p:nvPr/>
        </p:nvSpPr>
        <p:spPr bwMode="auto">
          <a:xfrm>
            <a:off x="8382000" y="3113088"/>
            <a:ext cx="639763" cy="339725"/>
          </a:xfrm>
          <a:prstGeom prst="rect">
            <a:avLst/>
          </a:prstGeom>
          <a:noFill/>
          <a:ln w="9525">
            <a:noFill/>
            <a:miter lim="800000"/>
            <a:headEnd/>
            <a:tailEnd/>
          </a:ln>
        </p:spPr>
        <p:txBody>
          <a:bodyPr wrap="none">
            <a:spAutoFit/>
          </a:bodyPr>
          <a:lstStyle/>
          <a:p>
            <a:r>
              <a:rPr lang="en-US" sz="1600"/>
              <a:t>2000</a:t>
            </a:r>
          </a:p>
        </p:txBody>
      </p:sp>
      <p:sp>
        <p:nvSpPr>
          <p:cNvPr id="27663" name="TextBox 17"/>
          <p:cNvSpPr txBox="1">
            <a:spLocks noChangeArrowheads="1"/>
          </p:cNvSpPr>
          <p:nvPr/>
        </p:nvSpPr>
        <p:spPr bwMode="auto">
          <a:xfrm>
            <a:off x="4452938" y="5602288"/>
            <a:ext cx="639762" cy="338137"/>
          </a:xfrm>
          <a:prstGeom prst="rect">
            <a:avLst/>
          </a:prstGeom>
          <a:noFill/>
          <a:ln w="9525">
            <a:noFill/>
            <a:miter lim="800000"/>
            <a:headEnd/>
            <a:tailEnd/>
          </a:ln>
        </p:spPr>
        <p:txBody>
          <a:bodyPr wrap="none">
            <a:spAutoFit/>
          </a:bodyPr>
          <a:lstStyle/>
          <a:p>
            <a:r>
              <a:rPr lang="en-US" sz="1600"/>
              <a:t>1900</a:t>
            </a:r>
          </a:p>
        </p:txBody>
      </p:sp>
      <p:sp>
        <p:nvSpPr>
          <p:cNvPr id="27664" name="TextBox 18"/>
          <p:cNvSpPr txBox="1">
            <a:spLocks noChangeArrowheads="1"/>
          </p:cNvSpPr>
          <p:nvPr/>
        </p:nvSpPr>
        <p:spPr bwMode="auto">
          <a:xfrm>
            <a:off x="8416925" y="5602288"/>
            <a:ext cx="639763" cy="338137"/>
          </a:xfrm>
          <a:prstGeom prst="rect">
            <a:avLst/>
          </a:prstGeom>
          <a:noFill/>
          <a:ln w="9525">
            <a:noFill/>
            <a:miter lim="800000"/>
            <a:headEnd/>
            <a:tailEnd/>
          </a:ln>
        </p:spPr>
        <p:txBody>
          <a:bodyPr wrap="none">
            <a:spAutoFit/>
          </a:bodyPr>
          <a:lstStyle/>
          <a:p>
            <a:r>
              <a:rPr lang="en-US" sz="1600"/>
              <a:t>2000</a:t>
            </a:r>
          </a:p>
        </p:txBody>
      </p:sp>
      <p:sp>
        <p:nvSpPr>
          <p:cNvPr id="27665" name="TextBox 19"/>
          <p:cNvSpPr txBox="1">
            <a:spLocks noChangeArrowheads="1"/>
          </p:cNvSpPr>
          <p:nvPr/>
        </p:nvSpPr>
        <p:spPr bwMode="auto">
          <a:xfrm>
            <a:off x="280988" y="5229225"/>
            <a:ext cx="639762" cy="338138"/>
          </a:xfrm>
          <a:prstGeom prst="rect">
            <a:avLst/>
          </a:prstGeom>
          <a:noFill/>
          <a:ln w="9525">
            <a:noFill/>
            <a:miter lim="800000"/>
            <a:headEnd/>
            <a:tailEnd/>
          </a:ln>
        </p:spPr>
        <p:txBody>
          <a:bodyPr wrap="none">
            <a:spAutoFit/>
          </a:bodyPr>
          <a:lstStyle/>
          <a:p>
            <a:r>
              <a:rPr lang="en-US" sz="1600"/>
              <a:t>1900</a:t>
            </a:r>
          </a:p>
        </p:txBody>
      </p:sp>
      <p:sp>
        <p:nvSpPr>
          <p:cNvPr id="27666" name="TextBox 20"/>
          <p:cNvSpPr txBox="1">
            <a:spLocks noChangeArrowheads="1"/>
          </p:cNvSpPr>
          <p:nvPr/>
        </p:nvSpPr>
        <p:spPr bwMode="auto">
          <a:xfrm>
            <a:off x="3917950" y="5229225"/>
            <a:ext cx="641350" cy="338138"/>
          </a:xfrm>
          <a:prstGeom prst="rect">
            <a:avLst/>
          </a:prstGeom>
          <a:noFill/>
          <a:ln w="9525">
            <a:noFill/>
            <a:miter lim="800000"/>
            <a:headEnd/>
            <a:tailEnd/>
          </a:ln>
        </p:spPr>
        <p:txBody>
          <a:bodyPr wrap="none">
            <a:spAutoFit/>
          </a:bodyPr>
          <a:lstStyle/>
          <a:p>
            <a:r>
              <a:rPr lang="en-US" sz="1600"/>
              <a:t>2000</a:t>
            </a:r>
          </a:p>
        </p:txBody>
      </p:sp>
      <p:cxnSp>
        <p:nvCxnSpPr>
          <p:cNvPr id="27667" name="Straight Arrow Connector 22"/>
          <p:cNvCxnSpPr>
            <a:cxnSpLocks noChangeShapeType="1"/>
          </p:cNvCxnSpPr>
          <p:nvPr/>
        </p:nvCxnSpPr>
        <p:spPr bwMode="auto">
          <a:xfrm rot="10800000" flipV="1">
            <a:off x="4002088" y="2906713"/>
            <a:ext cx="606425" cy="234950"/>
          </a:xfrm>
          <a:prstGeom prst="straightConnector1">
            <a:avLst/>
          </a:prstGeom>
          <a:noFill/>
          <a:ln w="9525" algn="ctr">
            <a:solidFill>
              <a:schemeClr val="tx1"/>
            </a:solidFill>
            <a:round/>
            <a:headEnd/>
            <a:tailEnd type="arrow" w="med" len="med"/>
          </a:ln>
        </p:spPr>
      </p:cxnSp>
      <p:cxnSp>
        <p:nvCxnSpPr>
          <p:cNvPr id="27668" name="Straight Arrow Connector 24"/>
          <p:cNvCxnSpPr>
            <a:cxnSpLocks noChangeShapeType="1"/>
          </p:cNvCxnSpPr>
          <p:nvPr/>
        </p:nvCxnSpPr>
        <p:spPr bwMode="auto">
          <a:xfrm rot="10800000">
            <a:off x="2887663" y="3540125"/>
            <a:ext cx="1973262" cy="922338"/>
          </a:xfrm>
          <a:prstGeom prst="straightConnector1">
            <a:avLst/>
          </a:prstGeom>
          <a:noFill/>
          <a:ln w="9525" algn="ctr">
            <a:solidFill>
              <a:schemeClr val="tx1"/>
            </a:solidFill>
            <a:round/>
            <a:headEnd/>
            <a:tailEnd type="arrow" w="med" len="med"/>
          </a:ln>
        </p:spPr>
      </p:cxnSp>
      <p:cxnSp>
        <p:nvCxnSpPr>
          <p:cNvPr id="27669" name="Straight Arrow Connector 26"/>
          <p:cNvCxnSpPr>
            <a:cxnSpLocks noChangeShapeType="1"/>
          </p:cNvCxnSpPr>
          <p:nvPr/>
        </p:nvCxnSpPr>
        <p:spPr bwMode="auto">
          <a:xfrm rot="10800000">
            <a:off x="1258888" y="3703638"/>
            <a:ext cx="903287" cy="4508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1371600"/>
          </a:xfrm>
        </p:spPr>
        <p:txBody>
          <a:bodyPr/>
          <a:lstStyle/>
          <a:p>
            <a:r>
              <a:rPr lang="en-US" dirty="0" smtClean="0"/>
              <a:t>Readings:</a:t>
            </a:r>
            <a:br>
              <a:rPr lang="en-US" dirty="0" smtClean="0"/>
            </a:br>
            <a:endParaRPr lang="en-US" sz="3600" dirty="0" smtClean="0"/>
          </a:p>
        </p:txBody>
      </p:sp>
      <p:pic>
        <p:nvPicPr>
          <p:cNvPr id="15364" name="Picture 4"/>
          <p:cNvPicPr>
            <a:picLocks noChangeAspect="1" noChangeArrowheads="1"/>
          </p:cNvPicPr>
          <p:nvPr/>
        </p:nvPicPr>
        <p:blipFill>
          <a:blip r:embed="rId2" cstate="print"/>
          <a:srcRect/>
          <a:stretch>
            <a:fillRect/>
          </a:stretch>
        </p:blipFill>
        <p:spPr bwMode="auto">
          <a:xfrm>
            <a:off x="2209800" y="1600200"/>
            <a:ext cx="4667250" cy="685800"/>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1447799" y="2819400"/>
            <a:ext cx="6834639" cy="3657600"/>
          </a:xfrm>
          <a:prstGeom prst="rect">
            <a:avLst/>
          </a:prstGeom>
          <a:noFill/>
          <a:ln w="9525">
            <a:noFill/>
            <a:miter lim="800000"/>
            <a:headEnd/>
            <a:tailEnd/>
          </a:ln>
        </p:spPr>
      </p:pic>
      <p:sp>
        <p:nvSpPr>
          <p:cNvPr id="7" name="Rectangle 6"/>
          <p:cNvSpPr/>
          <p:nvPr/>
        </p:nvSpPr>
        <p:spPr>
          <a:xfrm>
            <a:off x="2819400" y="1143000"/>
            <a:ext cx="3198889" cy="400110"/>
          </a:xfrm>
          <a:prstGeom prst="rect">
            <a:avLst/>
          </a:prstGeom>
        </p:spPr>
        <p:txBody>
          <a:bodyPr wrap="none">
            <a:spAutoFit/>
          </a:bodyPr>
          <a:lstStyle/>
          <a:p>
            <a:r>
              <a:rPr lang="en-US" dirty="0" smtClean="0"/>
              <a:t>http://resources.arcgis.com/</a:t>
            </a:r>
            <a:endParaRPr lang="en-US" dirty="0"/>
          </a:p>
        </p:txBody>
      </p:sp>
      <p:sp>
        <p:nvSpPr>
          <p:cNvPr id="9" name="TextBox 8"/>
          <p:cNvSpPr txBox="1"/>
          <p:nvPr/>
        </p:nvSpPr>
        <p:spPr>
          <a:xfrm>
            <a:off x="137886" y="2394857"/>
            <a:ext cx="8854091" cy="369332"/>
          </a:xfrm>
          <a:prstGeom prst="rect">
            <a:avLst/>
          </a:prstGeom>
          <a:noFill/>
        </p:spPr>
        <p:txBody>
          <a:bodyPr wrap="none" rtlCol="0">
            <a:spAutoFit/>
          </a:bodyPr>
          <a:lstStyle/>
          <a:p>
            <a:r>
              <a:rPr lang="en-US" sz="1800" dirty="0" smtClean="0"/>
              <a:t>In </a:t>
            </a:r>
            <a:r>
              <a:rPr lang="en-US" sz="1800" dirty="0" err="1" smtClean="0"/>
              <a:t>ArcGIS</a:t>
            </a:r>
            <a:r>
              <a:rPr lang="en-US" sz="1800" dirty="0" smtClean="0"/>
              <a:t> Desktop 10 Help library/ Professional library/ Guide books/ Map projections</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Geoid and Ellipsoid</a:t>
            </a:r>
          </a:p>
        </p:txBody>
      </p:sp>
      <p:sp>
        <p:nvSpPr>
          <p:cNvPr id="39939" name="Arc 4"/>
          <p:cNvSpPr>
            <a:spLocks/>
          </p:cNvSpPr>
          <p:nvPr/>
        </p:nvSpPr>
        <p:spPr bwMode="auto">
          <a:xfrm>
            <a:off x="1425575" y="3881438"/>
            <a:ext cx="5484813" cy="1452562"/>
          </a:xfrm>
          <a:custGeom>
            <a:avLst/>
            <a:gdLst>
              <a:gd name="T0" fmla="*/ 0 w 17606"/>
              <a:gd name="T1" fmla="*/ 2147483647 h 21600"/>
              <a:gd name="T2" fmla="*/ 2147483647 w 17606"/>
              <a:gd name="T3" fmla="*/ 2147483647 h 21600"/>
              <a:gd name="T4" fmla="*/ 2147483647 w 17606"/>
              <a:gd name="T5" fmla="*/ 2147483647 h 21600"/>
              <a:gd name="T6" fmla="*/ 0 60000 65536"/>
              <a:gd name="T7" fmla="*/ 0 60000 65536"/>
              <a:gd name="T8" fmla="*/ 0 60000 65536"/>
              <a:gd name="T9" fmla="*/ 0 w 17606"/>
              <a:gd name="T10" fmla="*/ 0 h 21600"/>
              <a:gd name="T11" fmla="*/ 17606 w 17606"/>
              <a:gd name="T12" fmla="*/ 21600 h 21600"/>
            </a:gdLst>
            <a:ahLst/>
            <a:cxnLst>
              <a:cxn ang="T6">
                <a:pos x="T0" y="T1"/>
              </a:cxn>
              <a:cxn ang="T7">
                <a:pos x="T2" y="T3"/>
              </a:cxn>
              <a:cxn ang="T8">
                <a:pos x="T4" y="T5"/>
              </a:cxn>
            </a:cxnLst>
            <a:rect l="T9" t="T10" r="T11" b="T12"/>
            <a:pathLst>
              <a:path w="17606" h="21600" fill="none" extrusionOk="0">
                <a:moveTo>
                  <a:pt x="0" y="1455"/>
                </a:moveTo>
                <a:cubicBezTo>
                  <a:pt x="2486" y="493"/>
                  <a:pt x="5128" y="-1"/>
                  <a:pt x="7794" y="0"/>
                </a:cubicBezTo>
                <a:cubicBezTo>
                  <a:pt x="11204" y="0"/>
                  <a:pt x="14567" y="807"/>
                  <a:pt x="17605" y="2357"/>
                </a:cubicBezTo>
              </a:path>
              <a:path w="17606" h="21600" stroke="0" extrusionOk="0">
                <a:moveTo>
                  <a:pt x="0" y="1455"/>
                </a:moveTo>
                <a:cubicBezTo>
                  <a:pt x="2486" y="493"/>
                  <a:pt x="5128" y="-1"/>
                  <a:pt x="7794" y="0"/>
                </a:cubicBezTo>
                <a:cubicBezTo>
                  <a:pt x="11204" y="0"/>
                  <a:pt x="14567" y="807"/>
                  <a:pt x="17605" y="2357"/>
                </a:cubicBezTo>
                <a:lnTo>
                  <a:pt x="7794" y="21600"/>
                </a:lnTo>
                <a:close/>
              </a:path>
            </a:pathLst>
          </a:custGeom>
          <a:noFill/>
          <a:ln w="12700">
            <a:solidFill>
              <a:schemeClr val="accent1"/>
            </a:solidFill>
            <a:round/>
            <a:headEnd/>
            <a:tailEnd/>
          </a:ln>
        </p:spPr>
        <p:txBody>
          <a:bodyPr wrap="none" anchor="ctr"/>
          <a:lstStyle/>
          <a:p>
            <a:endParaRPr lang="en-US"/>
          </a:p>
        </p:txBody>
      </p:sp>
      <p:sp>
        <p:nvSpPr>
          <p:cNvPr id="39940" name="Freeform 6"/>
          <p:cNvSpPr>
            <a:spLocks/>
          </p:cNvSpPr>
          <p:nvPr/>
        </p:nvSpPr>
        <p:spPr bwMode="auto">
          <a:xfrm>
            <a:off x="1371600" y="3243263"/>
            <a:ext cx="5634038" cy="1695450"/>
          </a:xfrm>
          <a:custGeom>
            <a:avLst/>
            <a:gdLst>
              <a:gd name="T0" fmla="*/ 0 w 3840"/>
              <a:gd name="T1" fmla="*/ 2147483647 h 1016"/>
              <a:gd name="T2" fmla="*/ 2147483647 w 3840"/>
              <a:gd name="T3" fmla="*/ 2147483647 h 1016"/>
              <a:gd name="T4" fmla="*/ 2147483647 w 3840"/>
              <a:gd name="T5" fmla="*/ 2147483647 h 1016"/>
              <a:gd name="T6" fmla="*/ 2147483647 w 3840"/>
              <a:gd name="T7" fmla="*/ 2147483647 h 1016"/>
              <a:gd name="T8" fmla="*/ 2147483647 w 3840"/>
              <a:gd name="T9" fmla="*/ 2147483647 h 1016"/>
              <a:gd name="T10" fmla="*/ 2147483647 w 3840"/>
              <a:gd name="T11" fmla="*/ 2147483647 h 1016"/>
              <a:gd name="T12" fmla="*/ 2147483647 w 3840"/>
              <a:gd name="T13" fmla="*/ 2147483647 h 1016"/>
              <a:gd name="T14" fmla="*/ 2147483647 w 3840"/>
              <a:gd name="T15" fmla="*/ 2147483647 h 1016"/>
              <a:gd name="T16" fmla="*/ 0 60000 65536"/>
              <a:gd name="T17" fmla="*/ 0 60000 65536"/>
              <a:gd name="T18" fmla="*/ 0 60000 65536"/>
              <a:gd name="T19" fmla="*/ 0 60000 65536"/>
              <a:gd name="T20" fmla="*/ 0 60000 65536"/>
              <a:gd name="T21" fmla="*/ 0 60000 65536"/>
              <a:gd name="T22" fmla="*/ 0 60000 65536"/>
              <a:gd name="T23" fmla="*/ 0 60000 65536"/>
              <a:gd name="T24" fmla="*/ 0 w 3840"/>
              <a:gd name="T25" fmla="*/ 0 h 1016"/>
              <a:gd name="T26" fmla="*/ 3840 w 3840"/>
              <a:gd name="T27" fmla="*/ 1016 h 1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0" h="1016">
                <a:moveTo>
                  <a:pt x="0" y="1016"/>
                </a:moveTo>
                <a:cubicBezTo>
                  <a:pt x="260" y="1000"/>
                  <a:pt x="520" y="984"/>
                  <a:pt x="720" y="920"/>
                </a:cubicBezTo>
                <a:cubicBezTo>
                  <a:pt x="920" y="856"/>
                  <a:pt x="1040" y="736"/>
                  <a:pt x="1200" y="632"/>
                </a:cubicBezTo>
                <a:cubicBezTo>
                  <a:pt x="1360" y="528"/>
                  <a:pt x="1512" y="344"/>
                  <a:pt x="1680" y="296"/>
                </a:cubicBezTo>
                <a:cubicBezTo>
                  <a:pt x="1848" y="248"/>
                  <a:pt x="2056" y="360"/>
                  <a:pt x="2208" y="344"/>
                </a:cubicBezTo>
                <a:cubicBezTo>
                  <a:pt x="2360" y="328"/>
                  <a:pt x="2456" y="256"/>
                  <a:pt x="2592" y="200"/>
                </a:cubicBezTo>
                <a:cubicBezTo>
                  <a:pt x="2728" y="144"/>
                  <a:pt x="2816" y="16"/>
                  <a:pt x="3024" y="8"/>
                </a:cubicBezTo>
                <a:cubicBezTo>
                  <a:pt x="3232" y="0"/>
                  <a:pt x="3536" y="76"/>
                  <a:pt x="3840" y="152"/>
                </a:cubicBezTo>
              </a:path>
            </a:pathLst>
          </a:custGeom>
          <a:noFill/>
          <a:ln w="19050">
            <a:solidFill>
              <a:srgbClr val="996633"/>
            </a:solidFill>
            <a:round/>
            <a:headEnd/>
            <a:tailEnd/>
          </a:ln>
        </p:spPr>
        <p:txBody>
          <a:bodyPr wrap="none" anchor="ctr"/>
          <a:lstStyle/>
          <a:p>
            <a:endParaRPr lang="en-US"/>
          </a:p>
        </p:txBody>
      </p:sp>
      <p:sp>
        <p:nvSpPr>
          <p:cNvPr id="39941" name="Freeform 7"/>
          <p:cNvSpPr>
            <a:spLocks/>
          </p:cNvSpPr>
          <p:nvPr/>
        </p:nvSpPr>
        <p:spPr bwMode="auto">
          <a:xfrm>
            <a:off x="5884863" y="3613150"/>
            <a:ext cx="1125537" cy="153988"/>
          </a:xfrm>
          <a:custGeom>
            <a:avLst/>
            <a:gdLst>
              <a:gd name="T0" fmla="*/ 0 w 768"/>
              <a:gd name="T1" fmla="*/ 2147483647 h 56"/>
              <a:gd name="T2" fmla="*/ 2147483647 w 768"/>
              <a:gd name="T3" fmla="*/ 2147483647 h 56"/>
              <a:gd name="T4" fmla="*/ 2147483647 w 768"/>
              <a:gd name="T5" fmla="*/ 2147483647 h 56"/>
              <a:gd name="T6" fmla="*/ 0 60000 65536"/>
              <a:gd name="T7" fmla="*/ 0 60000 65536"/>
              <a:gd name="T8" fmla="*/ 0 60000 65536"/>
              <a:gd name="T9" fmla="*/ 0 w 768"/>
              <a:gd name="T10" fmla="*/ 0 h 56"/>
              <a:gd name="T11" fmla="*/ 768 w 768"/>
              <a:gd name="T12" fmla="*/ 56 h 56"/>
            </a:gdLst>
            <a:ahLst/>
            <a:cxnLst>
              <a:cxn ang="T6">
                <a:pos x="T0" y="T1"/>
              </a:cxn>
              <a:cxn ang="T7">
                <a:pos x="T2" y="T3"/>
              </a:cxn>
              <a:cxn ang="T8">
                <a:pos x="T4" y="T5"/>
              </a:cxn>
            </a:cxnLst>
            <a:rect l="T9" t="T10" r="T11" b="T12"/>
            <a:pathLst>
              <a:path w="768" h="56">
                <a:moveTo>
                  <a:pt x="0" y="8"/>
                </a:moveTo>
                <a:cubicBezTo>
                  <a:pt x="104" y="4"/>
                  <a:pt x="208" y="0"/>
                  <a:pt x="336" y="8"/>
                </a:cubicBezTo>
                <a:cubicBezTo>
                  <a:pt x="464" y="16"/>
                  <a:pt x="696" y="48"/>
                  <a:pt x="768" y="56"/>
                </a:cubicBezTo>
              </a:path>
            </a:pathLst>
          </a:custGeom>
          <a:noFill/>
          <a:ln w="19050">
            <a:solidFill>
              <a:schemeClr val="accent2"/>
            </a:solidFill>
            <a:round/>
            <a:headEnd/>
            <a:tailEnd/>
          </a:ln>
        </p:spPr>
        <p:txBody>
          <a:bodyPr wrap="none" anchor="ctr"/>
          <a:lstStyle/>
          <a:p>
            <a:endParaRPr lang="en-US"/>
          </a:p>
        </p:txBody>
      </p:sp>
      <p:sp>
        <p:nvSpPr>
          <p:cNvPr id="39942" name="Text Box 8"/>
          <p:cNvSpPr txBox="1">
            <a:spLocks noChangeArrowheads="1"/>
          </p:cNvSpPr>
          <p:nvPr/>
        </p:nvSpPr>
        <p:spPr bwMode="auto">
          <a:xfrm>
            <a:off x="1479550" y="4133850"/>
            <a:ext cx="931863" cy="396875"/>
          </a:xfrm>
          <a:prstGeom prst="rect">
            <a:avLst/>
          </a:prstGeom>
          <a:noFill/>
          <a:ln w="9525">
            <a:noFill/>
            <a:miter lim="800000"/>
            <a:headEnd/>
            <a:tailEnd/>
          </a:ln>
        </p:spPr>
        <p:txBody>
          <a:bodyPr wrap="none">
            <a:spAutoFit/>
          </a:bodyPr>
          <a:lstStyle/>
          <a:p>
            <a:r>
              <a:rPr lang="de-DE" b="0">
                <a:solidFill>
                  <a:schemeClr val="accent2"/>
                </a:solidFill>
                <a:latin typeface="Arial" charset="0"/>
              </a:rPr>
              <a:t>Ocean</a:t>
            </a:r>
            <a:endParaRPr lang="de-DE" b="0"/>
          </a:p>
        </p:txBody>
      </p:sp>
      <p:sp>
        <p:nvSpPr>
          <p:cNvPr id="39943" name="Text Box 9"/>
          <p:cNvSpPr txBox="1">
            <a:spLocks noChangeArrowheads="1"/>
          </p:cNvSpPr>
          <p:nvPr/>
        </p:nvSpPr>
        <p:spPr bwMode="auto">
          <a:xfrm>
            <a:off x="3962400" y="4800600"/>
            <a:ext cx="862013" cy="396875"/>
          </a:xfrm>
          <a:prstGeom prst="rect">
            <a:avLst/>
          </a:prstGeom>
          <a:noFill/>
          <a:ln w="9525">
            <a:noFill/>
            <a:miter lim="800000"/>
            <a:headEnd/>
            <a:tailEnd/>
          </a:ln>
        </p:spPr>
        <p:txBody>
          <a:bodyPr wrap="none">
            <a:spAutoFit/>
          </a:bodyPr>
          <a:lstStyle/>
          <a:p>
            <a:r>
              <a:rPr lang="de-DE" b="0">
                <a:solidFill>
                  <a:schemeClr val="accent2"/>
                </a:solidFill>
                <a:latin typeface="Arial" charset="0"/>
              </a:rPr>
              <a:t>Geoid</a:t>
            </a:r>
            <a:endParaRPr lang="de-DE" b="0"/>
          </a:p>
        </p:txBody>
      </p:sp>
      <p:sp>
        <p:nvSpPr>
          <p:cNvPr id="39944" name="Line 10"/>
          <p:cNvSpPr>
            <a:spLocks noChangeShapeType="1"/>
          </p:cNvSpPr>
          <p:nvPr/>
        </p:nvSpPr>
        <p:spPr bwMode="auto">
          <a:xfrm flipV="1">
            <a:off x="4391025" y="3887788"/>
            <a:ext cx="261938" cy="912812"/>
          </a:xfrm>
          <a:prstGeom prst="line">
            <a:avLst/>
          </a:prstGeom>
          <a:noFill/>
          <a:ln w="12700">
            <a:solidFill>
              <a:schemeClr val="accent2"/>
            </a:solidFill>
            <a:round/>
            <a:headEnd/>
            <a:tailEnd type="triangle" w="sm" len="sm"/>
          </a:ln>
        </p:spPr>
        <p:txBody>
          <a:bodyPr wrap="none" anchor="ctr"/>
          <a:lstStyle/>
          <a:p>
            <a:endParaRPr lang="en-US"/>
          </a:p>
        </p:txBody>
      </p:sp>
      <p:sp>
        <p:nvSpPr>
          <p:cNvPr id="39945" name="Text Box 20"/>
          <p:cNvSpPr txBox="1">
            <a:spLocks noChangeArrowheads="1"/>
          </p:cNvSpPr>
          <p:nvPr/>
        </p:nvSpPr>
        <p:spPr bwMode="auto">
          <a:xfrm>
            <a:off x="4181475" y="2263775"/>
            <a:ext cx="1692275" cy="396875"/>
          </a:xfrm>
          <a:prstGeom prst="rect">
            <a:avLst/>
          </a:prstGeom>
          <a:noFill/>
          <a:ln w="9525">
            <a:noFill/>
            <a:miter lim="800000"/>
            <a:headEnd/>
            <a:tailEnd/>
          </a:ln>
        </p:spPr>
        <p:txBody>
          <a:bodyPr wrap="none">
            <a:spAutoFit/>
          </a:bodyPr>
          <a:lstStyle/>
          <a:p>
            <a:r>
              <a:rPr lang="en-US" b="0">
                <a:solidFill>
                  <a:srgbClr val="996633"/>
                </a:solidFill>
                <a:latin typeface="Arial" charset="0"/>
              </a:rPr>
              <a:t>Earth surface</a:t>
            </a:r>
            <a:endParaRPr lang="en-US" b="0"/>
          </a:p>
        </p:txBody>
      </p:sp>
      <p:sp>
        <p:nvSpPr>
          <p:cNvPr id="39946" name="Line 21"/>
          <p:cNvSpPr>
            <a:spLocks noChangeShapeType="1"/>
          </p:cNvSpPr>
          <p:nvPr/>
        </p:nvSpPr>
        <p:spPr bwMode="auto">
          <a:xfrm>
            <a:off x="4910138" y="2813050"/>
            <a:ext cx="230187" cy="762000"/>
          </a:xfrm>
          <a:prstGeom prst="line">
            <a:avLst/>
          </a:prstGeom>
          <a:noFill/>
          <a:ln w="9525">
            <a:solidFill>
              <a:srgbClr val="996633"/>
            </a:solidFill>
            <a:round/>
            <a:headEnd/>
            <a:tailEnd type="triangle" w="med" len="med"/>
          </a:ln>
        </p:spPr>
        <p:txBody>
          <a:bodyPr wrap="none" anchor="ctr"/>
          <a:lstStyle/>
          <a:p>
            <a:endParaRPr lang="en-US"/>
          </a:p>
        </p:txBody>
      </p:sp>
      <p:sp>
        <p:nvSpPr>
          <p:cNvPr id="39947" name="Freeform 22"/>
          <p:cNvSpPr>
            <a:spLocks/>
          </p:cNvSpPr>
          <p:nvPr/>
        </p:nvSpPr>
        <p:spPr bwMode="auto">
          <a:xfrm rot="265595">
            <a:off x="3471863" y="3543300"/>
            <a:ext cx="2395537" cy="482600"/>
          </a:xfrm>
          <a:custGeom>
            <a:avLst/>
            <a:gdLst>
              <a:gd name="T0" fmla="*/ 0 w 1680"/>
              <a:gd name="T1" fmla="*/ 2147483647 h 240"/>
              <a:gd name="T2" fmla="*/ 2147483647 w 1680"/>
              <a:gd name="T3" fmla="*/ 2147483647 h 240"/>
              <a:gd name="T4" fmla="*/ 2147483647 w 1680"/>
              <a:gd name="T5" fmla="*/ 2147483647 h 240"/>
              <a:gd name="T6" fmla="*/ 2147483647 w 1680"/>
              <a:gd name="T7" fmla="*/ 2147483647 h 240"/>
              <a:gd name="T8" fmla="*/ 2147483647 w 1680"/>
              <a:gd name="T9" fmla="*/ 2147483647 h 240"/>
              <a:gd name="T10" fmla="*/ 2147483647 w 1680"/>
              <a:gd name="T11" fmla="*/ 0 h 240"/>
              <a:gd name="T12" fmla="*/ 0 60000 65536"/>
              <a:gd name="T13" fmla="*/ 0 60000 65536"/>
              <a:gd name="T14" fmla="*/ 0 60000 65536"/>
              <a:gd name="T15" fmla="*/ 0 60000 65536"/>
              <a:gd name="T16" fmla="*/ 0 60000 65536"/>
              <a:gd name="T17" fmla="*/ 0 60000 65536"/>
              <a:gd name="T18" fmla="*/ 0 w 1680"/>
              <a:gd name="T19" fmla="*/ 0 h 240"/>
              <a:gd name="T20" fmla="*/ 1680 w 168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680" h="240">
                <a:moveTo>
                  <a:pt x="0" y="240"/>
                </a:moveTo>
                <a:cubicBezTo>
                  <a:pt x="68" y="220"/>
                  <a:pt x="136" y="200"/>
                  <a:pt x="240" y="192"/>
                </a:cubicBezTo>
                <a:cubicBezTo>
                  <a:pt x="344" y="184"/>
                  <a:pt x="472" y="200"/>
                  <a:pt x="624" y="192"/>
                </a:cubicBezTo>
                <a:cubicBezTo>
                  <a:pt x="776" y="184"/>
                  <a:pt x="1000" y="168"/>
                  <a:pt x="1152" y="144"/>
                </a:cubicBezTo>
                <a:cubicBezTo>
                  <a:pt x="1304" y="120"/>
                  <a:pt x="1448" y="72"/>
                  <a:pt x="1536" y="48"/>
                </a:cubicBezTo>
                <a:cubicBezTo>
                  <a:pt x="1624" y="24"/>
                  <a:pt x="1652" y="12"/>
                  <a:pt x="1680" y="0"/>
                </a:cubicBezTo>
              </a:path>
            </a:pathLst>
          </a:custGeom>
          <a:noFill/>
          <a:ln w="19050">
            <a:solidFill>
              <a:schemeClr val="accent2"/>
            </a:solidFill>
            <a:round/>
            <a:headEnd/>
            <a:tailEnd/>
          </a:ln>
        </p:spPr>
        <p:txBody>
          <a:bodyPr wrap="none" anchor="ctr"/>
          <a:lstStyle/>
          <a:p>
            <a:endParaRPr lang="en-US"/>
          </a:p>
        </p:txBody>
      </p:sp>
      <p:sp>
        <p:nvSpPr>
          <p:cNvPr id="39948" name="AutoShape 24"/>
          <p:cNvSpPr>
            <a:spLocks noChangeArrowheads="1"/>
          </p:cNvSpPr>
          <p:nvPr/>
        </p:nvSpPr>
        <p:spPr bwMode="auto">
          <a:xfrm rot="10726868">
            <a:off x="2578100" y="3910013"/>
            <a:ext cx="117475" cy="150812"/>
          </a:xfrm>
          <a:prstGeom prst="triangle">
            <a:avLst>
              <a:gd name="adj" fmla="val 50000"/>
            </a:avLst>
          </a:prstGeom>
          <a:solidFill>
            <a:schemeClr val="accent2"/>
          </a:solidFill>
          <a:ln w="9525">
            <a:noFill/>
            <a:miter lim="800000"/>
            <a:headEnd/>
            <a:tailEnd/>
          </a:ln>
        </p:spPr>
        <p:txBody>
          <a:bodyPr wrap="none" anchor="ctr"/>
          <a:lstStyle/>
          <a:p>
            <a:endParaRPr lang="en-US"/>
          </a:p>
        </p:txBody>
      </p:sp>
      <p:sp>
        <p:nvSpPr>
          <p:cNvPr id="39949" name="Freeform 25"/>
          <p:cNvSpPr>
            <a:spLocks/>
          </p:cNvSpPr>
          <p:nvPr/>
        </p:nvSpPr>
        <p:spPr bwMode="auto">
          <a:xfrm>
            <a:off x="1447800" y="3886200"/>
            <a:ext cx="2154238" cy="347663"/>
          </a:xfrm>
          <a:custGeom>
            <a:avLst/>
            <a:gdLst>
              <a:gd name="T0" fmla="*/ 0 w 880"/>
              <a:gd name="T1" fmla="*/ 2147483647 h 109"/>
              <a:gd name="T2" fmla="*/ 2147483647 w 880"/>
              <a:gd name="T3" fmla="*/ 2147483647 h 109"/>
              <a:gd name="T4" fmla="*/ 2147483647 w 880"/>
              <a:gd name="T5" fmla="*/ 2147483647 h 109"/>
              <a:gd name="T6" fmla="*/ 2147483647 w 880"/>
              <a:gd name="T7" fmla="*/ 0 h 109"/>
              <a:gd name="T8" fmla="*/ 0 60000 65536"/>
              <a:gd name="T9" fmla="*/ 0 60000 65536"/>
              <a:gd name="T10" fmla="*/ 0 60000 65536"/>
              <a:gd name="T11" fmla="*/ 0 60000 65536"/>
              <a:gd name="T12" fmla="*/ 0 w 880"/>
              <a:gd name="T13" fmla="*/ 0 h 109"/>
              <a:gd name="T14" fmla="*/ 880 w 880"/>
              <a:gd name="T15" fmla="*/ 109 h 109"/>
            </a:gdLst>
            <a:ahLst/>
            <a:cxnLst>
              <a:cxn ang="T8">
                <a:pos x="T0" y="T1"/>
              </a:cxn>
              <a:cxn ang="T9">
                <a:pos x="T2" y="T3"/>
              </a:cxn>
              <a:cxn ang="T10">
                <a:pos x="T4" y="T5"/>
              </a:cxn>
              <a:cxn ang="T11">
                <a:pos x="T6" y="T7"/>
              </a:cxn>
            </a:cxnLst>
            <a:rect l="T12" t="T13" r="T14" b="T15"/>
            <a:pathLst>
              <a:path w="880" h="109">
                <a:moveTo>
                  <a:pt x="0" y="109"/>
                </a:moveTo>
                <a:cubicBezTo>
                  <a:pt x="136" y="91"/>
                  <a:pt x="272" y="73"/>
                  <a:pt x="384" y="61"/>
                </a:cubicBezTo>
                <a:cubicBezTo>
                  <a:pt x="496" y="49"/>
                  <a:pt x="592" y="45"/>
                  <a:pt x="675" y="35"/>
                </a:cubicBezTo>
                <a:cubicBezTo>
                  <a:pt x="758" y="25"/>
                  <a:pt x="819" y="12"/>
                  <a:pt x="880" y="0"/>
                </a:cubicBezTo>
              </a:path>
            </a:pathLst>
          </a:custGeom>
          <a:noFill/>
          <a:ln w="19050">
            <a:solidFill>
              <a:schemeClr val="accent2"/>
            </a:solidFill>
            <a:round/>
            <a:headEnd/>
            <a:tailEnd/>
          </a:ln>
        </p:spPr>
        <p:txBody>
          <a:bodyPr wrap="none" anchor="ctr"/>
          <a:lstStyle/>
          <a:p>
            <a:endParaRPr lang="en-US"/>
          </a:p>
        </p:txBody>
      </p:sp>
      <p:sp>
        <p:nvSpPr>
          <p:cNvPr id="39950" name="Text Box 26"/>
          <p:cNvSpPr txBox="1">
            <a:spLocks noChangeArrowheads="1"/>
          </p:cNvSpPr>
          <p:nvPr/>
        </p:nvSpPr>
        <p:spPr bwMode="auto">
          <a:xfrm rot="165994">
            <a:off x="6934200" y="3886200"/>
            <a:ext cx="1133475" cy="396875"/>
          </a:xfrm>
          <a:prstGeom prst="rect">
            <a:avLst/>
          </a:prstGeom>
          <a:noFill/>
          <a:ln w="9525">
            <a:noFill/>
            <a:miter lim="800000"/>
            <a:headEnd/>
            <a:tailEnd/>
          </a:ln>
        </p:spPr>
        <p:txBody>
          <a:bodyPr wrap="none">
            <a:spAutoFit/>
          </a:bodyPr>
          <a:lstStyle/>
          <a:p>
            <a:r>
              <a:rPr lang="en-US" b="0">
                <a:solidFill>
                  <a:schemeClr val="accent1"/>
                </a:solidFill>
                <a:latin typeface="Arial" charset="0"/>
              </a:rPr>
              <a:t>Ellipsoid</a:t>
            </a:r>
            <a:endParaRPr lang="en-US" b="0"/>
          </a:p>
        </p:txBody>
      </p:sp>
      <p:sp>
        <p:nvSpPr>
          <p:cNvPr id="39951" name="Line 31"/>
          <p:cNvSpPr>
            <a:spLocks noChangeShapeType="1"/>
          </p:cNvSpPr>
          <p:nvPr/>
        </p:nvSpPr>
        <p:spPr bwMode="auto">
          <a:xfrm flipH="1">
            <a:off x="6319838" y="2895600"/>
            <a:ext cx="80962" cy="752475"/>
          </a:xfrm>
          <a:prstGeom prst="line">
            <a:avLst/>
          </a:prstGeom>
          <a:noFill/>
          <a:ln w="28575">
            <a:solidFill>
              <a:schemeClr val="tx1"/>
            </a:solidFill>
            <a:round/>
            <a:headEnd/>
            <a:tailEnd type="triangle" w="med" len="med"/>
          </a:ln>
        </p:spPr>
        <p:txBody>
          <a:bodyPr wrap="none" anchor="ctr"/>
          <a:lstStyle/>
          <a:p>
            <a:endParaRPr lang="en-US"/>
          </a:p>
        </p:txBody>
      </p:sp>
      <p:sp>
        <p:nvSpPr>
          <p:cNvPr id="39952" name="Line 32"/>
          <p:cNvSpPr>
            <a:spLocks noChangeShapeType="1"/>
          </p:cNvSpPr>
          <p:nvPr/>
        </p:nvSpPr>
        <p:spPr bwMode="auto">
          <a:xfrm flipH="1">
            <a:off x="6188075" y="4002088"/>
            <a:ext cx="80963" cy="752475"/>
          </a:xfrm>
          <a:prstGeom prst="line">
            <a:avLst/>
          </a:prstGeom>
          <a:noFill/>
          <a:ln w="28575">
            <a:solidFill>
              <a:schemeClr val="tx1"/>
            </a:solidFill>
            <a:round/>
            <a:headEnd type="triangle" w="med" len="med"/>
            <a:tailEnd/>
          </a:ln>
        </p:spPr>
        <p:txBody>
          <a:bodyPr wrap="none" anchor="ctr"/>
          <a:lstStyle/>
          <a:p>
            <a:endParaRPr lang="en-US"/>
          </a:p>
        </p:txBody>
      </p:sp>
      <p:sp>
        <p:nvSpPr>
          <p:cNvPr id="39953" name="Text Box 33"/>
          <p:cNvSpPr txBox="1">
            <a:spLocks noChangeArrowheads="1"/>
          </p:cNvSpPr>
          <p:nvPr/>
        </p:nvSpPr>
        <p:spPr bwMode="auto">
          <a:xfrm>
            <a:off x="5334000" y="4800600"/>
            <a:ext cx="2324100" cy="457200"/>
          </a:xfrm>
          <a:prstGeom prst="rect">
            <a:avLst/>
          </a:prstGeom>
          <a:noFill/>
          <a:ln w="9525">
            <a:noFill/>
            <a:miter lim="800000"/>
            <a:headEnd/>
            <a:tailEnd/>
          </a:ln>
        </p:spPr>
        <p:txBody>
          <a:bodyPr wrap="none">
            <a:spAutoFit/>
          </a:bodyPr>
          <a:lstStyle/>
          <a:p>
            <a:r>
              <a:rPr lang="en-US" sz="2400" b="0"/>
              <a:t>Gravity Anomaly</a:t>
            </a:r>
          </a:p>
        </p:txBody>
      </p:sp>
      <p:sp>
        <p:nvSpPr>
          <p:cNvPr id="39954" name="Text Box 34"/>
          <p:cNvSpPr txBox="1">
            <a:spLocks noChangeArrowheads="1"/>
          </p:cNvSpPr>
          <p:nvPr/>
        </p:nvSpPr>
        <p:spPr bwMode="auto">
          <a:xfrm>
            <a:off x="838200" y="5334000"/>
            <a:ext cx="6669088" cy="1187450"/>
          </a:xfrm>
          <a:prstGeom prst="rect">
            <a:avLst/>
          </a:prstGeom>
          <a:noFill/>
          <a:ln w="9525">
            <a:noFill/>
            <a:miter lim="800000"/>
            <a:headEnd/>
            <a:tailEnd/>
          </a:ln>
        </p:spPr>
        <p:txBody>
          <a:bodyPr wrap="none">
            <a:spAutoFit/>
          </a:bodyPr>
          <a:lstStyle/>
          <a:p>
            <a:r>
              <a:rPr lang="en-US" sz="2400" b="0">
                <a:solidFill>
                  <a:srgbClr val="FF3300"/>
                </a:solidFill>
              </a:rPr>
              <a:t>Gravity anomaly</a:t>
            </a:r>
            <a:r>
              <a:rPr lang="en-US" sz="2400" b="0"/>
              <a:t> is the elevation difference between</a:t>
            </a:r>
          </a:p>
          <a:p>
            <a:r>
              <a:rPr lang="en-US" sz="2400" b="0"/>
              <a:t>a standard shape of the earth (ellipsoid) and a surface</a:t>
            </a:r>
          </a:p>
          <a:p>
            <a:r>
              <a:rPr lang="en-US" sz="2400" b="0"/>
              <a:t>of constant gravitational potential (geoid)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Definition of Elevation</a:t>
            </a:r>
          </a:p>
        </p:txBody>
      </p:sp>
      <p:sp>
        <p:nvSpPr>
          <p:cNvPr id="40963" name="Arc 14"/>
          <p:cNvSpPr>
            <a:spLocks/>
          </p:cNvSpPr>
          <p:nvPr/>
        </p:nvSpPr>
        <p:spPr bwMode="auto">
          <a:xfrm>
            <a:off x="1905000" y="3584575"/>
            <a:ext cx="3440113" cy="1208088"/>
          </a:xfrm>
          <a:custGeom>
            <a:avLst/>
            <a:gdLst>
              <a:gd name="T0" fmla="*/ 0 w 36770"/>
              <a:gd name="T1" fmla="*/ 2147483647 h 21600"/>
              <a:gd name="T2" fmla="*/ 2147483647 w 36770"/>
              <a:gd name="T3" fmla="*/ 2147483647 h 21600"/>
              <a:gd name="T4" fmla="*/ 2147483647 w 36770"/>
              <a:gd name="T5" fmla="*/ 2147483647 h 21600"/>
              <a:gd name="T6" fmla="*/ 0 60000 65536"/>
              <a:gd name="T7" fmla="*/ 0 60000 65536"/>
              <a:gd name="T8" fmla="*/ 0 60000 65536"/>
              <a:gd name="T9" fmla="*/ 0 w 36770"/>
              <a:gd name="T10" fmla="*/ 0 h 21600"/>
              <a:gd name="T11" fmla="*/ 36770 w 36770"/>
              <a:gd name="T12" fmla="*/ 21600 h 21600"/>
            </a:gdLst>
            <a:ahLst/>
            <a:cxnLst>
              <a:cxn ang="T6">
                <a:pos x="T0" y="T1"/>
              </a:cxn>
              <a:cxn ang="T7">
                <a:pos x="T2" y="T3"/>
              </a:cxn>
              <a:cxn ang="T8">
                <a:pos x="T4" y="T5"/>
              </a:cxn>
            </a:cxnLst>
            <a:rect l="T9" t="T10" r="T11" b="T12"/>
            <a:pathLst>
              <a:path w="36770" h="21600" fill="none" extrusionOk="0">
                <a:moveTo>
                  <a:pt x="0" y="10668"/>
                </a:moveTo>
                <a:cubicBezTo>
                  <a:pt x="3878" y="4059"/>
                  <a:pt x="10967" y="-1"/>
                  <a:pt x="18630" y="0"/>
                </a:cubicBezTo>
                <a:cubicBezTo>
                  <a:pt x="25960" y="0"/>
                  <a:pt x="32790" y="3717"/>
                  <a:pt x="36769" y="9873"/>
                </a:cubicBezTo>
              </a:path>
              <a:path w="36770" h="21600" stroke="0" extrusionOk="0">
                <a:moveTo>
                  <a:pt x="0" y="10668"/>
                </a:moveTo>
                <a:cubicBezTo>
                  <a:pt x="3878" y="4059"/>
                  <a:pt x="10967" y="-1"/>
                  <a:pt x="18630" y="0"/>
                </a:cubicBezTo>
                <a:cubicBezTo>
                  <a:pt x="25960" y="0"/>
                  <a:pt x="32790" y="3717"/>
                  <a:pt x="36769" y="9873"/>
                </a:cubicBezTo>
                <a:lnTo>
                  <a:pt x="18630" y="21600"/>
                </a:lnTo>
                <a:close/>
              </a:path>
            </a:pathLst>
          </a:custGeom>
          <a:noFill/>
          <a:ln w="28575">
            <a:solidFill>
              <a:srgbClr val="FF3300"/>
            </a:solidFill>
            <a:round/>
            <a:headEnd/>
            <a:tailEnd/>
          </a:ln>
        </p:spPr>
        <p:txBody>
          <a:bodyPr wrap="none" anchor="ctr"/>
          <a:lstStyle/>
          <a:p>
            <a:endParaRPr lang="en-US"/>
          </a:p>
        </p:txBody>
      </p:sp>
      <p:sp>
        <p:nvSpPr>
          <p:cNvPr id="40964" name="Line 4"/>
          <p:cNvSpPr>
            <a:spLocks noChangeShapeType="1"/>
          </p:cNvSpPr>
          <p:nvPr/>
        </p:nvSpPr>
        <p:spPr bwMode="auto">
          <a:xfrm flipH="1">
            <a:off x="3667125" y="2332038"/>
            <a:ext cx="730250" cy="536575"/>
          </a:xfrm>
          <a:prstGeom prst="line">
            <a:avLst/>
          </a:prstGeom>
          <a:noFill/>
          <a:ln w="6350">
            <a:solidFill>
              <a:schemeClr val="accent2"/>
            </a:solidFill>
            <a:round/>
            <a:headEnd/>
            <a:tailEnd type="triangle" w="sm" len="lg"/>
          </a:ln>
        </p:spPr>
        <p:txBody>
          <a:bodyPr wrap="none" anchor="ctr"/>
          <a:lstStyle/>
          <a:p>
            <a:endParaRPr lang="en-US"/>
          </a:p>
        </p:txBody>
      </p:sp>
      <p:sp>
        <p:nvSpPr>
          <p:cNvPr id="40965" name="Text Box 5"/>
          <p:cNvSpPr txBox="1">
            <a:spLocks noChangeArrowheads="1"/>
          </p:cNvSpPr>
          <p:nvPr/>
        </p:nvSpPr>
        <p:spPr bwMode="auto">
          <a:xfrm>
            <a:off x="3813175" y="1752600"/>
            <a:ext cx="1965325" cy="519113"/>
          </a:xfrm>
          <a:prstGeom prst="rect">
            <a:avLst/>
          </a:prstGeom>
          <a:noFill/>
          <a:ln w="9525">
            <a:noFill/>
            <a:miter lim="800000"/>
            <a:headEnd/>
            <a:tailEnd/>
          </a:ln>
        </p:spPr>
        <p:txBody>
          <a:bodyPr wrap="none">
            <a:spAutoFit/>
          </a:bodyPr>
          <a:lstStyle/>
          <a:p>
            <a:r>
              <a:rPr lang="en-US" sz="2800" b="0">
                <a:solidFill>
                  <a:schemeClr val="accent2"/>
                </a:solidFill>
                <a:latin typeface="Arial" charset="0"/>
              </a:rPr>
              <a:t>Elevation Z</a:t>
            </a:r>
            <a:endParaRPr lang="en-US" sz="2800" b="0">
              <a:solidFill>
                <a:schemeClr val="accent2"/>
              </a:solidFill>
            </a:endParaRPr>
          </a:p>
        </p:txBody>
      </p:sp>
      <p:sp>
        <p:nvSpPr>
          <p:cNvPr id="40966" name="Freeform 6"/>
          <p:cNvSpPr>
            <a:spLocks/>
          </p:cNvSpPr>
          <p:nvPr/>
        </p:nvSpPr>
        <p:spPr bwMode="auto">
          <a:xfrm>
            <a:off x="2057400" y="2857500"/>
            <a:ext cx="3511550" cy="1200150"/>
          </a:xfrm>
          <a:custGeom>
            <a:avLst/>
            <a:gdLst>
              <a:gd name="T0" fmla="*/ 0 w 624"/>
              <a:gd name="T1" fmla="*/ 2147483647 h 240"/>
              <a:gd name="T2" fmla="*/ 2147483647 w 624"/>
              <a:gd name="T3" fmla="*/ 2147483647 h 240"/>
              <a:gd name="T4" fmla="*/ 2147483647 w 624"/>
              <a:gd name="T5" fmla="*/ 2147483647 h 240"/>
              <a:gd name="T6" fmla="*/ 2147483647 w 624"/>
              <a:gd name="T7" fmla="*/ 2147483647 h 240"/>
              <a:gd name="T8" fmla="*/ 2147483647 w 624"/>
              <a:gd name="T9" fmla="*/ 2147483647 h 240"/>
              <a:gd name="T10" fmla="*/ 2147483647 w 624"/>
              <a:gd name="T11" fmla="*/ 0 h 240"/>
              <a:gd name="T12" fmla="*/ 2147483647 w 624"/>
              <a:gd name="T13" fmla="*/ 2147483647 h 240"/>
              <a:gd name="T14" fmla="*/ 2147483647 w 624"/>
              <a:gd name="T15" fmla="*/ 2147483647 h 240"/>
              <a:gd name="T16" fmla="*/ 2147483647 w 624"/>
              <a:gd name="T17" fmla="*/ 2147483647 h 240"/>
              <a:gd name="T18" fmla="*/ 2147483647 w 624"/>
              <a:gd name="T19" fmla="*/ 2147483647 h 240"/>
              <a:gd name="T20" fmla="*/ 2147483647 w 624"/>
              <a:gd name="T21" fmla="*/ 2147483647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240"/>
              <a:gd name="T35" fmla="*/ 624 w 624"/>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240">
                <a:moveTo>
                  <a:pt x="0" y="240"/>
                </a:moveTo>
                <a:cubicBezTo>
                  <a:pt x="16" y="200"/>
                  <a:pt x="32" y="160"/>
                  <a:pt x="48" y="144"/>
                </a:cubicBezTo>
                <a:cubicBezTo>
                  <a:pt x="64" y="128"/>
                  <a:pt x="80" y="144"/>
                  <a:pt x="96" y="144"/>
                </a:cubicBezTo>
                <a:cubicBezTo>
                  <a:pt x="112" y="144"/>
                  <a:pt x="120" y="160"/>
                  <a:pt x="144" y="144"/>
                </a:cubicBezTo>
                <a:cubicBezTo>
                  <a:pt x="168" y="128"/>
                  <a:pt x="216" y="72"/>
                  <a:pt x="240" y="48"/>
                </a:cubicBezTo>
                <a:cubicBezTo>
                  <a:pt x="264" y="24"/>
                  <a:pt x="264" y="0"/>
                  <a:pt x="288" y="0"/>
                </a:cubicBezTo>
                <a:cubicBezTo>
                  <a:pt x="312" y="0"/>
                  <a:pt x="360" y="32"/>
                  <a:pt x="384" y="48"/>
                </a:cubicBezTo>
                <a:cubicBezTo>
                  <a:pt x="408" y="64"/>
                  <a:pt x="408" y="88"/>
                  <a:pt x="432" y="96"/>
                </a:cubicBezTo>
                <a:cubicBezTo>
                  <a:pt x="456" y="104"/>
                  <a:pt x="504" y="80"/>
                  <a:pt x="528" y="96"/>
                </a:cubicBezTo>
                <a:cubicBezTo>
                  <a:pt x="552" y="112"/>
                  <a:pt x="560" y="176"/>
                  <a:pt x="576" y="192"/>
                </a:cubicBezTo>
                <a:cubicBezTo>
                  <a:pt x="592" y="208"/>
                  <a:pt x="608" y="184"/>
                  <a:pt x="624" y="192"/>
                </a:cubicBezTo>
              </a:path>
            </a:pathLst>
          </a:custGeom>
          <a:noFill/>
          <a:ln w="28575">
            <a:solidFill>
              <a:srgbClr val="996633"/>
            </a:solidFill>
            <a:round/>
            <a:headEnd/>
            <a:tailEnd/>
          </a:ln>
        </p:spPr>
        <p:txBody>
          <a:bodyPr wrap="none" anchor="ctr"/>
          <a:lstStyle/>
          <a:p>
            <a:endParaRPr lang="en-US"/>
          </a:p>
        </p:txBody>
      </p:sp>
      <p:sp>
        <p:nvSpPr>
          <p:cNvPr id="40967" name="Line 7"/>
          <p:cNvSpPr>
            <a:spLocks noChangeShapeType="1"/>
          </p:cNvSpPr>
          <p:nvPr/>
        </p:nvSpPr>
        <p:spPr bwMode="auto">
          <a:xfrm>
            <a:off x="3678238" y="2857500"/>
            <a:ext cx="0" cy="719138"/>
          </a:xfrm>
          <a:prstGeom prst="line">
            <a:avLst/>
          </a:prstGeom>
          <a:noFill/>
          <a:ln w="9525">
            <a:solidFill>
              <a:schemeClr val="accent2"/>
            </a:solidFill>
            <a:round/>
            <a:headEnd/>
            <a:tailEnd/>
          </a:ln>
        </p:spPr>
        <p:txBody>
          <a:bodyPr wrap="none" anchor="ctr"/>
          <a:lstStyle/>
          <a:p>
            <a:endParaRPr lang="en-US"/>
          </a:p>
        </p:txBody>
      </p:sp>
      <p:sp>
        <p:nvSpPr>
          <p:cNvPr id="40968" name="Text Box 9"/>
          <p:cNvSpPr txBox="1">
            <a:spLocks noChangeArrowheads="1"/>
          </p:cNvSpPr>
          <p:nvPr/>
        </p:nvSpPr>
        <p:spPr bwMode="auto">
          <a:xfrm>
            <a:off x="3521075" y="3070225"/>
            <a:ext cx="307975" cy="519113"/>
          </a:xfrm>
          <a:prstGeom prst="rect">
            <a:avLst/>
          </a:prstGeom>
          <a:noFill/>
          <a:ln w="9525">
            <a:noFill/>
            <a:miter lim="800000"/>
            <a:headEnd/>
            <a:tailEnd/>
          </a:ln>
        </p:spPr>
        <p:txBody>
          <a:bodyPr wrap="none">
            <a:spAutoFit/>
          </a:bodyPr>
          <a:lstStyle/>
          <a:p>
            <a:r>
              <a:rPr lang="en-US" sz="2800" b="0">
                <a:solidFill>
                  <a:schemeClr val="accent2"/>
                </a:solidFill>
              </a:rPr>
              <a:t>•</a:t>
            </a:r>
            <a:endParaRPr lang="en-US" sz="2800" b="0"/>
          </a:p>
        </p:txBody>
      </p:sp>
      <p:sp>
        <p:nvSpPr>
          <p:cNvPr id="40969" name="Line 10"/>
          <p:cNvSpPr>
            <a:spLocks noChangeShapeType="1"/>
          </p:cNvSpPr>
          <p:nvPr/>
        </p:nvSpPr>
        <p:spPr bwMode="auto">
          <a:xfrm>
            <a:off x="3408363" y="2857500"/>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0" name="Text Box 11"/>
          <p:cNvSpPr txBox="1">
            <a:spLocks noChangeArrowheads="1"/>
          </p:cNvSpPr>
          <p:nvPr/>
        </p:nvSpPr>
        <p:spPr bwMode="auto">
          <a:xfrm>
            <a:off x="3373438" y="2286000"/>
            <a:ext cx="420687" cy="519113"/>
          </a:xfrm>
          <a:prstGeom prst="rect">
            <a:avLst/>
          </a:prstGeom>
          <a:noFill/>
          <a:ln w="9525">
            <a:noFill/>
            <a:miter lim="800000"/>
            <a:headEnd/>
            <a:tailEnd/>
          </a:ln>
        </p:spPr>
        <p:txBody>
          <a:bodyPr wrap="none">
            <a:spAutoFit/>
          </a:bodyPr>
          <a:lstStyle/>
          <a:p>
            <a:r>
              <a:rPr lang="en-US" sz="2800" b="0">
                <a:solidFill>
                  <a:srgbClr val="996633"/>
                </a:solidFill>
                <a:latin typeface="Arial" charset="0"/>
              </a:rPr>
              <a:t>P</a:t>
            </a:r>
            <a:endParaRPr lang="en-US" sz="2800" b="0"/>
          </a:p>
        </p:txBody>
      </p:sp>
      <p:sp>
        <p:nvSpPr>
          <p:cNvPr id="40971" name="Text Box 12"/>
          <p:cNvSpPr txBox="1">
            <a:spLocks noChangeArrowheads="1"/>
          </p:cNvSpPr>
          <p:nvPr/>
        </p:nvSpPr>
        <p:spPr bwMode="auto">
          <a:xfrm>
            <a:off x="4292600" y="2544763"/>
            <a:ext cx="1076325" cy="457200"/>
          </a:xfrm>
          <a:prstGeom prst="rect">
            <a:avLst/>
          </a:prstGeom>
          <a:noFill/>
          <a:ln w="9525">
            <a:noFill/>
            <a:miter lim="800000"/>
            <a:headEnd/>
            <a:tailEnd/>
          </a:ln>
        </p:spPr>
        <p:txBody>
          <a:bodyPr>
            <a:spAutoFit/>
          </a:bodyPr>
          <a:lstStyle/>
          <a:p>
            <a:r>
              <a:rPr lang="en-US" sz="2400" b="0">
                <a:latin typeface="Arial" charset="0"/>
              </a:rPr>
              <a:t>z = z</a:t>
            </a:r>
            <a:r>
              <a:rPr lang="en-US" sz="2400" b="0" baseline="-25000">
                <a:latin typeface="Arial" charset="0"/>
              </a:rPr>
              <a:t>p</a:t>
            </a:r>
            <a:endParaRPr lang="en-US" sz="2800" b="0"/>
          </a:p>
        </p:txBody>
      </p:sp>
      <p:sp>
        <p:nvSpPr>
          <p:cNvPr id="40972" name="Text Box 13"/>
          <p:cNvSpPr txBox="1">
            <a:spLocks noChangeArrowheads="1"/>
          </p:cNvSpPr>
          <p:nvPr/>
        </p:nvSpPr>
        <p:spPr bwMode="auto">
          <a:xfrm>
            <a:off x="4114800" y="3276600"/>
            <a:ext cx="965200" cy="519113"/>
          </a:xfrm>
          <a:prstGeom prst="rect">
            <a:avLst/>
          </a:prstGeom>
          <a:noFill/>
          <a:ln w="9525">
            <a:noFill/>
            <a:miter lim="800000"/>
            <a:headEnd/>
            <a:tailEnd/>
          </a:ln>
        </p:spPr>
        <p:txBody>
          <a:bodyPr wrap="none">
            <a:spAutoFit/>
          </a:bodyPr>
          <a:lstStyle/>
          <a:p>
            <a:r>
              <a:rPr lang="en-US" sz="2800" b="0">
                <a:latin typeface="Arial" charset="0"/>
              </a:rPr>
              <a:t>z = 0</a:t>
            </a:r>
            <a:endParaRPr lang="en-US" sz="2800" b="0"/>
          </a:p>
        </p:txBody>
      </p:sp>
      <p:sp>
        <p:nvSpPr>
          <p:cNvPr id="40973" name="Line 15"/>
          <p:cNvSpPr>
            <a:spLocks noChangeShapeType="1"/>
          </p:cNvSpPr>
          <p:nvPr/>
        </p:nvSpPr>
        <p:spPr bwMode="auto">
          <a:xfrm>
            <a:off x="3408363" y="3576638"/>
            <a:ext cx="809625" cy="0"/>
          </a:xfrm>
          <a:prstGeom prst="line">
            <a:avLst/>
          </a:prstGeom>
          <a:noFill/>
          <a:ln w="6350">
            <a:solidFill>
              <a:schemeClr val="tx1"/>
            </a:solidFill>
            <a:prstDash val="dash"/>
            <a:round/>
            <a:headEnd/>
            <a:tailEnd/>
          </a:ln>
        </p:spPr>
        <p:txBody>
          <a:bodyPr wrap="none" anchor="ctr"/>
          <a:lstStyle/>
          <a:p>
            <a:endParaRPr lang="en-US"/>
          </a:p>
        </p:txBody>
      </p:sp>
      <p:sp>
        <p:nvSpPr>
          <p:cNvPr id="40974" name="Text Box 16"/>
          <p:cNvSpPr txBox="1">
            <a:spLocks noChangeArrowheads="1"/>
          </p:cNvSpPr>
          <p:nvPr/>
        </p:nvSpPr>
        <p:spPr bwMode="auto">
          <a:xfrm>
            <a:off x="2057400" y="4114800"/>
            <a:ext cx="3128963" cy="457200"/>
          </a:xfrm>
          <a:prstGeom prst="rect">
            <a:avLst/>
          </a:prstGeom>
          <a:noFill/>
          <a:ln w="9525">
            <a:noFill/>
            <a:miter lim="800000"/>
            <a:headEnd/>
            <a:tailEnd/>
          </a:ln>
        </p:spPr>
        <p:txBody>
          <a:bodyPr wrap="none">
            <a:spAutoFit/>
          </a:bodyPr>
          <a:lstStyle/>
          <a:p>
            <a:r>
              <a:rPr lang="en-US" sz="2400" b="0">
                <a:solidFill>
                  <a:srgbClr val="FF3300"/>
                </a:solidFill>
              </a:rPr>
              <a:t>Mean Sea level = Geoid</a:t>
            </a:r>
            <a:endParaRPr lang="en-US" sz="2400" b="0"/>
          </a:p>
        </p:txBody>
      </p:sp>
      <p:sp>
        <p:nvSpPr>
          <p:cNvPr id="40975" name="Text Box 17"/>
          <p:cNvSpPr txBox="1">
            <a:spLocks noChangeArrowheads="1"/>
          </p:cNvSpPr>
          <p:nvPr/>
        </p:nvSpPr>
        <p:spPr bwMode="auto">
          <a:xfrm>
            <a:off x="5248275" y="3233738"/>
            <a:ext cx="1816100" cy="457200"/>
          </a:xfrm>
          <a:prstGeom prst="rect">
            <a:avLst/>
          </a:prstGeom>
          <a:noFill/>
          <a:ln w="9525">
            <a:noFill/>
            <a:miter lim="800000"/>
            <a:headEnd/>
            <a:tailEnd/>
          </a:ln>
        </p:spPr>
        <p:txBody>
          <a:bodyPr wrap="none">
            <a:spAutoFit/>
          </a:bodyPr>
          <a:lstStyle/>
          <a:p>
            <a:r>
              <a:rPr lang="en-US" sz="2400" b="0">
                <a:solidFill>
                  <a:srgbClr val="996633"/>
                </a:solidFill>
              </a:rPr>
              <a:t>Land Surface</a:t>
            </a:r>
            <a:endParaRPr lang="en-US" sz="2400" b="0"/>
          </a:p>
        </p:txBody>
      </p:sp>
      <p:sp>
        <p:nvSpPr>
          <p:cNvPr id="40976" name="Text Box 20"/>
          <p:cNvSpPr txBox="1">
            <a:spLocks noChangeArrowheads="1"/>
          </p:cNvSpPr>
          <p:nvPr/>
        </p:nvSpPr>
        <p:spPr bwMode="auto">
          <a:xfrm>
            <a:off x="2016125" y="4856163"/>
            <a:ext cx="4808538" cy="457200"/>
          </a:xfrm>
          <a:prstGeom prst="rect">
            <a:avLst/>
          </a:prstGeom>
          <a:noFill/>
          <a:ln w="9525">
            <a:noFill/>
            <a:miter lim="800000"/>
            <a:headEnd/>
            <a:tailEnd/>
          </a:ln>
        </p:spPr>
        <p:txBody>
          <a:bodyPr wrap="none">
            <a:spAutoFit/>
          </a:bodyPr>
          <a:lstStyle/>
          <a:p>
            <a:r>
              <a:rPr lang="en-US" sz="2400" b="0"/>
              <a:t>Elevation is measured from the Geoid</a:t>
            </a:r>
          </a:p>
        </p:txBody>
      </p:sp>
      <p:sp>
        <p:nvSpPr>
          <p:cNvPr id="40977" name="Line 22"/>
          <p:cNvSpPr>
            <a:spLocks noChangeShapeType="1"/>
          </p:cNvSpPr>
          <p:nvPr/>
        </p:nvSpPr>
        <p:spPr bwMode="auto">
          <a:xfrm>
            <a:off x="3657600" y="3352800"/>
            <a:ext cx="228600" cy="0"/>
          </a:xfrm>
          <a:prstGeom prst="line">
            <a:avLst/>
          </a:prstGeom>
          <a:noFill/>
          <a:ln w="9525">
            <a:solidFill>
              <a:schemeClr val="tx1"/>
            </a:solidFill>
            <a:round/>
            <a:headEnd/>
            <a:tailEnd/>
          </a:ln>
        </p:spPr>
        <p:txBody>
          <a:bodyPr wrap="none" anchor="ctr"/>
          <a:lstStyle/>
          <a:p>
            <a:endParaRPr lang="en-US"/>
          </a:p>
        </p:txBody>
      </p:sp>
      <p:sp>
        <p:nvSpPr>
          <p:cNvPr id="40978" name="Line 23"/>
          <p:cNvSpPr>
            <a:spLocks noChangeShapeType="1"/>
          </p:cNvSpPr>
          <p:nvPr/>
        </p:nvSpPr>
        <p:spPr bwMode="auto">
          <a:xfrm>
            <a:off x="3886200" y="3352800"/>
            <a:ext cx="4763" cy="244475"/>
          </a:xfrm>
          <a:prstGeom prst="line">
            <a:avLst/>
          </a:prstGeom>
          <a:noFill/>
          <a:ln w="9525">
            <a:solidFill>
              <a:schemeClr val="tx1"/>
            </a:solidFill>
            <a:round/>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eoid"/>
          <p:cNvPicPr>
            <a:picLocks noGrp="1" noChangeAspect="1" noChangeArrowheads="1"/>
          </p:cNvPicPr>
          <p:nvPr>
            <p:ph idx="1"/>
          </p:nvPr>
        </p:nvPicPr>
        <p:blipFill>
          <a:blip r:embed="rId2" cstate="print"/>
          <a:srcRect/>
          <a:stretch>
            <a:fillRect/>
          </a:stretch>
        </p:blipFill>
        <p:spPr>
          <a:xfrm>
            <a:off x="304800" y="304800"/>
            <a:ext cx="7937500" cy="6462713"/>
          </a:xfrm>
          <a:noFill/>
        </p:spPr>
      </p:pic>
      <p:sp>
        <p:nvSpPr>
          <p:cNvPr id="41987" name="Rectangle 4"/>
          <p:cNvSpPr>
            <a:spLocks noChangeArrowheads="1"/>
          </p:cNvSpPr>
          <p:nvPr/>
        </p:nvSpPr>
        <p:spPr bwMode="auto">
          <a:xfrm>
            <a:off x="1752600" y="5257800"/>
            <a:ext cx="5359400" cy="457200"/>
          </a:xfrm>
          <a:prstGeom prst="rect">
            <a:avLst/>
          </a:prstGeom>
          <a:noFill/>
          <a:ln w="9525">
            <a:noFill/>
            <a:miter lim="800000"/>
            <a:headEnd/>
            <a:tailEnd/>
          </a:ln>
        </p:spPr>
        <p:txBody>
          <a:bodyPr wrap="none">
            <a:spAutoFit/>
          </a:bodyPr>
          <a:lstStyle/>
          <a:p>
            <a:r>
              <a:rPr lang="en-US" sz="2400" b="0">
                <a:solidFill>
                  <a:srgbClr val="0000FF"/>
                </a:solidFill>
              </a:rPr>
              <a:t>http://www.csr.utexas.edu/ocean/mss.html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Vertical Earth Datums</a:t>
            </a:r>
          </a:p>
        </p:txBody>
      </p:sp>
      <p:sp>
        <p:nvSpPr>
          <p:cNvPr id="43011" name="Rectangle 3"/>
          <p:cNvSpPr>
            <a:spLocks noGrp="1" noChangeArrowheads="1"/>
          </p:cNvSpPr>
          <p:nvPr>
            <p:ph type="body" idx="1"/>
          </p:nvPr>
        </p:nvSpPr>
        <p:spPr>
          <a:xfrm>
            <a:off x="685800" y="1981200"/>
            <a:ext cx="7772400" cy="4572000"/>
          </a:xfrm>
        </p:spPr>
        <p:txBody>
          <a:bodyPr/>
          <a:lstStyle/>
          <a:p>
            <a:r>
              <a:rPr lang="en-US" smtClean="0"/>
              <a:t>A vertical datum defines elevation, z</a:t>
            </a:r>
          </a:p>
          <a:p>
            <a:r>
              <a:rPr lang="en-US" smtClean="0">
                <a:solidFill>
                  <a:srgbClr val="FF3300"/>
                </a:solidFill>
              </a:rPr>
              <a:t>NGVD29</a:t>
            </a:r>
            <a:r>
              <a:rPr lang="en-US" smtClean="0"/>
              <a:t> (National Geodetic Vertical Datum of 1929)</a:t>
            </a:r>
          </a:p>
          <a:p>
            <a:r>
              <a:rPr lang="en-US" smtClean="0">
                <a:solidFill>
                  <a:srgbClr val="FF3300"/>
                </a:solidFill>
              </a:rPr>
              <a:t>NAVD88</a:t>
            </a:r>
            <a:r>
              <a:rPr lang="en-US" smtClean="0"/>
              <a:t> (North American Vertical Datum of 1988)</a:t>
            </a:r>
          </a:p>
          <a:p>
            <a:r>
              <a:rPr lang="en-US" smtClean="0"/>
              <a:t>takes into account a map of gravity anomalies between the ellipsoid and the geoid</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1143000"/>
          </a:xfrm>
        </p:spPr>
        <p:txBody>
          <a:bodyPr/>
          <a:lstStyle/>
          <a:p>
            <a:r>
              <a:rPr lang="en-US" smtClean="0"/>
              <a:t>Converting Vertical Datums</a:t>
            </a:r>
          </a:p>
        </p:txBody>
      </p:sp>
      <p:sp>
        <p:nvSpPr>
          <p:cNvPr id="44035" name="Rectangle 3"/>
          <p:cNvSpPr>
            <a:spLocks noGrp="1" noChangeArrowheads="1"/>
          </p:cNvSpPr>
          <p:nvPr>
            <p:ph type="body" idx="1"/>
          </p:nvPr>
        </p:nvSpPr>
        <p:spPr>
          <a:xfrm>
            <a:off x="762000" y="1295400"/>
            <a:ext cx="7772400" cy="4114800"/>
          </a:xfrm>
        </p:spPr>
        <p:txBody>
          <a:bodyPr/>
          <a:lstStyle/>
          <a:p>
            <a:r>
              <a:rPr lang="en-US" smtClean="0"/>
              <a:t>Corps program Corpscon  (not in ArcInfo)</a:t>
            </a:r>
          </a:p>
          <a:p>
            <a:pPr lvl="1"/>
            <a:r>
              <a:rPr lang="en-US" sz="1800" smtClean="0">
                <a:solidFill>
                  <a:srgbClr val="0000FF"/>
                </a:solidFill>
              </a:rPr>
              <a:t>http://crunch.tec.army.mil/software/corpscon/corpscon.html</a:t>
            </a:r>
          </a:p>
        </p:txBody>
      </p:sp>
      <p:pic>
        <p:nvPicPr>
          <p:cNvPr id="44036" name="Picture 5" descr="fig11"/>
          <p:cNvPicPr>
            <a:picLocks noChangeAspect="1" noChangeArrowheads="1"/>
          </p:cNvPicPr>
          <p:nvPr/>
        </p:nvPicPr>
        <p:blipFill>
          <a:blip r:embed="rId2" cstate="print"/>
          <a:srcRect/>
          <a:stretch>
            <a:fillRect/>
          </a:stretch>
        </p:blipFill>
        <p:spPr bwMode="auto">
          <a:xfrm>
            <a:off x="1371600" y="2514600"/>
            <a:ext cx="2035175" cy="2743200"/>
          </a:xfrm>
          <a:prstGeom prst="rect">
            <a:avLst/>
          </a:prstGeom>
          <a:noFill/>
          <a:ln w="9525">
            <a:noFill/>
            <a:miter lim="800000"/>
            <a:headEnd/>
            <a:tailEnd/>
          </a:ln>
        </p:spPr>
      </p:pic>
      <p:sp>
        <p:nvSpPr>
          <p:cNvPr id="44037" name="Rectangle 8"/>
          <p:cNvSpPr>
            <a:spLocks noChangeArrowheads="1"/>
          </p:cNvSpPr>
          <p:nvPr/>
        </p:nvSpPr>
        <p:spPr bwMode="auto">
          <a:xfrm>
            <a:off x="914400" y="5334000"/>
            <a:ext cx="3124200" cy="915988"/>
          </a:xfrm>
          <a:prstGeom prst="rect">
            <a:avLst/>
          </a:prstGeom>
          <a:noFill/>
          <a:ln w="9525">
            <a:noFill/>
            <a:miter lim="800000"/>
            <a:headEnd/>
            <a:tailEnd/>
          </a:ln>
        </p:spPr>
        <p:txBody>
          <a:bodyPr>
            <a:spAutoFit/>
          </a:bodyPr>
          <a:lstStyle/>
          <a:p>
            <a:r>
              <a:rPr lang="en-US" sz="1800" b="0">
                <a:cs typeface="Times New Roman" pitchFamily="18" charset="0"/>
              </a:rPr>
              <a:t>Point file attributed with the elevation difference between NGVD 29 and NAVD 88</a:t>
            </a:r>
          </a:p>
        </p:txBody>
      </p:sp>
      <p:sp>
        <p:nvSpPr>
          <p:cNvPr id="44038" name="Rectangle 11"/>
          <p:cNvSpPr>
            <a:spLocks noChangeArrowheads="1"/>
          </p:cNvSpPr>
          <p:nvPr/>
        </p:nvSpPr>
        <p:spPr bwMode="auto">
          <a:xfrm>
            <a:off x="2773363" y="1828800"/>
            <a:ext cx="9144000" cy="0"/>
          </a:xfrm>
          <a:prstGeom prst="rect">
            <a:avLst/>
          </a:prstGeom>
          <a:noFill/>
          <a:ln w="9525">
            <a:noFill/>
            <a:miter lim="800000"/>
            <a:headEnd/>
            <a:tailEnd/>
          </a:ln>
        </p:spPr>
        <p:txBody>
          <a:bodyPr>
            <a:spAutoFit/>
          </a:bodyPr>
          <a:lstStyle/>
          <a:p>
            <a:endParaRPr lang="en-US"/>
          </a:p>
        </p:txBody>
      </p:sp>
      <p:pic>
        <p:nvPicPr>
          <p:cNvPr id="44039" name="Picture 10" descr="fig11"/>
          <p:cNvPicPr>
            <a:picLocks noChangeAspect="1" noChangeArrowheads="1"/>
          </p:cNvPicPr>
          <p:nvPr/>
        </p:nvPicPr>
        <p:blipFill>
          <a:blip r:embed="rId3" cstate="print"/>
          <a:srcRect/>
          <a:stretch>
            <a:fillRect/>
          </a:stretch>
        </p:blipFill>
        <p:spPr bwMode="auto">
          <a:xfrm>
            <a:off x="4419600" y="2286000"/>
            <a:ext cx="3597275" cy="3200400"/>
          </a:xfrm>
          <a:prstGeom prst="rect">
            <a:avLst/>
          </a:prstGeom>
          <a:noFill/>
          <a:ln w="9525">
            <a:noFill/>
            <a:miter lim="800000"/>
            <a:headEnd/>
            <a:tailEnd/>
          </a:ln>
        </p:spPr>
      </p:pic>
      <p:sp>
        <p:nvSpPr>
          <p:cNvPr id="44040" name="Text Box 13"/>
          <p:cNvSpPr txBox="1">
            <a:spLocks noChangeArrowheads="1"/>
          </p:cNvSpPr>
          <p:nvPr/>
        </p:nvSpPr>
        <p:spPr bwMode="auto">
          <a:xfrm>
            <a:off x="4327525" y="5603875"/>
            <a:ext cx="3976688" cy="822325"/>
          </a:xfrm>
          <a:prstGeom prst="rect">
            <a:avLst/>
          </a:prstGeom>
          <a:noFill/>
          <a:ln w="9525">
            <a:noFill/>
            <a:miter lim="800000"/>
            <a:headEnd/>
            <a:tailEnd/>
          </a:ln>
        </p:spPr>
        <p:txBody>
          <a:bodyPr wrap="none">
            <a:spAutoFit/>
          </a:bodyPr>
          <a:lstStyle/>
          <a:p>
            <a:r>
              <a:rPr lang="en-US" sz="2400" b="0"/>
              <a:t>NGVD 29 terrain + adjustment</a:t>
            </a:r>
          </a:p>
          <a:p>
            <a:r>
              <a:rPr lang="en-US" sz="2400" b="0"/>
              <a:t>= NAVD 88 terrain elevation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23850"/>
            <a:ext cx="7772400" cy="774700"/>
          </a:xfrm>
        </p:spPr>
        <p:txBody>
          <a:bodyPr/>
          <a:lstStyle/>
          <a:p>
            <a:r>
              <a:rPr lang="en-US" sz="4000" smtClean="0"/>
              <a:t>Importance of geodetic datums</a:t>
            </a:r>
            <a:br>
              <a:rPr lang="en-US" sz="4000" smtClean="0"/>
            </a:br>
            <a:r>
              <a:rPr lang="en-US" sz="2800" smtClean="0"/>
              <a:t>NAVD88 – NGVD29 (cm)</a:t>
            </a:r>
          </a:p>
        </p:txBody>
      </p:sp>
      <p:pic>
        <p:nvPicPr>
          <p:cNvPr id="28675" name="Content Placeholder 3" descr="Figure 3.2.png"/>
          <p:cNvPicPr>
            <a:picLocks noGrp="1" noChangeAspect="1"/>
          </p:cNvPicPr>
          <p:nvPr>
            <p:ph idx="1"/>
          </p:nvPr>
        </p:nvPicPr>
        <p:blipFill>
          <a:blip r:embed="rId2" cstate="print"/>
          <a:srcRect/>
          <a:stretch>
            <a:fillRect/>
          </a:stretch>
        </p:blipFill>
        <p:spPr>
          <a:xfrm>
            <a:off x="1203325" y="1227138"/>
            <a:ext cx="6862763" cy="4348162"/>
          </a:xfrm>
        </p:spPr>
      </p:pic>
      <p:sp>
        <p:nvSpPr>
          <p:cNvPr id="28676" name="TextBox 4"/>
          <p:cNvSpPr txBox="1">
            <a:spLocks noChangeArrowheads="1"/>
          </p:cNvSpPr>
          <p:nvPr/>
        </p:nvSpPr>
        <p:spPr bwMode="auto">
          <a:xfrm>
            <a:off x="1384300" y="4535488"/>
            <a:ext cx="1955800" cy="708025"/>
          </a:xfrm>
          <a:prstGeom prst="rect">
            <a:avLst/>
          </a:prstGeom>
          <a:noFill/>
          <a:ln w="9525">
            <a:noFill/>
            <a:miter lim="800000"/>
            <a:headEnd/>
            <a:tailEnd/>
          </a:ln>
        </p:spPr>
        <p:txBody>
          <a:bodyPr>
            <a:spAutoFit/>
          </a:bodyPr>
          <a:lstStyle/>
          <a:p>
            <a:pPr algn="ctr"/>
            <a:r>
              <a:rPr lang="en-US" sz="2000">
                <a:solidFill>
                  <a:srgbClr val="FF0000"/>
                </a:solidFill>
              </a:rPr>
              <a:t>NAVD88 higher in West</a:t>
            </a:r>
          </a:p>
        </p:txBody>
      </p:sp>
      <p:sp>
        <p:nvSpPr>
          <p:cNvPr id="28677" name="TextBox 5"/>
          <p:cNvSpPr txBox="1">
            <a:spLocks noChangeArrowheads="1"/>
          </p:cNvSpPr>
          <p:nvPr/>
        </p:nvSpPr>
        <p:spPr bwMode="auto">
          <a:xfrm>
            <a:off x="5448300" y="1311275"/>
            <a:ext cx="2200275" cy="708025"/>
          </a:xfrm>
          <a:prstGeom prst="rect">
            <a:avLst/>
          </a:prstGeom>
          <a:noFill/>
          <a:ln w="9525">
            <a:noFill/>
            <a:miter lim="800000"/>
            <a:headEnd/>
            <a:tailEnd/>
          </a:ln>
        </p:spPr>
        <p:txBody>
          <a:bodyPr>
            <a:spAutoFit/>
          </a:bodyPr>
          <a:lstStyle/>
          <a:p>
            <a:pPr algn="ctr"/>
            <a:r>
              <a:rPr lang="en-US" sz="2000">
                <a:solidFill>
                  <a:srgbClr val="FF0000"/>
                </a:solidFill>
              </a:rPr>
              <a:t>NGVD29 higher in East</a:t>
            </a:r>
          </a:p>
        </p:txBody>
      </p:sp>
      <p:sp>
        <p:nvSpPr>
          <p:cNvPr id="28678" name="TextBox 7"/>
          <p:cNvSpPr txBox="1">
            <a:spLocks noChangeArrowheads="1"/>
          </p:cNvSpPr>
          <p:nvPr/>
        </p:nvSpPr>
        <p:spPr bwMode="auto">
          <a:xfrm>
            <a:off x="868363" y="5540375"/>
            <a:ext cx="7462837" cy="701675"/>
          </a:xfrm>
          <a:prstGeom prst="rect">
            <a:avLst/>
          </a:prstGeom>
          <a:noFill/>
          <a:ln w="9525">
            <a:noFill/>
            <a:miter lim="800000"/>
            <a:headEnd/>
            <a:tailEnd/>
          </a:ln>
        </p:spPr>
        <p:txBody>
          <a:bodyPr>
            <a:spAutoFit/>
          </a:bodyPr>
          <a:lstStyle/>
          <a:p>
            <a:pPr algn="ctr"/>
            <a:r>
              <a:rPr lang="en-US" sz="2000" i="1">
                <a:solidFill>
                  <a:srgbClr val="CC0000"/>
                </a:solidFill>
              </a:rPr>
              <a:t>Orthometric datum height shifts are significant relative to BFE accuracy, so standardization on NAVD88 is justified</a:t>
            </a:r>
          </a:p>
        </p:txBody>
      </p:sp>
      <p:sp>
        <p:nvSpPr>
          <p:cNvPr id="28679" name="Oval 8"/>
          <p:cNvSpPr>
            <a:spLocks noChangeArrowheads="1"/>
          </p:cNvSpPr>
          <p:nvPr/>
        </p:nvSpPr>
        <p:spPr bwMode="auto">
          <a:xfrm>
            <a:off x="2489200" y="3095625"/>
            <a:ext cx="987425" cy="552450"/>
          </a:xfrm>
          <a:prstGeom prst="ellipse">
            <a:avLst/>
          </a:prstGeom>
          <a:noFill/>
          <a:ln w="25400" algn="ctr">
            <a:solidFill>
              <a:schemeClr val="tx1"/>
            </a:solidFill>
            <a:round/>
            <a:headEnd/>
            <a:tailEnd/>
          </a:ln>
        </p:spPr>
        <p:txBody>
          <a:bodyPr/>
          <a:lstStyle/>
          <a:p>
            <a:endParaRPr lang="en-US"/>
          </a:p>
        </p:txBody>
      </p:sp>
      <p:sp>
        <p:nvSpPr>
          <p:cNvPr id="28680" name="TextBox 9"/>
          <p:cNvSpPr txBox="1">
            <a:spLocks noChangeArrowheads="1"/>
          </p:cNvSpPr>
          <p:nvPr/>
        </p:nvSpPr>
        <p:spPr bwMode="auto">
          <a:xfrm>
            <a:off x="180975" y="3757613"/>
            <a:ext cx="3143250" cy="368300"/>
          </a:xfrm>
          <a:prstGeom prst="rect">
            <a:avLst/>
          </a:prstGeom>
          <a:noFill/>
          <a:ln w="9525">
            <a:noFill/>
            <a:miter lim="800000"/>
            <a:headEnd/>
            <a:tailEnd/>
          </a:ln>
        </p:spPr>
        <p:txBody>
          <a:bodyPr wrap="none">
            <a:spAutoFit/>
          </a:bodyPr>
          <a:lstStyle/>
          <a:p>
            <a:r>
              <a:rPr lang="en-US" sz="1800"/>
              <a:t>More than 1 meter difference</a:t>
            </a:r>
          </a:p>
        </p:txBody>
      </p:sp>
      <p:cxnSp>
        <p:nvCxnSpPr>
          <p:cNvPr id="28681" name="Straight Arrow Connector 11"/>
          <p:cNvCxnSpPr>
            <a:cxnSpLocks noChangeShapeType="1"/>
          </p:cNvCxnSpPr>
          <p:nvPr/>
        </p:nvCxnSpPr>
        <p:spPr bwMode="auto">
          <a:xfrm flipV="1">
            <a:off x="1992313" y="3513138"/>
            <a:ext cx="533400" cy="29845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Geodesy and Map Projections</a:t>
            </a:r>
          </a:p>
        </p:txBody>
      </p:sp>
      <p:sp>
        <p:nvSpPr>
          <p:cNvPr id="45059" name="Rectangle 3"/>
          <p:cNvSpPr>
            <a:spLocks noGrp="1" noChangeArrowheads="1"/>
          </p:cNvSpPr>
          <p:nvPr>
            <p:ph type="body" idx="1"/>
          </p:nvPr>
        </p:nvSpPr>
        <p:spPr/>
        <p:txBody>
          <a:bodyPr/>
          <a:lstStyle/>
          <a:p>
            <a:r>
              <a:rPr lang="en-US" smtClean="0"/>
              <a:t>Geodesy - the shape of the earth and definition of earth datums</a:t>
            </a:r>
          </a:p>
          <a:p>
            <a:r>
              <a:rPr lang="en-US" smtClean="0">
                <a:solidFill>
                  <a:srgbClr val="FF3300"/>
                </a:solidFill>
              </a:rPr>
              <a:t>Map Projection - the transformation of a curved earth to a flat map</a:t>
            </a:r>
            <a:endParaRPr lang="en-US" smtClean="0"/>
          </a:p>
          <a:p>
            <a:r>
              <a:rPr lang="en-US" smtClean="0"/>
              <a:t>Coordinate systems - (x,y) coordinate systems for map data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33400"/>
          </a:xfrm>
        </p:spPr>
        <p:txBody>
          <a:bodyPr/>
          <a:lstStyle/>
          <a:p>
            <a:r>
              <a:rPr lang="en-US" smtClean="0"/>
              <a:t>Earth to Globe to Map</a:t>
            </a:r>
          </a:p>
        </p:txBody>
      </p:sp>
      <p:pic>
        <p:nvPicPr>
          <p:cNvPr id="46083" name="Picture 4" descr="earth"/>
          <p:cNvPicPr>
            <a:picLocks noChangeAspect="1" noChangeArrowheads="1"/>
          </p:cNvPicPr>
          <p:nvPr/>
        </p:nvPicPr>
        <p:blipFill>
          <a:blip r:embed="rId2" cstate="print"/>
          <a:srcRect/>
          <a:stretch>
            <a:fillRect/>
          </a:stretch>
        </p:blipFill>
        <p:spPr bwMode="auto">
          <a:xfrm>
            <a:off x="533400" y="1371600"/>
            <a:ext cx="2889250" cy="3048000"/>
          </a:xfrm>
          <a:prstGeom prst="rect">
            <a:avLst/>
          </a:prstGeom>
          <a:noFill/>
          <a:ln w="9525">
            <a:noFill/>
            <a:miter lim="800000"/>
            <a:headEnd/>
            <a:tailEnd/>
          </a:ln>
        </p:spPr>
      </p:pic>
      <p:pic>
        <p:nvPicPr>
          <p:cNvPr id="46084" name="Picture 5" descr="earth"/>
          <p:cNvPicPr>
            <a:picLocks noChangeAspect="1" noChangeArrowheads="1"/>
          </p:cNvPicPr>
          <p:nvPr/>
        </p:nvPicPr>
        <p:blipFill>
          <a:blip r:embed="rId2" cstate="print"/>
          <a:srcRect/>
          <a:stretch>
            <a:fillRect/>
          </a:stretch>
        </p:blipFill>
        <p:spPr bwMode="auto">
          <a:xfrm>
            <a:off x="4191000" y="2133600"/>
            <a:ext cx="1300163" cy="1371600"/>
          </a:xfrm>
          <a:prstGeom prst="rect">
            <a:avLst/>
          </a:prstGeom>
          <a:noFill/>
          <a:ln w="9525">
            <a:noFill/>
            <a:miter lim="800000"/>
            <a:headEnd/>
            <a:tailEnd/>
          </a:ln>
        </p:spPr>
      </p:pic>
      <p:sp>
        <p:nvSpPr>
          <p:cNvPr id="46085" name="Line 6"/>
          <p:cNvSpPr>
            <a:spLocks noChangeShapeType="1"/>
          </p:cNvSpPr>
          <p:nvPr/>
        </p:nvSpPr>
        <p:spPr bwMode="auto">
          <a:xfrm>
            <a:off x="1981200" y="1371600"/>
            <a:ext cx="2860675" cy="752475"/>
          </a:xfrm>
          <a:prstGeom prst="line">
            <a:avLst/>
          </a:prstGeom>
          <a:noFill/>
          <a:ln w="38100">
            <a:solidFill>
              <a:srgbClr val="0000FF"/>
            </a:solidFill>
            <a:round/>
            <a:headEnd/>
            <a:tailEnd/>
          </a:ln>
        </p:spPr>
        <p:txBody>
          <a:bodyPr wrap="none" anchor="ctr"/>
          <a:lstStyle/>
          <a:p>
            <a:endParaRPr lang="en-US"/>
          </a:p>
        </p:txBody>
      </p:sp>
      <p:sp>
        <p:nvSpPr>
          <p:cNvPr id="46086" name="Line 7"/>
          <p:cNvSpPr>
            <a:spLocks noChangeShapeType="1"/>
          </p:cNvSpPr>
          <p:nvPr/>
        </p:nvSpPr>
        <p:spPr bwMode="auto">
          <a:xfrm flipV="1">
            <a:off x="1971675" y="3413125"/>
            <a:ext cx="2890838" cy="792163"/>
          </a:xfrm>
          <a:prstGeom prst="line">
            <a:avLst/>
          </a:prstGeom>
          <a:noFill/>
          <a:ln w="38100">
            <a:solidFill>
              <a:srgbClr val="0000FF"/>
            </a:solidFill>
            <a:round/>
            <a:headEnd/>
            <a:tailEnd/>
          </a:ln>
        </p:spPr>
        <p:txBody>
          <a:bodyPr wrap="none" anchor="ctr"/>
          <a:lstStyle/>
          <a:p>
            <a:endParaRPr lang="en-US"/>
          </a:p>
        </p:txBody>
      </p:sp>
      <p:grpSp>
        <p:nvGrpSpPr>
          <p:cNvPr id="46087" name="Group 10"/>
          <p:cNvGrpSpPr>
            <a:grpSpLocks/>
          </p:cNvGrpSpPr>
          <p:nvPr/>
        </p:nvGrpSpPr>
        <p:grpSpPr bwMode="auto">
          <a:xfrm>
            <a:off x="6310313" y="2046288"/>
            <a:ext cx="2514600" cy="1447800"/>
            <a:chOff x="3792" y="1872"/>
            <a:chExt cx="1584" cy="912"/>
          </a:xfrm>
        </p:grpSpPr>
        <p:pic>
          <p:nvPicPr>
            <p:cNvPr id="46100" name="Picture 8" descr="map"/>
            <p:cNvPicPr>
              <a:picLocks noChangeAspect="1" noChangeArrowheads="1"/>
            </p:cNvPicPr>
            <p:nvPr/>
          </p:nvPicPr>
          <p:blipFill>
            <a:blip r:embed="rId3" cstate="print"/>
            <a:srcRect/>
            <a:stretch>
              <a:fillRect/>
            </a:stretch>
          </p:blipFill>
          <p:spPr bwMode="auto">
            <a:xfrm>
              <a:off x="3792" y="1872"/>
              <a:ext cx="1584" cy="912"/>
            </a:xfrm>
            <a:prstGeom prst="rect">
              <a:avLst/>
            </a:prstGeom>
            <a:noFill/>
            <a:ln w="9525">
              <a:noFill/>
              <a:miter lim="800000"/>
              <a:headEnd/>
              <a:tailEnd/>
            </a:ln>
          </p:spPr>
        </p:pic>
        <p:sp>
          <p:nvSpPr>
            <p:cNvPr id="46101" name="Rectangle 9"/>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grpSp>
        <p:nvGrpSpPr>
          <p:cNvPr id="46088" name="Group 14"/>
          <p:cNvGrpSpPr>
            <a:grpSpLocks/>
          </p:cNvGrpSpPr>
          <p:nvPr/>
        </p:nvGrpSpPr>
        <p:grpSpPr bwMode="auto">
          <a:xfrm>
            <a:off x="1519238" y="4733925"/>
            <a:ext cx="3482975" cy="1370013"/>
            <a:chOff x="3566" y="1440"/>
            <a:chExt cx="2194" cy="863"/>
          </a:xfrm>
        </p:grpSpPr>
        <p:sp>
          <p:nvSpPr>
            <p:cNvPr id="46098" name="Text Box 12"/>
            <p:cNvSpPr txBox="1">
              <a:spLocks noChangeArrowheads="1"/>
            </p:cNvSpPr>
            <p:nvPr/>
          </p:nvSpPr>
          <p:spPr bwMode="auto">
            <a:xfrm>
              <a:off x="3566" y="1440"/>
              <a:ext cx="2194" cy="863"/>
            </a:xfrm>
            <a:prstGeom prst="rect">
              <a:avLst/>
            </a:prstGeom>
            <a:noFill/>
            <a:ln w="9525">
              <a:noFill/>
              <a:miter lim="800000"/>
              <a:headEnd/>
              <a:tailEnd/>
            </a:ln>
          </p:spPr>
          <p:txBody>
            <a:bodyPr>
              <a:spAutoFit/>
            </a:bodyPr>
            <a:lstStyle/>
            <a:p>
              <a:pPr algn="ctr">
                <a:spcBef>
                  <a:spcPct val="50000"/>
                </a:spcBef>
              </a:pPr>
              <a:r>
                <a:rPr lang="en-US" sz="2400" b="0">
                  <a:solidFill>
                    <a:srgbClr val="0000FF"/>
                  </a:solidFill>
                </a:rPr>
                <a:t>Representative Fraction</a:t>
              </a:r>
              <a:endParaRPr lang="en-US" sz="2400" b="0"/>
            </a:p>
            <a:p>
              <a:pPr algn="ctr">
                <a:spcBef>
                  <a:spcPct val="50000"/>
                </a:spcBef>
              </a:pPr>
              <a:r>
                <a:rPr lang="en-US" sz="2400" b="0" u="sng"/>
                <a:t>Globe distance</a:t>
              </a:r>
              <a:br>
                <a:rPr lang="en-US" sz="2400" b="0" u="sng"/>
              </a:br>
              <a:r>
                <a:rPr lang="en-US" sz="2400" b="0"/>
                <a:t>Earth distance </a:t>
              </a:r>
            </a:p>
          </p:txBody>
        </p:sp>
        <p:sp>
          <p:nvSpPr>
            <p:cNvPr id="46099" name="Text Box 13"/>
            <p:cNvSpPr txBox="1">
              <a:spLocks noChangeArrowheads="1"/>
            </p:cNvSpPr>
            <p:nvPr/>
          </p:nvSpPr>
          <p:spPr bwMode="auto">
            <a:xfrm>
              <a:off x="3859" y="1863"/>
              <a:ext cx="224" cy="288"/>
            </a:xfrm>
            <a:prstGeom prst="rect">
              <a:avLst/>
            </a:prstGeom>
            <a:noFill/>
            <a:ln w="9525">
              <a:noFill/>
              <a:miter lim="800000"/>
              <a:headEnd/>
              <a:tailEnd/>
            </a:ln>
          </p:spPr>
          <p:txBody>
            <a:bodyPr wrap="none">
              <a:spAutoFit/>
            </a:bodyPr>
            <a:lstStyle/>
            <a:p>
              <a:r>
                <a:rPr lang="en-US" sz="2400" b="0"/>
                <a:t>=</a:t>
              </a:r>
            </a:p>
          </p:txBody>
        </p:sp>
      </p:grpSp>
      <p:sp>
        <p:nvSpPr>
          <p:cNvPr id="46089" name="Text Box 15"/>
          <p:cNvSpPr txBox="1">
            <a:spLocks noChangeArrowheads="1"/>
          </p:cNvSpPr>
          <p:nvPr/>
        </p:nvSpPr>
        <p:spPr bwMode="auto">
          <a:xfrm>
            <a:off x="2357438" y="4241800"/>
            <a:ext cx="1562100" cy="457200"/>
          </a:xfrm>
          <a:prstGeom prst="rect">
            <a:avLst/>
          </a:prstGeom>
          <a:noFill/>
          <a:ln w="9525">
            <a:noFill/>
            <a:miter lim="800000"/>
            <a:headEnd/>
            <a:tailEnd/>
          </a:ln>
        </p:spPr>
        <p:txBody>
          <a:bodyPr wrap="none">
            <a:spAutoFit/>
          </a:bodyPr>
          <a:lstStyle/>
          <a:p>
            <a:r>
              <a:rPr lang="en-US" sz="2400" b="0">
                <a:solidFill>
                  <a:srgbClr val="FF3300"/>
                </a:solidFill>
              </a:rPr>
              <a:t>Map Scale:</a:t>
            </a:r>
            <a:endParaRPr lang="en-US" sz="2400" b="0"/>
          </a:p>
        </p:txBody>
      </p:sp>
      <p:sp>
        <p:nvSpPr>
          <p:cNvPr id="46090" name="AutoShape 22"/>
          <p:cNvSpPr>
            <a:spLocks noChangeArrowheads="1"/>
          </p:cNvSpPr>
          <p:nvPr/>
        </p:nvSpPr>
        <p:spPr bwMode="auto">
          <a:xfrm>
            <a:off x="35052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1" name="AutoShape 23"/>
          <p:cNvSpPr>
            <a:spLocks noChangeArrowheads="1"/>
          </p:cNvSpPr>
          <p:nvPr/>
        </p:nvSpPr>
        <p:spPr bwMode="auto">
          <a:xfrm>
            <a:off x="5562600" y="2590800"/>
            <a:ext cx="609600" cy="4572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46092" name="Text Box 24"/>
          <p:cNvSpPr txBox="1">
            <a:spLocks noChangeArrowheads="1"/>
          </p:cNvSpPr>
          <p:nvPr/>
        </p:nvSpPr>
        <p:spPr bwMode="auto">
          <a:xfrm>
            <a:off x="6273800" y="4165600"/>
            <a:ext cx="2154238" cy="457200"/>
          </a:xfrm>
          <a:prstGeom prst="rect">
            <a:avLst/>
          </a:prstGeom>
          <a:noFill/>
          <a:ln w="9525">
            <a:noFill/>
            <a:miter lim="800000"/>
            <a:headEnd/>
            <a:tailEnd/>
          </a:ln>
        </p:spPr>
        <p:txBody>
          <a:bodyPr wrap="none">
            <a:spAutoFit/>
          </a:bodyPr>
          <a:lstStyle/>
          <a:p>
            <a:r>
              <a:rPr lang="en-US" sz="2400" b="0">
                <a:solidFill>
                  <a:srgbClr val="FF3300"/>
                </a:solidFill>
              </a:rPr>
              <a:t>Map Projection:</a:t>
            </a:r>
            <a:endParaRPr lang="en-US" sz="2400" b="0"/>
          </a:p>
        </p:txBody>
      </p:sp>
      <p:sp>
        <p:nvSpPr>
          <p:cNvPr id="46093" name="Text Box 25"/>
          <p:cNvSpPr txBox="1">
            <a:spLocks noChangeArrowheads="1"/>
          </p:cNvSpPr>
          <p:nvPr/>
        </p:nvSpPr>
        <p:spPr bwMode="auto">
          <a:xfrm>
            <a:off x="6527800" y="4705350"/>
            <a:ext cx="1697038" cy="457200"/>
          </a:xfrm>
          <a:prstGeom prst="rect">
            <a:avLst/>
          </a:prstGeom>
          <a:noFill/>
          <a:ln w="9525">
            <a:noFill/>
            <a:miter lim="800000"/>
            <a:headEnd/>
            <a:tailEnd/>
          </a:ln>
        </p:spPr>
        <p:txBody>
          <a:bodyPr wrap="none">
            <a:spAutoFit/>
          </a:bodyPr>
          <a:lstStyle/>
          <a:p>
            <a:r>
              <a:rPr lang="en-US" sz="2400" b="0">
                <a:solidFill>
                  <a:srgbClr val="0000FF"/>
                </a:solidFill>
              </a:rPr>
              <a:t>Scale Factor</a:t>
            </a:r>
            <a:endParaRPr lang="en-US" sz="2400" b="0"/>
          </a:p>
        </p:txBody>
      </p:sp>
      <p:sp>
        <p:nvSpPr>
          <p:cNvPr id="46094" name="Text Box 26"/>
          <p:cNvSpPr txBox="1">
            <a:spLocks noChangeArrowheads="1"/>
          </p:cNvSpPr>
          <p:nvPr/>
        </p:nvSpPr>
        <p:spPr bwMode="auto">
          <a:xfrm>
            <a:off x="6477000" y="5257800"/>
            <a:ext cx="2111375" cy="822325"/>
          </a:xfrm>
          <a:prstGeom prst="rect">
            <a:avLst/>
          </a:prstGeom>
          <a:noFill/>
          <a:ln w="9525">
            <a:noFill/>
            <a:miter lim="800000"/>
            <a:headEnd/>
            <a:tailEnd/>
          </a:ln>
        </p:spPr>
        <p:txBody>
          <a:bodyPr>
            <a:spAutoFit/>
          </a:bodyPr>
          <a:lstStyle/>
          <a:p>
            <a:pPr algn="ctr">
              <a:spcBef>
                <a:spcPct val="50000"/>
              </a:spcBef>
            </a:pPr>
            <a:r>
              <a:rPr lang="en-US" sz="2400" b="0" u="sng"/>
              <a:t>Map distance</a:t>
            </a:r>
            <a:r>
              <a:rPr lang="en-US" sz="2400" b="0"/>
              <a:t/>
            </a:r>
            <a:br>
              <a:rPr lang="en-US" sz="2400" b="0"/>
            </a:br>
            <a:r>
              <a:rPr lang="en-US" sz="2400" b="0"/>
              <a:t>Globe distance </a:t>
            </a:r>
          </a:p>
        </p:txBody>
      </p:sp>
      <p:sp>
        <p:nvSpPr>
          <p:cNvPr id="46095" name="Text Box 27"/>
          <p:cNvSpPr txBox="1">
            <a:spLocks noChangeArrowheads="1"/>
          </p:cNvSpPr>
          <p:nvPr/>
        </p:nvSpPr>
        <p:spPr bwMode="auto">
          <a:xfrm>
            <a:off x="6161088" y="5430838"/>
            <a:ext cx="355600" cy="457200"/>
          </a:xfrm>
          <a:prstGeom prst="rect">
            <a:avLst/>
          </a:prstGeom>
          <a:noFill/>
          <a:ln w="9525">
            <a:noFill/>
            <a:miter lim="800000"/>
            <a:headEnd/>
            <a:tailEnd/>
          </a:ln>
        </p:spPr>
        <p:txBody>
          <a:bodyPr wrap="none">
            <a:spAutoFit/>
          </a:bodyPr>
          <a:lstStyle/>
          <a:p>
            <a:r>
              <a:rPr lang="en-US" sz="2400" b="0"/>
              <a:t>=</a:t>
            </a:r>
          </a:p>
        </p:txBody>
      </p:sp>
      <p:sp>
        <p:nvSpPr>
          <p:cNvPr id="46096" name="Text Box 28"/>
          <p:cNvSpPr txBox="1">
            <a:spLocks noChangeArrowheads="1"/>
          </p:cNvSpPr>
          <p:nvPr/>
        </p:nvSpPr>
        <p:spPr bwMode="auto">
          <a:xfrm>
            <a:off x="2295525" y="5791200"/>
            <a:ext cx="1978025" cy="822325"/>
          </a:xfrm>
          <a:prstGeom prst="rect">
            <a:avLst/>
          </a:prstGeom>
          <a:noFill/>
          <a:ln w="9525">
            <a:noFill/>
            <a:miter lim="800000"/>
            <a:headEnd/>
            <a:tailEnd/>
          </a:ln>
        </p:spPr>
        <p:txBody>
          <a:bodyPr wrap="none">
            <a:spAutoFit/>
          </a:bodyPr>
          <a:lstStyle/>
          <a:p>
            <a:endParaRPr lang="en-US" sz="2400" b="0"/>
          </a:p>
          <a:p>
            <a:r>
              <a:rPr lang="en-US" sz="2400" b="0"/>
              <a:t>(e.g. 1:24,000)</a:t>
            </a:r>
          </a:p>
        </p:txBody>
      </p:sp>
      <p:sp>
        <p:nvSpPr>
          <p:cNvPr id="46097" name="Text Box 29"/>
          <p:cNvSpPr txBox="1">
            <a:spLocks noChangeArrowheads="1"/>
          </p:cNvSpPr>
          <p:nvPr/>
        </p:nvSpPr>
        <p:spPr bwMode="auto">
          <a:xfrm>
            <a:off x="6761163" y="5765800"/>
            <a:ext cx="1741487" cy="822325"/>
          </a:xfrm>
          <a:prstGeom prst="rect">
            <a:avLst/>
          </a:prstGeom>
          <a:noFill/>
          <a:ln w="9525">
            <a:noFill/>
            <a:miter lim="800000"/>
            <a:headEnd/>
            <a:tailEnd/>
          </a:ln>
        </p:spPr>
        <p:txBody>
          <a:bodyPr wrap="none">
            <a:spAutoFit/>
          </a:bodyPr>
          <a:lstStyle/>
          <a:p>
            <a:endParaRPr lang="en-US" sz="2400" b="0"/>
          </a:p>
          <a:p>
            <a:r>
              <a:rPr lang="en-US" sz="2400" b="0"/>
              <a:t>(e.g. 0.9996)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sz="3600" smtClean="0"/>
              <a:t>Geographic and Projected Coordinates</a:t>
            </a:r>
            <a:endParaRPr lang="en-US" smtClean="0"/>
          </a:p>
        </p:txBody>
      </p:sp>
      <p:graphicFrame>
        <p:nvGraphicFramePr>
          <p:cNvPr id="3074" name="Object 3"/>
          <p:cNvGraphicFramePr>
            <a:graphicFrameLocks noChangeAspect="1"/>
          </p:cNvGraphicFramePr>
          <p:nvPr/>
        </p:nvGraphicFramePr>
        <p:xfrm>
          <a:off x="1143000" y="2590800"/>
          <a:ext cx="3194050" cy="2268538"/>
        </p:xfrm>
        <a:graphic>
          <a:graphicData uri="http://schemas.openxmlformats.org/presentationml/2006/ole">
            <p:oleObj spid="_x0000_s3074" name="Document" r:id="rId3" imgW="2507760" imgH="1781280" progId="Word.Document.8">
              <p:embed/>
            </p:oleObj>
          </a:graphicData>
        </a:graphic>
      </p:graphicFrame>
      <p:graphicFrame>
        <p:nvGraphicFramePr>
          <p:cNvPr id="3075" name="Object 4"/>
          <p:cNvGraphicFramePr>
            <a:graphicFrameLocks noChangeAspect="1"/>
          </p:cNvGraphicFramePr>
          <p:nvPr/>
        </p:nvGraphicFramePr>
        <p:xfrm>
          <a:off x="5029200" y="2209800"/>
          <a:ext cx="3140075" cy="2930525"/>
        </p:xfrm>
        <a:graphic>
          <a:graphicData uri="http://schemas.openxmlformats.org/presentationml/2006/ole">
            <p:oleObj spid="_x0000_s3075" name="Document" r:id="rId4" imgW="2378160" imgH="2219400" progId="Word.Document.8">
              <p:embed/>
            </p:oleObj>
          </a:graphicData>
        </a:graphic>
      </p:graphicFrame>
      <p:sp>
        <p:nvSpPr>
          <p:cNvPr id="3077" name="Text Box 5"/>
          <p:cNvSpPr txBox="1">
            <a:spLocks noChangeArrowheads="1"/>
          </p:cNvSpPr>
          <p:nvPr/>
        </p:nvSpPr>
        <p:spPr bwMode="auto">
          <a:xfrm>
            <a:off x="1828800" y="5157788"/>
            <a:ext cx="1092200" cy="579437"/>
          </a:xfrm>
          <a:prstGeom prst="rect">
            <a:avLst/>
          </a:prstGeom>
          <a:noFill/>
          <a:ln w="9525">
            <a:noFill/>
            <a:miter lim="800000"/>
            <a:headEnd/>
            <a:tailEnd/>
          </a:ln>
        </p:spPr>
        <p:txBody>
          <a:bodyPr wrap="none">
            <a:spAutoFit/>
          </a:bodyPr>
          <a:lstStyle/>
          <a:p>
            <a:r>
              <a:rPr lang="en-US" sz="3200" b="0">
                <a:solidFill>
                  <a:srgbClr val="FF3300"/>
                </a:solidFill>
              </a:rPr>
              <a:t>(</a:t>
            </a:r>
            <a:r>
              <a:rPr lang="en-US" sz="3200" b="0">
                <a:solidFill>
                  <a:srgbClr val="FF3300"/>
                </a:solidFill>
                <a:latin typeface="Symbol" pitchFamily="18" charset="2"/>
              </a:rPr>
              <a:t>f, l</a:t>
            </a:r>
            <a:r>
              <a:rPr lang="en-US" sz="3200" b="0">
                <a:solidFill>
                  <a:srgbClr val="FF3300"/>
                </a:solidFill>
              </a:rPr>
              <a:t>)</a:t>
            </a:r>
            <a:endParaRPr lang="en-US" sz="2400" b="0">
              <a:solidFill>
                <a:srgbClr val="FF3300"/>
              </a:solidFill>
            </a:endParaRPr>
          </a:p>
        </p:txBody>
      </p:sp>
      <p:sp>
        <p:nvSpPr>
          <p:cNvPr id="3078" name="Text Box 6"/>
          <p:cNvSpPr txBox="1">
            <a:spLocks noChangeArrowheads="1"/>
          </p:cNvSpPr>
          <p:nvPr/>
        </p:nvSpPr>
        <p:spPr bwMode="auto">
          <a:xfrm>
            <a:off x="6019800" y="5159375"/>
            <a:ext cx="1063625" cy="579438"/>
          </a:xfrm>
          <a:prstGeom prst="rect">
            <a:avLst/>
          </a:prstGeom>
          <a:noFill/>
          <a:ln w="9525">
            <a:noFill/>
            <a:miter lim="800000"/>
            <a:headEnd/>
            <a:tailEnd/>
          </a:ln>
        </p:spPr>
        <p:txBody>
          <a:bodyPr wrap="none">
            <a:spAutoFit/>
          </a:bodyPr>
          <a:lstStyle/>
          <a:p>
            <a:r>
              <a:rPr lang="en-US" sz="3200" b="0">
                <a:solidFill>
                  <a:srgbClr val="FF3300"/>
                </a:solidFill>
              </a:rPr>
              <a:t>(x, y)</a:t>
            </a:r>
            <a:endParaRPr lang="en-US" sz="2400" b="0">
              <a:solidFill>
                <a:srgbClr val="FF3300"/>
              </a:solidFill>
            </a:endParaRPr>
          </a:p>
        </p:txBody>
      </p:sp>
      <p:sp>
        <p:nvSpPr>
          <p:cNvPr id="3079" name="Line 7"/>
          <p:cNvSpPr>
            <a:spLocks noChangeShapeType="1"/>
          </p:cNvSpPr>
          <p:nvPr/>
        </p:nvSpPr>
        <p:spPr bwMode="auto">
          <a:xfrm flipV="1">
            <a:off x="2971800" y="5557838"/>
            <a:ext cx="2992438" cy="4762"/>
          </a:xfrm>
          <a:prstGeom prst="line">
            <a:avLst/>
          </a:prstGeom>
          <a:noFill/>
          <a:ln w="9525">
            <a:solidFill>
              <a:srgbClr val="FF3300"/>
            </a:solidFill>
            <a:round/>
            <a:headEnd type="triangle" w="med" len="med"/>
            <a:tailEnd type="triangle" w="med" len="med"/>
          </a:ln>
        </p:spPr>
        <p:txBody>
          <a:bodyPr wrap="none" anchor="ctr"/>
          <a:lstStyle/>
          <a:p>
            <a:endParaRPr lang="en-US"/>
          </a:p>
        </p:txBody>
      </p:sp>
      <p:sp>
        <p:nvSpPr>
          <p:cNvPr id="3080" name="Text Box 8"/>
          <p:cNvSpPr txBox="1">
            <a:spLocks noChangeArrowheads="1"/>
          </p:cNvSpPr>
          <p:nvPr/>
        </p:nvSpPr>
        <p:spPr bwMode="auto">
          <a:xfrm>
            <a:off x="3630613" y="5553075"/>
            <a:ext cx="2070100" cy="457200"/>
          </a:xfrm>
          <a:prstGeom prst="rect">
            <a:avLst/>
          </a:prstGeom>
          <a:noFill/>
          <a:ln w="9525">
            <a:noFill/>
            <a:miter lim="800000"/>
            <a:headEnd/>
            <a:tailEnd/>
          </a:ln>
        </p:spPr>
        <p:txBody>
          <a:bodyPr wrap="none">
            <a:spAutoFit/>
          </a:bodyPr>
          <a:lstStyle/>
          <a:p>
            <a:r>
              <a:rPr lang="en-US" sz="2400" b="0">
                <a:solidFill>
                  <a:srgbClr val="FF3300"/>
                </a:solidFill>
              </a:rPr>
              <a:t>Map Projection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Types of Projections</a:t>
            </a:r>
          </a:p>
        </p:txBody>
      </p:sp>
      <p:sp>
        <p:nvSpPr>
          <p:cNvPr id="47107" name="Rectangle 3"/>
          <p:cNvSpPr>
            <a:spLocks noGrp="1" noChangeArrowheads="1"/>
          </p:cNvSpPr>
          <p:nvPr>
            <p:ph type="body" idx="1"/>
          </p:nvPr>
        </p:nvSpPr>
        <p:spPr/>
        <p:txBody>
          <a:bodyPr/>
          <a:lstStyle/>
          <a:p>
            <a:r>
              <a:rPr lang="en-US" smtClean="0">
                <a:solidFill>
                  <a:srgbClr val="FF3300"/>
                </a:solidFill>
              </a:rPr>
              <a:t>Conic</a:t>
            </a:r>
            <a:r>
              <a:rPr lang="en-US" smtClean="0"/>
              <a:t> (Albers Equal Area, Lambert Conformal Conic) - good for East-West land areas</a:t>
            </a:r>
          </a:p>
          <a:p>
            <a:r>
              <a:rPr lang="en-US" smtClean="0">
                <a:solidFill>
                  <a:srgbClr val="FF3300"/>
                </a:solidFill>
              </a:rPr>
              <a:t>Cylindrical</a:t>
            </a:r>
            <a:r>
              <a:rPr lang="en-US" smtClean="0"/>
              <a:t> (Transverse Mercator) - good for North-South land areas</a:t>
            </a:r>
          </a:p>
          <a:p>
            <a:r>
              <a:rPr lang="en-US" smtClean="0">
                <a:solidFill>
                  <a:srgbClr val="FF3300"/>
                </a:solidFill>
              </a:rPr>
              <a:t>Azimuthal</a:t>
            </a:r>
            <a:r>
              <a:rPr lang="en-US" smtClean="0"/>
              <a:t> (Lambert Azimuthal Equal Area) - good for global views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533400"/>
            <a:ext cx="8763000" cy="1143000"/>
          </a:xfrm>
        </p:spPr>
        <p:txBody>
          <a:bodyPr/>
          <a:lstStyle/>
          <a:p>
            <a:pPr algn="l"/>
            <a:r>
              <a:rPr lang="en-US" sz="3200" b="1" smtClean="0">
                <a:solidFill>
                  <a:srgbClr val="0000FF"/>
                </a:solidFill>
              </a:rPr>
              <a:t>Spatial Reference =  Datum +                                   </a:t>
            </a:r>
            <a:br>
              <a:rPr lang="en-US" sz="3200" b="1" smtClean="0">
                <a:solidFill>
                  <a:srgbClr val="0000FF"/>
                </a:solidFill>
              </a:rPr>
            </a:br>
            <a:r>
              <a:rPr lang="en-US" sz="3200" b="1" smtClean="0">
                <a:solidFill>
                  <a:srgbClr val="0000FF"/>
                </a:solidFill>
              </a:rPr>
              <a:t>                                   Projection + </a:t>
            </a:r>
            <a:br>
              <a:rPr lang="en-US" sz="3200" b="1" smtClean="0">
                <a:solidFill>
                  <a:srgbClr val="0000FF"/>
                </a:solidFill>
              </a:rPr>
            </a:br>
            <a:r>
              <a:rPr lang="en-US" sz="3200" b="1" smtClean="0">
                <a:solidFill>
                  <a:srgbClr val="0000FF"/>
                </a:solidFill>
              </a:rPr>
              <a:t>                                   Coordinate system</a:t>
            </a:r>
          </a:p>
        </p:txBody>
      </p:sp>
      <p:sp>
        <p:nvSpPr>
          <p:cNvPr id="16387" name="Rectangle 3"/>
          <p:cNvSpPr>
            <a:spLocks noGrp="1" noChangeArrowheads="1"/>
          </p:cNvSpPr>
          <p:nvPr>
            <p:ph type="body" idx="1"/>
          </p:nvPr>
        </p:nvSpPr>
        <p:spPr>
          <a:xfrm>
            <a:off x="685800" y="1981200"/>
            <a:ext cx="7772400" cy="4572000"/>
          </a:xfrm>
        </p:spPr>
        <p:txBody>
          <a:bodyPr/>
          <a:lstStyle/>
          <a:p>
            <a:r>
              <a:rPr lang="en-US" sz="2800" smtClean="0"/>
              <a:t>For consistent analysis the </a:t>
            </a:r>
            <a:r>
              <a:rPr lang="en-US" sz="2800" smtClean="0">
                <a:solidFill>
                  <a:srgbClr val="FF3300"/>
                </a:solidFill>
              </a:rPr>
              <a:t>spatial reference</a:t>
            </a:r>
            <a:r>
              <a:rPr lang="en-US" sz="2800" smtClean="0"/>
              <a:t> of data sets should be the </a:t>
            </a:r>
            <a:r>
              <a:rPr lang="en-US" sz="2800" smtClean="0">
                <a:solidFill>
                  <a:srgbClr val="FF3300"/>
                </a:solidFill>
              </a:rPr>
              <a:t>same.</a:t>
            </a:r>
          </a:p>
          <a:p>
            <a:r>
              <a:rPr lang="en-US" sz="2800" smtClean="0"/>
              <a:t>ArcGIS does </a:t>
            </a:r>
            <a:r>
              <a:rPr lang="en-US" sz="2800" smtClean="0">
                <a:solidFill>
                  <a:srgbClr val="FF3300"/>
                </a:solidFill>
              </a:rPr>
              <a:t>projection on the fly</a:t>
            </a:r>
            <a:r>
              <a:rPr lang="en-US" sz="2800" smtClean="0"/>
              <a:t> so can display data with different spatial references properly </a:t>
            </a:r>
            <a:r>
              <a:rPr lang="en-US" sz="2800" b="1" i="1" smtClean="0">
                <a:solidFill>
                  <a:srgbClr val="FF3300"/>
                </a:solidFill>
              </a:rPr>
              <a:t>if they are properly specified.</a:t>
            </a:r>
          </a:p>
          <a:p>
            <a:r>
              <a:rPr lang="en-US" sz="2800" smtClean="0"/>
              <a:t>ArcGIS terminology</a:t>
            </a:r>
          </a:p>
          <a:p>
            <a:pPr lvl="1"/>
            <a:r>
              <a:rPr lang="en-US" sz="2400" b="1" smtClean="0">
                <a:solidFill>
                  <a:srgbClr val="FF3300"/>
                </a:solidFill>
              </a:rPr>
              <a:t>Define projection.</a:t>
            </a:r>
            <a:r>
              <a:rPr lang="en-US" sz="2400" smtClean="0"/>
              <a:t>  Specify the projection for some data without changing the data.</a:t>
            </a:r>
          </a:p>
          <a:p>
            <a:pPr lvl="1"/>
            <a:r>
              <a:rPr lang="en-US" sz="2400" b="1" smtClean="0">
                <a:solidFill>
                  <a:srgbClr val="FF3300"/>
                </a:solidFill>
              </a:rPr>
              <a:t>Project.</a:t>
            </a:r>
            <a:r>
              <a:rPr lang="en-US" sz="2400" smtClean="0"/>
              <a:t>  Change the data from one projection to another.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Conic Projections</a:t>
            </a:r>
            <a:br>
              <a:rPr lang="en-US" smtClean="0"/>
            </a:br>
            <a:r>
              <a:rPr lang="en-US" sz="2800" smtClean="0"/>
              <a:t>(Albers, Lambert)</a:t>
            </a:r>
            <a:endParaRPr lang="en-US" smtClean="0"/>
          </a:p>
        </p:txBody>
      </p:sp>
      <p:graphicFrame>
        <p:nvGraphicFramePr>
          <p:cNvPr id="4098" name="Object 3"/>
          <p:cNvGraphicFramePr>
            <a:graphicFrameLocks noChangeAspect="1"/>
          </p:cNvGraphicFramePr>
          <p:nvPr/>
        </p:nvGraphicFramePr>
        <p:xfrm>
          <a:off x="1447800" y="1925638"/>
          <a:ext cx="5791200" cy="4208462"/>
        </p:xfrm>
        <a:graphic>
          <a:graphicData uri="http://schemas.openxmlformats.org/presentationml/2006/ole">
            <p:oleObj spid="_x0000_s4098" name="Document" r:id="rId3" imgW="2568600" imgH="1866960" progId="Word.Document.8">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smtClean="0"/>
              <a:t>Cylindrical Projections</a:t>
            </a:r>
            <a:br>
              <a:rPr lang="en-US" smtClean="0"/>
            </a:br>
            <a:r>
              <a:rPr lang="en-US" sz="2800" smtClean="0"/>
              <a:t>(Mercator)</a:t>
            </a:r>
            <a:endParaRPr lang="en-US" smtClean="0"/>
          </a:p>
        </p:txBody>
      </p:sp>
      <p:graphicFrame>
        <p:nvGraphicFramePr>
          <p:cNvPr id="5122" name="Object 4"/>
          <p:cNvGraphicFramePr>
            <a:graphicFrameLocks noChangeAspect="1"/>
          </p:cNvGraphicFramePr>
          <p:nvPr/>
        </p:nvGraphicFramePr>
        <p:xfrm>
          <a:off x="533400" y="4343400"/>
          <a:ext cx="3352800" cy="2222500"/>
        </p:xfrm>
        <a:graphic>
          <a:graphicData uri="http://schemas.openxmlformats.org/presentationml/2006/ole">
            <p:oleObj spid="_x0000_s5122" name="Document" r:id="rId3" imgW="1882800" imgH="1247760" progId="Word.Document.8">
              <p:embed/>
            </p:oleObj>
          </a:graphicData>
        </a:graphic>
      </p:graphicFrame>
      <p:sp>
        <p:nvSpPr>
          <p:cNvPr id="5126" name="Text Box 5"/>
          <p:cNvSpPr txBox="1">
            <a:spLocks noChangeArrowheads="1"/>
          </p:cNvSpPr>
          <p:nvPr/>
        </p:nvSpPr>
        <p:spPr bwMode="auto">
          <a:xfrm>
            <a:off x="1066800" y="4038600"/>
            <a:ext cx="1520825" cy="457200"/>
          </a:xfrm>
          <a:prstGeom prst="rect">
            <a:avLst/>
          </a:prstGeom>
          <a:noFill/>
          <a:ln w="9525">
            <a:noFill/>
            <a:miter lim="800000"/>
            <a:headEnd/>
            <a:tailEnd/>
          </a:ln>
        </p:spPr>
        <p:txBody>
          <a:bodyPr wrap="none">
            <a:spAutoFit/>
          </a:bodyPr>
          <a:lstStyle/>
          <a:p>
            <a:r>
              <a:rPr lang="en-US" sz="2400" b="0"/>
              <a:t>Transverse</a:t>
            </a:r>
          </a:p>
        </p:txBody>
      </p:sp>
      <p:graphicFrame>
        <p:nvGraphicFramePr>
          <p:cNvPr id="5123" name="Object 6"/>
          <p:cNvGraphicFramePr>
            <a:graphicFrameLocks noChangeAspect="1"/>
          </p:cNvGraphicFramePr>
          <p:nvPr/>
        </p:nvGraphicFramePr>
        <p:xfrm>
          <a:off x="5791200" y="3733800"/>
          <a:ext cx="3162300" cy="2960688"/>
        </p:xfrm>
        <a:graphic>
          <a:graphicData uri="http://schemas.openxmlformats.org/presentationml/2006/ole">
            <p:oleObj spid="_x0000_s5123" name="Document" r:id="rId4" imgW="1943640" imgH="1819440" progId="Word.Document.8">
              <p:embed/>
            </p:oleObj>
          </a:graphicData>
        </a:graphic>
      </p:graphicFrame>
      <p:graphicFrame>
        <p:nvGraphicFramePr>
          <p:cNvPr id="5124" name="Object 3"/>
          <p:cNvGraphicFramePr>
            <a:graphicFrameLocks noChangeAspect="1"/>
          </p:cNvGraphicFramePr>
          <p:nvPr/>
        </p:nvGraphicFramePr>
        <p:xfrm>
          <a:off x="2819400" y="1981200"/>
          <a:ext cx="3429000" cy="2447925"/>
        </p:xfrm>
        <a:graphic>
          <a:graphicData uri="http://schemas.openxmlformats.org/presentationml/2006/ole">
            <p:oleObj spid="_x0000_s5124" name="Document" r:id="rId5" imgW="2362680" imgH="1685880" progId="Word.Document.8">
              <p:embed/>
            </p:oleObj>
          </a:graphicData>
        </a:graphic>
      </p:graphicFrame>
      <p:sp>
        <p:nvSpPr>
          <p:cNvPr id="5127" name="Text Box 7"/>
          <p:cNvSpPr txBox="1">
            <a:spLocks noChangeArrowheads="1"/>
          </p:cNvSpPr>
          <p:nvPr/>
        </p:nvSpPr>
        <p:spPr bwMode="auto">
          <a:xfrm>
            <a:off x="5334000" y="5410200"/>
            <a:ext cx="1165225" cy="457200"/>
          </a:xfrm>
          <a:prstGeom prst="rect">
            <a:avLst/>
          </a:prstGeom>
          <a:noFill/>
          <a:ln w="9525">
            <a:noFill/>
            <a:miter lim="800000"/>
            <a:headEnd/>
            <a:tailEnd/>
          </a:ln>
        </p:spPr>
        <p:txBody>
          <a:bodyPr wrap="none">
            <a:spAutoFit/>
          </a:bodyPr>
          <a:lstStyle/>
          <a:p>
            <a:r>
              <a:rPr lang="en-US" sz="2400" b="0"/>
              <a:t>Oblique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smtClean="0"/>
              <a:t>Azimuthal </a:t>
            </a:r>
            <a:br>
              <a:rPr lang="en-US" smtClean="0"/>
            </a:br>
            <a:r>
              <a:rPr lang="en-US" sz="2800" smtClean="0"/>
              <a:t>(Lambert)</a:t>
            </a:r>
            <a:endParaRPr lang="en-US" smtClean="0"/>
          </a:p>
        </p:txBody>
      </p:sp>
      <p:graphicFrame>
        <p:nvGraphicFramePr>
          <p:cNvPr id="6146" name="Object 3"/>
          <p:cNvGraphicFramePr>
            <a:graphicFrameLocks noChangeAspect="1"/>
          </p:cNvGraphicFramePr>
          <p:nvPr/>
        </p:nvGraphicFramePr>
        <p:xfrm>
          <a:off x="381000" y="2209800"/>
          <a:ext cx="3200400" cy="3124200"/>
        </p:xfrm>
        <a:graphic>
          <a:graphicData uri="http://schemas.openxmlformats.org/presentationml/2006/ole">
            <p:oleObj spid="_x0000_s6146" name="Document" r:id="rId3" imgW="2019960" imgH="1971720" progId="Word.Document.8">
              <p:embed/>
            </p:oleObj>
          </a:graphicData>
        </a:graphic>
      </p:graphicFrame>
      <p:graphicFrame>
        <p:nvGraphicFramePr>
          <p:cNvPr id="6147" name="Object 4"/>
          <p:cNvGraphicFramePr>
            <a:graphicFrameLocks noChangeAspect="1"/>
          </p:cNvGraphicFramePr>
          <p:nvPr/>
        </p:nvGraphicFramePr>
        <p:xfrm>
          <a:off x="3733800" y="1752600"/>
          <a:ext cx="2379663" cy="3786188"/>
        </p:xfrm>
        <a:graphic>
          <a:graphicData uri="http://schemas.openxmlformats.org/presentationml/2006/ole">
            <p:oleObj spid="_x0000_s6147" name="Document" r:id="rId4" imgW="1501920" imgH="2390760" progId="Word.Document.8">
              <p:embed/>
            </p:oleObj>
          </a:graphicData>
        </a:graphic>
      </p:graphicFrame>
      <p:graphicFrame>
        <p:nvGraphicFramePr>
          <p:cNvPr id="6148" name="Object 5"/>
          <p:cNvGraphicFramePr>
            <a:graphicFrameLocks noChangeAspect="1"/>
          </p:cNvGraphicFramePr>
          <p:nvPr/>
        </p:nvGraphicFramePr>
        <p:xfrm>
          <a:off x="6553200" y="1676400"/>
          <a:ext cx="2466975" cy="3429000"/>
        </p:xfrm>
        <a:graphic>
          <a:graphicData uri="http://schemas.openxmlformats.org/presentationml/2006/ole">
            <p:oleObj spid="_x0000_s6148" name="Document" r:id="rId5" imgW="1631160" imgH="2266920" progId="Word.Document.8">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z="4000" smtClean="0"/>
              <a:t>Albers Equal Area Conic Projection</a:t>
            </a:r>
            <a:endParaRPr lang="en-US" smtClean="0"/>
          </a:p>
        </p:txBody>
      </p:sp>
      <p:graphicFrame>
        <p:nvGraphicFramePr>
          <p:cNvPr id="7170" name="Object 3"/>
          <p:cNvGraphicFramePr>
            <a:graphicFrameLocks noChangeAspect="1"/>
          </p:cNvGraphicFramePr>
          <p:nvPr/>
        </p:nvGraphicFramePr>
        <p:xfrm>
          <a:off x="1835150" y="1524000"/>
          <a:ext cx="4779963" cy="4829175"/>
        </p:xfrm>
        <a:graphic>
          <a:graphicData uri="http://schemas.openxmlformats.org/presentationml/2006/ole">
            <p:oleObj spid="_x0000_s7170" name="Document" r:id="rId3" imgW="4100040" imgH="4143240" progId="Word.Document.8">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z="3600" smtClean="0"/>
              <a:t>Lambert Conformal Conic Projection</a:t>
            </a:r>
            <a:endParaRPr lang="en-US" smtClean="0"/>
          </a:p>
        </p:txBody>
      </p:sp>
      <p:graphicFrame>
        <p:nvGraphicFramePr>
          <p:cNvPr id="8194" name="Object 3"/>
          <p:cNvGraphicFramePr>
            <a:graphicFrameLocks noChangeAspect="1"/>
          </p:cNvGraphicFramePr>
          <p:nvPr/>
        </p:nvGraphicFramePr>
        <p:xfrm>
          <a:off x="2547938" y="1752600"/>
          <a:ext cx="3579812" cy="4914900"/>
        </p:xfrm>
        <a:graphic>
          <a:graphicData uri="http://schemas.openxmlformats.org/presentationml/2006/ole">
            <p:oleObj spid="_x0000_s8194" name="Document" r:id="rId3" imgW="3079080" imgH="4229280" progId="Word.Document.8">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609600"/>
            <a:ext cx="8305800" cy="1143000"/>
          </a:xfrm>
        </p:spPr>
        <p:txBody>
          <a:bodyPr/>
          <a:lstStyle/>
          <a:p>
            <a:r>
              <a:rPr lang="en-US" sz="2800" smtClean="0"/>
              <a:t> </a:t>
            </a:r>
            <a:r>
              <a:rPr lang="en-US" sz="3600" smtClean="0"/>
              <a:t>Universal Transverse Mercator Projection</a:t>
            </a:r>
            <a:endParaRPr lang="en-US" smtClean="0"/>
          </a:p>
        </p:txBody>
      </p:sp>
      <p:graphicFrame>
        <p:nvGraphicFramePr>
          <p:cNvPr id="9218" name="Object 4"/>
          <p:cNvGraphicFramePr>
            <a:graphicFrameLocks noChangeAspect="1"/>
          </p:cNvGraphicFramePr>
          <p:nvPr/>
        </p:nvGraphicFramePr>
        <p:xfrm>
          <a:off x="2971800" y="1600200"/>
          <a:ext cx="3163888" cy="4878388"/>
        </p:xfrm>
        <a:graphic>
          <a:graphicData uri="http://schemas.openxmlformats.org/presentationml/2006/ole">
            <p:oleObj spid="_x0000_s9218" name="Document" r:id="rId3" imgW="3162960" imgH="4876920" progId="Word.Document.8">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z="3200" smtClean="0"/>
              <a:t>Lambert Azimuthal Equal Area Projection</a:t>
            </a:r>
            <a:endParaRPr lang="en-US" smtClean="0"/>
          </a:p>
        </p:txBody>
      </p:sp>
      <p:graphicFrame>
        <p:nvGraphicFramePr>
          <p:cNvPr id="10242" name="Object 3"/>
          <p:cNvGraphicFramePr>
            <a:graphicFrameLocks noChangeAspect="1"/>
          </p:cNvGraphicFramePr>
          <p:nvPr/>
        </p:nvGraphicFramePr>
        <p:xfrm>
          <a:off x="3048000" y="2209800"/>
          <a:ext cx="3071813" cy="4133850"/>
        </p:xfrm>
        <a:graphic>
          <a:graphicData uri="http://schemas.openxmlformats.org/presentationml/2006/ole">
            <p:oleObj spid="_x0000_s10242" name="Document" r:id="rId3" imgW="3071520" imgH="4133880" progId="Word.Document.8">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smtClean="0"/>
              <a:t>Projections Preserve Some </a:t>
            </a:r>
            <a:br>
              <a:rPr lang="en-US" sz="3600" smtClean="0"/>
            </a:br>
            <a:r>
              <a:rPr lang="en-US" sz="3600" smtClean="0"/>
              <a:t>Earth Properties</a:t>
            </a:r>
            <a:endParaRPr lang="en-US" smtClean="0"/>
          </a:p>
        </p:txBody>
      </p:sp>
      <p:sp>
        <p:nvSpPr>
          <p:cNvPr id="48131" name="Rectangle 3"/>
          <p:cNvSpPr>
            <a:spLocks noGrp="1" noChangeArrowheads="1"/>
          </p:cNvSpPr>
          <p:nvPr>
            <p:ph type="body" idx="1"/>
          </p:nvPr>
        </p:nvSpPr>
        <p:spPr>
          <a:xfrm>
            <a:off x="609600" y="1752600"/>
            <a:ext cx="7848600" cy="4876800"/>
          </a:xfrm>
        </p:spPr>
        <p:txBody>
          <a:bodyPr/>
          <a:lstStyle/>
          <a:p>
            <a:r>
              <a:rPr lang="en-US" smtClean="0">
                <a:solidFill>
                  <a:srgbClr val="FF3300"/>
                </a:solidFill>
              </a:rPr>
              <a:t>Area</a:t>
            </a:r>
            <a:r>
              <a:rPr lang="en-US" smtClean="0"/>
              <a:t> - correct earth surface area (Albers Equal Area) important for mass balances</a:t>
            </a:r>
          </a:p>
          <a:p>
            <a:r>
              <a:rPr lang="en-US" smtClean="0">
                <a:solidFill>
                  <a:srgbClr val="FF3300"/>
                </a:solidFill>
              </a:rPr>
              <a:t>Shape</a:t>
            </a:r>
            <a:r>
              <a:rPr lang="en-US" smtClean="0"/>
              <a:t> - local angles are shown correctly (Lambert </a:t>
            </a:r>
            <a:r>
              <a:rPr lang="en-US" smtClean="0">
                <a:solidFill>
                  <a:srgbClr val="FF3300"/>
                </a:solidFill>
              </a:rPr>
              <a:t>Conformal</a:t>
            </a:r>
            <a:r>
              <a:rPr lang="en-US" smtClean="0"/>
              <a:t> Conic)</a:t>
            </a:r>
          </a:p>
          <a:p>
            <a:r>
              <a:rPr lang="en-US" smtClean="0">
                <a:solidFill>
                  <a:srgbClr val="FF3300"/>
                </a:solidFill>
              </a:rPr>
              <a:t>Direction</a:t>
            </a:r>
            <a:r>
              <a:rPr lang="en-US" smtClean="0"/>
              <a:t> - all directions are shown correctly relative to the center (Lambert Azimuthal Equal Area)</a:t>
            </a:r>
          </a:p>
          <a:p>
            <a:r>
              <a:rPr lang="en-US" smtClean="0">
                <a:solidFill>
                  <a:srgbClr val="FF3300"/>
                </a:solidFill>
              </a:rPr>
              <a:t>Distance</a:t>
            </a:r>
            <a:r>
              <a:rPr lang="en-US" smtClean="0"/>
              <a:t> - preserved along particular lines</a:t>
            </a:r>
          </a:p>
          <a:p>
            <a:r>
              <a:rPr lang="en-US" smtClean="0"/>
              <a:t>Some projections preserve </a:t>
            </a:r>
            <a:r>
              <a:rPr lang="en-US" smtClean="0">
                <a:solidFill>
                  <a:srgbClr val="FF3300"/>
                </a:solidFill>
              </a:rPr>
              <a:t>two</a:t>
            </a:r>
            <a:r>
              <a:rPr lang="en-US" smtClean="0"/>
              <a:t> properties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5400" smtClean="0">
                <a:solidFill>
                  <a:srgbClr val="0000FF"/>
                </a:solidFill>
              </a:rPr>
              <a:t>Projection and Datum</a:t>
            </a:r>
          </a:p>
        </p:txBody>
      </p:sp>
      <p:sp>
        <p:nvSpPr>
          <p:cNvPr id="49155" name="Rectangle 3"/>
          <p:cNvSpPr>
            <a:spLocks noGrp="1" noChangeArrowheads="1"/>
          </p:cNvSpPr>
          <p:nvPr>
            <p:ph type="body" idx="1"/>
          </p:nvPr>
        </p:nvSpPr>
        <p:spPr>
          <a:xfrm>
            <a:off x="685800" y="2362200"/>
            <a:ext cx="7772400" cy="4114800"/>
          </a:xfrm>
        </p:spPr>
        <p:txBody>
          <a:bodyPr/>
          <a:lstStyle/>
          <a:p>
            <a:pPr marL="0" indent="0">
              <a:buFontTx/>
              <a:buNone/>
            </a:pPr>
            <a:r>
              <a:rPr lang="en-US" sz="4000" smtClean="0"/>
              <a:t>Two datasets can differ in both the projection and the datum, so it is important to know both for every dataset.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Geodesy and Map Projections</a:t>
            </a:r>
          </a:p>
        </p:txBody>
      </p:sp>
      <p:sp>
        <p:nvSpPr>
          <p:cNvPr id="50179" name="Rectangle 3"/>
          <p:cNvSpPr>
            <a:spLocks noGrp="1" noChangeArrowheads="1"/>
          </p:cNvSpPr>
          <p:nvPr>
            <p:ph type="body" idx="1"/>
          </p:nvPr>
        </p:nvSpPr>
        <p:spPr/>
        <p:txBody>
          <a:bodyPr/>
          <a:lstStyle/>
          <a:p>
            <a:r>
              <a:rPr lang="en-US" smtClean="0"/>
              <a:t>Geodesy - the shape of the earth and definition of earth datums</a:t>
            </a:r>
          </a:p>
          <a:p>
            <a:r>
              <a:rPr lang="en-US" smtClean="0"/>
              <a:t>Map Projection - the transformation of a curved earth to a flat map</a:t>
            </a:r>
          </a:p>
          <a:p>
            <a:r>
              <a:rPr lang="en-US" smtClean="0">
                <a:solidFill>
                  <a:srgbClr val="FF3300"/>
                </a:solidFill>
              </a:rPr>
              <a:t>Coordinate systems - (x,y) coordinate systems for map data</a:t>
            </a: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Types of Coordinate Systems</a:t>
            </a:r>
          </a:p>
        </p:txBody>
      </p:sp>
      <p:sp>
        <p:nvSpPr>
          <p:cNvPr id="18435" name="Rectangle 3"/>
          <p:cNvSpPr>
            <a:spLocks noGrp="1" noChangeArrowheads="1"/>
          </p:cNvSpPr>
          <p:nvPr>
            <p:ph type="body" idx="1"/>
          </p:nvPr>
        </p:nvSpPr>
        <p:spPr>
          <a:xfrm>
            <a:off x="609600" y="1828800"/>
            <a:ext cx="7772400" cy="4572000"/>
          </a:xfrm>
        </p:spPr>
        <p:txBody>
          <a:bodyPr/>
          <a:lstStyle/>
          <a:p>
            <a:r>
              <a:rPr lang="en-US" smtClean="0">
                <a:solidFill>
                  <a:srgbClr val="FF3300"/>
                </a:solidFill>
              </a:rPr>
              <a:t>(1) Global Cartesian</a:t>
            </a:r>
            <a:r>
              <a:rPr lang="en-US" smtClean="0"/>
              <a:t> coordinates (x,y,z) for the whole earth</a:t>
            </a:r>
          </a:p>
          <a:p>
            <a:r>
              <a:rPr lang="en-US" smtClean="0">
                <a:solidFill>
                  <a:srgbClr val="FF3300"/>
                </a:solidFill>
              </a:rPr>
              <a:t>(2) Geographic</a:t>
            </a:r>
            <a:r>
              <a:rPr lang="en-US" smtClean="0"/>
              <a:t> coordinates (</a:t>
            </a:r>
            <a:r>
              <a:rPr lang="en-US" smtClean="0">
                <a:latin typeface="Symbol" pitchFamily="18" charset="2"/>
              </a:rPr>
              <a:t>f, l</a:t>
            </a:r>
            <a:r>
              <a:rPr lang="en-US" smtClean="0"/>
              <a:t>, z) </a:t>
            </a:r>
          </a:p>
          <a:p>
            <a:r>
              <a:rPr lang="en-US" smtClean="0">
                <a:solidFill>
                  <a:srgbClr val="FF3300"/>
                </a:solidFill>
              </a:rPr>
              <a:t>(3) Projected</a:t>
            </a:r>
            <a:r>
              <a:rPr lang="en-US" smtClean="0"/>
              <a:t> coordinates (x, y, z) on a local area of the earth’s surface</a:t>
            </a:r>
          </a:p>
          <a:p>
            <a:r>
              <a:rPr lang="en-US" smtClean="0"/>
              <a:t>The z-coordinate in (1) and (3) is defined </a:t>
            </a:r>
            <a:r>
              <a:rPr lang="en-US" smtClean="0">
                <a:solidFill>
                  <a:srgbClr val="FF3300"/>
                </a:solidFill>
              </a:rPr>
              <a:t>geometrically</a:t>
            </a:r>
            <a:r>
              <a:rPr lang="en-US" smtClean="0"/>
              <a:t>; in (2) the z-coordinate is defined </a:t>
            </a:r>
            <a:r>
              <a:rPr lang="en-US" smtClean="0">
                <a:solidFill>
                  <a:srgbClr val="FF3300"/>
                </a:solidFill>
              </a:rPr>
              <a:t>gravitationally</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Coordinate Systems</a:t>
            </a:r>
          </a:p>
        </p:txBody>
      </p:sp>
      <p:sp>
        <p:nvSpPr>
          <p:cNvPr id="51203" name="Rectangle 3"/>
          <p:cNvSpPr>
            <a:spLocks noGrp="1" noChangeArrowheads="1"/>
          </p:cNvSpPr>
          <p:nvPr>
            <p:ph type="body" idx="1"/>
          </p:nvPr>
        </p:nvSpPr>
        <p:spPr/>
        <p:txBody>
          <a:bodyPr/>
          <a:lstStyle/>
          <a:p>
            <a:r>
              <a:rPr lang="en-US" smtClean="0">
                <a:solidFill>
                  <a:srgbClr val="FF3300"/>
                </a:solidFill>
              </a:rPr>
              <a:t>Universal Transverse Mercator</a:t>
            </a:r>
            <a:r>
              <a:rPr lang="en-US" smtClean="0"/>
              <a:t> (UTM) - a global system developed by the US Military Services </a:t>
            </a:r>
          </a:p>
          <a:p>
            <a:r>
              <a:rPr lang="en-US" smtClean="0">
                <a:solidFill>
                  <a:srgbClr val="FF3300"/>
                </a:solidFill>
              </a:rPr>
              <a:t>State Plane Coordinate System</a:t>
            </a:r>
            <a:r>
              <a:rPr lang="en-US" smtClean="0"/>
              <a:t> - civilian system for defining legal boundaries</a:t>
            </a:r>
          </a:p>
          <a:p>
            <a:r>
              <a:rPr lang="en-US" smtClean="0">
                <a:solidFill>
                  <a:srgbClr val="FF3300"/>
                </a:solidFill>
              </a:rPr>
              <a:t>Texas Centric Mapping System</a:t>
            </a:r>
            <a:r>
              <a:rPr lang="en-US" smtClean="0"/>
              <a:t> - a statewide coordinate system for Texas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Coordinate System</a:t>
            </a:r>
          </a:p>
        </p:txBody>
      </p:sp>
      <p:grpSp>
        <p:nvGrpSpPr>
          <p:cNvPr id="52227" name="Group 3"/>
          <p:cNvGrpSpPr>
            <a:grpSpLocks/>
          </p:cNvGrpSpPr>
          <p:nvPr/>
        </p:nvGrpSpPr>
        <p:grpSpPr bwMode="auto">
          <a:xfrm>
            <a:off x="5257800" y="3505200"/>
            <a:ext cx="2514600" cy="1447800"/>
            <a:chOff x="3792" y="1872"/>
            <a:chExt cx="1584" cy="912"/>
          </a:xfrm>
        </p:grpSpPr>
        <p:pic>
          <p:nvPicPr>
            <p:cNvPr id="52242" name="Picture 4" descr="map"/>
            <p:cNvPicPr>
              <a:picLocks noChangeAspect="1" noChangeArrowheads="1"/>
            </p:cNvPicPr>
            <p:nvPr/>
          </p:nvPicPr>
          <p:blipFill>
            <a:blip r:embed="rId2" cstate="print"/>
            <a:srcRect/>
            <a:stretch>
              <a:fillRect/>
            </a:stretch>
          </p:blipFill>
          <p:spPr bwMode="auto">
            <a:xfrm>
              <a:off x="3792" y="1872"/>
              <a:ext cx="1584" cy="912"/>
            </a:xfrm>
            <a:prstGeom prst="rect">
              <a:avLst/>
            </a:prstGeom>
            <a:noFill/>
            <a:ln w="9525">
              <a:noFill/>
              <a:miter lim="800000"/>
              <a:headEnd/>
              <a:tailEnd/>
            </a:ln>
          </p:spPr>
        </p:pic>
        <p:sp>
          <p:nvSpPr>
            <p:cNvPr id="52243" name="Rectangle 5"/>
            <p:cNvSpPr>
              <a:spLocks noChangeArrowheads="1"/>
            </p:cNvSpPr>
            <p:nvPr/>
          </p:nvSpPr>
          <p:spPr bwMode="auto">
            <a:xfrm>
              <a:off x="3792" y="1872"/>
              <a:ext cx="1584" cy="912"/>
            </a:xfrm>
            <a:prstGeom prst="rect">
              <a:avLst/>
            </a:prstGeom>
            <a:noFill/>
            <a:ln w="19050">
              <a:solidFill>
                <a:srgbClr val="996633"/>
              </a:solidFill>
              <a:miter lim="800000"/>
              <a:headEnd/>
              <a:tailEnd/>
            </a:ln>
          </p:spPr>
          <p:txBody>
            <a:bodyPr wrap="none" anchor="ctr"/>
            <a:lstStyle/>
            <a:p>
              <a:endParaRPr lang="en-US"/>
            </a:p>
          </p:txBody>
        </p:sp>
      </p:grpSp>
      <p:pic>
        <p:nvPicPr>
          <p:cNvPr id="52228" name="Picture 6" descr="earth"/>
          <p:cNvPicPr>
            <a:picLocks noChangeAspect="1" noChangeArrowheads="1"/>
          </p:cNvPicPr>
          <p:nvPr/>
        </p:nvPicPr>
        <p:blipFill>
          <a:blip r:embed="rId3" cstate="print"/>
          <a:srcRect/>
          <a:stretch>
            <a:fillRect/>
          </a:stretch>
        </p:blipFill>
        <p:spPr bwMode="auto">
          <a:xfrm>
            <a:off x="1550988" y="3205163"/>
            <a:ext cx="2095500" cy="2209800"/>
          </a:xfrm>
          <a:prstGeom prst="rect">
            <a:avLst/>
          </a:prstGeom>
          <a:noFill/>
          <a:ln w="9525">
            <a:noFill/>
            <a:miter lim="800000"/>
            <a:headEnd/>
            <a:tailEnd/>
          </a:ln>
        </p:spPr>
      </p:pic>
      <p:sp>
        <p:nvSpPr>
          <p:cNvPr id="52229" name="Oval 7"/>
          <p:cNvSpPr>
            <a:spLocks noChangeArrowheads="1"/>
          </p:cNvSpPr>
          <p:nvPr/>
        </p:nvSpPr>
        <p:spPr bwMode="auto">
          <a:xfrm>
            <a:off x="2514600" y="4678363"/>
            <a:ext cx="136525" cy="142875"/>
          </a:xfrm>
          <a:prstGeom prst="ellipse">
            <a:avLst/>
          </a:prstGeom>
          <a:solidFill>
            <a:srgbClr val="FF3300"/>
          </a:solidFill>
          <a:ln w="9525">
            <a:solidFill>
              <a:srgbClr val="FF3300"/>
            </a:solidFill>
            <a:round/>
            <a:headEnd/>
            <a:tailEnd/>
          </a:ln>
        </p:spPr>
        <p:txBody>
          <a:bodyPr wrap="none" anchor="ctr"/>
          <a:lstStyle/>
          <a:p>
            <a:endParaRPr lang="en-US"/>
          </a:p>
        </p:txBody>
      </p:sp>
      <p:sp>
        <p:nvSpPr>
          <p:cNvPr id="52230" name="Oval 8"/>
          <p:cNvSpPr>
            <a:spLocks noChangeArrowheads="1"/>
          </p:cNvSpPr>
          <p:nvPr/>
        </p:nvSpPr>
        <p:spPr bwMode="auto">
          <a:xfrm>
            <a:off x="5837238" y="4181475"/>
            <a:ext cx="136525" cy="142875"/>
          </a:xfrm>
          <a:prstGeom prst="ellipse">
            <a:avLst/>
          </a:prstGeom>
          <a:solidFill>
            <a:srgbClr val="996633"/>
          </a:solidFill>
          <a:ln w="9525">
            <a:solidFill>
              <a:srgbClr val="996633"/>
            </a:solidFill>
            <a:round/>
            <a:headEnd/>
            <a:tailEnd/>
          </a:ln>
        </p:spPr>
        <p:txBody>
          <a:bodyPr wrap="none" anchor="ctr"/>
          <a:lstStyle/>
          <a:p>
            <a:endParaRPr lang="en-US"/>
          </a:p>
        </p:txBody>
      </p:sp>
      <p:sp>
        <p:nvSpPr>
          <p:cNvPr id="52231" name="Text Box 9"/>
          <p:cNvSpPr txBox="1">
            <a:spLocks noChangeArrowheads="1"/>
          </p:cNvSpPr>
          <p:nvPr/>
        </p:nvSpPr>
        <p:spPr bwMode="auto">
          <a:xfrm>
            <a:off x="1219200" y="5410200"/>
            <a:ext cx="992188" cy="457200"/>
          </a:xfrm>
          <a:prstGeom prst="rect">
            <a:avLst/>
          </a:prstGeom>
          <a:noFill/>
          <a:ln w="9525">
            <a:noFill/>
            <a:miter lim="800000"/>
            <a:headEnd/>
            <a:tailEnd/>
          </a:ln>
        </p:spPr>
        <p:txBody>
          <a:bodyPr wrap="none">
            <a:spAutoFit/>
          </a:bodyPr>
          <a:lstStyle/>
          <a:p>
            <a:r>
              <a:rPr lang="en-US" sz="2400" b="0">
                <a:solidFill>
                  <a:srgbClr val="FF3300"/>
                </a:solidFill>
              </a:rPr>
              <a:t>(</a:t>
            </a:r>
            <a:r>
              <a:rPr lang="en-US" sz="2400" b="0">
                <a:solidFill>
                  <a:srgbClr val="FF3300"/>
                </a:solidFill>
                <a:latin typeface="Symbol" pitchFamily="18" charset="2"/>
              </a:rPr>
              <a:t>f</a:t>
            </a:r>
            <a:r>
              <a:rPr lang="en-US" sz="2400" b="0" baseline="-25000">
                <a:solidFill>
                  <a:srgbClr val="FF3300"/>
                </a:solidFill>
              </a:rPr>
              <a:t>o</a:t>
            </a:r>
            <a:r>
              <a:rPr lang="en-US" sz="2400" b="0">
                <a:solidFill>
                  <a:srgbClr val="FF3300"/>
                </a:solidFill>
              </a:rPr>
              <a:t>,</a:t>
            </a:r>
            <a:r>
              <a:rPr lang="en-US" sz="2400" b="0">
                <a:solidFill>
                  <a:srgbClr val="FF3300"/>
                </a:solidFill>
                <a:latin typeface="Symbol" pitchFamily="18" charset="2"/>
              </a:rPr>
              <a:t>l</a:t>
            </a:r>
            <a:r>
              <a:rPr lang="en-US" sz="2400" b="0" baseline="-25000">
                <a:solidFill>
                  <a:srgbClr val="FF3300"/>
                </a:solidFill>
              </a:rPr>
              <a:t>o</a:t>
            </a:r>
            <a:r>
              <a:rPr lang="en-US" sz="2400" b="0">
                <a:solidFill>
                  <a:srgbClr val="FF3300"/>
                </a:solidFill>
              </a:rPr>
              <a:t>)</a:t>
            </a:r>
            <a:endParaRPr lang="en-US" sz="2400" b="0"/>
          </a:p>
        </p:txBody>
      </p:sp>
      <p:sp>
        <p:nvSpPr>
          <p:cNvPr id="52232" name="Text Box 10"/>
          <p:cNvSpPr txBox="1">
            <a:spLocks noChangeArrowheads="1"/>
          </p:cNvSpPr>
          <p:nvPr/>
        </p:nvSpPr>
        <p:spPr bwMode="auto">
          <a:xfrm>
            <a:off x="6226175" y="5005388"/>
            <a:ext cx="971550" cy="457200"/>
          </a:xfrm>
          <a:prstGeom prst="rect">
            <a:avLst/>
          </a:prstGeom>
          <a:noFill/>
          <a:ln w="9525">
            <a:noFill/>
            <a:miter lim="800000"/>
            <a:headEnd/>
            <a:tailEnd/>
          </a:ln>
        </p:spPr>
        <p:txBody>
          <a:bodyPr wrap="none">
            <a:spAutoFit/>
          </a:bodyPr>
          <a:lstStyle/>
          <a:p>
            <a:r>
              <a:rPr lang="en-US" sz="2400" b="0">
                <a:solidFill>
                  <a:srgbClr val="996633"/>
                </a:solidFill>
              </a:rPr>
              <a:t>(x</a:t>
            </a:r>
            <a:r>
              <a:rPr lang="en-US" sz="2400" b="0" baseline="-25000">
                <a:solidFill>
                  <a:srgbClr val="996633"/>
                </a:solidFill>
              </a:rPr>
              <a:t>o</a:t>
            </a:r>
            <a:r>
              <a:rPr lang="en-US" sz="2400" b="0">
                <a:solidFill>
                  <a:srgbClr val="996633"/>
                </a:solidFill>
              </a:rPr>
              <a:t>,y</a:t>
            </a:r>
            <a:r>
              <a:rPr lang="en-US" sz="2400" b="0" baseline="-25000">
                <a:solidFill>
                  <a:srgbClr val="996633"/>
                </a:solidFill>
              </a:rPr>
              <a:t>o</a:t>
            </a:r>
            <a:r>
              <a:rPr lang="en-US" sz="2400" b="0">
                <a:solidFill>
                  <a:srgbClr val="996633"/>
                </a:solidFill>
              </a:rPr>
              <a:t>)</a:t>
            </a:r>
            <a:endParaRPr lang="en-US" sz="2400" b="0"/>
          </a:p>
        </p:txBody>
      </p:sp>
      <p:sp>
        <p:nvSpPr>
          <p:cNvPr id="52233" name="Line 11"/>
          <p:cNvSpPr>
            <a:spLocks noChangeShapeType="1"/>
          </p:cNvSpPr>
          <p:nvPr/>
        </p:nvSpPr>
        <p:spPr bwMode="auto">
          <a:xfrm>
            <a:off x="5943600" y="4343400"/>
            <a:ext cx="381000" cy="838200"/>
          </a:xfrm>
          <a:prstGeom prst="line">
            <a:avLst/>
          </a:prstGeom>
          <a:noFill/>
          <a:ln w="9525">
            <a:solidFill>
              <a:srgbClr val="996633"/>
            </a:solidFill>
            <a:round/>
            <a:headEnd type="triangle" w="med" len="med"/>
            <a:tailEnd/>
          </a:ln>
        </p:spPr>
        <p:txBody>
          <a:bodyPr wrap="none" anchor="ctr"/>
          <a:lstStyle/>
          <a:p>
            <a:endParaRPr lang="en-US"/>
          </a:p>
        </p:txBody>
      </p:sp>
      <p:sp>
        <p:nvSpPr>
          <p:cNvPr id="52234" name="Line 12"/>
          <p:cNvSpPr>
            <a:spLocks noChangeShapeType="1"/>
          </p:cNvSpPr>
          <p:nvPr/>
        </p:nvSpPr>
        <p:spPr bwMode="auto">
          <a:xfrm flipV="1">
            <a:off x="2133600" y="4876800"/>
            <a:ext cx="381000" cy="685800"/>
          </a:xfrm>
          <a:prstGeom prst="line">
            <a:avLst/>
          </a:prstGeom>
          <a:noFill/>
          <a:ln w="9525">
            <a:solidFill>
              <a:srgbClr val="FF3300"/>
            </a:solidFill>
            <a:round/>
            <a:headEnd/>
            <a:tailEnd type="triangle" w="med" len="med"/>
          </a:ln>
        </p:spPr>
        <p:txBody>
          <a:bodyPr wrap="none" anchor="ctr"/>
          <a:lstStyle/>
          <a:p>
            <a:endParaRPr lang="en-US"/>
          </a:p>
        </p:txBody>
      </p:sp>
      <p:sp>
        <p:nvSpPr>
          <p:cNvPr id="52235" name="Line 13"/>
          <p:cNvSpPr>
            <a:spLocks noChangeShapeType="1"/>
          </p:cNvSpPr>
          <p:nvPr/>
        </p:nvSpPr>
        <p:spPr bwMode="auto">
          <a:xfrm flipH="1">
            <a:off x="5943600" y="2743200"/>
            <a:ext cx="0" cy="1620838"/>
          </a:xfrm>
          <a:prstGeom prst="line">
            <a:avLst/>
          </a:prstGeom>
          <a:noFill/>
          <a:ln w="28575">
            <a:solidFill>
              <a:srgbClr val="996633"/>
            </a:solidFill>
            <a:round/>
            <a:headEnd type="triangle" w="med" len="med"/>
            <a:tailEnd/>
          </a:ln>
        </p:spPr>
        <p:txBody>
          <a:bodyPr wrap="none" anchor="ctr"/>
          <a:lstStyle/>
          <a:p>
            <a:endParaRPr lang="en-US"/>
          </a:p>
        </p:txBody>
      </p:sp>
      <p:sp>
        <p:nvSpPr>
          <p:cNvPr id="52236" name="Line 14"/>
          <p:cNvSpPr>
            <a:spLocks noChangeShapeType="1"/>
          </p:cNvSpPr>
          <p:nvPr/>
        </p:nvSpPr>
        <p:spPr bwMode="auto">
          <a:xfrm rot="5400000" flipH="1">
            <a:off x="7173119" y="3058319"/>
            <a:ext cx="0" cy="2417762"/>
          </a:xfrm>
          <a:prstGeom prst="line">
            <a:avLst/>
          </a:prstGeom>
          <a:noFill/>
          <a:ln w="28575">
            <a:solidFill>
              <a:srgbClr val="996633"/>
            </a:solidFill>
            <a:round/>
            <a:headEnd type="triangle" w="med" len="med"/>
            <a:tailEnd/>
          </a:ln>
        </p:spPr>
        <p:txBody>
          <a:bodyPr wrap="none" anchor="ctr"/>
          <a:lstStyle/>
          <a:p>
            <a:endParaRPr lang="en-US"/>
          </a:p>
        </p:txBody>
      </p:sp>
      <p:sp>
        <p:nvSpPr>
          <p:cNvPr id="52237" name="Text Box 16"/>
          <p:cNvSpPr txBox="1">
            <a:spLocks noChangeArrowheads="1"/>
          </p:cNvSpPr>
          <p:nvPr/>
        </p:nvSpPr>
        <p:spPr bwMode="auto">
          <a:xfrm>
            <a:off x="8229600" y="4343400"/>
            <a:ext cx="404813" cy="457200"/>
          </a:xfrm>
          <a:prstGeom prst="rect">
            <a:avLst/>
          </a:prstGeom>
          <a:noFill/>
          <a:ln w="9525">
            <a:noFill/>
            <a:miter lim="800000"/>
            <a:headEnd/>
            <a:tailEnd/>
          </a:ln>
        </p:spPr>
        <p:txBody>
          <a:bodyPr wrap="none">
            <a:spAutoFit/>
          </a:bodyPr>
          <a:lstStyle/>
          <a:p>
            <a:r>
              <a:rPr lang="en-US" sz="2400" b="0">
                <a:solidFill>
                  <a:srgbClr val="996633"/>
                </a:solidFill>
              </a:rPr>
              <a:t>X</a:t>
            </a:r>
            <a:endParaRPr lang="en-US" sz="2400" b="0"/>
          </a:p>
        </p:txBody>
      </p:sp>
      <p:sp>
        <p:nvSpPr>
          <p:cNvPr id="52238" name="Text Box 17"/>
          <p:cNvSpPr txBox="1">
            <a:spLocks noChangeArrowheads="1"/>
          </p:cNvSpPr>
          <p:nvPr/>
        </p:nvSpPr>
        <p:spPr bwMode="auto">
          <a:xfrm>
            <a:off x="6019800" y="2743200"/>
            <a:ext cx="404813" cy="457200"/>
          </a:xfrm>
          <a:prstGeom prst="rect">
            <a:avLst/>
          </a:prstGeom>
          <a:noFill/>
          <a:ln w="9525">
            <a:noFill/>
            <a:miter lim="800000"/>
            <a:headEnd/>
            <a:tailEnd/>
          </a:ln>
        </p:spPr>
        <p:txBody>
          <a:bodyPr wrap="none">
            <a:spAutoFit/>
          </a:bodyPr>
          <a:lstStyle/>
          <a:p>
            <a:r>
              <a:rPr lang="en-US" sz="2400" b="0">
                <a:solidFill>
                  <a:srgbClr val="996633"/>
                </a:solidFill>
              </a:rPr>
              <a:t>Y</a:t>
            </a:r>
            <a:endParaRPr lang="en-US" sz="2400" b="0"/>
          </a:p>
        </p:txBody>
      </p:sp>
      <p:sp>
        <p:nvSpPr>
          <p:cNvPr id="52239" name="Line 18"/>
          <p:cNvSpPr>
            <a:spLocks noChangeShapeType="1"/>
          </p:cNvSpPr>
          <p:nvPr/>
        </p:nvSpPr>
        <p:spPr bwMode="auto">
          <a:xfrm flipV="1">
            <a:off x="2667000" y="4276725"/>
            <a:ext cx="3144838" cy="447675"/>
          </a:xfrm>
          <a:prstGeom prst="line">
            <a:avLst/>
          </a:prstGeom>
          <a:noFill/>
          <a:ln w="9525">
            <a:solidFill>
              <a:schemeClr val="tx1"/>
            </a:solidFill>
            <a:round/>
            <a:headEnd/>
            <a:tailEnd type="triangle" w="med" len="med"/>
          </a:ln>
        </p:spPr>
        <p:txBody>
          <a:bodyPr wrap="none" anchor="ctr"/>
          <a:lstStyle/>
          <a:p>
            <a:endParaRPr lang="en-US"/>
          </a:p>
        </p:txBody>
      </p:sp>
      <p:sp>
        <p:nvSpPr>
          <p:cNvPr id="52240" name="Text Box 19"/>
          <p:cNvSpPr txBox="1">
            <a:spLocks noChangeArrowheads="1"/>
          </p:cNvSpPr>
          <p:nvPr/>
        </p:nvSpPr>
        <p:spPr bwMode="auto">
          <a:xfrm>
            <a:off x="3946525" y="4460875"/>
            <a:ext cx="979488" cy="457200"/>
          </a:xfrm>
          <a:prstGeom prst="rect">
            <a:avLst/>
          </a:prstGeom>
          <a:noFill/>
          <a:ln w="9525">
            <a:noFill/>
            <a:miter lim="800000"/>
            <a:headEnd/>
            <a:tailEnd/>
          </a:ln>
        </p:spPr>
        <p:txBody>
          <a:bodyPr wrap="none">
            <a:spAutoFit/>
          </a:bodyPr>
          <a:lstStyle/>
          <a:p>
            <a:r>
              <a:rPr lang="en-US" sz="2400" b="0"/>
              <a:t>Origin</a:t>
            </a:r>
          </a:p>
        </p:txBody>
      </p:sp>
      <p:sp>
        <p:nvSpPr>
          <p:cNvPr id="52241" name="Text Box 20"/>
          <p:cNvSpPr txBox="1">
            <a:spLocks noChangeArrowheads="1"/>
          </p:cNvSpPr>
          <p:nvPr/>
        </p:nvSpPr>
        <p:spPr bwMode="auto">
          <a:xfrm>
            <a:off x="1905000" y="1676400"/>
            <a:ext cx="6140450" cy="822325"/>
          </a:xfrm>
          <a:prstGeom prst="rect">
            <a:avLst/>
          </a:prstGeom>
          <a:noFill/>
          <a:ln w="9525">
            <a:noFill/>
            <a:miter lim="800000"/>
            <a:headEnd/>
            <a:tailEnd/>
          </a:ln>
        </p:spPr>
        <p:txBody>
          <a:bodyPr wrap="none">
            <a:spAutoFit/>
          </a:bodyPr>
          <a:lstStyle/>
          <a:p>
            <a:r>
              <a:rPr lang="en-US" sz="2400" b="0"/>
              <a:t>A planar coordinate system is defined by a pair</a:t>
            </a:r>
          </a:p>
          <a:p>
            <a:r>
              <a:rPr lang="en-US" sz="2400" b="0"/>
              <a:t>of orthogonal (x,y) axes drawn through an origin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algn="l"/>
            <a:r>
              <a:rPr lang="en-US" smtClean="0"/>
              <a:t>Universal Transverse </a:t>
            </a:r>
            <a:br>
              <a:rPr lang="en-US" smtClean="0"/>
            </a:br>
            <a:r>
              <a:rPr lang="en-US" smtClean="0"/>
              <a:t>Mercator</a:t>
            </a:r>
          </a:p>
        </p:txBody>
      </p:sp>
      <p:sp>
        <p:nvSpPr>
          <p:cNvPr id="11268" name="Rectangle 3"/>
          <p:cNvSpPr>
            <a:spLocks noGrp="1" noChangeArrowheads="1"/>
          </p:cNvSpPr>
          <p:nvPr>
            <p:ph type="body" idx="1"/>
          </p:nvPr>
        </p:nvSpPr>
        <p:spPr>
          <a:xfrm>
            <a:off x="609600" y="2133600"/>
            <a:ext cx="7848600" cy="4114800"/>
          </a:xfrm>
        </p:spPr>
        <p:txBody>
          <a:bodyPr/>
          <a:lstStyle/>
          <a:p>
            <a:r>
              <a:rPr lang="en-US" smtClean="0"/>
              <a:t>Uses the </a:t>
            </a:r>
            <a:r>
              <a:rPr lang="en-US" smtClean="0">
                <a:solidFill>
                  <a:srgbClr val="FF3300"/>
                </a:solidFill>
              </a:rPr>
              <a:t>Transverse Mercator</a:t>
            </a:r>
            <a:r>
              <a:rPr lang="en-US" smtClean="0"/>
              <a:t> projection</a:t>
            </a:r>
          </a:p>
          <a:p>
            <a:r>
              <a:rPr lang="en-US" smtClean="0"/>
              <a:t>Each zone has a </a:t>
            </a:r>
            <a:r>
              <a:rPr lang="en-US" smtClean="0">
                <a:solidFill>
                  <a:srgbClr val="FF3300"/>
                </a:solidFill>
              </a:rPr>
              <a:t>Central Meridian</a:t>
            </a:r>
            <a:r>
              <a:rPr lang="en-US" smtClean="0"/>
              <a:t> </a:t>
            </a:r>
            <a:r>
              <a:rPr lang="en-US" smtClean="0">
                <a:solidFill>
                  <a:schemeClr val="tx2"/>
                </a:solidFill>
              </a:rPr>
              <a:t>(</a:t>
            </a:r>
            <a:r>
              <a:rPr lang="en-US" smtClean="0">
                <a:solidFill>
                  <a:schemeClr val="tx2"/>
                </a:solidFill>
                <a:latin typeface="Symbol" pitchFamily="18" charset="2"/>
              </a:rPr>
              <a:t>l</a:t>
            </a:r>
            <a:r>
              <a:rPr lang="en-US" baseline="-25000" smtClean="0">
                <a:solidFill>
                  <a:schemeClr val="tx2"/>
                </a:solidFill>
              </a:rPr>
              <a:t>o</a:t>
            </a:r>
            <a:r>
              <a:rPr lang="en-US" smtClean="0">
                <a:solidFill>
                  <a:schemeClr val="tx2"/>
                </a:solidFill>
              </a:rPr>
              <a:t>),</a:t>
            </a:r>
            <a:r>
              <a:rPr lang="en-US" smtClean="0"/>
              <a:t> zones are 6° wide, and go from pole to pole</a:t>
            </a:r>
          </a:p>
          <a:p>
            <a:r>
              <a:rPr lang="en-US" smtClean="0"/>
              <a:t>60 zones cover the earth from East to West</a:t>
            </a:r>
          </a:p>
          <a:p>
            <a:r>
              <a:rPr lang="en-US" smtClean="0">
                <a:solidFill>
                  <a:srgbClr val="FF3300"/>
                </a:solidFill>
              </a:rPr>
              <a:t>Reference Latitude</a:t>
            </a:r>
            <a:r>
              <a:rPr lang="en-US" smtClean="0"/>
              <a:t> (</a:t>
            </a:r>
            <a:r>
              <a:rPr lang="en-US" smtClean="0">
                <a:solidFill>
                  <a:schemeClr val="tx2"/>
                </a:solidFill>
                <a:latin typeface="Symbol" pitchFamily="18" charset="2"/>
              </a:rPr>
              <a:t>f</a:t>
            </a:r>
            <a:r>
              <a:rPr lang="en-US" baseline="-25000" smtClean="0">
                <a:solidFill>
                  <a:schemeClr val="tx2"/>
                </a:solidFill>
              </a:rPr>
              <a:t>o</a:t>
            </a:r>
            <a:r>
              <a:rPr lang="en-US" smtClean="0">
                <a:solidFill>
                  <a:schemeClr val="tx2"/>
                </a:solidFill>
              </a:rPr>
              <a:t>),</a:t>
            </a:r>
            <a:r>
              <a:rPr lang="en-US" smtClean="0"/>
              <a:t> is the equator</a:t>
            </a:r>
          </a:p>
          <a:p>
            <a:r>
              <a:rPr lang="en-US" smtClean="0">
                <a:solidFill>
                  <a:schemeClr val="tx2"/>
                </a:solidFill>
              </a:rPr>
              <a:t>(Xshift, Yshift) = (x</a:t>
            </a:r>
            <a:r>
              <a:rPr lang="en-US" baseline="-25000" smtClean="0">
                <a:solidFill>
                  <a:schemeClr val="tx2"/>
                </a:solidFill>
              </a:rPr>
              <a:t>o</a:t>
            </a:r>
            <a:r>
              <a:rPr lang="en-US" smtClean="0">
                <a:solidFill>
                  <a:schemeClr val="tx2"/>
                </a:solidFill>
              </a:rPr>
              <a:t>,y</a:t>
            </a:r>
            <a:r>
              <a:rPr lang="en-US" baseline="-25000" smtClean="0">
                <a:solidFill>
                  <a:schemeClr val="tx2"/>
                </a:solidFill>
              </a:rPr>
              <a:t>o</a:t>
            </a:r>
            <a:r>
              <a:rPr lang="en-US" smtClean="0">
                <a:solidFill>
                  <a:schemeClr val="tx2"/>
                </a:solidFill>
              </a:rPr>
              <a:t>) = (500000, 0) in the Northern Hemisphere, units are meters</a:t>
            </a:r>
          </a:p>
          <a:p>
            <a:endParaRPr lang="en-US" smtClean="0">
              <a:solidFill>
                <a:srgbClr val="996633"/>
              </a:solidFill>
            </a:endParaRPr>
          </a:p>
        </p:txBody>
      </p:sp>
      <p:graphicFrame>
        <p:nvGraphicFramePr>
          <p:cNvPr id="11266" name="Object 5"/>
          <p:cNvGraphicFramePr>
            <a:graphicFrameLocks noChangeAspect="1"/>
          </p:cNvGraphicFramePr>
          <p:nvPr/>
        </p:nvGraphicFramePr>
        <p:xfrm>
          <a:off x="6019800" y="457200"/>
          <a:ext cx="2514600" cy="1666875"/>
        </p:xfrm>
        <a:graphic>
          <a:graphicData uri="http://schemas.openxmlformats.org/presentationml/2006/ole">
            <p:oleObj spid="_x0000_s11266" name="Document" r:id="rId3" imgW="1882800" imgH="1247760" progId="Word.Document.8">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UTM Zone 14</a:t>
            </a:r>
          </a:p>
        </p:txBody>
      </p:sp>
      <p:sp>
        <p:nvSpPr>
          <p:cNvPr id="53251" name="Text Box 5"/>
          <p:cNvSpPr txBox="1">
            <a:spLocks noChangeArrowheads="1"/>
          </p:cNvSpPr>
          <p:nvPr/>
        </p:nvSpPr>
        <p:spPr bwMode="auto">
          <a:xfrm>
            <a:off x="6689725" y="5756275"/>
            <a:ext cx="1147763" cy="457200"/>
          </a:xfrm>
          <a:prstGeom prst="rect">
            <a:avLst/>
          </a:prstGeom>
          <a:noFill/>
          <a:ln w="9525">
            <a:noFill/>
            <a:miter lim="800000"/>
            <a:headEnd/>
            <a:tailEnd/>
          </a:ln>
        </p:spPr>
        <p:txBody>
          <a:bodyPr wrap="none">
            <a:spAutoFit/>
          </a:bodyPr>
          <a:lstStyle/>
          <a:p>
            <a:r>
              <a:rPr lang="en-US" sz="2400" b="0"/>
              <a:t>Equator</a:t>
            </a:r>
          </a:p>
        </p:txBody>
      </p:sp>
      <p:sp>
        <p:nvSpPr>
          <p:cNvPr id="53252" name="Text Box 6"/>
          <p:cNvSpPr txBox="1">
            <a:spLocks noChangeArrowheads="1"/>
          </p:cNvSpPr>
          <p:nvPr/>
        </p:nvSpPr>
        <p:spPr bwMode="auto">
          <a:xfrm>
            <a:off x="3468688" y="6105525"/>
            <a:ext cx="865187" cy="457200"/>
          </a:xfrm>
          <a:prstGeom prst="rect">
            <a:avLst/>
          </a:prstGeom>
          <a:noFill/>
          <a:ln w="9525">
            <a:noFill/>
            <a:miter lim="800000"/>
            <a:headEnd/>
            <a:tailEnd/>
          </a:ln>
        </p:spPr>
        <p:txBody>
          <a:bodyPr wrap="none">
            <a:spAutoFit/>
          </a:bodyPr>
          <a:lstStyle/>
          <a:p>
            <a:r>
              <a:rPr lang="en-US" sz="2400" b="0"/>
              <a:t>-120°</a:t>
            </a:r>
          </a:p>
        </p:txBody>
      </p:sp>
      <p:sp>
        <p:nvSpPr>
          <p:cNvPr id="53253" name="Text Box 7"/>
          <p:cNvSpPr txBox="1">
            <a:spLocks noChangeArrowheads="1"/>
          </p:cNvSpPr>
          <p:nvPr/>
        </p:nvSpPr>
        <p:spPr bwMode="auto">
          <a:xfrm>
            <a:off x="4953000" y="6096000"/>
            <a:ext cx="788988" cy="457200"/>
          </a:xfrm>
          <a:prstGeom prst="rect">
            <a:avLst/>
          </a:prstGeom>
          <a:noFill/>
          <a:ln w="9525">
            <a:noFill/>
            <a:miter lim="800000"/>
            <a:headEnd/>
            <a:tailEnd/>
          </a:ln>
        </p:spPr>
        <p:txBody>
          <a:bodyPr wrap="none">
            <a:spAutoFit/>
          </a:bodyPr>
          <a:lstStyle/>
          <a:p>
            <a:r>
              <a:rPr lang="en-US" sz="2400" b="0"/>
              <a:t>-90 °</a:t>
            </a:r>
          </a:p>
        </p:txBody>
      </p:sp>
      <p:sp>
        <p:nvSpPr>
          <p:cNvPr id="53254" name="Text Box 8"/>
          <p:cNvSpPr txBox="1">
            <a:spLocks noChangeArrowheads="1"/>
          </p:cNvSpPr>
          <p:nvPr/>
        </p:nvSpPr>
        <p:spPr bwMode="auto">
          <a:xfrm>
            <a:off x="6248400" y="6110288"/>
            <a:ext cx="788988" cy="457200"/>
          </a:xfrm>
          <a:prstGeom prst="rect">
            <a:avLst/>
          </a:prstGeom>
          <a:noFill/>
          <a:ln w="9525">
            <a:noFill/>
            <a:miter lim="800000"/>
            <a:headEnd/>
            <a:tailEnd/>
          </a:ln>
        </p:spPr>
        <p:txBody>
          <a:bodyPr wrap="none">
            <a:spAutoFit/>
          </a:bodyPr>
          <a:lstStyle/>
          <a:p>
            <a:r>
              <a:rPr lang="en-US" sz="2400" b="0"/>
              <a:t>-60 °</a:t>
            </a:r>
          </a:p>
        </p:txBody>
      </p:sp>
      <p:pic>
        <p:nvPicPr>
          <p:cNvPr id="53255" name="Picture 10" descr="utm"/>
          <p:cNvPicPr>
            <a:picLocks noChangeAspect="1" noChangeArrowheads="1"/>
          </p:cNvPicPr>
          <p:nvPr/>
        </p:nvPicPr>
        <p:blipFill>
          <a:blip r:embed="rId2" cstate="print"/>
          <a:srcRect/>
          <a:stretch>
            <a:fillRect/>
          </a:stretch>
        </p:blipFill>
        <p:spPr bwMode="auto">
          <a:xfrm>
            <a:off x="2514600" y="1981200"/>
            <a:ext cx="4062413" cy="4070350"/>
          </a:xfrm>
          <a:prstGeom prst="rect">
            <a:avLst/>
          </a:prstGeom>
          <a:noFill/>
          <a:ln w="9525">
            <a:noFill/>
            <a:miter lim="800000"/>
            <a:headEnd/>
            <a:tailEnd/>
          </a:ln>
        </p:spPr>
      </p:pic>
      <p:sp>
        <p:nvSpPr>
          <p:cNvPr id="53256" name="Line 4"/>
          <p:cNvSpPr>
            <a:spLocks noChangeShapeType="1"/>
          </p:cNvSpPr>
          <p:nvPr/>
        </p:nvSpPr>
        <p:spPr bwMode="auto">
          <a:xfrm>
            <a:off x="2514600" y="6019800"/>
            <a:ext cx="4038600" cy="0"/>
          </a:xfrm>
          <a:prstGeom prst="line">
            <a:avLst/>
          </a:prstGeom>
          <a:noFill/>
          <a:ln w="38100">
            <a:solidFill>
              <a:srgbClr val="0000FF"/>
            </a:solidFill>
            <a:round/>
            <a:headEnd/>
            <a:tailEnd/>
          </a:ln>
        </p:spPr>
        <p:txBody>
          <a:bodyPr wrap="none" anchor="ctr"/>
          <a:lstStyle/>
          <a:p>
            <a:endParaRPr lang="en-US"/>
          </a:p>
        </p:txBody>
      </p:sp>
      <p:sp>
        <p:nvSpPr>
          <p:cNvPr id="53257" name="Rectangle 11" descr="20%"/>
          <p:cNvSpPr>
            <a:spLocks noChangeArrowheads="1"/>
          </p:cNvSpPr>
          <p:nvPr/>
        </p:nvSpPr>
        <p:spPr bwMode="auto">
          <a:xfrm>
            <a:off x="4686300" y="2005013"/>
            <a:ext cx="250825" cy="4010025"/>
          </a:xfrm>
          <a:prstGeom prst="rect">
            <a:avLst/>
          </a:prstGeom>
          <a:pattFill prst="pct20">
            <a:fgClr>
              <a:schemeClr val="accent1"/>
            </a:fgClr>
            <a:bgClr>
              <a:schemeClr val="bg1"/>
            </a:bgClr>
          </a:pattFill>
          <a:ln w="28575">
            <a:solidFill>
              <a:srgbClr val="996633"/>
            </a:solidFill>
            <a:miter lim="800000"/>
            <a:headEnd/>
            <a:tailEnd/>
          </a:ln>
        </p:spPr>
        <p:txBody>
          <a:bodyPr wrap="none" anchor="ctr"/>
          <a:lstStyle/>
          <a:p>
            <a:endParaRPr lang="en-US"/>
          </a:p>
        </p:txBody>
      </p:sp>
      <p:sp>
        <p:nvSpPr>
          <p:cNvPr id="53258" name="Line 12"/>
          <p:cNvSpPr>
            <a:spLocks noChangeShapeType="1"/>
          </p:cNvSpPr>
          <p:nvPr/>
        </p:nvSpPr>
        <p:spPr bwMode="auto">
          <a:xfrm>
            <a:off x="4810125" y="1992313"/>
            <a:ext cx="7938" cy="4003675"/>
          </a:xfrm>
          <a:prstGeom prst="line">
            <a:avLst/>
          </a:prstGeom>
          <a:noFill/>
          <a:ln w="28575">
            <a:solidFill>
              <a:srgbClr val="0000FF"/>
            </a:solidFill>
            <a:round/>
            <a:headEnd/>
            <a:tailEnd/>
          </a:ln>
        </p:spPr>
        <p:txBody>
          <a:bodyPr wrap="none" anchor="ctr"/>
          <a:lstStyle/>
          <a:p>
            <a:endParaRPr lang="en-US"/>
          </a:p>
        </p:txBody>
      </p:sp>
      <p:sp>
        <p:nvSpPr>
          <p:cNvPr id="53259" name="Text Box 13"/>
          <p:cNvSpPr txBox="1">
            <a:spLocks noChangeArrowheads="1"/>
          </p:cNvSpPr>
          <p:nvPr/>
        </p:nvSpPr>
        <p:spPr bwMode="auto">
          <a:xfrm>
            <a:off x="6537325" y="955675"/>
            <a:ext cx="184150" cy="457200"/>
          </a:xfrm>
          <a:prstGeom prst="rect">
            <a:avLst/>
          </a:prstGeom>
          <a:noFill/>
          <a:ln w="9525">
            <a:noFill/>
            <a:miter lim="800000"/>
            <a:headEnd/>
            <a:tailEnd/>
          </a:ln>
        </p:spPr>
        <p:txBody>
          <a:bodyPr wrap="none">
            <a:spAutoFit/>
          </a:bodyPr>
          <a:lstStyle/>
          <a:p>
            <a:endParaRPr lang="en-US" sz="2400" b="0"/>
          </a:p>
        </p:txBody>
      </p:sp>
      <p:sp>
        <p:nvSpPr>
          <p:cNvPr id="53260" name="Oval 14"/>
          <p:cNvSpPr>
            <a:spLocks noChangeArrowheads="1"/>
          </p:cNvSpPr>
          <p:nvPr/>
        </p:nvSpPr>
        <p:spPr bwMode="auto">
          <a:xfrm>
            <a:off x="4718050" y="5929313"/>
            <a:ext cx="174625" cy="166687"/>
          </a:xfrm>
          <a:prstGeom prst="ellipse">
            <a:avLst/>
          </a:prstGeom>
          <a:solidFill>
            <a:srgbClr val="0000FF"/>
          </a:solidFill>
          <a:ln w="9525">
            <a:solidFill>
              <a:srgbClr val="0000FF"/>
            </a:solidFill>
            <a:round/>
            <a:headEnd/>
            <a:tailEnd/>
          </a:ln>
        </p:spPr>
        <p:txBody>
          <a:bodyPr wrap="none" anchor="ctr"/>
          <a:lstStyle/>
          <a:p>
            <a:endParaRPr lang="en-US"/>
          </a:p>
        </p:txBody>
      </p:sp>
      <p:sp>
        <p:nvSpPr>
          <p:cNvPr id="53261" name="Text Box 15"/>
          <p:cNvSpPr txBox="1">
            <a:spLocks noChangeArrowheads="1"/>
          </p:cNvSpPr>
          <p:nvPr/>
        </p:nvSpPr>
        <p:spPr bwMode="auto">
          <a:xfrm>
            <a:off x="3878263" y="1981200"/>
            <a:ext cx="865187" cy="457200"/>
          </a:xfrm>
          <a:prstGeom prst="rect">
            <a:avLst/>
          </a:prstGeom>
          <a:noFill/>
          <a:ln w="9525">
            <a:noFill/>
            <a:miter lim="800000"/>
            <a:headEnd/>
            <a:tailEnd/>
          </a:ln>
        </p:spPr>
        <p:txBody>
          <a:bodyPr wrap="none">
            <a:spAutoFit/>
          </a:bodyPr>
          <a:lstStyle/>
          <a:p>
            <a:r>
              <a:rPr lang="en-US" sz="2400" b="0">
                <a:solidFill>
                  <a:srgbClr val="996633"/>
                </a:solidFill>
              </a:rPr>
              <a:t>-102°</a:t>
            </a:r>
            <a:endParaRPr lang="en-US" sz="2400" b="0"/>
          </a:p>
        </p:txBody>
      </p:sp>
      <p:sp>
        <p:nvSpPr>
          <p:cNvPr id="53262" name="Text Box 16"/>
          <p:cNvSpPr txBox="1">
            <a:spLocks noChangeArrowheads="1"/>
          </p:cNvSpPr>
          <p:nvPr/>
        </p:nvSpPr>
        <p:spPr bwMode="auto">
          <a:xfrm>
            <a:off x="4876800" y="1981200"/>
            <a:ext cx="712788" cy="457200"/>
          </a:xfrm>
          <a:prstGeom prst="rect">
            <a:avLst/>
          </a:prstGeom>
          <a:noFill/>
          <a:ln w="9525">
            <a:noFill/>
            <a:miter lim="800000"/>
            <a:headEnd/>
            <a:tailEnd/>
          </a:ln>
        </p:spPr>
        <p:txBody>
          <a:bodyPr wrap="none">
            <a:spAutoFit/>
          </a:bodyPr>
          <a:lstStyle/>
          <a:p>
            <a:r>
              <a:rPr lang="en-US" sz="2400" b="0">
                <a:solidFill>
                  <a:srgbClr val="996633"/>
                </a:solidFill>
              </a:rPr>
              <a:t>-96°</a:t>
            </a:r>
            <a:endParaRPr lang="en-US" sz="2400" b="0"/>
          </a:p>
        </p:txBody>
      </p:sp>
      <p:sp>
        <p:nvSpPr>
          <p:cNvPr id="53263" name="Text Box 17"/>
          <p:cNvSpPr txBox="1">
            <a:spLocks noChangeArrowheads="1"/>
          </p:cNvSpPr>
          <p:nvPr/>
        </p:nvSpPr>
        <p:spPr bwMode="auto">
          <a:xfrm>
            <a:off x="4419600" y="1524000"/>
            <a:ext cx="712788" cy="457200"/>
          </a:xfrm>
          <a:prstGeom prst="rect">
            <a:avLst/>
          </a:prstGeom>
          <a:noFill/>
          <a:ln w="9525">
            <a:noFill/>
            <a:miter lim="800000"/>
            <a:headEnd/>
            <a:tailEnd/>
          </a:ln>
        </p:spPr>
        <p:txBody>
          <a:bodyPr wrap="none">
            <a:spAutoFit/>
          </a:bodyPr>
          <a:lstStyle/>
          <a:p>
            <a:r>
              <a:rPr lang="en-US" sz="2400" b="0">
                <a:solidFill>
                  <a:srgbClr val="0000FF"/>
                </a:solidFill>
              </a:rPr>
              <a:t>-99°</a:t>
            </a:r>
            <a:endParaRPr lang="en-US" sz="2400" b="0"/>
          </a:p>
        </p:txBody>
      </p:sp>
      <p:sp>
        <p:nvSpPr>
          <p:cNvPr id="53264" name="Text Box 18"/>
          <p:cNvSpPr txBox="1">
            <a:spLocks noChangeArrowheads="1"/>
          </p:cNvSpPr>
          <p:nvPr/>
        </p:nvSpPr>
        <p:spPr bwMode="auto">
          <a:xfrm>
            <a:off x="3733800" y="5554663"/>
            <a:ext cx="979488" cy="457200"/>
          </a:xfrm>
          <a:prstGeom prst="rect">
            <a:avLst/>
          </a:prstGeom>
          <a:noFill/>
          <a:ln w="9525">
            <a:noFill/>
            <a:miter lim="800000"/>
            <a:headEnd/>
            <a:tailEnd/>
          </a:ln>
        </p:spPr>
        <p:txBody>
          <a:bodyPr wrap="none">
            <a:spAutoFit/>
          </a:bodyPr>
          <a:lstStyle/>
          <a:p>
            <a:r>
              <a:rPr lang="en-US" sz="2400" b="0"/>
              <a:t>Origin</a:t>
            </a:r>
          </a:p>
        </p:txBody>
      </p:sp>
      <p:sp>
        <p:nvSpPr>
          <p:cNvPr id="53265" name="Line 19"/>
          <p:cNvSpPr>
            <a:spLocks noChangeShapeType="1"/>
          </p:cNvSpPr>
          <p:nvPr/>
        </p:nvSpPr>
        <p:spPr bwMode="auto">
          <a:xfrm>
            <a:off x="4267200" y="41910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53266" name="Line 20"/>
          <p:cNvSpPr>
            <a:spLocks noChangeShapeType="1"/>
          </p:cNvSpPr>
          <p:nvPr/>
        </p:nvSpPr>
        <p:spPr bwMode="auto">
          <a:xfrm>
            <a:off x="4975225" y="4205288"/>
            <a:ext cx="381000" cy="0"/>
          </a:xfrm>
          <a:prstGeom prst="line">
            <a:avLst/>
          </a:prstGeom>
          <a:noFill/>
          <a:ln w="9525">
            <a:solidFill>
              <a:schemeClr val="tx1"/>
            </a:solidFill>
            <a:round/>
            <a:headEnd type="triangle" w="med" len="med"/>
            <a:tailEnd/>
          </a:ln>
        </p:spPr>
        <p:txBody>
          <a:bodyPr wrap="none" anchor="ctr"/>
          <a:lstStyle/>
          <a:p>
            <a:endParaRPr lang="en-US"/>
          </a:p>
        </p:txBody>
      </p:sp>
      <p:sp>
        <p:nvSpPr>
          <p:cNvPr id="53267" name="Text Box 21"/>
          <p:cNvSpPr txBox="1">
            <a:spLocks noChangeArrowheads="1"/>
          </p:cNvSpPr>
          <p:nvPr/>
        </p:nvSpPr>
        <p:spPr bwMode="auto">
          <a:xfrm>
            <a:off x="3946525" y="3927475"/>
            <a:ext cx="458788" cy="457200"/>
          </a:xfrm>
          <a:prstGeom prst="rect">
            <a:avLst/>
          </a:prstGeom>
          <a:noFill/>
          <a:ln w="9525">
            <a:noFill/>
            <a:miter lim="800000"/>
            <a:headEnd/>
            <a:tailEnd/>
          </a:ln>
        </p:spPr>
        <p:txBody>
          <a:bodyPr wrap="none">
            <a:spAutoFit/>
          </a:bodyPr>
          <a:lstStyle/>
          <a:p>
            <a:r>
              <a:rPr lang="en-US" sz="2400" b="0"/>
              <a:t>6°</a:t>
            </a:r>
            <a:endParaRPr lang="en-US" sz="2400" b="0">
              <a:solidFill>
                <a:srgbClr val="996633"/>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State Plane Coordinate System</a:t>
            </a:r>
          </a:p>
        </p:txBody>
      </p:sp>
      <p:sp>
        <p:nvSpPr>
          <p:cNvPr id="54275" name="Rectangle 3"/>
          <p:cNvSpPr>
            <a:spLocks noGrp="1" noChangeArrowheads="1"/>
          </p:cNvSpPr>
          <p:nvPr>
            <p:ph type="body" idx="1"/>
          </p:nvPr>
        </p:nvSpPr>
        <p:spPr/>
        <p:txBody>
          <a:bodyPr/>
          <a:lstStyle/>
          <a:p>
            <a:r>
              <a:rPr lang="en-US" smtClean="0"/>
              <a:t>Defined for each </a:t>
            </a:r>
            <a:r>
              <a:rPr lang="en-US" smtClean="0">
                <a:solidFill>
                  <a:srgbClr val="FF3300"/>
                </a:solidFill>
              </a:rPr>
              <a:t>State</a:t>
            </a:r>
            <a:r>
              <a:rPr lang="en-US" smtClean="0"/>
              <a:t> in the United States</a:t>
            </a:r>
          </a:p>
          <a:p>
            <a:r>
              <a:rPr lang="en-US" smtClean="0">
                <a:solidFill>
                  <a:srgbClr val="FF3300"/>
                </a:solidFill>
              </a:rPr>
              <a:t>East-West States</a:t>
            </a:r>
            <a:r>
              <a:rPr lang="en-US" smtClean="0"/>
              <a:t> (e.g. Texas) use Lambert Conformal Conic, </a:t>
            </a:r>
            <a:r>
              <a:rPr lang="en-US" smtClean="0">
                <a:solidFill>
                  <a:srgbClr val="FF3300"/>
                </a:solidFill>
              </a:rPr>
              <a:t>North-South States</a:t>
            </a:r>
            <a:r>
              <a:rPr lang="en-US" smtClean="0"/>
              <a:t> (e.g. California) use Transverse Mercator</a:t>
            </a:r>
          </a:p>
          <a:p>
            <a:r>
              <a:rPr lang="en-US" smtClean="0"/>
              <a:t>Texas has </a:t>
            </a:r>
            <a:r>
              <a:rPr lang="en-US" smtClean="0">
                <a:solidFill>
                  <a:srgbClr val="FF3300"/>
                </a:solidFill>
              </a:rPr>
              <a:t>five zones</a:t>
            </a:r>
            <a:r>
              <a:rPr lang="en-US" smtClean="0"/>
              <a:t> (North, North Central, Central, South Central, South) to give accurate representation</a:t>
            </a:r>
          </a:p>
          <a:p>
            <a:r>
              <a:rPr lang="en-US" smtClean="0">
                <a:solidFill>
                  <a:srgbClr val="FF3300"/>
                </a:solidFill>
              </a:rPr>
              <a:t>Greatest accuracy</a:t>
            </a:r>
            <a:r>
              <a:rPr lang="en-US" smtClean="0"/>
              <a:t> for local measurements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Texas Centric Mapping System</a:t>
            </a:r>
          </a:p>
        </p:txBody>
      </p:sp>
      <p:sp>
        <p:nvSpPr>
          <p:cNvPr id="55299" name="Rectangle 3"/>
          <p:cNvSpPr>
            <a:spLocks noGrp="1" noChangeArrowheads="1"/>
          </p:cNvSpPr>
          <p:nvPr>
            <p:ph type="body" idx="1"/>
          </p:nvPr>
        </p:nvSpPr>
        <p:spPr/>
        <p:txBody>
          <a:bodyPr/>
          <a:lstStyle/>
          <a:p>
            <a:r>
              <a:rPr lang="en-US" smtClean="0"/>
              <a:t>Designed to give </a:t>
            </a:r>
            <a:r>
              <a:rPr lang="en-US" smtClean="0">
                <a:solidFill>
                  <a:srgbClr val="FF3300"/>
                </a:solidFill>
              </a:rPr>
              <a:t>State-wide</a:t>
            </a:r>
            <a:r>
              <a:rPr lang="en-US" smtClean="0"/>
              <a:t> coverage of Texas without gaps</a:t>
            </a:r>
          </a:p>
          <a:p>
            <a:r>
              <a:rPr lang="en-US" smtClean="0">
                <a:solidFill>
                  <a:srgbClr val="FF3300"/>
                </a:solidFill>
              </a:rPr>
              <a:t>Lambert Conformal Conic</a:t>
            </a:r>
            <a:r>
              <a:rPr lang="en-US" smtClean="0"/>
              <a:t> projection with standard parallels 1/6 from the top and 1/6 from bottom of the State</a:t>
            </a:r>
          </a:p>
          <a:p>
            <a:r>
              <a:rPr lang="en-US" smtClean="0">
                <a:solidFill>
                  <a:srgbClr val="FF3300"/>
                </a:solidFill>
              </a:rPr>
              <a:t>Adapted to Albers</a:t>
            </a:r>
            <a:r>
              <a:rPr lang="en-US" smtClean="0"/>
              <a:t> equal area projection for working in hydrology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609600" y="228600"/>
            <a:ext cx="7772400" cy="1143000"/>
          </a:xfrm>
        </p:spPr>
        <p:txBody>
          <a:bodyPr/>
          <a:lstStyle/>
          <a:p>
            <a:r>
              <a:rPr lang="en-US" sz="4000" smtClean="0"/>
              <a:t>ArcGIS </a:t>
            </a:r>
            <a:r>
              <a:rPr lang="en-US" sz="4000" smtClean="0">
                <a:solidFill>
                  <a:srgbClr val="FF0000"/>
                </a:solidFill>
              </a:rPr>
              <a:t>Spatial Reference </a:t>
            </a:r>
            <a:r>
              <a:rPr lang="en-US" sz="4000" smtClean="0"/>
              <a:t>Frames</a:t>
            </a:r>
          </a:p>
        </p:txBody>
      </p:sp>
      <p:sp>
        <p:nvSpPr>
          <p:cNvPr id="56323" name="Rectangle 1027"/>
          <p:cNvSpPr>
            <a:spLocks noGrp="1" noChangeArrowheads="1"/>
          </p:cNvSpPr>
          <p:nvPr>
            <p:ph type="body" sz="half" idx="1"/>
          </p:nvPr>
        </p:nvSpPr>
        <p:spPr>
          <a:xfrm>
            <a:off x="685800" y="1447800"/>
            <a:ext cx="3810000" cy="4114800"/>
          </a:xfrm>
        </p:spPr>
        <p:txBody>
          <a:bodyPr/>
          <a:lstStyle/>
          <a:p>
            <a:r>
              <a:rPr lang="en-US" sz="2400" smtClean="0"/>
              <a:t>Defined for a </a:t>
            </a:r>
            <a:r>
              <a:rPr lang="en-US" sz="2400" smtClean="0">
                <a:solidFill>
                  <a:srgbClr val="FF3300"/>
                </a:solidFill>
              </a:rPr>
              <a:t>feature dataset</a:t>
            </a:r>
            <a:r>
              <a:rPr lang="en-US" sz="2400" smtClean="0"/>
              <a:t> in </a:t>
            </a:r>
            <a:r>
              <a:rPr lang="en-US" sz="2400" smtClean="0">
                <a:solidFill>
                  <a:srgbClr val="FF3300"/>
                </a:solidFill>
              </a:rPr>
              <a:t>ArcCatalog</a:t>
            </a:r>
          </a:p>
          <a:p>
            <a:r>
              <a:rPr lang="en-US" sz="2400" smtClean="0"/>
              <a:t>XY Coordinate System</a:t>
            </a:r>
          </a:p>
          <a:p>
            <a:pPr lvl="1"/>
            <a:r>
              <a:rPr lang="en-US" sz="2000" smtClean="0"/>
              <a:t>Projected</a:t>
            </a:r>
          </a:p>
          <a:p>
            <a:pPr lvl="1"/>
            <a:r>
              <a:rPr lang="en-US" sz="2000" smtClean="0"/>
              <a:t>Geographic</a:t>
            </a:r>
          </a:p>
          <a:p>
            <a:r>
              <a:rPr lang="en-US" sz="2400" smtClean="0"/>
              <a:t>Z Coordinate system</a:t>
            </a:r>
          </a:p>
          <a:p>
            <a:r>
              <a:rPr lang="en-US" sz="2400" smtClean="0"/>
              <a:t>Tolerance</a:t>
            </a:r>
          </a:p>
          <a:p>
            <a:r>
              <a:rPr lang="en-US" sz="2400" smtClean="0"/>
              <a:t>Resolution</a:t>
            </a:r>
          </a:p>
          <a:p>
            <a:r>
              <a:rPr lang="en-US" sz="2400" smtClean="0"/>
              <a:t>M Domain</a:t>
            </a:r>
          </a:p>
        </p:txBody>
      </p:sp>
      <p:pic>
        <p:nvPicPr>
          <p:cNvPr id="73730" name="Picture 2"/>
          <p:cNvPicPr>
            <a:picLocks noChangeAspect="1" noChangeArrowheads="1"/>
          </p:cNvPicPr>
          <p:nvPr/>
        </p:nvPicPr>
        <p:blipFill>
          <a:blip r:embed="rId2" cstate="print"/>
          <a:srcRect/>
          <a:stretch>
            <a:fillRect/>
          </a:stretch>
        </p:blipFill>
        <p:spPr bwMode="auto">
          <a:xfrm>
            <a:off x="4191000" y="990600"/>
            <a:ext cx="4619625" cy="561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smtClean="0"/>
              <a:t>Horizontal Coordinate Systems</a:t>
            </a:r>
          </a:p>
        </p:txBody>
      </p:sp>
      <p:sp>
        <p:nvSpPr>
          <p:cNvPr id="57347" name="Rectangle 1027"/>
          <p:cNvSpPr>
            <a:spLocks noGrp="1" noChangeArrowheads="1"/>
          </p:cNvSpPr>
          <p:nvPr>
            <p:ph type="body" sz="half" idx="1"/>
          </p:nvPr>
        </p:nvSpPr>
        <p:spPr/>
        <p:txBody>
          <a:bodyPr/>
          <a:lstStyle/>
          <a:p>
            <a:r>
              <a:rPr lang="en-US" smtClean="0">
                <a:solidFill>
                  <a:srgbClr val="FF3300"/>
                </a:solidFill>
              </a:rPr>
              <a:t>Geographic</a:t>
            </a:r>
            <a:r>
              <a:rPr lang="en-US" smtClean="0"/>
              <a:t> coordinates (decimal degrees)</a:t>
            </a:r>
          </a:p>
        </p:txBody>
      </p:sp>
      <p:pic>
        <p:nvPicPr>
          <p:cNvPr id="57348" name="Picture 1033"/>
          <p:cNvPicPr>
            <a:picLocks noChangeAspect="1" noChangeArrowheads="1"/>
          </p:cNvPicPr>
          <p:nvPr/>
        </p:nvPicPr>
        <p:blipFill>
          <a:blip r:embed="rId2" cstate="print"/>
          <a:srcRect/>
          <a:stretch>
            <a:fillRect/>
          </a:stretch>
        </p:blipFill>
        <p:spPr bwMode="auto">
          <a:xfrm>
            <a:off x="4800600" y="3352800"/>
            <a:ext cx="4343400" cy="2954338"/>
          </a:xfrm>
          <a:prstGeom prst="rect">
            <a:avLst/>
          </a:prstGeom>
          <a:noFill/>
          <a:ln w="9525">
            <a:noFill/>
            <a:miter lim="800000"/>
            <a:headEnd/>
            <a:tailEnd/>
          </a:ln>
        </p:spPr>
      </p:pic>
      <p:sp>
        <p:nvSpPr>
          <p:cNvPr id="57349" name="Rectangle 1035"/>
          <p:cNvSpPr>
            <a:spLocks noGrp="1" noChangeArrowheads="1"/>
          </p:cNvSpPr>
          <p:nvPr>
            <p:ph type="body" sz="half" idx="2"/>
          </p:nvPr>
        </p:nvSpPr>
        <p:spPr/>
        <p:txBody>
          <a:bodyPr/>
          <a:lstStyle/>
          <a:p>
            <a:r>
              <a:rPr lang="en-US" smtClean="0">
                <a:solidFill>
                  <a:srgbClr val="FF3300"/>
                </a:solidFill>
              </a:rPr>
              <a:t>Projected</a:t>
            </a:r>
            <a:r>
              <a:rPr lang="en-US" smtClean="0"/>
              <a:t> coordinates (length units, ft or meters)</a:t>
            </a:r>
          </a:p>
          <a:p>
            <a:endParaRPr lang="en-US" smtClean="0"/>
          </a:p>
        </p:txBody>
      </p:sp>
      <p:pic>
        <p:nvPicPr>
          <p:cNvPr id="57350" name="Picture 1036"/>
          <p:cNvPicPr>
            <a:picLocks noChangeAspect="1" noChangeArrowheads="1"/>
          </p:cNvPicPr>
          <p:nvPr/>
        </p:nvPicPr>
        <p:blipFill>
          <a:blip r:embed="rId3" cstate="print"/>
          <a:srcRect/>
          <a:stretch>
            <a:fillRect/>
          </a:stretch>
        </p:blipFill>
        <p:spPr bwMode="auto">
          <a:xfrm>
            <a:off x="304800" y="3352800"/>
            <a:ext cx="4371975"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Vertical Coordinate Systems</a:t>
            </a:r>
          </a:p>
        </p:txBody>
      </p:sp>
      <p:sp>
        <p:nvSpPr>
          <p:cNvPr id="58371" name="Rectangle 3"/>
          <p:cNvSpPr>
            <a:spLocks noGrp="1" noChangeArrowheads="1"/>
          </p:cNvSpPr>
          <p:nvPr>
            <p:ph type="body" sz="half" idx="1"/>
          </p:nvPr>
        </p:nvSpPr>
        <p:spPr>
          <a:xfrm>
            <a:off x="685800" y="1981200"/>
            <a:ext cx="2971800" cy="4114800"/>
          </a:xfrm>
        </p:spPr>
        <p:txBody>
          <a:bodyPr/>
          <a:lstStyle/>
          <a:p>
            <a:r>
              <a:rPr lang="en-US" smtClean="0">
                <a:solidFill>
                  <a:srgbClr val="FF3300"/>
                </a:solidFill>
              </a:rPr>
              <a:t>None </a:t>
            </a:r>
            <a:r>
              <a:rPr lang="en-US" smtClean="0"/>
              <a:t>for 2D data</a:t>
            </a:r>
          </a:p>
          <a:p>
            <a:r>
              <a:rPr lang="en-US" smtClean="0">
                <a:solidFill>
                  <a:srgbClr val="FF3300"/>
                </a:solidFill>
              </a:rPr>
              <a:t>Necessary</a:t>
            </a:r>
            <a:r>
              <a:rPr lang="en-US" smtClean="0"/>
              <a:t> for 3D data</a:t>
            </a:r>
          </a:p>
        </p:txBody>
      </p:sp>
      <p:pic>
        <p:nvPicPr>
          <p:cNvPr id="58372" name="Picture 8"/>
          <p:cNvPicPr>
            <a:picLocks noChangeAspect="1" noChangeArrowheads="1"/>
          </p:cNvPicPr>
          <p:nvPr/>
        </p:nvPicPr>
        <p:blipFill>
          <a:blip r:embed="rId2" cstate="print"/>
          <a:srcRect/>
          <a:stretch>
            <a:fillRect/>
          </a:stretch>
        </p:blipFill>
        <p:spPr bwMode="auto">
          <a:xfrm>
            <a:off x="4267200" y="1524000"/>
            <a:ext cx="46196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Tolerance</a:t>
            </a:r>
          </a:p>
        </p:txBody>
      </p:sp>
      <p:sp>
        <p:nvSpPr>
          <p:cNvPr id="59395" name="Rectangle 3"/>
          <p:cNvSpPr>
            <a:spLocks noGrp="1" noChangeArrowheads="1"/>
          </p:cNvSpPr>
          <p:nvPr>
            <p:ph type="body" sz="half" idx="1"/>
          </p:nvPr>
        </p:nvSpPr>
        <p:spPr/>
        <p:txBody>
          <a:bodyPr/>
          <a:lstStyle/>
          <a:p>
            <a:pPr>
              <a:lnSpc>
                <a:spcPct val="90000"/>
              </a:lnSpc>
            </a:pPr>
            <a:r>
              <a:rPr lang="en-US" sz="2000" smtClean="0"/>
              <a:t>The default XY tolerance is the equivalent of 1mm (0.001 meters) in the linear unit of the data's XY (horizontal) coordinate system on the earth surface at the center of the coordinate system. For example, if your coordinate system is recorded in feet, the default value is 0.003281 feet (0.03937 inches). If coordinates are in latitude-longitude, the default XY tolerance is 0.0000000556 degrees.</a:t>
            </a:r>
          </a:p>
        </p:txBody>
      </p:sp>
      <p:pic>
        <p:nvPicPr>
          <p:cNvPr id="59396" name="Picture 5"/>
          <p:cNvPicPr>
            <a:picLocks noChangeAspect="1" noChangeArrowheads="1"/>
          </p:cNvPicPr>
          <p:nvPr/>
        </p:nvPicPr>
        <p:blipFill>
          <a:blip r:embed="rId2" cstate="print"/>
          <a:srcRect/>
          <a:stretch>
            <a:fillRect/>
          </a:stretch>
        </p:blipFill>
        <p:spPr bwMode="auto">
          <a:xfrm>
            <a:off x="4591050" y="2057400"/>
            <a:ext cx="4552950" cy="3562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609600"/>
            <a:ext cx="8610600" cy="1143000"/>
          </a:xfrm>
        </p:spPr>
        <p:txBody>
          <a:bodyPr/>
          <a:lstStyle/>
          <a:p>
            <a:r>
              <a:rPr lang="en-US" smtClean="0">
                <a:solidFill>
                  <a:srgbClr val="FF3300"/>
                </a:solidFill>
              </a:rPr>
              <a:t>Global Cartesian</a:t>
            </a:r>
            <a:r>
              <a:rPr lang="en-US" smtClean="0"/>
              <a:t> Coordinates (x,y,z)</a:t>
            </a:r>
          </a:p>
        </p:txBody>
      </p:sp>
      <p:grpSp>
        <p:nvGrpSpPr>
          <p:cNvPr id="19459" name="Group 28"/>
          <p:cNvGrpSpPr>
            <a:grpSpLocks/>
          </p:cNvGrpSpPr>
          <p:nvPr/>
        </p:nvGrpSpPr>
        <p:grpSpPr bwMode="auto">
          <a:xfrm>
            <a:off x="1905000" y="1828800"/>
            <a:ext cx="5497513" cy="3790950"/>
            <a:chOff x="1200" y="1152"/>
            <a:chExt cx="3463" cy="2388"/>
          </a:xfrm>
        </p:grpSpPr>
        <p:sp>
          <p:nvSpPr>
            <p:cNvPr id="19460" name="Arc 25"/>
            <p:cNvSpPr>
              <a:spLocks/>
            </p:cNvSpPr>
            <p:nvPr/>
          </p:nvSpPr>
          <p:spPr bwMode="auto">
            <a:xfrm>
              <a:off x="2503" y="1752"/>
              <a:ext cx="415" cy="1778"/>
            </a:xfrm>
            <a:custGeom>
              <a:avLst/>
              <a:gdLst>
                <a:gd name="T0" fmla="*/ 0 w 21600"/>
                <a:gd name="T1" fmla="*/ 0 h 43096"/>
                <a:gd name="T2" fmla="*/ 0 w 21600"/>
                <a:gd name="T3" fmla="*/ 0 h 43096"/>
                <a:gd name="T4" fmla="*/ 0 w 21600"/>
                <a:gd name="T5" fmla="*/ 0 h 43096"/>
                <a:gd name="T6" fmla="*/ 0 60000 65536"/>
                <a:gd name="T7" fmla="*/ 0 60000 65536"/>
                <a:gd name="T8" fmla="*/ 0 60000 65536"/>
                <a:gd name="T9" fmla="*/ 0 w 21600"/>
                <a:gd name="T10" fmla="*/ 0 h 43096"/>
                <a:gd name="T11" fmla="*/ 21600 w 21600"/>
                <a:gd name="T12" fmla="*/ 43096 h 43096"/>
              </a:gdLst>
              <a:ahLst/>
              <a:cxnLst>
                <a:cxn ang="T6">
                  <a:pos x="T0" y="T1"/>
                </a:cxn>
                <a:cxn ang="T7">
                  <a:pos x="T2" y="T3"/>
                </a:cxn>
                <a:cxn ang="T8">
                  <a:pos x="T4" y="T5"/>
                </a:cxn>
              </a:cxnLst>
              <a:rect l="T9" t="T10" r="T11" b="T12"/>
              <a:pathLst>
                <a:path w="21600" h="43096" fill="none" extrusionOk="0">
                  <a:moveTo>
                    <a:pt x="19483" y="43096"/>
                  </a:moveTo>
                  <a:cubicBezTo>
                    <a:pt x="8427" y="42007"/>
                    <a:pt x="0" y="32709"/>
                    <a:pt x="0" y="21600"/>
                  </a:cubicBezTo>
                  <a:cubicBezTo>
                    <a:pt x="-1" y="9714"/>
                    <a:pt x="9601" y="62"/>
                    <a:pt x="21487" y="0"/>
                  </a:cubicBezTo>
                </a:path>
                <a:path w="21600" h="43096" stroke="0" extrusionOk="0">
                  <a:moveTo>
                    <a:pt x="19483" y="43096"/>
                  </a:moveTo>
                  <a:cubicBezTo>
                    <a:pt x="8427" y="42007"/>
                    <a:pt x="0" y="32709"/>
                    <a:pt x="0" y="21600"/>
                  </a:cubicBezTo>
                  <a:cubicBezTo>
                    <a:pt x="-1" y="9714"/>
                    <a:pt x="9601" y="62"/>
                    <a:pt x="21487" y="0"/>
                  </a:cubicBezTo>
                  <a:lnTo>
                    <a:pt x="21600" y="21600"/>
                  </a:lnTo>
                  <a:close/>
                </a:path>
              </a:pathLst>
            </a:custGeom>
            <a:noFill/>
            <a:ln w="19050">
              <a:solidFill>
                <a:schemeClr val="tx1"/>
              </a:solidFill>
              <a:round/>
              <a:headEnd/>
              <a:tailEnd/>
            </a:ln>
          </p:spPr>
          <p:txBody>
            <a:bodyPr wrap="none" anchor="ctr"/>
            <a:lstStyle/>
            <a:p>
              <a:endParaRPr lang="en-US"/>
            </a:p>
          </p:txBody>
        </p:sp>
        <p:sp>
          <p:nvSpPr>
            <p:cNvPr id="19461" name="Oval 4"/>
            <p:cNvSpPr>
              <a:spLocks noChangeArrowheads="1"/>
            </p:cNvSpPr>
            <p:nvPr/>
          </p:nvSpPr>
          <p:spPr bwMode="auto">
            <a:xfrm>
              <a:off x="1875" y="1744"/>
              <a:ext cx="2079" cy="1788"/>
            </a:xfrm>
            <a:prstGeom prst="ellipse">
              <a:avLst/>
            </a:prstGeom>
            <a:noFill/>
            <a:ln w="12700">
              <a:solidFill>
                <a:schemeClr val="tx1"/>
              </a:solidFill>
              <a:round/>
              <a:headEnd/>
              <a:tailEnd/>
            </a:ln>
          </p:spPr>
          <p:txBody>
            <a:bodyPr wrap="none" anchor="ctr"/>
            <a:lstStyle/>
            <a:p>
              <a:endParaRPr lang="en-US"/>
            </a:p>
          </p:txBody>
        </p:sp>
        <p:sp>
          <p:nvSpPr>
            <p:cNvPr id="19462" name="Line 5"/>
            <p:cNvSpPr>
              <a:spLocks noChangeShapeType="1"/>
            </p:cNvSpPr>
            <p:nvPr/>
          </p:nvSpPr>
          <p:spPr bwMode="auto">
            <a:xfrm>
              <a:off x="1875" y="2639"/>
              <a:ext cx="1040" cy="0"/>
            </a:xfrm>
            <a:prstGeom prst="line">
              <a:avLst/>
            </a:prstGeom>
            <a:noFill/>
            <a:ln w="9525">
              <a:solidFill>
                <a:schemeClr val="tx1"/>
              </a:solidFill>
              <a:prstDash val="dash"/>
              <a:round/>
              <a:headEnd/>
              <a:tailEnd/>
            </a:ln>
          </p:spPr>
          <p:txBody>
            <a:bodyPr wrap="none" anchor="ctr"/>
            <a:lstStyle/>
            <a:p>
              <a:endParaRPr lang="en-US"/>
            </a:p>
          </p:txBody>
        </p:sp>
        <p:sp>
          <p:nvSpPr>
            <p:cNvPr id="19463" name="Text Box 6"/>
            <p:cNvSpPr txBox="1">
              <a:spLocks noChangeArrowheads="1"/>
            </p:cNvSpPr>
            <p:nvPr/>
          </p:nvSpPr>
          <p:spPr bwMode="auto">
            <a:xfrm>
              <a:off x="2924" y="2328"/>
              <a:ext cx="290" cy="327"/>
            </a:xfrm>
            <a:prstGeom prst="rect">
              <a:avLst/>
            </a:prstGeom>
            <a:noFill/>
            <a:ln w="9525">
              <a:noFill/>
              <a:miter lim="800000"/>
              <a:headEnd/>
              <a:tailEnd/>
            </a:ln>
          </p:spPr>
          <p:txBody>
            <a:bodyPr wrap="none">
              <a:spAutoFit/>
            </a:bodyPr>
            <a:lstStyle/>
            <a:p>
              <a:r>
                <a:rPr lang="en-US" sz="2800" b="0">
                  <a:latin typeface="Arial" charset="0"/>
                </a:rPr>
                <a:t>O</a:t>
              </a:r>
              <a:endParaRPr lang="en-US" sz="2800" b="0"/>
            </a:p>
          </p:txBody>
        </p:sp>
        <p:sp>
          <p:nvSpPr>
            <p:cNvPr id="19464" name="Text Box 7"/>
            <p:cNvSpPr txBox="1">
              <a:spLocks noChangeArrowheads="1"/>
            </p:cNvSpPr>
            <p:nvPr/>
          </p:nvSpPr>
          <p:spPr bwMode="auto">
            <a:xfrm>
              <a:off x="1594" y="2948"/>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X</a:t>
              </a:r>
              <a:endParaRPr lang="en-US" sz="2800" b="0"/>
            </a:p>
          </p:txBody>
        </p:sp>
        <p:sp>
          <p:nvSpPr>
            <p:cNvPr id="19465" name="Text Box 8"/>
            <p:cNvSpPr txBox="1">
              <a:spLocks noChangeArrowheads="1"/>
            </p:cNvSpPr>
            <p:nvPr/>
          </p:nvSpPr>
          <p:spPr bwMode="auto">
            <a:xfrm>
              <a:off x="2906" y="1152"/>
              <a:ext cx="253"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Z</a:t>
              </a:r>
              <a:endParaRPr lang="en-US" sz="2800" b="0"/>
            </a:p>
          </p:txBody>
        </p:sp>
        <p:sp>
          <p:nvSpPr>
            <p:cNvPr id="19466" name="Text Box 9"/>
            <p:cNvSpPr txBox="1">
              <a:spLocks noChangeArrowheads="1"/>
            </p:cNvSpPr>
            <p:nvPr/>
          </p:nvSpPr>
          <p:spPr bwMode="auto">
            <a:xfrm>
              <a:off x="4206" y="2476"/>
              <a:ext cx="265" cy="327"/>
            </a:xfrm>
            <a:prstGeom prst="rect">
              <a:avLst/>
            </a:prstGeom>
            <a:noFill/>
            <a:ln w="9525">
              <a:noFill/>
              <a:miter lim="800000"/>
              <a:headEnd/>
              <a:tailEnd/>
            </a:ln>
          </p:spPr>
          <p:txBody>
            <a:bodyPr wrap="none">
              <a:spAutoFit/>
            </a:bodyPr>
            <a:lstStyle/>
            <a:p>
              <a:r>
                <a:rPr lang="en-US" sz="2800">
                  <a:solidFill>
                    <a:schemeClr val="accent2"/>
                  </a:solidFill>
                  <a:latin typeface="Arial" charset="0"/>
                </a:rPr>
                <a:t>Y</a:t>
              </a:r>
              <a:endParaRPr lang="en-US" sz="2800" b="0"/>
            </a:p>
          </p:txBody>
        </p:sp>
        <p:sp>
          <p:nvSpPr>
            <p:cNvPr id="19467" name="Line 13"/>
            <p:cNvSpPr>
              <a:spLocks noChangeShapeType="1"/>
            </p:cNvSpPr>
            <p:nvPr/>
          </p:nvSpPr>
          <p:spPr bwMode="auto">
            <a:xfrm flipH="1">
              <a:off x="1841" y="2639"/>
              <a:ext cx="1074" cy="372"/>
            </a:xfrm>
            <a:prstGeom prst="line">
              <a:avLst/>
            </a:prstGeom>
            <a:noFill/>
            <a:ln w="28575">
              <a:solidFill>
                <a:schemeClr val="accent2"/>
              </a:solidFill>
              <a:round/>
              <a:headEnd/>
              <a:tailEnd type="triangle" w="med" len="med"/>
            </a:ln>
          </p:spPr>
          <p:txBody>
            <a:bodyPr wrap="none" anchor="ctr"/>
            <a:lstStyle/>
            <a:p>
              <a:endParaRPr lang="en-US"/>
            </a:p>
          </p:txBody>
        </p:sp>
        <p:sp>
          <p:nvSpPr>
            <p:cNvPr id="19468" name="Arc 14"/>
            <p:cNvSpPr>
              <a:spLocks/>
            </p:cNvSpPr>
            <p:nvPr/>
          </p:nvSpPr>
          <p:spPr bwMode="auto">
            <a:xfrm>
              <a:off x="1880" y="2493"/>
              <a:ext cx="2066" cy="149"/>
            </a:xfrm>
            <a:custGeom>
              <a:avLst/>
              <a:gdLst>
                <a:gd name="T0" fmla="*/ 0 w 42925"/>
                <a:gd name="T1" fmla="*/ 0 h 21600"/>
                <a:gd name="T2" fmla="*/ 0 w 42925"/>
                <a:gd name="T3" fmla="*/ 0 h 21600"/>
                <a:gd name="T4" fmla="*/ 0 w 42925"/>
                <a:gd name="T5" fmla="*/ 0 h 21600"/>
                <a:gd name="T6" fmla="*/ 0 60000 65536"/>
                <a:gd name="T7" fmla="*/ 0 60000 65536"/>
                <a:gd name="T8" fmla="*/ 0 60000 65536"/>
                <a:gd name="T9" fmla="*/ 0 w 42925"/>
                <a:gd name="T10" fmla="*/ 0 h 21600"/>
                <a:gd name="T11" fmla="*/ 42925 w 42925"/>
                <a:gd name="T12" fmla="*/ 21600 h 21600"/>
              </a:gdLst>
              <a:ahLst/>
              <a:cxnLst>
                <a:cxn ang="T6">
                  <a:pos x="T0" y="T1"/>
                </a:cxn>
                <a:cxn ang="T7">
                  <a:pos x="T2" y="T3"/>
                </a:cxn>
                <a:cxn ang="T8">
                  <a:pos x="T4" y="T5"/>
                </a:cxn>
              </a:cxnLst>
              <a:rect l="T9" t="T10" r="T11" b="T12"/>
              <a:pathLst>
                <a:path w="42925" h="21600" fill="none" extrusionOk="0">
                  <a:moveTo>
                    <a:pt x="-1" y="19878"/>
                  </a:moveTo>
                  <a:cubicBezTo>
                    <a:pt x="896" y="8652"/>
                    <a:pt x="10269" y="-1"/>
                    <a:pt x="21531" y="0"/>
                  </a:cubicBezTo>
                  <a:cubicBezTo>
                    <a:pt x="32310" y="0"/>
                    <a:pt x="41439" y="7946"/>
                    <a:pt x="42924" y="18623"/>
                  </a:cubicBezTo>
                </a:path>
                <a:path w="42925" h="21600" stroke="0" extrusionOk="0">
                  <a:moveTo>
                    <a:pt x="-1" y="19878"/>
                  </a:moveTo>
                  <a:cubicBezTo>
                    <a:pt x="896" y="8652"/>
                    <a:pt x="10269" y="-1"/>
                    <a:pt x="21531" y="0"/>
                  </a:cubicBezTo>
                  <a:cubicBezTo>
                    <a:pt x="32310" y="0"/>
                    <a:pt x="41439" y="7946"/>
                    <a:pt x="42924" y="18623"/>
                  </a:cubicBezTo>
                  <a:lnTo>
                    <a:pt x="21531" y="21600"/>
                  </a:lnTo>
                  <a:close/>
                </a:path>
              </a:pathLst>
            </a:custGeom>
            <a:noFill/>
            <a:ln w="12700">
              <a:solidFill>
                <a:schemeClr val="tx1"/>
              </a:solidFill>
              <a:prstDash val="dash"/>
              <a:round/>
              <a:headEnd/>
              <a:tailEnd/>
            </a:ln>
          </p:spPr>
          <p:txBody>
            <a:bodyPr wrap="none" anchor="ctr"/>
            <a:lstStyle/>
            <a:p>
              <a:endParaRPr lang="en-US"/>
            </a:p>
          </p:txBody>
        </p:sp>
        <p:sp>
          <p:nvSpPr>
            <p:cNvPr id="19469" name="Arc 15"/>
            <p:cNvSpPr>
              <a:spLocks/>
            </p:cNvSpPr>
            <p:nvPr/>
          </p:nvSpPr>
          <p:spPr bwMode="auto">
            <a:xfrm>
              <a:off x="2913" y="1746"/>
              <a:ext cx="415" cy="1786"/>
            </a:xfrm>
            <a:custGeom>
              <a:avLst/>
              <a:gdLst>
                <a:gd name="T0" fmla="*/ 0 w 21600"/>
                <a:gd name="T1" fmla="*/ 0 h 43183"/>
                <a:gd name="T2" fmla="*/ 0 w 21600"/>
                <a:gd name="T3" fmla="*/ 0 h 43183"/>
                <a:gd name="T4" fmla="*/ 0 w 21600"/>
                <a:gd name="T5" fmla="*/ 0 h 43183"/>
                <a:gd name="T6" fmla="*/ 0 60000 65536"/>
                <a:gd name="T7" fmla="*/ 0 60000 65536"/>
                <a:gd name="T8" fmla="*/ 0 60000 65536"/>
                <a:gd name="T9" fmla="*/ 0 w 21600"/>
                <a:gd name="T10" fmla="*/ 0 h 43183"/>
                <a:gd name="T11" fmla="*/ 21600 w 21600"/>
                <a:gd name="T12" fmla="*/ 43183 h 43183"/>
              </a:gdLst>
              <a:ahLst/>
              <a:cxnLst>
                <a:cxn ang="T6">
                  <a:pos x="T0" y="T1"/>
                </a:cxn>
                <a:cxn ang="T7">
                  <a:pos x="T2" y="T3"/>
                </a:cxn>
                <a:cxn ang="T8">
                  <a:pos x="T4" y="T5"/>
                </a:cxn>
              </a:cxnLst>
              <a:rect l="T9" t="T10" r="T11" b="T12"/>
              <a:pathLst>
                <a:path w="21600" h="43183" fill="none" extrusionOk="0">
                  <a:moveTo>
                    <a:pt x="75" y="0"/>
                  </a:moveTo>
                  <a:cubicBezTo>
                    <a:pt x="11975" y="42"/>
                    <a:pt x="21600" y="9700"/>
                    <a:pt x="21600" y="21600"/>
                  </a:cubicBezTo>
                  <a:cubicBezTo>
                    <a:pt x="21600" y="33198"/>
                    <a:pt x="12440" y="42726"/>
                    <a:pt x="851" y="43183"/>
                  </a:cubicBezTo>
                </a:path>
                <a:path w="21600" h="43183" stroke="0" extrusionOk="0">
                  <a:moveTo>
                    <a:pt x="75" y="0"/>
                  </a:moveTo>
                  <a:cubicBezTo>
                    <a:pt x="11975" y="42"/>
                    <a:pt x="21600" y="9700"/>
                    <a:pt x="21600" y="21600"/>
                  </a:cubicBezTo>
                  <a:cubicBezTo>
                    <a:pt x="21600" y="33198"/>
                    <a:pt x="12440" y="42726"/>
                    <a:pt x="851" y="43183"/>
                  </a:cubicBezTo>
                  <a:lnTo>
                    <a:pt x="0" y="21600"/>
                  </a:lnTo>
                  <a:close/>
                </a:path>
              </a:pathLst>
            </a:custGeom>
            <a:noFill/>
            <a:ln w="12700">
              <a:solidFill>
                <a:schemeClr val="tx1"/>
              </a:solidFill>
              <a:prstDash val="dash"/>
              <a:round/>
              <a:headEnd/>
              <a:tailEnd/>
            </a:ln>
          </p:spPr>
          <p:txBody>
            <a:bodyPr wrap="none" anchor="ctr"/>
            <a:lstStyle/>
            <a:p>
              <a:endParaRPr lang="en-US"/>
            </a:p>
          </p:txBody>
        </p:sp>
        <p:sp>
          <p:nvSpPr>
            <p:cNvPr id="19470" name="Line 16"/>
            <p:cNvSpPr>
              <a:spLocks noChangeShapeType="1"/>
            </p:cNvSpPr>
            <p:nvPr/>
          </p:nvSpPr>
          <p:spPr bwMode="auto">
            <a:xfrm>
              <a:off x="2915" y="2639"/>
              <a:ext cx="1282" cy="0"/>
            </a:xfrm>
            <a:prstGeom prst="line">
              <a:avLst/>
            </a:prstGeom>
            <a:noFill/>
            <a:ln w="28575">
              <a:solidFill>
                <a:schemeClr val="accent2"/>
              </a:solidFill>
              <a:round/>
              <a:headEnd/>
              <a:tailEnd type="triangle" w="med" len="med"/>
            </a:ln>
          </p:spPr>
          <p:txBody>
            <a:bodyPr wrap="none" anchor="ctr"/>
            <a:lstStyle/>
            <a:p>
              <a:endParaRPr lang="en-US"/>
            </a:p>
          </p:txBody>
        </p:sp>
        <p:sp>
          <p:nvSpPr>
            <p:cNvPr id="19471" name="Line 17"/>
            <p:cNvSpPr>
              <a:spLocks noChangeShapeType="1"/>
            </p:cNvSpPr>
            <p:nvPr/>
          </p:nvSpPr>
          <p:spPr bwMode="auto">
            <a:xfrm>
              <a:off x="2915" y="2639"/>
              <a:ext cx="0" cy="893"/>
            </a:xfrm>
            <a:prstGeom prst="line">
              <a:avLst/>
            </a:prstGeom>
            <a:noFill/>
            <a:ln w="9525">
              <a:solidFill>
                <a:schemeClr val="tx1"/>
              </a:solidFill>
              <a:prstDash val="dash"/>
              <a:round/>
              <a:headEnd/>
              <a:tailEnd/>
            </a:ln>
          </p:spPr>
          <p:txBody>
            <a:bodyPr wrap="none" anchor="ctr"/>
            <a:lstStyle/>
            <a:p>
              <a:endParaRPr lang="en-US"/>
            </a:p>
          </p:txBody>
        </p:sp>
        <p:sp>
          <p:nvSpPr>
            <p:cNvPr id="19472" name="Text Box 19"/>
            <p:cNvSpPr txBox="1">
              <a:spLocks noChangeArrowheads="1"/>
            </p:cNvSpPr>
            <p:nvPr/>
          </p:nvSpPr>
          <p:spPr bwMode="auto">
            <a:xfrm>
              <a:off x="1200" y="1388"/>
              <a:ext cx="1189" cy="596"/>
            </a:xfrm>
            <a:prstGeom prst="rect">
              <a:avLst/>
            </a:prstGeom>
            <a:noFill/>
            <a:ln w="9525">
              <a:noFill/>
              <a:miter lim="800000"/>
              <a:headEnd/>
              <a:tailEnd/>
            </a:ln>
          </p:spPr>
          <p:txBody>
            <a:bodyPr wrap="none">
              <a:spAutoFit/>
            </a:bodyPr>
            <a:lstStyle/>
            <a:p>
              <a:pPr algn="ctr"/>
              <a:r>
                <a:rPr lang="de-DE" sz="2800" b="0">
                  <a:latin typeface="Arial" charset="0"/>
                </a:rPr>
                <a:t>Greenwich</a:t>
              </a:r>
            </a:p>
            <a:p>
              <a:pPr algn="ctr"/>
              <a:r>
                <a:rPr lang="de-DE" sz="2800" b="0">
                  <a:latin typeface="Arial" charset="0"/>
                </a:rPr>
                <a:t>Meridian</a:t>
              </a:r>
              <a:endParaRPr lang="de-DE" sz="2800" b="0"/>
            </a:p>
          </p:txBody>
        </p:sp>
        <p:sp>
          <p:nvSpPr>
            <p:cNvPr id="19473" name="Line 20"/>
            <p:cNvSpPr>
              <a:spLocks noChangeShapeType="1"/>
            </p:cNvSpPr>
            <p:nvPr/>
          </p:nvSpPr>
          <p:spPr bwMode="auto">
            <a:xfrm>
              <a:off x="1930" y="1964"/>
              <a:ext cx="604" cy="338"/>
            </a:xfrm>
            <a:prstGeom prst="line">
              <a:avLst/>
            </a:prstGeom>
            <a:noFill/>
            <a:ln w="12700">
              <a:solidFill>
                <a:schemeClr val="tx1"/>
              </a:solidFill>
              <a:round/>
              <a:headEnd/>
              <a:tailEnd type="triangle" w="med" len="med"/>
            </a:ln>
          </p:spPr>
          <p:txBody>
            <a:bodyPr wrap="none" anchor="ctr"/>
            <a:lstStyle/>
            <a:p>
              <a:endParaRPr lang="en-US"/>
            </a:p>
          </p:txBody>
        </p:sp>
        <p:sp>
          <p:nvSpPr>
            <p:cNvPr id="19474" name="Text Box 21"/>
            <p:cNvSpPr txBox="1">
              <a:spLocks noChangeArrowheads="1"/>
            </p:cNvSpPr>
            <p:nvPr/>
          </p:nvSpPr>
          <p:spPr bwMode="auto">
            <a:xfrm>
              <a:off x="3761" y="3213"/>
              <a:ext cx="902" cy="327"/>
            </a:xfrm>
            <a:prstGeom prst="rect">
              <a:avLst/>
            </a:prstGeom>
            <a:noFill/>
            <a:ln w="9525">
              <a:noFill/>
              <a:miter lim="800000"/>
              <a:headEnd/>
              <a:tailEnd/>
            </a:ln>
          </p:spPr>
          <p:txBody>
            <a:bodyPr wrap="none">
              <a:spAutoFit/>
            </a:bodyPr>
            <a:lstStyle/>
            <a:p>
              <a:r>
                <a:rPr lang="de-DE" sz="2800" b="0">
                  <a:latin typeface="Arial" charset="0"/>
                </a:rPr>
                <a:t>Equator</a:t>
              </a:r>
              <a:endParaRPr lang="de-DE" sz="2800" b="0"/>
            </a:p>
          </p:txBody>
        </p:sp>
        <p:sp>
          <p:nvSpPr>
            <p:cNvPr id="19475" name="Line 22"/>
            <p:cNvSpPr>
              <a:spLocks noChangeShapeType="1"/>
            </p:cNvSpPr>
            <p:nvPr/>
          </p:nvSpPr>
          <p:spPr bwMode="auto">
            <a:xfrm flipH="1" flipV="1">
              <a:off x="3382" y="2803"/>
              <a:ext cx="476" cy="461"/>
            </a:xfrm>
            <a:prstGeom prst="line">
              <a:avLst/>
            </a:prstGeom>
            <a:noFill/>
            <a:ln w="12700">
              <a:solidFill>
                <a:schemeClr val="tx1"/>
              </a:solidFill>
              <a:round/>
              <a:headEnd/>
              <a:tailEnd type="triangle" w="med" len="med"/>
            </a:ln>
          </p:spPr>
          <p:txBody>
            <a:bodyPr wrap="none" anchor="ctr"/>
            <a:lstStyle/>
            <a:p>
              <a:endParaRPr lang="en-US"/>
            </a:p>
          </p:txBody>
        </p:sp>
        <p:sp>
          <p:nvSpPr>
            <p:cNvPr id="19476" name="Line 23"/>
            <p:cNvSpPr>
              <a:spLocks noChangeShapeType="1"/>
            </p:cNvSpPr>
            <p:nvPr/>
          </p:nvSpPr>
          <p:spPr bwMode="auto">
            <a:xfrm flipH="1" flipV="1">
              <a:off x="2913" y="1333"/>
              <a:ext cx="2" cy="1306"/>
            </a:xfrm>
            <a:prstGeom prst="line">
              <a:avLst/>
            </a:prstGeom>
            <a:noFill/>
            <a:ln w="28575">
              <a:solidFill>
                <a:schemeClr val="accent2"/>
              </a:solidFill>
              <a:round/>
              <a:headEnd/>
              <a:tailEnd type="triangle" w="med" len="med"/>
            </a:ln>
          </p:spPr>
          <p:txBody>
            <a:bodyPr wrap="none" anchor="ctr"/>
            <a:lstStyle/>
            <a:p>
              <a:endParaRPr lang="en-US"/>
            </a:p>
          </p:txBody>
        </p:sp>
        <p:sp>
          <p:nvSpPr>
            <p:cNvPr id="19477" name="Text Box 24"/>
            <p:cNvSpPr txBox="1">
              <a:spLocks noChangeArrowheads="1"/>
            </p:cNvSpPr>
            <p:nvPr/>
          </p:nvSpPr>
          <p:spPr bwMode="auto">
            <a:xfrm>
              <a:off x="2837" y="2468"/>
              <a:ext cx="194" cy="327"/>
            </a:xfrm>
            <a:prstGeom prst="rect">
              <a:avLst/>
            </a:prstGeom>
            <a:noFill/>
            <a:ln w="9525">
              <a:noFill/>
              <a:miter lim="800000"/>
              <a:headEnd/>
              <a:tailEnd/>
            </a:ln>
          </p:spPr>
          <p:txBody>
            <a:bodyPr wrap="none">
              <a:spAutoFit/>
            </a:bodyPr>
            <a:lstStyle/>
            <a:p>
              <a:r>
                <a:rPr lang="en-US" sz="2800" b="0"/>
                <a:t>•</a:t>
              </a:r>
            </a:p>
          </p:txBody>
        </p:sp>
        <p:sp>
          <p:nvSpPr>
            <p:cNvPr id="19478" name="Arc 26"/>
            <p:cNvSpPr>
              <a:spLocks/>
            </p:cNvSpPr>
            <p:nvPr/>
          </p:nvSpPr>
          <p:spPr bwMode="auto">
            <a:xfrm>
              <a:off x="1878" y="2639"/>
              <a:ext cx="2075" cy="149"/>
            </a:xfrm>
            <a:custGeom>
              <a:avLst/>
              <a:gdLst>
                <a:gd name="T0" fmla="*/ 0 w 43135"/>
                <a:gd name="T1" fmla="*/ 0 h 21600"/>
                <a:gd name="T2" fmla="*/ 0 w 43135"/>
                <a:gd name="T3" fmla="*/ 0 h 21600"/>
                <a:gd name="T4" fmla="*/ 0 w 43135"/>
                <a:gd name="T5" fmla="*/ 0 h 21600"/>
                <a:gd name="T6" fmla="*/ 0 60000 65536"/>
                <a:gd name="T7" fmla="*/ 0 60000 65536"/>
                <a:gd name="T8" fmla="*/ 0 60000 65536"/>
                <a:gd name="T9" fmla="*/ 0 w 43135"/>
                <a:gd name="T10" fmla="*/ 0 h 21600"/>
                <a:gd name="T11" fmla="*/ 43135 w 43135"/>
                <a:gd name="T12" fmla="*/ 21600 h 21600"/>
              </a:gdLst>
              <a:ahLst/>
              <a:cxnLst>
                <a:cxn ang="T6">
                  <a:pos x="T0" y="T1"/>
                </a:cxn>
                <a:cxn ang="T7">
                  <a:pos x="T2" y="T3"/>
                </a:cxn>
                <a:cxn ang="T8">
                  <a:pos x="T4" y="T5"/>
                </a:cxn>
              </a:cxnLst>
              <a:rect l="T9" t="T10" r="T11" b="T12"/>
              <a:pathLst>
                <a:path w="43135" h="21600" fill="none" extrusionOk="0">
                  <a:moveTo>
                    <a:pt x="43135" y="1575"/>
                  </a:moveTo>
                  <a:cubicBezTo>
                    <a:pt x="42310" y="12863"/>
                    <a:pt x="32911" y="21599"/>
                    <a:pt x="21593" y="21600"/>
                  </a:cubicBezTo>
                  <a:cubicBezTo>
                    <a:pt x="9882" y="21600"/>
                    <a:pt x="304" y="12268"/>
                    <a:pt x="0" y="561"/>
                  </a:cubicBezTo>
                </a:path>
                <a:path w="43135" h="21600" stroke="0" extrusionOk="0">
                  <a:moveTo>
                    <a:pt x="43135" y="1575"/>
                  </a:moveTo>
                  <a:cubicBezTo>
                    <a:pt x="42310" y="12863"/>
                    <a:pt x="32911" y="21599"/>
                    <a:pt x="21593" y="21600"/>
                  </a:cubicBezTo>
                  <a:cubicBezTo>
                    <a:pt x="9882" y="21600"/>
                    <a:pt x="304" y="12268"/>
                    <a:pt x="0" y="561"/>
                  </a:cubicBezTo>
                  <a:lnTo>
                    <a:pt x="21593" y="0"/>
                  </a:lnTo>
                  <a:close/>
                </a:path>
              </a:pathLst>
            </a:custGeom>
            <a:noFill/>
            <a:ln w="19050">
              <a:solidFill>
                <a:schemeClr val="tx1"/>
              </a:solidFill>
              <a:round/>
              <a:headEnd/>
              <a:tailEnd/>
            </a:ln>
          </p:spPr>
          <p:txBody>
            <a:bodyPr wrap="none" anchor="ctr"/>
            <a:lstStyle/>
            <a:p>
              <a:endParaRPr lang="en-US"/>
            </a:p>
          </p:txBody>
        </p:sp>
      </p:grpSp>
      <p:sp>
        <p:nvSpPr>
          <p:cNvPr id="23" name="TextBox 22"/>
          <p:cNvSpPr txBox="1"/>
          <p:nvPr/>
        </p:nvSpPr>
        <p:spPr>
          <a:xfrm>
            <a:off x="2743200" y="6172200"/>
            <a:ext cx="3671774" cy="400110"/>
          </a:xfrm>
          <a:prstGeom prst="rect">
            <a:avLst/>
          </a:prstGeom>
          <a:noFill/>
        </p:spPr>
        <p:txBody>
          <a:bodyPr wrap="none" rtlCol="0">
            <a:spAutoFit/>
          </a:bodyPr>
          <a:lstStyle/>
          <a:p>
            <a:r>
              <a:rPr lang="en-US" dirty="0" smtClean="0"/>
              <a:t>Next 7 slides are from Dr Irmak</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smtClean="0"/>
              <a:t>Resolution</a:t>
            </a:r>
          </a:p>
        </p:txBody>
      </p:sp>
      <p:pic>
        <p:nvPicPr>
          <p:cNvPr id="60419" name="Picture 5"/>
          <p:cNvPicPr>
            <a:picLocks noChangeAspect="1" noChangeArrowheads="1"/>
          </p:cNvPicPr>
          <p:nvPr/>
        </p:nvPicPr>
        <p:blipFill>
          <a:blip r:embed="rId2" cstate="print"/>
          <a:srcRect/>
          <a:stretch>
            <a:fillRect/>
          </a:stretch>
        </p:blipFill>
        <p:spPr bwMode="auto">
          <a:xfrm>
            <a:off x="685800" y="1752600"/>
            <a:ext cx="7924800" cy="434816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304800"/>
            <a:ext cx="7772400" cy="1143000"/>
          </a:xfrm>
        </p:spPr>
        <p:txBody>
          <a:bodyPr/>
          <a:lstStyle/>
          <a:p>
            <a:r>
              <a:rPr lang="en-US" smtClean="0"/>
              <a:t>Domain Extents</a:t>
            </a:r>
          </a:p>
        </p:txBody>
      </p:sp>
      <p:sp>
        <p:nvSpPr>
          <p:cNvPr id="61444" name="Text Box 5"/>
          <p:cNvSpPr txBox="1">
            <a:spLocks noChangeArrowheads="1"/>
          </p:cNvSpPr>
          <p:nvPr/>
        </p:nvSpPr>
        <p:spPr bwMode="auto">
          <a:xfrm>
            <a:off x="6553200" y="5334000"/>
            <a:ext cx="1616075" cy="701675"/>
          </a:xfrm>
          <a:prstGeom prst="rect">
            <a:avLst/>
          </a:prstGeom>
          <a:noFill/>
          <a:ln w="9525">
            <a:noFill/>
            <a:miter lim="800000"/>
            <a:headEnd/>
            <a:tailEnd/>
          </a:ln>
        </p:spPr>
        <p:txBody>
          <a:bodyPr>
            <a:spAutoFit/>
          </a:bodyPr>
          <a:lstStyle/>
          <a:p>
            <a:r>
              <a:rPr lang="en-US" dirty="0"/>
              <a:t>Distance along a line</a:t>
            </a:r>
          </a:p>
        </p:txBody>
      </p:sp>
      <p:sp>
        <p:nvSpPr>
          <p:cNvPr id="61445" name="Text Box 6"/>
          <p:cNvSpPr txBox="1">
            <a:spLocks noChangeArrowheads="1"/>
          </p:cNvSpPr>
          <p:nvPr/>
        </p:nvSpPr>
        <p:spPr bwMode="auto">
          <a:xfrm>
            <a:off x="6705600" y="4419600"/>
            <a:ext cx="1616075" cy="396875"/>
          </a:xfrm>
          <a:prstGeom prst="rect">
            <a:avLst/>
          </a:prstGeom>
          <a:noFill/>
          <a:ln w="9525">
            <a:noFill/>
            <a:miter lim="800000"/>
            <a:headEnd/>
            <a:tailEnd/>
          </a:ln>
        </p:spPr>
        <p:txBody>
          <a:bodyPr>
            <a:spAutoFit/>
          </a:bodyPr>
          <a:lstStyle/>
          <a:p>
            <a:r>
              <a:rPr lang="en-US" dirty="0"/>
              <a:t>Vertical</a:t>
            </a:r>
          </a:p>
        </p:txBody>
      </p:sp>
      <p:sp>
        <p:nvSpPr>
          <p:cNvPr id="61446" name="Text Box 7"/>
          <p:cNvSpPr txBox="1">
            <a:spLocks noChangeArrowheads="1"/>
          </p:cNvSpPr>
          <p:nvPr/>
        </p:nvSpPr>
        <p:spPr bwMode="auto">
          <a:xfrm>
            <a:off x="6553200" y="3124200"/>
            <a:ext cx="1616075" cy="396875"/>
          </a:xfrm>
          <a:prstGeom prst="rect">
            <a:avLst/>
          </a:prstGeom>
          <a:noFill/>
          <a:ln w="9525">
            <a:noFill/>
            <a:miter lim="800000"/>
            <a:headEnd/>
            <a:tailEnd/>
          </a:ln>
        </p:spPr>
        <p:txBody>
          <a:bodyPr>
            <a:spAutoFit/>
          </a:bodyPr>
          <a:lstStyle/>
          <a:p>
            <a:r>
              <a:rPr lang="en-US" dirty="0"/>
              <a:t>Horizontal</a:t>
            </a:r>
          </a:p>
        </p:txBody>
      </p:sp>
      <p:pic>
        <p:nvPicPr>
          <p:cNvPr id="74755" name="Picture 3"/>
          <p:cNvPicPr>
            <a:picLocks noChangeAspect="1" noChangeArrowheads="1"/>
          </p:cNvPicPr>
          <p:nvPr/>
        </p:nvPicPr>
        <p:blipFill>
          <a:blip r:embed="rId2" cstate="print"/>
          <a:srcRect/>
          <a:stretch>
            <a:fillRect/>
          </a:stretch>
        </p:blipFill>
        <p:spPr bwMode="auto">
          <a:xfrm>
            <a:off x="761999" y="1371600"/>
            <a:ext cx="5750257" cy="4876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763000" cy="1143000"/>
          </a:xfrm>
        </p:spPr>
        <p:txBody>
          <a:bodyPr/>
          <a:lstStyle/>
          <a:p>
            <a:r>
              <a:rPr lang="en-US" sz="3200" b="1" smtClean="0">
                <a:solidFill>
                  <a:srgbClr val="0000FF"/>
                </a:solidFill>
              </a:rPr>
              <a:t>ArcGIS .prj files</a:t>
            </a:r>
          </a:p>
        </p:txBody>
      </p:sp>
      <p:pic>
        <p:nvPicPr>
          <p:cNvPr id="62467" name="Picture 6"/>
          <p:cNvPicPr>
            <a:picLocks noChangeAspect="1" noChangeArrowheads="1"/>
          </p:cNvPicPr>
          <p:nvPr/>
        </p:nvPicPr>
        <p:blipFill>
          <a:blip r:embed="rId2" cstate="print"/>
          <a:srcRect/>
          <a:stretch>
            <a:fillRect/>
          </a:stretch>
        </p:blipFill>
        <p:spPr bwMode="auto">
          <a:xfrm>
            <a:off x="914400" y="1173163"/>
            <a:ext cx="7377113" cy="2332037"/>
          </a:xfrm>
          <a:prstGeom prst="rect">
            <a:avLst/>
          </a:prstGeom>
          <a:noFill/>
          <a:ln w="9525">
            <a:noFill/>
            <a:miter lim="800000"/>
            <a:headEnd/>
            <a:tailEnd/>
          </a:ln>
        </p:spPr>
      </p:pic>
      <p:pic>
        <p:nvPicPr>
          <p:cNvPr id="62468" name="Picture 5"/>
          <p:cNvPicPr>
            <a:picLocks noChangeAspect="1" noChangeArrowheads="1"/>
          </p:cNvPicPr>
          <p:nvPr/>
        </p:nvPicPr>
        <p:blipFill>
          <a:blip r:embed="rId3" cstate="print"/>
          <a:srcRect/>
          <a:stretch>
            <a:fillRect/>
          </a:stretch>
        </p:blipFill>
        <p:spPr bwMode="auto">
          <a:xfrm>
            <a:off x="76200" y="3276600"/>
            <a:ext cx="8991600" cy="344011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1143000"/>
          </a:xfrm>
        </p:spPr>
        <p:txBody>
          <a:bodyPr/>
          <a:lstStyle/>
          <a:p>
            <a:r>
              <a:rPr lang="en-US" smtClean="0"/>
              <a:t>Summary Concepts</a:t>
            </a:r>
          </a:p>
        </p:txBody>
      </p:sp>
      <p:sp>
        <p:nvSpPr>
          <p:cNvPr id="64515" name="Rectangle 3"/>
          <p:cNvSpPr>
            <a:spLocks noGrp="1" noChangeArrowheads="1"/>
          </p:cNvSpPr>
          <p:nvPr>
            <p:ph type="body" idx="1"/>
          </p:nvPr>
        </p:nvSpPr>
        <p:spPr>
          <a:xfrm>
            <a:off x="685800" y="990600"/>
            <a:ext cx="7772400" cy="5715000"/>
          </a:xfrm>
        </p:spPr>
        <p:txBody>
          <a:bodyPr/>
          <a:lstStyle/>
          <a:p>
            <a:pPr>
              <a:lnSpc>
                <a:spcPct val="90000"/>
              </a:lnSpc>
            </a:pPr>
            <a:r>
              <a:rPr lang="en-US" smtClean="0"/>
              <a:t>The </a:t>
            </a:r>
            <a:r>
              <a:rPr lang="en-US" smtClean="0">
                <a:solidFill>
                  <a:srgbClr val="FF3300"/>
                </a:solidFill>
              </a:rPr>
              <a:t>spatial reference</a:t>
            </a:r>
            <a:r>
              <a:rPr lang="en-US" smtClean="0"/>
              <a:t> of a dataset comprises </a:t>
            </a:r>
            <a:r>
              <a:rPr lang="en-US" smtClean="0">
                <a:solidFill>
                  <a:srgbClr val="FF3300"/>
                </a:solidFill>
              </a:rPr>
              <a:t>datum</a:t>
            </a:r>
            <a:r>
              <a:rPr lang="en-US" smtClean="0"/>
              <a:t>, </a:t>
            </a:r>
            <a:r>
              <a:rPr lang="en-US" smtClean="0">
                <a:solidFill>
                  <a:srgbClr val="FF3300"/>
                </a:solidFill>
              </a:rPr>
              <a:t>projection</a:t>
            </a:r>
            <a:r>
              <a:rPr lang="en-US" smtClean="0"/>
              <a:t> and </a:t>
            </a:r>
            <a:r>
              <a:rPr lang="en-US" smtClean="0">
                <a:solidFill>
                  <a:srgbClr val="FF3300"/>
                </a:solidFill>
              </a:rPr>
              <a:t>coordinate system.</a:t>
            </a:r>
          </a:p>
          <a:p>
            <a:pPr>
              <a:lnSpc>
                <a:spcPct val="90000"/>
              </a:lnSpc>
            </a:pPr>
            <a:r>
              <a:rPr lang="en-US" smtClean="0"/>
              <a:t>For consistent analysis the </a:t>
            </a:r>
            <a:r>
              <a:rPr lang="en-US" smtClean="0">
                <a:solidFill>
                  <a:srgbClr val="FF3300"/>
                </a:solidFill>
              </a:rPr>
              <a:t>spatial reference</a:t>
            </a:r>
            <a:r>
              <a:rPr lang="en-US" smtClean="0"/>
              <a:t> of data sets should be the </a:t>
            </a:r>
            <a:r>
              <a:rPr lang="en-US" smtClean="0">
                <a:solidFill>
                  <a:srgbClr val="FF3300"/>
                </a:solidFill>
              </a:rPr>
              <a:t>same.</a:t>
            </a:r>
          </a:p>
          <a:p>
            <a:pPr>
              <a:lnSpc>
                <a:spcPct val="90000"/>
              </a:lnSpc>
            </a:pPr>
            <a:r>
              <a:rPr lang="en-US" smtClean="0"/>
              <a:t>ArcGIS does </a:t>
            </a:r>
            <a:r>
              <a:rPr lang="en-US" smtClean="0">
                <a:solidFill>
                  <a:srgbClr val="FF3300"/>
                </a:solidFill>
              </a:rPr>
              <a:t>projection on the fly</a:t>
            </a:r>
            <a:r>
              <a:rPr lang="en-US" smtClean="0"/>
              <a:t> so can display data with different spatial references properly </a:t>
            </a:r>
            <a:r>
              <a:rPr lang="en-US" b="1" i="1" smtClean="0">
                <a:solidFill>
                  <a:srgbClr val="FF3300"/>
                </a:solidFill>
              </a:rPr>
              <a:t>if they are properly specified.</a:t>
            </a:r>
          </a:p>
          <a:p>
            <a:pPr>
              <a:lnSpc>
                <a:spcPct val="90000"/>
              </a:lnSpc>
            </a:pPr>
            <a:r>
              <a:rPr lang="en-US" smtClean="0"/>
              <a:t>ArcGIS terminology</a:t>
            </a:r>
          </a:p>
          <a:p>
            <a:pPr lvl="1">
              <a:lnSpc>
                <a:spcPct val="90000"/>
              </a:lnSpc>
            </a:pPr>
            <a:r>
              <a:rPr lang="en-US" b="1" smtClean="0">
                <a:solidFill>
                  <a:srgbClr val="FF3300"/>
                </a:solidFill>
              </a:rPr>
              <a:t>Define projection.</a:t>
            </a:r>
            <a:r>
              <a:rPr lang="en-US" smtClean="0"/>
              <a:t>  Specify the projection for some data without changing the data.</a:t>
            </a:r>
          </a:p>
          <a:p>
            <a:pPr lvl="1">
              <a:lnSpc>
                <a:spcPct val="90000"/>
              </a:lnSpc>
            </a:pPr>
            <a:r>
              <a:rPr lang="en-US" b="1" smtClean="0">
                <a:solidFill>
                  <a:srgbClr val="FF3300"/>
                </a:solidFill>
              </a:rPr>
              <a:t>Project.</a:t>
            </a:r>
            <a:r>
              <a:rPr lang="en-US" smtClean="0"/>
              <a:t>  Change the data from one projection to another. </a:t>
            </a:r>
          </a:p>
          <a:p>
            <a:pPr>
              <a:lnSpc>
                <a:spcPct val="90000"/>
              </a:lnSpc>
            </a:pPr>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p:txBody>
          <a:bodyPr/>
          <a:lstStyle/>
          <a:p>
            <a:r>
              <a:rPr lang="en-US" smtClean="0"/>
              <a:t>Two basic locational systems: </a:t>
            </a:r>
            <a:r>
              <a:rPr lang="en-US" smtClean="0">
                <a:solidFill>
                  <a:srgbClr val="FF3300"/>
                </a:solidFill>
              </a:rPr>
              <a:t>geometric</a:t>
            </a:r>
            <a:r>
              <a:rPr lang="en-US" smtClean="0"/>
              <a:t> or Cartesian (x, y, z) and </a:t>
            </a:r>
            <a:r>
              <a:rPr lang="en-US" smtClean="0">
                <a:solidFill>
                  <a:srgbClr val="FF3300"/>
                </a:solidFill>
              </a:rPr>
              <a:t>geographic</a:t>
            </a:r>
            <a:r>
              <a:rPr lang="en-US" smtClean="0"/>
              <a:t> or gravitational (</a:t>
            </a:r>
            <a:r>
              <a:rPr lang="en-US" smtClean="0">
                <a:latin typeface="Symbol" pitchFamily="18" charset="2"/>
              </a:rPr>
              <a:t>f, l</a:t>
            </a:r>
            <a:r>
              <a:rPr lang="en-US" smtClean="0"/>
              <a:t>, z)</a:t>
            </a:r>
          </a:p>
          <a:p>
            <a:r>
              <a:rPr lang="en-US" smtClean="0"/>
              <a:t>Mean sea level surface or geoid is approximated by an ellipsoid to define an earth </a:t>
            </a:r>
            <a:r>
              <a:rPr lang="en-US" smtClean="0">
                <a:solidFill>
                  <a:srgbClr val="FF3300"/>
                </a:solidFill>
              </a:rPr>
              <a:t>datum</a:t>
            </a:r>
            <a:r>
              <a:rPr lang="en-US" smtClean="0"/>
              <a:t> which gives (</a:t>
            </a:r>
            <a:r>
              <a:rPr lang="en-US" smtClean="0">
                <a:latin typeface="Symbol" pitchFamily="18" charset="2"/>
              </a:rPr>
              <a:t>f, l) </a:t>
            </a:r>
            <a:r>
              <a:rPr lang="en-US" smtClean="0"/>
              <a:t>and distance above geoid gives (z)</a:t>
            </a:r>
          </a:p>
          <a:p>
            <a:endParaRPr lang="en-US" smtClean="0"/>
          </a:p>
        </p:txBody>
      </p:sp>
      <p:sp>
        <p:nvSpPr>
          <p:cNvPr id="65539" name="Rectangle 5"/>
          <p:cNvSpPr>
            <a:spLocks noGrp="1" noChangeArrowheads="1"/>
          </p:cNvSpPr>
          <p:nvPr>
            <p:ph type="title"/>
          </p:nvPr>
        </p:nvSpPr>
        <p:spPr>
          <a:noFill/>
        </p:spPr>
        <p:txBody>
          <a:bodyPr/>
          <a:lstStyle/>
          <a:p>
            <a:r>
              <a:rPr lang="en-US" smtClean="0"/>
              <a:t>Summary Concepts (Cont.)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Summary Concepts (Cont.)</a:t>
            </a:r>
          </a:p>
        </p:txBody>
      </p:sp>
      <p:sp>
        <p:nvSpPr>
          <p:cNvPr id="66563" name="Rectangle 3"/>
          <p:cNvSpPr>
            <a:spLocks noGrp="1" noChangeArrowheads="1"/>
          </p:cNvSpPr>
          <p:nvPr>
            <p:ph type="body" idx="1"/>
          </p:nvPr>
        </p:nvSpPr>
        <p:spPr/>
        <p:txBody>
          <a:bodyPr/>
          <a:lstStyle/>
          <a:p>
            <a:r>
              <a:rPr lang="en-US" smtClean="0"/>
              <a:t>To prepare a map, the earth is first reduced to a </a:t>
            </a:r>
            <a:r>
              <a:rPr lang="en-US" smtClean="0">
                <a:solidFill>
                  <a:srgbClr val="FF3300"/>
                </a:solidFill>
              </a:rPr>
              <a:t>globe</a:t>
            </a:r>
            <a:r>
              <a:rPr lang="en-US" smtClean="0"/>
              <a:t> and then </a:t>
            </a:r>
            <a:r>
              <a:rPr lang="en-US" smtClean="0">
                <a:solidFill>
                  <a:srgbClr val="FF3300"/>
                </a:solidFill>
              </a:rPr>
              <a:t>projected</a:t>
            </a:r>
            <a:r>
              <a:rPr lang="en-US" smtClean="0"/>
              <a:t> onto a flat surface</a:t>
            </a:r>
          </a:p>
          <a:p>
            <a:r>
              <a:rPr lang="en-US" smtClean="0"/>
              <a:t>Three basic types of map projections: conic, cylindrical and azimuthal</a:t>
            </a:r>
          </a:p>
          <a:p>
            <a:r>
              <a:rPr lang="en-US" smtClean="0"/>
              <a:t>A particular projection is defined by a </a:t>
            </a:r>
            <a:r>
              <a:rPr lang="en-US" smtClean="0">
                <a:solidFill>
                  <a:srgbClr val="FF3300"/>
                </a:solidFill>
              </a:rPr>
              <a:t>datum</a:t>
            </a:r>
            <a:r>
              <a:rPr lang="en-US" smtClean="0"/>
              <a:t>,  a projection </a:t>
            </a:r>
            <a:r>
              <a:rPr lang="en-US" smtClean="0">
                <a:solidFill>
                  <a:srgbClr val="FF3300"/>
                </a:solidFill>
              </a:rPr>
              <a:t>type</a:t>
            </a:r>
            <a:r>
              <a:rPr lang="en-US" smtClean="0"/>
              <a:t> and a set of projection </a:t>
            </a:r>
            <a:r>
              <a:rPr lang="en-US" smtClean="0">
                <a:solidFill>
                  <a:srgbClr val="FF3300"/>
                </a:solidFill>
              </a:rPr>
              <a:t>parameters</a:t>
            </a:r>
            <a:endParaRPr lang="en-US" smtClean="0"/>
          </a:p>
          <a:p>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Summary Concepts (Cont.)</a:t>
            </a:r>
          </a:p>
        </p:txBody>
      </p:sp>
      <p:sp>
        <p:nvSpPr>
          <p:cNvPr id="67587" name="Rectangle 3"/>
          <p:cNvSpPr>
            <a:spLocks noGrp="1" noChangeArrowheads="1"/>
          </p:cNvSpPr>
          <p:nvPr>
            <p:ph type="body" idx="1"/>
          </p:nvPr>
        </p:nvSpPr>
        <p:spPr/>
        <p:txBody>
          <a:bodyPr/>
          <a:lstStyle/>
          <a:p>
            <a:r>
              <a:rPr lang="en-US" dirty="0" smtClean="0">
                <a:solidFill>
                  <a:srgbClr val="FF3300"/>
                </a:solidFill>
              </a:rPr>
              <a:t>Standard coordinate systems</a:t>
            </a:r>
            <a:r>
              <a:rPr lang="en-US" dirty="0" smtClean="0"/>
              <a:t> use particular projections over zones of the earth’s surface</a:t>
            </a:r>
          </a:p>
          <a:p>
            <a:r>
              <a:rPr lang="en-US" dirty="0" smtClean="0"/>
              <a:t>Types of standard coordinate systems: </a:t>
            </a:r>
            <a:r>
              <a:rPr lang="en-US" dirty="0" smtClean="0">
                <a:solidFill>
                  <a:srgbClr val="FF3300"/>
                </a:solidFill>
              </a:rPr>
              <a:t>UTM, State Plane</a:t>
            </a:r>
            <a:r>
              <a:rPr lang="en-US" dirty="0" smtClean="0"/>
              <a:t>, Texas State Mapping System, Standard Hydrologic Grid</a:t>
            </a:r>
          </a:p>
          <a:p>
            <a:r>
              <a:rPr lang="en-US" dirty="0" smtClean="0">
                <a:solidFill>
                  <a:srgbClr val="FF3300"/>
                </a:solidFill>
              </a:rPr>
              <a:t>Spatial Reference </a:t>
            </a:r>
            <a:r>
              <a:rPr lang="en-US" dirty="0" smtClean="0"/>
              <a:t>in </a:t>
            </a:r>
            <a:r>
              <a:rPr lang="en-US" dirty="0" err="1" smtClean="0"/>
              <a:t>ArcGIS</a:t>
            </a:r>
            <a:r>
              <a:rPr lang="en-US" smtClean="0"/>
              <a:t> 10 </a:t>
            </a:r>
            <a:r>
              <a:rPr lang="en-US" dirty="0" smtClean="0"/>
              <a:t>requires projection and map extent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GPS clipped"/>
          <p:cNvPicPr>
            <a:picLocks noChangeAspect="1" noChangeArrowheads="1"/>
          </p:cNvPicPr>
          <p:nvPr/>
        </p:nvPicPr>
        <p:blipFill>
          <a:blip r:embed="rId2" cstate="print"/>
          <a:srcRect/>
          <a:stretch>
            <a:fillRect/>
          </a:stretch>
        </p:blipFill>
        <p:spPr bwMode="auto">
          <a:xfrm>
            <a:off x="5454650" y="241300"/>
            <a:ext cx="2452688" cy="3111500"/>
          </a:xfrm>
          <a:prstGeom prst="rect">
            <a:avLst/>
          </a:prstGeom>
          <a:noFill/>
          <a:ln w="9525">
            <a:noFill/>
            <a:miter lim="800000"/>
            <a:headEnd/>
            <a:tailEnd/>
          </a:ln>
        </p:spPr>
      </p:pic>
      <p:sp>
        <p:nvSpPr>
          <p:cNvPr id="20483" name="Text Box 6"/>
          <p:cNvSpPr txBox="1">
            <a:spLocks noChangeArrowheads="1"/>
          </p:cNvSpPr>
          <p:nvPr/>
        </p:nvSpPr>
        <p:spPr bwMode="auto">
          <a:xfrm>
            <a:off x="7435850" y="1993900"/>
            <a:ext cx="1776413" cy="336550"/>
          </a:xfrm>
          <a:prstGeom prst="rect">
            <a:avLst/>
          </a:prstGeom>
          <a:noFill/>
          <a:ln w="9525">
            <a:noFill/>
            <a:miter lim="800000"/>
            <a:headEnd/>
            <a:tailEnd/>
          </a:ln>
        </p:spPr>
        <p:txBody>
          <a:bodyPr wrap="none">
            <a:spAutoFit/>
          </a:bodyPr>
          <a:lstStyle/>
          <a:p>
            <a:r>
              <a:rPr lang="en-US" sz="1600">
                <a:solidFill>
                  <a:srgbClr val="CC3300"/>
                </a:solidFill>
              </a:rPr>
              <a:t>(Press and hold)</a:t>
            </a:r>
          </a:p>
        </p:txBody>
      </p:sp>
      <p:sp>
        <p:nvSpPr>
          <p:cNvPr id="20484" name="Rectangle 7"/>
          <p:cNvSpPr>
            <a:spLocks noChangeArrowheads="1"/>
          </p:cNvSpPr>
          <p:nvPr/>
        </p:nvSpPr>
        <p:spPr bwMode="auto">
          <a:xfrm>
            <a:off x="6645275" y="203200"/>
            <a:ext cx="692150" cy="576263"/>
          </a:xfrm>
          <a:prstGeom prst="rect">
            <a:avLst/>
          </a:prstGeom>
          <a:noFill/>
          <a:ln w="25400">
            <a:solidFill>
              <a:srgbClr val="CC3300"/>
            </a:solidFill>
            <a:miter lim="800000"/>
            <a:headEnd/>
            <a:tailEnd/>
          </a:ln>
        </p:spPr>
        <p:txBody>
          <a:bodyPr wrap="none" anchor="ctr"/>
          <a:lstStyle/>
          <a:p>
            <a:endParaRPr lang="en-US"/>
          </a:p>
        </p:txBody>
      </p:sp>
      <p:pic>
        <p:nvPicPr>
          <p:cNvPr id="20485" name="Picture 8"/>
          <p:cNvPicPr>
            <a:picLocks noChangeAspect="1" noChangeArrowheads="1"/>
          </p:cNvPicPr>
          <p:nvPr/>
        </p:nvPicPr>
        <p:blipFill>
          <a:blip r:embed="rId3" cstate="print"/>
          <a:srcRect/>
          <a:stretch>
            <a:fillRect/>
          </a:stretch>
        </p:blipFill>
        <p:spPr bwMode="auto">
          <a:xfrm>
            <a:off x="269875" y="1349375"/>
            <a:ext cx="3956050" cy="1433513"/>
          </a:xfrm>
          <a:prstGeom prst="rect">
            <a:avLst/>
          </a:prstGeom>
          <a:noFill/>
          <a:ln w="9525">
            <a:noFill/>
            <a:miter lim="800000"/>
            <a:headEnd/>
            <a:tailEnd/>
          </a:ln>
        </p:spPr>
      </p:pic>
      <p:pic>
        <p:nvPicPr>
          <p:cNvPr id="20486" name="Picture 9"/>
          <p:cNvPicPr>
            <a:picLocks noChangeAspect="1" noChangeArrowheads="1"/>
          </p:cNvPicPr>
          <p:nvPr/>
        </p:nvPicPr>
        <p:blipFill>
          <a:blip r:embed="rId4" cstate="print"/>
          <a:srcRect/>
          <a:stretch>
            <a:fillRect/>
          </a:stretch>
        </p:blipFill>
        <p:spPr bwMode="auto">
          <a:xfrm>
            <a:off x="5926138" y="3160713"/>
            <a:ext cx="3217862" cy="3697287"/>
          </a:xfrm>
          <a:prstGeom prst="rect">
            <a:avLst/>
          </a:prstGeom>
          <a:noFill/>
          <a:ln w="9525">
            <a:noFill/>
            <a:miter lim="800000"/>
            <a:headEnd/>
            <a:tailEnd/>
          </a:ln>
        </p:spPr>
      </p:pic>
      <p:sp>
        <p:nvSpPr>
          <p:cNvPr id="20487" name="Text Box 10"/>
          <p:cNvSpPr txBox="1">
            <a:spLocks noChangeArrowheads="1"/>
          </p:cNvSpPr>
          <p:nvPr/>
        </p:nvSpPr>
        <p:spPr bwMode="auto">
          <a:xfrm>
            <a:off x="6799263" y="6270625"/>
            <a:ext cx="1979612" cy="366713"/>
          </a:xfrm>
          <a:prstGeom prst="rect">
            <a:avLst/>
          </a:prstGeom>
          <a:noFill/>
          <a:ln w="9525">
            <a:noFill/>
            <a:miter lim="800000"/>
            <a:headEnd/>
            <a:tailEnd/>
          </a:ln>
        </p:spPr>
        <p:txBody>
          <a:bodyPr wrap="none">
            <a:spAutoFit/>
          </a:bodyPr>
          <a:lstStyle/>
          <a:p>
            <a:r>
              <a:rPr lang="en-US"/>
              <a:t>Trimble GeoXH</a:t>
            </a:r>
            <a:r>
              <a:rPr lang="en-US" baseline="30000"/>
              <a:t>TM</a:t>
            </a:r>
          </a:p>
        </p:txBody>
      </p:sp>
      <p:pic>
        <p:nvPicPr>
          <p:cNvPr id="20488" name="Picture 12"/>
          <p:cNvPicPr>
            <a:picLocks noChangeAspect="1" noChangeArrowheads="1"/>
          </p:cNvPicPr>
          <p:nvPr/>
        </p:nvPicPr>
        <p:blipFill>
          <a:blip r:embed="rId5" cstate="print"/>
          <a:srcRect/>
          <a:stretch>
            <a:fillRect/>
          </a:stretch>
        </p:blipFill>
        <p:spPr bwMode="auto">
          <a:xfrm>
            <a:off x="423863" y="2776538"/>
            <a:ext cx="3763962" cy="3454400"/>
          </a:xfrm>
          <a:prstGeom prst="rect">
            <a:avLst/>
          </a:prstGeom>
          <a:noFill/>
          <a:ln w="9525">
            <a:noFill/>
            <a:miter lim="800000"/>
            <a:headEnd/>
            <a:tailEnd/>
          </a:ln>
        </p:spPr>
      </p:pic>
      <p:sp>
        <p:nvSpPr>
          <p:cNvPr id="20489" name="Rectangle 13"/>
          <p:cNvSpPr>
            <a:spLocks noChangeArrowheads="1"/>
          </p:cNvSpPr>
          <p:nvPr/>
        </p:nvSpPr>
        <p:spPr bwMode="auto">
          <a:xfrm>
            <a:off x="577850" y="6232525"/>
            <a:ext cx="4159250" cy="366713"/>
          </a:xfrm>
          <a:prstGeom prst="rect">
            <a:avLst/>
          </a:prstGeom>
          <a:noFill/>
          <a:ln w="9525">
            <a:noFill/>
            <a:miter lim="800000"/>
            <a:headEnd/>
            <a:tailEnd/>
          </a:ln>
        </p:spPr>
        <p:txBody>
          <a:bodyPr wrap="none" anchor="ctr">
            <a:spAutoFit/>
          </a:bodyPr>
          <a:lstStyle/>
          <a:p>
            <a:pPr eaLnBrk="1" hangingPunct="1"/>
            <a:r>
              <a:rPr lang="en-US"/>
              <a:t>Garmin GPSMAP 276C GPS Receiver </a:t>
            </a:r>
          </a:p>
        </p:txBody>
      </p:sp>
      <p:sp>
        <p:nvSpPr>
          <p:cNvPr id="20490" name="TextBox 9"/>
          <p:cNvSpPr txBox="1">
            <a:spLocks noChangeArrowheads="1"/>
          </p:cNvSpPr>
          <p:nvPr/>
        </p:nvSpPr>
        <p:spPr bwMode="auto">
          <a:xfrm>
            <a:off x="838200" y="304800"/>
            <a:ext cx="4929188" cy="646113"/>
          </a:xfrm>
          <a:prstGeom prst="rect">
            <a:avLst/>
          </a:prstGeom>
          <a:noFill/>
          <a:ln w="9525">
            <a:noFill/>
            <a:miter lim="800000"/>
            <a:headEnd/>
            <a:tailEnd/>
          </a:ln>
        </p:spPr>
        <p:txBody>
          <a:bodyPr wrap="none">
            <a:spAutoFit/>
          </a:bodyPr>
          <a:lstStyle/>
          <a:p>
            <a:r>
              <a:rPr lang="en-US" sz="3600"/>
              <a:t>Global Position Systems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31863" y="96838"/>
            <a:ext cx="7788275" cy="1412875"/>
          </a:xfrm>
        </p:spPr>
        <p:txBody>
          <a:bodyPr/>
          <a:lstStyle/>
          <a:p>
            <a:r>
              <a:rPr lang="en-US" sz="3600" smtClean="0"/>
              <a:t>How GPS works in five logical steps: </a:t>
            </a:r>
          </a:p>
        </p:txBody>
      </p:sp>
      <p:sp>
        <p:nvSpPr>
          <p:cNvPr id="21507" name="Rectangle 3"/>
          <p:cNvSpPr>
            <a:spLocks noGrp="1" noChangeArrowheads="1"/>
          </p:cNvSpPr>
          <p:nvPr>
            <p:ph type="body" idx="1"/>
          </p:nvPr>
        </p:nvSpPr>
        <p:spPr>
          <a:xfrm>
            <a:off x="461963" y="1892300"/>
            <a:ext cx="8334375" cy="4724400"/>
          </a:xfrm>
        </p:spPr>
        <p:txBody>
          <a:bodyPr/>
          <a:lstStyle/>
          <a:p>
            <a:pPr marL="609600" indent="-609600">
              <a:lnSpc>
                <a:spcPct val="80000"/>
              </a:lnSpc>
              <a:buClr>
                <a:srgbClr val="FF0066"/>
              </a:buClr>
              <a:buSzPct val="140000"/>
              <a:buFont typeface="Wingdings" pitchFamily="2" charset="2"/>
              <a:buAutoNum type="arabicPeriod"/>
            </a:pPr>
            <a:r>
              <a:rPr lang="en-US" sz="2800" smtClean="0"/>
              <a:t>The basis of GPS is triangulation from satellites</a:t>
            </a:r>
          </a:p>
          <a:p>
            <a:pPr marL="609600" indent="-609600">
              <a:lnSpc>
                <a:spcPct val="80000"/>
              </a:lnSpc>
              <a:buClr>
                <a:srgbClr val="FF0066"/>
              </a:buClr>
              <a:buSzPct val="140000"/>
              <a:buFont typeface="Wingdings" pitchFamily="2" charset="2"/>
              <a:buAutoNum type="arabicPeriod"/>
            </a:pPr>
            <a:r>
              <a:rPr lang="en-US" sz="2800" smtClean="0"/>
              <a:t>GPS receiver measures distance from satellite using the travel time of radio signals</a:t>
            </a:r>
          </a:p>
          <a:p>
            <a:pPr marL="609600" indent="-609600">
              <a:lnSpc>
                <a:spcPct val="80000"/>
              </a:lnSpc>
              <a:spcBef>
                <a:spcPct val="0"/>
              </a:spcBef>
              <a:buClr>
                <a:srgbClr val="FF0066"/>
              </a:buClr>
              <a:buSzPct val="140000"/>
              <a:buFont typeface="Wingdings" pitchFamily="2" charset="2"/>
              <a:buAutoNum type="arabicPeriod"/>
            </a:pPr>
            <a:r>
              <a:rPr lang="en-US" sz="2800" smtClean="0"/>
              <a:t>To measure travel time, GPS needs very accurate timing </a:t>
            </a:r>
          </a:p>
          <a:p>
            <a:pPr marL="609600" indent="-609600">
              <a:lnSpc>
                <a:spcPct val="80000"/>
              </a:lnSpc>
              <a:spcBef>
                <a:spcPct val="0"/>
              </a:spcBef>
              <a:buClr>
                <a:srgbClr val="FF0066"/>
              </a:buClr>
              <a:buSzPct val="140000"/>
              <a:buFont typeface="Wingdings" pitchFamily="2" charset="2"/>
              <a:buAutoNum type="arabicPeriod"/>
            </a:pPr>
            <a:r>
              <a:rPr lang="en-US" sz="2800" smtClean="0"/>
              <a:t>Along with distance, you need to know exactly where the satellites are in space. Satellite location. High orbits and careful monitoring are the secret</a:t>
            </a:r>
          </a:p>
          <a:p>
            <a:pPr marL="609600" indent="-609600">
              <a:lnSpc>
                <a:spcPct val="80000"/>
              </a:lnSpc>
              <a:spcBef>
                <a:spcPct val="0"/>
              </a:spcBef>
              <a:buClr>
                <a:srgbClr val="FF0066"/>
              </a:buClr>
              <a:buSzPct val="140000"/>
              <a:buFont typeface="Wingdings" pitchFamily="2" charset="2"/>
              <a:buAutoNum type="arabicPeriod"/>
            </a:pPr>
            <a:r>
              <a:rPr lang="en-US" sz="2800" smtClean="0"/>
              <a:t>You must correct for any delays the signal experiences as it travels through the atmosphere</a:t>
            </a:r>
          </a:p>
          <a:p>
            <a:pPr marL="609600" indent="-609600">
              <a:lnSpc>
                <a:spcPct val="80000"/>
              </a:lnSpc>
              <a:buClr>
                <a:srgbClr val="FF0066"/>
              </a:buClr>
              <a:buSzPct val="140000"/>
              <a:buFont typeface="Wingdings" pitchFamily="2" charset="2"/>
              <a:buAutoNum type="arabicPeriod"/>
            </a:pPr>
            <a:endParaRPr 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GPS Satellites</a:t>
            </a:r>
          </a:p>
        </p:txBody>
      </p:sp>
      <p:sp>
        <p:nvSpPr>
          <p:cNvPr id="22531" name="Text Box 5"/>
          <p:cNvSpPr txBox="1">
            <a:spLocks noChangeArrowheads="1"/>
          </p:cNvSpPr>
          <p:nvPr/>
        </p:nvSpPr>
        <p:spPr bwMode="auto">
          <a:xfrm>
            <a:off x="754063" y="6159500"/>
            <a:ext cx="7643812" cy="457200"/>
          </a:xfrm>
          <a:prstGeom prst="rect">
            <a:avLst/>
          </a:prstGeom>
          <a:noFill/>
          <a:ln w="9525">
            <a:noFill/>
            <a:miter lim="800000"/>
            <a:headEnd/>
            <a:tailEnd/>
          </a:ln>
        </p:spPr>
        <p:txBody>
          <a:bodyPr wrap="none">
            <a:spAutoFit/>
          </a:bodyPr>
          <a:lstStyle/>
          <a:p>
            <a:r>
              <a:rPr lang="en-US" sz="2400"/>
              <a:t>Satellites are distributed among six offset orbital planes</a:t>
            </a:r>
          </a:p>
        </p:txBody>
      </p:sp>
      <p:pic>
        <p:nvPicPr>
          <p:cNvPr id="22532" name="Picture 6"/>
          <p:cNvPicPr>
            <a:picLocks noChangeAspect="1" noChangeArrowheads="1"/>
          </p:cNvPicPr>
          <p:nvPr/>
        </p:nvPicPr>
        <p:blipFill>
          <a:blip r:embed="rId3" cstate="print"/>
          <a:srcRect/>
          <a:stretch>
            <a:fillRect/>
          </a:stretch>
        </p:blipFill>
        <p:spPr bwMode="auto">
          <a:xfrm>
            <a:off x="2498725" y="2890838"/>
            <a:ext cx="3076575" cy="3149600"/>
          </a:xfrm>
          <a:prstGeom prst="rect">
            <a:avLst/>
          </a:prstGeom>
          <a:noFill/>
          <a:ln w="9525">
            <a:noFill/>
            <a:miter lim="800000"/>
            <a:headEnd/>
            <a:tailEnd/>
          </a:ln>
        </p:spPr>
      </p:pic>
      <p:sp>
        <p:nvSpPr>
          <p:cNvPr id="22533" name="Rectangle 7"/>
          <p:cNvSpPr>
            <a:spLocks noGrp="1" noChangeArrowheads="1"/>
          </p:cNvSpPr>
          <p:nvPr>
            <p:ph type="body" idx="1"/>
          </p:nvPr>
        </p:nvSpPr>
        <p:spPr>
          <a:xfrm>
            <a:off x="539750" y="1547813"/>
            <a:ext cx="7661275" cy="4114800"/>
          </a:xfrm>
        </p:spPr>
        <p:txBody>
          <a:bodyPr/>
          <a:lstStyle/>
          <a:p>
            <a:r>
              <a:rPr lang="en-US" sz="2400" smtClean="0"/>
              <a:t>24 satellites</a:t>
            </a:r>
          </a:p>
          <a:p>
            <a:r>
              <a:rPr lang="en-US" sz="2400" smtClean="0"/>
              <a:t>6 orbital planes</a:t>
            </a:r>
          </a:p>
          <a:p>
            <a:r>
              <a:rPr lang="en-US" sz="2400" smtClean="0"/>
              <a:t>12 hour return interval for each satellite</a:t>
            </a:r>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2859</Words>
  <Application>Microsoft Office PowerPoint</Application>
  <PresentationFormat>On-screen Show (4:3)</PresentationFormat>
  <Paragraphs>439</Paragraphs>
  <Slides>66</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69" baseType="lpstr">
      <vt:lpstr>Default Design</vt:lpstr>
      <vt:lpstr>Document</vt:lpstr>
      <vt:lpstr>Equation</vt:lpstr>
      <vt:lpstr>Geodesy, Map Projections and Coordinate Systems</vt:lpstr>
      <vt:lpstr>Learning Objectives: By the end of this class you should be able to:</vt:lpstr>
      <vt:lpstr>Readings: </vt:lpstr>
      <vt:lpstr>Spatial Reference =  Datum +                                                                       Projection +                                     Coordinate system</vt:lpstr>
      <vt:lpstr>Types of Coordinate Systems</vt:lpstr>
      <vt:lpstr>Global Cartesian Coordinates (x,y,z)</vt:lpstr>
      <vt:lpstr>Slide 7</vt:lpstr>
      <vt:lpstr>How GPS works in five logical steps: </vt:lpstr>
      <vt:lpstr>GPS Satellites</vt:lpstr>
      <vt:lpstr>Distance from satellite</vt:lpstr>
      <vt:lpstr>Slide 11</vt:lpstr>
      <vt:lpstr>Slide 12</vt:lpstr>
      <vt:lpstr>GPS location of Mabel Lee Hall</vt:lpstr>
      <vt:lpstr>Geographic Coordinates (f, l, z)</vt:lpstr>
      <vt:lpstr>Shape of the Earth</vt:lpstr>
      <vt:lpstr>Ellipse</vt:lpstr>
      <vt:lpstr>Ellipsoid or Spheroid Rotate an ellipse around an axis</vt:lpstr>
      <vt:lpstr>Standard Ellipsoids</vt:lpstr>
      <vt:lpstr>Horizontal Earth Datums</vt:lpstr>
      <vt:lpstr>Definition of Latitude, f</vt:lpstr>
      <vt:lpstr>Cutting Plane of a Meridian</vt:lpstr>
      <vt:lpstr>Definition of Longitude, l</vt:lpstr>
      <vt:lpstr>Latitude and Longitude on a Sphere</vt:lpstr>
      <vt:lpstr>Length on Meridians and Parallels</vt:lpstr>
      <vt:lpstr>Slide 25</vt:lpstr>
      <vt:lpstr>Curved Earth Distance (from A to B)</vt:lpstr>
      <vt:lpstr>Representations of the Earth</vt:lpstr>
      <vt:lpstr>Three systems for measuring elevation</vt:lpstr>
      <vt:lpstr>Trends in Tide Levels (coastal flood risk is changing)</vt:lpstr>
      <vt:lpstr>Geoid and Ellipsoid</vt:lpstr>
      <vt:lpstr>Definition of Elevation</vt:lpstr>
      <vt:lpstr>Slide 32</vt:lpstr>
      <vt:lpstr>Vertical Earth Datums</vt:lpstr>
      <vt:lpstr>Converting Vertical Datums</vt:lpstr>
      <vt:lpstr>Importance of geodetic datums NAVD88 – NGVD29 (cm)</vt:lpstr>
      <vt:lpstr>Geodesy and Map Projections</vt:lpstr>
      <vt:lpstr>Earth to Globe to Map</vt:lpstr>
      <vt:lpstr>Geographic and Projected Coordinates</vt:lpstr>
      <vt:lpstr>Types of Projections</vt:lpstr>
      <vt:lpstr>Conic Projections (Albers, Lambert)</vt:lpstr>
      <vt:lpstr>Cylindrical Projections (Mercator)</vt:lpstr>
      <vt:lpstr>Azimuthal  (Lambert)</vt:lpstr>
      <vt:lpstr>Albers Equal Area Conic Projection</vt:lpstr>
      <vt:lpstr>Lambert Conformal Conic Projection</vt:lpstr>
      <vt:lpstr> Universal Transverse Mercator Projection</vt:lpstr>
      <vt:lpstr>Lambert Azimuthal Equal Area Projection</vt:lpstr>
      <vt:lpstr>Projections Preserve Some  Earth Properties</vt:lpstr>
      <vt:lpstr>Projection and Datum</vt:lpstr>
      <vt:lpstr>Geodesy and Map Projections</vt:lpstr>
      <vt:lpstr>Coordinate Systems</vt:lpstr>
      <vt:lpstr>Coordinate System</vt:lpstr>
      <vt:lpstr>Universal Transverse  Mercator</vt:lpstr>
      <vt:lpstr>UTM Zone 14</vt:lpstr>
      <vt:lpstr>State Plane Coordinate System</vt:lpstr>
      <vt:lpstr>Texas Centric Mapping System</vt:lpstr>
      <vt:lpstr>ArcGIS Spatial Reference Frames</vt:lpstr>
      <vt:lpstr>Horizontal Coordinate Systems</vt:lpstr>
      <vt:lpstr>Vertical Coordinate Systems</vt:lpstr>
      <vt:lpstr>Tolerance</vt:lpstr>
      <vt:lpstr>Resolution</vt:lpstr>
      <vt:lpstr>Domain Extents</vt:lpstr>
      <vt:lpstr>ArcGIS .prj files</vt:lpstr>
      <vt:lpstr>Summary Concepts</vt:lpstr>
      <vt:lpstr>Summary Concepts (Cont.)</vt:lpstr>
      <vt:lpstr>Summary Concepts (Cont.)</vt:lpstr>
      <vt:lpstr>Summary Concepts (Cont.)</vt:lpstr>
    </vt:vector>
  </TitlesOfParts>
  <Company>CRWR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Geodesy and Map Projections</dc:title>
  <dc:creator>maidment</dc:creator>
  <cp:lastModifiedBy>maidment</cp:lastModifiedBy>
  <cp:revision>123</cp:revision>
  <cp:lastPrinted>1998-09-24T16:40:46Z</cp:lastPrinted>
  <dcterms:created xsi:type="dcterms:W3CDTF">1998-09-22T03:35:01Z</dcterms:created>
  <dcterms:modified xsi:type="dcterms:W3CDTF">2010-09-14T16:05:13Z</dcterms:modified>
</cp:coreProperties>
</file>