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32" r:id="rId7"/>
    <p:sldMasterId id="2147483744" r:id="rId8"/>
    <p:sldMasterId id="2147483756" r:id="rId9"/>
    <p:sldMasterId id="2147483768" r:id="rId10"/>
    <p:sldMasterId id="2147483792" r:id="rId11"/>
    <p:sldMasterId id="2147483804" r:id="rId12"/>
    <p:sldMasterId id="2147483816" r:id="rId13"/>
    <p:sldMasterId id="2147483828" r:id="rId14"/>
    <p:sldMasterId id="2147483840" r:id="rId15"/>
    <p:sldMasterId id="2147483852" r:id="rId16"/>
    <p:sldMasterId id="2147483864" r:id="rId17"/>
    <p:sldMasterId id="2147483876" r:id="rId18"/>
  </p:sldMasterIdLst>
  <p:notesMasterIdLst>
    <p:notesMasterId r:id="rId64"/>
  </p:notesMasterIdLst>
  <p:sldIdLst>
    <p:sldId id="287" r:id="rId19"/>
    <p:sldId id="350" r:id="rId20"/>
    <p:sldId id="319" r:id="rId21"/>
    <p:sldId id="320" r:id="rId22"/>
    <p:sldId id="366" r:id="rId23"/>
    <p:sldId id="367" r:id="rId24"/>
    <p:sldId id="368" r:id="rId25"/>
    <p:sldId id="327" r:id="rId26"/>
    <p:sldId id="371" r:id="rId27"/>
    <p:sldId id="372" r:id="rId28"/>
    <p:sldId id="321" r:id="rId29"/>
    <p:sldId id="376" r:id="rId30"/>
    <p:sldId id="326" r:id="rId31"/>
    <p:sldId id="351" r:id="rId32"/>
    <p:sldId id="329" r:id="rId33"/>
    <p:sldId id="330" r:id="rId34"/>
    <p:sldId id="331" r:id="rId35"/>
    <p:sldId id="332" r:id="rId36"/>
    <p:sldId id="333" r:id="rId37"/>
    <p:sldId id="335" r:id="rId38"/>
    <p:sldId id="339" r:id="rId39"/>
    <p:sldId id="341" r:id="rId40"/>
    <p:sldId id="345" r:id="rId41"/>
    <p:sldId id="349" r:id="rId42"/>
    <p:sldId id="352" r:id="rId43"/>
    <p:sldId id="384" r:id="rId44"/>
    <p:sldId id="283" r:id="rId45"/>
    <p:sldId id="276" r:id="rId46"/>
    <p:sldId id="354" r:id="rId47"/>
    <p:sldId id="355" r:id="rId48"/>
    <p:sldId id="356" r:id="rId49"/>
    <p:sldId id="357" r:id="rId50"/>
    <p:sldId id="358" r:id="rId51"/>
    <p:sldId id="315" r:id="rId52"/>
    <p:sldId id="289" r:id="rId53"/>
    <p:sldId id="359" r:id="rId54"/>
    <p:sldId id="362" r:id="rId55"/>
    <p:sldId id="365" r:id="rId56"/>
    <p:sldId id="364" r:id="rId57"/>
    <p:sldId id="386" r:id="rId58"/>
    <p:sldId id="387" r:id="rId59"/>
    <p:sldId id="388" r:id="rId60"/>
    <p:sldId id="389" r:id="rId61"/>
    <p:sldId id="285" r:id="rId62"/>
    <p:sldId id="28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73" autoAdjust="0"/>
    <p:restoredTop sz="94660"/>
  </p:normalViewPr>
  <p:slideViewPr>
    <p:cSldViewPr>
      <p:cViewPr>
        <p:scale>
          <a:sx n="70" d="100"/>
          <a:sy n="70" d="100"/>
        </p:scale>
        <p:origin x="-78" y="-594"/>
      </p:cViewPr>
      <p:guideLst>
        <p:guide orient="horz" pos="2160"/>
        <p:guide pos="2880"/>
      </p:guideLst>
    </p:cSldViewPr>
  </p:slideViewPr>
  <p:notesTextViewPr>
    <p:cViewPr>
      <p:scale>
        <a:sx n="100" d="100"/>
        <a:sy n="100" d="100"/>
      </p:scale>
      <p:origin x="0" y="0"/>
    </p:cViewPr>
  </p:notesTextViewPr>
  <p:sorterViewPr>
    <p:cViewPr>
      <p:scale>
        <a:sx n="77" d="100"/>
        <a:sy n="77" d="100"/>
      </p:scale>
      <p:origin x="0" y="74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theme" Target="theme/theme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9C8ADB-78BE-402A-B18A-4BD050AB48FC}" type="datetimeFigureOut">
              <a:rPr lang="en-US" smtClean="0"/>
              <a:pPr/>
              <a:t>11/11/2010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3B299-10F9-4425-B239-A5CF7164B1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r>
              <a:rPr lang="en-US" smtClean="0">
                <a:latin typeface="Arial" pitchFamily="34" charset="0"/>
              </a:rPr>
              <a:t>This slide shows the general model for deriving flow field related derivative surfaces from digital elevation data.  The input is a raw digital elevation model, generally elevation values on a grid.  This is basic information used to derive further hydrology related spatial fields that enrich the information content of this basic data.  The first step is to remove sinks, either by filling, or carving.  Then a flow field is defined.  This enables the calculation of flow related terrain information.  My focus has been on flow related information working within this framework.  I try to leave other GIS functionality, like radiation exposure, line of sight analyses and visualization to others.  I have distributed my software in ways that it easily plugs in to mainstream systems, such as ArcGIS to enhance ease of use.</a:t>
            </a:r>
          </a:p>
          <a:p>
            <a:endParaRPr lang="en-US" smtClean="0">
              <a:latin typeface="Arial" pitchFamily="34" charset="0"/>
            </a:endParaRPr>
          </a:p>
        </p:txBody>
      </p:sp>
      <p:sp>
        <p:nvSpPr>
          <p:cNvPr id="112644" name="Slide Number Placeholder 3"/>
          <p:cNvSpPr>
            <a:spLocks noGrp="1"/>
          </p:cNvSpPr>
          <p:nvPr>
            <p:ph type="sldNum" sz="quarter" idx="5"/>
          </p:nvPr>
        </p:nvSpPr>
        <p:spPr>
          <a:noFill/>
        </p:spPr>
        <p:txBody>
          <a:bodyPr/>
          <a:lstStyle/>
          <a:p>
            <a:fld id="{ECEE92C8-C3F0-4ED1-8E33-1AEB671AED7E}" type="slidenum">
              <a:rPr lang="en-US" smtClean="0">
                <a:solidFill>
                  <a:srgbClr val="000000"/>
                </a:solidFill>
              </a:rPr>
              <a:pPr/>
              <a:t>3</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http://www.arcgisonline.com/, soon to be http://www.arcgis.com/</a:t>
            </a:r>
            <a:endParaRPr lang="en-US" dirty="0"/>
          </a:p>
        </p:txBody>
      </p:sp>
      <p:sp>
        <p:nvSpPr>
          <p:cNvPr id="4" name="Slide Number Placeholder 3"/>
          <p:cNvSpPr>
            <a:spLocks noGrp="1"/>
          </p:cNvSpPr>
          <p:nvPr>
            <p:ph type="sldNum" sz="quarter" idx="10"/>
          </p:nvPr>
        </p:nvSpPr>
        <p:spPr/>
        <p:txBody>
          <a:bodyPr/>
          <a:lstStyle/>
          <a:p>
            <a:fld id="{97E90B87-E49B-4D7F-AB6B-6D46E46626A9}"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HIS uses a relational</a:t>
            </a:r>
            <a:r>
              <a:rPr lang="en-US" baseline="0" dirty="0" smtClean="0"/>
              <a:t> database for data storage.  If you’re unfamiliar with databases, here’s a quick intro.  Suppose I have time series values for streamflow and temperature.  I can store these in a table where I record the value, the date, the site where the measurement occurred, and the variable being measured.  Now suppose I want to store more information about the site, such as its name and location.  I could add some fields to the Values table, but if I have a million values, then I’m storing that same site information over and over again.  A more efficient approach is to create a separate table with the site info, and relate one table to the other based on the Site number.  A relational database is a set of tables with relationships like this.</a:t>
            </a:r>
            <a:endParaRPr lang="en-US" dirty="0"/>
          </a:p>
        </p:txBody>
      </p:sp>
      <p:sp>
        <p:nvSpPr>
          <p:cNvPr id="4" name="Slide Number Placeholder 3"/>
          <p:cNvSpPr>
            <a:spLocks noGrp="1"/>
          </p:cNvSpPr>
          <p:nvPr>
            <p:ph type="sldNum" sz="quarter" idx="10"/>
          </p:nvPr>
        </p:nvSpPr>
        <p:spPr/>
        <p:txBody>
          <a:bodyPr/>
          <a:lstStyle/>
          <a:p>
            <a:fld id="{75A08714-0123-4697-BB9E-E797D37FF921}"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r>
              <a:rPr lang="en-US" smtClean="0"/>
              <a:t>In designing ODM we asked: What are the basic attributes to be associated with each single data value and how can these best be organized?  This involved community survey at a workshop and by email and based on the feedback received we came up with the ODM schema illustrated, published last year in WRR</a:t>
            </a:r>
          </a:p>
          <a:p>
            <a:r>
              <a:rPr lang="en-US" smtClean="0"/>
              <a:t>This is quite a detailed slide, but it is the entire schema.  Few database designs are simple enough to fit the entire schema on one slide.  This shows at the center the data values table and off to the sides, the ancillary or metadata tables that record.</a:t>
            </a:r>
          </a:p>
          <a:p>
            <a:endParaRPr lang="en-US" smtClean="0"/>
          </a:p>
          <a:p>
            <a:pPr eaLnBrk="1" hangingPunct="1"/>
            <a:endParaRPr lang="en-US" smtClean="0"/>
          </a:p>
        </p:txBody>
      </p:sp>
      <p:sp>
        <p:nvSpPr>
          <p:cNvPr id="69636" name="Slide Number Placeholder 3"/>
          <p:cNvSpPr>
            <a:spLocks noGrp="1"/>
          </p:cNvSpPr>
          <p:nvPr>
            <p:ph type="sldNum" sz="quarter" idx="5"/>
          </p:nvPr>
        </p:nvSpPr>
        <p:spPr>
          <a:noFill/>
        </p:spPr>
        <p:txBody>
          <a:bodyPr/>
          <a:lstStyle/>
          <a:p>
            <a:fld id="{1B737F82-BCD5-4793-9DD1-E9BF405FA491}" type="slidenum">
              <a:rPr lang="en-US">
                <a:solidFill>
                  <a:srgbClr val="000000"/>
                </a:solidFill>
              </a:rPr>
              <a:pPr/>
              <a:t>11</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shows a simplified view of relationships between tables in ODM.</a:t>
            </a:r>
            <a:endParaRPr lang="en-US" dirty="0"/>
          </a:p>
        </p:txBody>
      </p:sp>
      <p:sp>
        <p:nvSpPr>
          <p:cNvPr id="4" name="Slide Number Placeholder 3"/>
          <p:cNvSpPr>
            <a:spLocks noGrp="1"/>
          </p:cNvSpPr>
          <p:nvPr>
            <p:ph type="sldNum" sz="quarter" idx="10"/>
          </p:nvPr>
        </p:nvSpPr>
        <p:spPr/>
        <p:txBody>
          <a:bodyPr/>
          <a:lstStyle/>
          <a:p>
            <a:fld id="{75A08714-0123-4697-BB9E-E797D37FF921}"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6B1026B-547D-4F8A-89AA-58A457B0B6F1}" type="slidenum">
              <a:rPr lang="en-US">
                <a:solidFill>
                  <a:srgbClr val="000000"/>
                </a:solidFill>
              </a:rPr>
              <a:pPr/>
              <a:t>16</a:t>
            </a:fld>
            <a:endParaRPr lang="en-US">
              <a:solidFill>
                <a:srgbClr val="000000"/>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1813"/>
            <a:ext cx="5029200" cy="4116387"/>
          </a:xfrm>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DD75CBC-4A6A-46D1-8868-B213AC234B76}" type="slidenum">
              <a:rPr lang="en-US">
                <a:solidFill>
                  <a:srgbClr val="000000"/>
                </a:solidFill>
              </a:rPr>
              <a:pPr/>
              <a:t>21</a:t>
            </a:fld>
            <a:endParaRPr lang="en-US">
              <a:solidFill>
                <a:srgbClr val="000000"/>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sz="700" smtClean="0"/>
              <a:t>Water Chemistry From a Lake Profile</a:t>
            </a:r>
            <a:endParaRPr lang="en-US" smtClean="0"/>
          </a:p>
          <a:p>
            <a:endParaRPr lang="en-US" smtClean="0"/>
          </a:p>
          <a:p>
            <a:r>
              <a:rPr lang="en-US" smtClean="0"/>
              <a:t>Concepts:</a:t>
            </a:r>
          </a:p>
          <a:p>
            <a:r>
              <a:rPr lang="en-US" smtClean="0"/>
              <a:t>Grouped observations (all observations in one reservoir profile)</a:t>
            </a:r>
          </a:p>
          <a:p>
            <a:r>
              <a:rPr lang="en-US" smtClean="0"/>
              <a:t>Observations made using an offset (observations made at multiple depths below the surface of a reservoir)</a:t>
            </a:r>
          </a:p>
          <a:p>
            <a:r>
              <a:rPr lang="en-US" smtClean="0"/>
              <a:t>Observations made using a specific method (observations made using a particular field instrument)</a:t>
            </a:r>
          </a:p>
          <a:p>
            <a:endParaRPr lang="en-US" smtClean="0"/>
          </a:p>
          <a:p>
            <a:r>
              <a:rPr lang="en-US" smtClean="0"/>
              <a:t>Relationships:</a:t>
            </a:r>
          </a:p>
          <a:p>
            <a:r>
              <a:rPr lang="en-US" smtClean="0"/>
              <a:t>Relationship between Values table and the Variables table on VariableID</a:t>
            </a:r>
          </a:p>
          <a:p>
            <a:r>
              <a:rPr lang="en-US" smtClean="0"/>
              <a:t>Relationship between Values table and OffestTypes table on OffsetTypeID</a:t>
            </a:r>
          </a:p>
          <a:p>
            <a:r>
              <a:rPr lang="en-US" smtClean="0"/>
              <a:t>Relationship between Values table and Methods table on MethodID</a:t>
            </a:r>
          </a:p>
          <a:p>
            <a:r>
              <a:rPr lang="en-US" smtClean="0"/>
              <a:t>Relationship between Variables table and Units table on UnitID</a:t>
            </a:r>
          </a:p>
          <a:p>
            <a:r>
              <a:rPr lang="en-US" smtClean="0"/>
              <a:t>Relationship between GroupDescriptions table and Groups table on GroupID</a:t>
            </a:r>
          </a:p>
          <a:p>
            <a:r>
              <a:rPr lang="en-US" smtClean="0"/>
              <a:t>Relationship between OffsetTypes table and Units table on UnitID and OffsetUnitID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5E47C683-4611-4CF5-98B7-8BB8D95C505E}" type="slidenum">
              <a:rPr lang="en-US">
                <a:solidFill>
                  <a:srgbClr val="000000"/>
                </a:solidFill>
              </a:rPr>
              <a:pPr/>
              <a:t>22</a:t>
            </a:fld>
            <a:endParaRPr lang="en-US">
              <a:solidFill>
                <a:srgbClr val="000000"/>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sz="700" smtClean="0"/>
              <a:t>Discharge Derived from Gage Height</a:t>
            </a:r>
            <a:endParaRPr lang="en-US" smtClean="0"/>
          </a:p>
          <a:p>
            <a:endParaRPr lang="en-US" smtClean="0"/>
          </a:p>
          <a:p>
            <a:r>
              <a:rPr lang="en-US" smtClean="0"/>
              <a:t>Concepts:</a:t>
            </a:r>
          </a:p>
          <a:p>
            <a:r>
              <a:rPr lang="en-US" smtClean="0"/>
              <a:t>Data derived from other data – single data point derived from a single observation (discharge from stage)</a:t>
            </a:r>
          </a:p>
          <a:p>
            <a:r>
              <a:rPr lang="en-US" smtClean="0"/>
              <a:t>Data derived using a specific method (discharge from stage using rating curve)</a:t>
            </a:r>
          </a:p>
          <a:p>
            <a:endParaRPr lang="en-US" smtClean="0"/>
          </a:p>
          <a:p>
            <a:r>
              <a:rPr lang="en-US" smtClean="0"/>
              <a:t>Relationships:</a:t>
            </a:r>
          </a:p>
          <a:p>
            <a:r>
              <a:rPr lang="en-US" smtClean="0"/>
              <a:t>Relationships between Values table and DerivedFrom table on DerivedFromID and ValueID</a:t>
            </a:r>
          </a:p>
          <a:p>
            <a:r>
              <a:rPr lang="en-US" smtClean="0"/>
              <a:t>Relationship between Values table and Variables table on VariableID</a:t>
            </a:r>
          </a:p>
          <a:p>
            <a:r>
              <a:rPr lang="en-US" smtClean="0"/>
              <a:t>Relationship between Values table and Methods table on MethodID</a:t>
            </a:r>
          </a:p>
          <a:p>
            <a:r>
              <a:rPr lang="en-US" smtClean="0"/>
              <a:t>Relationship between Variables table and Units table on UnitID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5A7B220-F05A-4317-9B0B-DBC24D6C4E5A}"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684213" y="4341813"/>
            <a:ext cx="5489575" cy="4116387"/>
          </a:xfrm>
          <a:noFill/>
          <a:ln/>
        </p:spPr>
        <p:txBody>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998238-0E16-4124-95F6-C33A58A77076}" type="datetimeFigureOut">
              <a:rPr lang="en-US" smtClean="0"/>
              <a:pPr/>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98238-0E16-4124-95F6-C33A58A77076}" type="datetimeFigureOut">
              <a:rPr lang="en-US" smtClean="0"/>
              <a:pPr/>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32EF36-54D9-4C81-9B19-CDD65205E9F8}"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4E4A8D-54B6-4E2A-BEC1-DCEBC78C9077}"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3F11A3-6C88-4E05-9300-0CF102C04BC7}"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AA2B51-50D6-4E68-969F-B26BC59A3B04}"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8CB99B-DFEB-422F-A708-F77726F29573}"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DD92978-1FAD-4046-BA94-A0B94C74E4F6}"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6462C2-6B74-4027-BFE2-B25CDC6CD374}"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F695EE-C1A0-47A3-802B-FF31FEF6C4D0}"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3D1F2D-452E-46E5-AF40-DF303FA14B8C}"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68BA94-CC90-45ED-BB28-6DE718FCF66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98238-0E16-4124-95F6-C33A58A77076}" type="datetimeFigureOut">
              <a:rPr lang="en-US" smtClean="0"/>
              <a:pPr/>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A33C8A-9879-452E-8418-EAAA70EC18BD}"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676AC99-DB99-4F73-957D-848C1589ED0C}" type="datetimeFigureOut">
              <a:rPr lang="en-US">
                <a:solidFill>
                  <a:srgbClr val="000000"/>
                </a:solidFill>
              </a:rPr>
              <a:pPr/>
              <a:t>11/11/2010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F28465D-EE66-43F2-A92C-13FC96276A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BEDCC2A-EE4D-4765-A633-646EA4081D16}" type="datetimeFigureOut">
              <a:rPr lang="en-US">
                <a:solidFill>
                  <a:srgbClr val="000000"/>
                </a:solidFill>
              </a:rPr>
              <a:pPr/>
              <a:t>11/11/2010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D87990-F273-4C9E-AB74-CE87B827F47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A60ACC-FF5D-4BB8-B37F-598FCD050087}" type="datetimeFigureOut">
              <a:rPr lang="en-US">
                <a:solidFill>
                  <a:srgbClr val="000000"/>
                </a:solidFill>
              </a:rPr>
              <a:pPr/>
              <a:t>11/11/2010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60457CB-8B6C-467E-9B2D-A221239D121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5490F9A-9612-4F67-B812-CB2B087FC684}" type="datetimeFigureOut">
              <a:rPr lang="en-US">
                <a:solidFill>
                  <a:srgbClr val="000000"/>
                </a:solidFill>
              </a:rPr>
              <a:pPr/>
              <a:t>11/11/2010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CC706F-1BE6-4ED9-B983-E6C34897E3D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B51D1C1-E7BD-4E94-9EF9-75045FF5A923}" type="datetimeFigureOut">
              <a:rPr lang="en-US">
                <a:solidFill>
                  <a:srgbClr val="000000"/>
                </a:solidFill>
              </a:rPr>
              <a:pPr/>
              <a:t>11/11/2010</a:t>
            </a:fld>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7CC19E5-5309-4F71-9ACB-8C2842DCB57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DEEEB22-D6A1-40E6-B31A-014617080F8B}" type="datetimeFigureOut">
              <a:rPr lang="en-US">
                <a:solidFill>
                  <a:srgbClr val="000000"/>
                </a:solidFill>
              </a:rPr>
              <a:pPr/>
              <a:t>11/11/2010</a:t>
            </a:fld>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AF0ED50-1768-458A-B9C4-61D9EC7BCC9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77C020E-990B-40D0-8E36-20B3E52566E9}" type="datetimeFigureOut">
              <a:rPr lang="en-US">
                <a:solidFill>
                  <a:srgbClr val="000000"/>
                </a:solidFill>
              </a:rPr>
              <a:pPr/>
              <a:t>11/11/2010</a:t>
            </a:fld>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DB6698E-DB32-4498-94DC-28A408F94DC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0B496B6-F83E-4B56-B5B5-EEDD492AD46E}" type="datetimeFigureOut">
              <a:rPr lang="en-US">
                <a:solidFill>
                  <a:srgbClr val="000000"/>
                </a:solidFill>
              </a:rPr>
              <a:pPr/>
              <a:t>11/11/2010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C5512D-9526-4BFA-8AD8-7C5671649FE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AAD7033-AD5F-4BFE-A95B-C3CA652F0722}" type="datetimeFigureOut">
              <a:rPr lang="en-US">
                <a:solidFill>
                  <a:srgbClr val="000000"/>
                </a:solidFill>
              </a:rPr>
              <a:pPr/>
              <a:t>11/11/2010</a:t>
            </a:fld>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8D4B81-2800-4F8E-B5E2-538E9FBC01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602927-D4C6-4736-BE92-EC1356E4FCA7}"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F1CD50-6499-433D-BB49-A1C2576D4623}"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EB6FE16-B616-4459-908A-5F43D789E356}" type="datetimeFigureOut">
              <a:rPr lang="en-US">
                <a:solidFill>
                  <a:srgbClr val="000000"/>
                </a:solidFill>
              </a:rPr>
              <a:pPr/>
              <a:t>11/11/2010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0D3462-C528-4396-8D65-22B21B709B0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AE5AC45-C713-4C41-AD83-D0702B3A1BA9}" type="datetimeFigureOut">
              <a:rPr lang="en-US">
                <a:solidFill>
                  <a:srgbClr val="000000"/>
                </a:solidFill>
              </a:rPr>
              <a:pPr/>
              <a:t>11/11/2010</a:t>
            </a:fld>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7412285-137E-4466-AC5A-B4CCC6204DE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660E2F-C07D-4A66-AAFA-EDA2649414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C627C4-51EA-4CDD-9F8A-9FD4021A15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E59A710-103C-4892-931F-367FC101A60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E7942E6-9DEA-4CB1-8313-EA115BDC212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5CD4731-92A7-4367-863D-7D36325E2D7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3F59AD1-BE5A-4D8F-AFA0-168FE8B5B1C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CE815A3-411F-43A8-9E02-885B37E063E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9C2F7AC-FB00-4836-9C53-120D1D580AD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D6837D-4677-4C4B-B33D-B78B938988B7}"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B891B2-3C92-4F32-B58B-0A3453D56695}"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68FAFE0-CBBF-4E43-A5F5-D517ADD005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DDB4EE-6BF0-4525-85EB-460B3A67ADB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79B215-01CE-4C92-9638-C7C9A6A0A51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83EFE75-80DB-4511-934C-1469BD60B44B}" type="datetime1">
              <a:rPr lang="en-US">
                <a:solidFill>
                  <a:prstClr val="black">
                    <a:tint val="75000"/>
                  </a:prstClr>
                </a:solidFill>
              </a:rPr>
              <a:pPr>
                <a:def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5230B4-8843-46E6-9028-6389501192F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A36703-75DE-4066-82B5-0D72C220E2B3}" type="datetime1">
              <a:rPr lang="en-US">
                <a:solidFill>
                  <a:prstClr val="black">
                    <a:tint val="75000"/>
                  </a:prstClr>
                </a:solidFill>
              </a:rPr>
              <a:pPr>
                <a:def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F19102-D608-44ED-B03E-674E46E92CD9}"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2CE1E8-CA3C-4F36-82DE-E2BF2651524B}" type="datetime1">
              <a:rPr lang="en-US">
                <a:solidFill>
                  <a:prstClr val="black">
                    <a:tint val="75000"/>
                  </a:prstClr>
                </a:solidFill>
              </a:rPr>
              <a:pPr>
                <a:def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06C36E-A2D0-4599-8B92-5422C1FF7A9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9E73419-077F-4FF2-9BD2-91890EDD9686}" type="datetime1">
              <a:rPr lang="en-US">
                <a:solidFill>
                  <a:prstClr val="black">
                    <a:tint val="75000"/>
                  </a:prstClr>
                </a:solidFill>
              </a:rPr>
              <a:pPr>
                <a:defRPr/>
              </a:pPr>
              <a:t>11/11/2010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E143188-F3C8-4A38-9712-50FEE8CA2CB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462939C-BEA5-44AE-9B32-EA4005E1BDE0}" type="datetime1">
              <a:rPr lang="en-US">
                <a:solidFill>
                  <a:prstClr val="black">
                    <a:tint val="75000"/>
                  </a:prstClr>
                </a:solidFill>
              </a:rPr>
              <a:pPr>
                <a:defRPr/>
              </a:pPr>
              <a:t>11/11/2010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30EB6AC-84E5-439B-833B-96649F26CDA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0DE7103-ED3C-4821-86BB-FB4C0BEE58E5}" type="datetime1">
              <a:rPr lang="en-US">
                <a:solidFill>
                  <a:prstClr val="black">
                    <a:tint val="75000"/>
                  </a:prstClr>
                </a:solidFill>
              </a:rPr>
              <a:pPr>
                <a:defRPr/>
              </a:pPr>
              <a:t>11/11/2010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568DDA0-9FA7-4B19-B10C-FAF2CFAC24EB}"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2F2170-8CA7-4498-844B-2B5E336E9FFB}" type="datetime1">
              <a:rPr lang="en-US">
                <a:solidFill>
                  <a:prstClr val="black">
                    <a:tint val="75000"/>
                  </a:prstClr>
                </a:solidFill>
              </a:rPr>
              <a:pPr>
                <a:defRPr/>
              </a:pPr>
              <a:t>11/11/2010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54A930E-D3DE-4836-B9FD-0210ED33E25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ADE145F-D5AC-4A5C-9348-2591D164F704}"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C53513-8D9F-494E-9EB4-9370545D537C}"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B4F5C9-AC9E-4EE5-B999-3D0DE9CC82C8}" type="datetime1">
              <a:rPr lang="en-US">
                <a:solidFill>
                  <a:prstClr val="black">
                    <a:tint val="75000"/>
                  </a:prstClr>
                </a:solidFill>
              </a:rPr>
              <a:pPr>
                <a:defRPr/>
              </a:pPr>
              <a:t>11/11/2010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268C98-C529-4A7E-98DF-CF9F9637069C}"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E6E7F2-4985-4497-A5EE-F5BACECE98E7}" type="datetime1">
              <a:rPr lang="en-US">
                <a:solidFill>
                  <a:prstClr val="black">
                    <a:tint val="75000"/>
                  </a:prstClr>
                </a:solidFill>
              </a:rPr>
              <a:pPr>
                <a:defRPr/>
              </a:pPr>
              <a:t>11/11/2010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D44271A-44CE-42B5-99AC-6D5C9F94E6A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9E2E86-1572-4D53-9D3B-16FC8F86E23C}" type="datetime1">
              <a:rPr lang="en-US">
                <a:solidFill>
                  <a:prstClr val="black">
                    <a:tint val="75000"/>
                  </a:prstClr>
                </a:solidFill>
              </a:rPr>
              <a:pPr>
                <a:def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6DC338-4F36-47EE-981D-F12B8399232D}"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295088A-287A-4CB4-ADC8-BC0CE2AB9552}" type="datetime1">
              <a:rPr lang="en-US">
                <a:solidFill>
                  <a:prstClr val="black">
                    <a:tint val="75000"/>
                  </a:prstClr>
                </a:solidFill>
              </a:rPr>
              <a:pPr>
                <a:def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B89E10-E680-45E4-ADE2-4462E2069D5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EBA92-1312-470E-A989-7629A7A418EB}"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A81B29-DC92-4E91-8264-8CD95EEF3877}" type="slidenum">
              <a:rPr lang="en-US"/>
              <a:pPr>
                <a:defRPr/>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640159-C7A0-4970-8716-07E98010BFE7}" type="slidenum">
              <a:rPr lang="en-US"/>
              <a:pPr>
                <a:defRPr/>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47359D-79B3-45D7-9663-0AE4D8401E8B}" type="slidenum">
              <a:rPr lang="en-US"/>
              <a:pPr>
                <a:defRPr/>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84260A-445F-467F-8698-4509214D9F42}" type="slidenum">
              <a:rPr lang="en-US"/>
              <a:pPr>
                <a:defRPr/>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5A91BC-C0A4-418C-8CB2-A06A34C6B45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0CE11DE-E83B-490B-88E4-C41312EB4D87}" type="datetimeFigureOut">
              <a:rPr lang="en-US"/>
              <a:pPr>
                <a:defRPr/>
              </a:pPr>
              <a:t>11/11/2010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5320D9-E460-423B-9427-2C68C0F7EBC6}"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9F9525-866E-49B9-BBFA-2119D3747A36}" type="slidenum">
              <a:rPr lang="en-US"/>
              <a:pPr>
                <a:defRPr/>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A57781-E4BE-4892-A348-88A217CEE822}" type="slidenum">
              <a:rPr lang="en-US"/>
              <a:pPr>
                <a:defRPr/>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CB3229-B053-48CD-95FB-C5EB75B98113}" type="slidenum">
              <a:rPr lang="en-US"/>
              <a:pPr>
                <a:defRPr/>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C62911-7594-4EEA-BC78-5EAA60A8C3E5}" type="slidenum">
              <a:rPr lang="en-US"/>
              <a:pPr>
                <a:defRPr/>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7A3818-C753-41E3-A19D-C7EB2A0A8658}" type="slidenum">
              <a:rPr lang="en-US"/>
              <a:pPr>
                <a:defRPr/>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8013B1F-0B71-4DE0-AEF3-8D439B4AA5A7}"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5E4947-8CF9-4648-8472-918A69A22BB4}" type="slidenum">
              <a:rPr lang="en-US"/>
              <a:pPr>
                <a:defRPr/>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21C076-E975-4D2E-B81C-8973AA591163}"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C7AF2B-A381-4336-B9A2-990090CA9578}"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C3F0F9C-7E8A-424A-9C54-8D966D24854A}"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9AE3AC-9ED6-4043-9DD1-A94724AD8E49}"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5CF7FE3-A343-46F5-9243-A10980B07765}" type="datetimeFigureOut">
              <a:rPr lang="en-US"/>
              <a:pPr>
                <a:defRPr/>
              </a:pPr>
              <a:t>11/11/2010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68A07C-5013-46F2-BC08-4485B584BD62}"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B7BC87B-F98E-4674-97C8-7C1E33BBB403}" type="datetimeFigureOut">
              <a:rPr lang="en-US"/>
              <a:pPr>
                <a:defRPr/>
              </a:pPr>
              <a:t>11/11/2010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BE13C50-AF17-4B23-A94E-21556B8BA08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0D4738-C738-4F4A-8DC8-46658017B161}" type="datetimeFigureOut">
              <a:rPr lang="en-US"/>
              <a:pPr>
                <a:defRPr/>
              </a:pPr>
              <a:t>11/11/2010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FC186E4-31B7-4C25-AF1D-04BA5F8678CF}"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147A91-775A-438E-B287-1F9AEB10D954}" type="datetimeFigureOut">
              <a:rPr lang="en-US"/>
              <a:pPr>
                <a:defRPr/>
              </a:pPr>
              <a:t>11/11/2010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5034318-9945-44FF-A802-CBDF29934F35}"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B35F49-C4CB-4712-913A-424EA965BC28}" type="datetimeFigureOut">
              <a:rPr lang="en-US"/>
              <a:pPr>
                <a:defRPr/>
              </a:pPr>
              <a:t>11/11/2010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68292B-3249-442C-990A-E37D7CDE468F}"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712B51-D2FD-4735-BF68-07788E1323A0}" type="datetimeFigureOut">
              <a:rPr lang="en-US"/>
              <a:pPr>
                <a:defRPr/>
              </a:pPr>
              <a:t>11/11/2010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B9B1A1-7817-4170-8C3E-2904689084DA}"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ED9202-F40C-4AC0-BBE7-ADA1A13CD189}" type="datetimeFigureOut">
              <a:rPr lang="en-US"/>
              <a:pPr>
                <a:defRPr/>
              </a:pPr>
              <a:t>11/11/2010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35C911-D9A6-436F-BBFE-1F31ABE4739C}"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3EB405-C811-4619-A504-93D59D450C01}"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AB563B-2568-4567-B474-317FCE8C0223}"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9DCF37-3473-4D16-9F1A-B9E7E58ACE92}"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3EDD4C-C6E3-4EFC-8108-84D7EA35AA5D}"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DE2117-7322-4E86-87EA-68ACFB933422}"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5F9672-A677-4E21-A961-55DC0E4B9827}"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535A2D-1D41-42C2-A56B-CB0A79C59BE9}"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F653B4-CD58-463D-B254-CAD3C9390F8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9817208-45DB-44E8-AB3B-C8CF65B619BE}" type="datetimeFigureOut">
              <a:rPr lang="en-US"/>
              <a:pPr>
                <a:defRPr/>
              </a:pPr>
              <a:t>11/11/2010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344EBFB-B658-4C0C-BD98-69B2108A6E31}"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79EE922-E1D4-4FFB-B82F-6E75671B4D0F}"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163C97-C7DE-4D36-9830-1C479639CB07}"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B948EA8-70B6-48D5-96E9-602524D5307C}"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C543C4-876C-4E39-93E2-7CF83FD6F6CA}"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182373-859B-4769-A214-5F9888AE80B6}"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CA0AD2-F60D-44CE-8AE3-F32032D130BB}"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E96DBA-39CB-42C7-8FD9-94731C8DBD76}"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B04A3A-7355-4720-93FB-15AC85E3DDF0}" type="datetimeFigureOut">
              <a:rPr lang="en-US"/>
              <a:pPr>
                <a:defRPr/>
              </a:pPr>
              <a:t>11/11/2010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F0D2DD-5C14-4B2E-AF2B-2BC6BBB7B1FF}"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55B15E-6E0E-4711-AE82-EE4226259DCE}" type="datetimeFigureOut">
              <a:rPr lang="en-US"/>
              <a:pPr>
                <a:defRPr/>
              </a:pPr>
              <a:t>11/11/2010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E2DFC8F-59C9-4841-BE49-957ABDDC45AE}"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998238-0E16-4124-95F6-C33A58A77076}" type="datetimeFigureOut">
              <a:rPr lang="en-US" smtClean="0"/>
              <a:pPr/>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6AC5DF2-3331-43C3-86A3-7EEC5E99ED12}" type="datetimeFigureOut">
              <a:rPr lang="en-US"/>
              <a:pPr>
                <a:defRPr/>
              </a:pPr>
              <a:t>11/11/2010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8D6A52-F3FF-453F-A861-FAF61130CBA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643B62-9389-4AD9-BFC0-B7A0E2354FA0}"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A971F2-B6F9-4ED4-8E11-1ADD58B31A4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43A515-D1E4-46FB-96A0-D293FC9DB9A5}" type="datetimeFigureOut">
              <a:rPr lang="en-US"/>
              <a:pPr>
                <a:defRPr/>
              </a:pPr>
              <a:t>11/11/2010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8EB0DA-1388-41B1-B086-A37FB1D4289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770942-B19A-4710-9B40-900B3CB0CE6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A451FD-75F2-4696-A5A9-D7CE652D6BB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1248E7-29ED-47B1-BC76-F89F27DA3A2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6C6070-A1BC-40E2-8309-32F568143F6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833D89-0077-4742-905F-304D2FD5E607}"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6C8CDD-B043-42A8-A160-1950EE0A848A}"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CFE526-BB42-4265-9554-A459F1A962C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998238-0E16-4124-95F6-C33A58A77076}" type="datetimeFigureOut">
              <a:rPr lang="en-US" smtClean="0"/>
              <a:pPr/>
              <a:t>11/11/2010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766AC7-0885-49C0-98BB-874AFBF378ED}"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0EFF22-5C6C-4CCC-8CF6-671369C3C3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0287B9-DAF2-4509-9384-43F2086CCB4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1F6549-8720-4210-9B93-AB753D2B992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740F3-8192-4BC9-AB5C-667446B73E4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73F622-B105-4F61-8CF9-3557E632F043}"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764A67-4862-4B9C-8B89-DCABCE1E810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713EB3-07A0-46F6-8C1A-BCCD85532BF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B3C360-495C-4E0E-8CA0-7116B544F7A6}"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13DDCF-612C-47C2-9F75-618CC43FC3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998238-0E16-4124-95F6-C33A58A77076}" type="datetimeFigureOut">
              <a:rPr lang="en-US" smtClean="0"/>
              <a:pPr/>
              <a:t>11/11/2010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3F5199-01A4-4DB7-8C0B-DC7AF27CA50D}"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2F3F45-A185-403E-8223-3FDF58A52B1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B851D6-8D04-4589-A5FE-32E20E8F07D1}"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CD423C-6A4B-4A53-90B5-A8047C56BAC3}"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0A0023-1798-459B-8003-AFAC0B672D84}"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EBA92-1312-470E-A989-7629A7A418EB}"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A81B29-DC92-4E91-8264-8CD95EEF3877}"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640159-C7A0-4970-8716-07E98010BFE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47359D-79B3-45D7-9663-0AE4D8401E8B}"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84260A-445F-467F-8698-4509214D9F4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998238-0E16-4124-95F6-C33A58A77076}" type="datetimeFigureOut">
              <a:rPr lang="en-US" smtClean="0"/>
              <a:pPr/>
              <a:t>11/11/2010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5A91BC-C0A4-418C-8CB2-A06A34C6B452}"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9F9525-866E-49B9-BBFA-2119D3747A36}"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BA57781-E4BE-4892-A348-88A217CEE822}"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CB3229-B053-48CD-95FB-C5EB75B98113}"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C62911-7594-4EEA-BC78-5EAA60A8C3E5}"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7A3818-C753-41E3-A19D-C7EB2A0A8658}"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265FE-A8A6-429B-81A6-6A59EB93C478}"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9B348F-2448-4758-B72D-54BCA7B5E305}"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99E77B-F5DC-406A-9434-A28D83E2FEB8}"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DC461E-65E6-45F8-844E-43F778B1A4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998238-0E16-4124-95F6-C33A58A77076}" type="datetimeFigureOut">
              <a:rPr lang="en-US" smtClean="0"/>
              <a:pPr/>
              <a:t>11/11/2010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CD8CA4-7CD7-4560-B1F0-4F15F9DA73CA}"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2EF880D-2D2C-46DC-AD91-B715254CDADB}"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1C91A01-7E31-4B3C-B538-620F5271645E}"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E2C5D7-0FA4-42B8-85BE-7BF19DEB5A04}"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261A6C-A248-4B8C-AA57-17B201B9113C}"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2E483B-F505-4857-8C0C-3420219D3988}"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2F0FC1-70A5-4696-AD07-4EEE80109D9E}"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C463F9-8EB6-4A82-BF91-22E3F46DA24D}"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7EAB57-F583-48B3-91F1-85E04CD34C77}"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9A36E5-6AAC-4295-80E5-5DA77E5B69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98238-0E16-4124-95F6-C33A58A77076}" type="datetimeFigureOut">
              <a:rPr lang="en-US" smtClean="0"/>
              <a:pPr/>
              <a:t>11/11/2010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50637A-43B0-4E66-8C61-DB5D2673BFB1}"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B3B545-73F4-467F-ADA9-C2D67B10938E}"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799D37-B223-4DC3-84CF-43956266449F}"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B04A4B-828F-47A8-B68D-BAA32D7294B7}"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DA8C73-6E3C-4BC8-BFA2-5D8F751740C0}"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9A2B16-4E40-419C-BC0E-AE3717F79233}"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CE4946-CB3C-4CF2-BDAF-4BB77474F6F2}"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952323-7494-4D71-981E-FBCB8C033DE2}"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0B55AE-B1BF-47F6-B912-E84890B6DA95}"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BD81DB-0EB5-4CB1-A040-11766073CB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98238-0E16-4124-95F6-C33A58A77076}" type="datetimeFigureOut">
              <a:rPr lang="en-US" smtClean="0"/>
              <a:pPr/>
              <a:t>11/11/2010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8EB943-F226-4E86-8E1D-A2543D0AEE21}"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683A36-2A86-407B-8297-322CEC017673}"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653A48-E221-4E60-A678-B9946F24FCD3}"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D75F5F-DFC7-4C04-9A33-130E4BE4E756}"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C6585A-504C-489E-A7DA-0591ED88EA62}"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6C88A0-677F-46D7-815C-424222177E19}"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A58797-C9FE-4C84-9D41-DD3795801D37}"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BD9393-7560-4716-9F88-12A1A4608403}"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167281-2682-4FF3-ABFA-3C6F260A0EAF}"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AA730D-FDCF-4EB0-835F-014C42386E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998238-0E16-4124-95F6-C33A58A77076}" type="datetimeFigureOut">
              <a:rPr lang="en-US" smtClean="0"/>
              <a:pPr/>
              <a:t>11/11/2010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1F1E7-1E04-495D-AE4B-7BAF3691C8CE}"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9BD614-6276-4C6B-AF6E-E2ABD67B4032}"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A10FC-A9F8-43C5-9CCF-20179C1DE8AE}"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5502A6-0BBC-49C1-A9C7-5E156F403703}"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BCFC3B-32CD-4C09-8CD1-34247357C31E}"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C9855B-BF4C-4685-91D3-FF876056F1F9}"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A54C31B-DE83-4EEB-9628-CACB87D4EE69}"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87F79A-D8BB-4D39-BF59-44CF5776DC3F}"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E6892B-B075-48A0-AF13-50DC91F7CA05}"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270CFA-9630-460F-B543-5B9FF9362017}"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394455-D589-429E-9D14-C3CA622D99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98238-0E16-4124-95F6-C33A58A77076}" type="datetimeFigureOut">
              <a:rPr lang="en-US" smtClean="0"/>
              <a:pPr/>
              <a:t>11/11/2010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1F1E7-1E04-495D-AE4B-7BAF3691C8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10" tIns="45706" rIns="91410" bIns="45706"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10" tIns="45706" rIns="91410"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394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n-US"/>
          </a:p>
        </p:txBody>
      </p:sp>
      <p:sp>
        <p:nvSpPr>
          <p:cNvPr id="42394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n-US"/>
          </a:p>
        </p:txBody>
      </p:sp>
      <p:sp>
        <p:nvSpPr>
          <p:cNvPr id="42394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F106F90A-A46B-4EDF-BD8D-5C16AB01C4A0}"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i="0">
                <a:latin typeface="+mn-lt"/>
              </a:defRPr>
            </a:lvl1pPr>
          </a:lstStyle>
          <a:p>
            <a:pPr fontAlgn="base">
              <a:spcBef>
                <a:spcPct val="0"/>
              </a:spcBef>
              <a:spcAft>
                <a:spcPct val="0"/>
              </a:spcAft>
            </a:pPr>
            <a:fld id="{2B0D1403-5392-4334-9860-04803C6D227F}" type="datetimeFigureOut">
              <a:rPr lang="en-US" smtClean="0">
                <a:solidFill>
                  <a:srgbClr val="000000"/>
                </a:solidFill>
              </a:rPr>
              <a:pPr fontAlgn="base">
                <a:spcBef>
                  <a:spcPct val="0"/>
                </a:spcBef>
                <a:spcAft>
                  <a:spcPct val="0"/>
                </a:spcAft>
              </a:pPr>
              <a:t>11/11/2010</a:t>
            </a:fld>
            <a:endParaRPr lang="en-US" smtClean="0">
              <a:solidFill>
                <a:srgbClr val="000000"/>
              </a:solidFill>
            </a:endParaRPr>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i="0">
                <a:latin typeface="+mn-lt"/>
              </a:defRPr>
            </a:lvl1pPr>
          </a:lstStyle>
          <a:p>
            <a:pPr fontAlgn="base">
              <a:spcBef>
                <a:spcPct val="0"/>
              </a:spcBef>
              <a:spcAft>
                <a:spcPct val="0"/>
              </a:spcAft>
            </a:pPr>
            <a:endParaRPr lang="en-US" smtClean="0">
              <a:solidFill>
                <a:srgbClr val="000000"/>
              </a:solidFill>
            </a:endParaRPr>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i="0">
                <a:latin typeface="+mn-lt"/>
              </a:defRPr>
            </a:lvl1pPr>
          </a:lstStyle>
          <a:p>
            <a:pPr fontAlgn="base">
              <a:spcBef>
                <a:spcPct val="0"/>
              </a:spcBef>
              <a:spcAft>
                <a:spcPct val="0"/>
              </a:spcAft>
            </a:pPr>
            <a:fld id="{D6B104C8-B841-45F4-9EC6-28999E059DCA}"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pPr>
            <a:endParaRPr lang="en-US" smtClean="0">
              <a:solidFill>
                <a:srgbClr val="000000"/>
              </a:solidFill>
            </a:endParaRPr>
          </a:p>
        </p:txBody>
      </p:sp>
      <p:sp>
        <p:nvSpPr>
          <p:cNvPr id="33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pPr>
            <a:endParaRPr lang="en-US" smtClean="0">
              <a:solidFill>
                <a:srgbClr val="000000"/>
              </a:solidFill>
            </a:endParaRPr>
          </a:p>
        </p:txBody>
      </p:sp>
      <p:sp>
        <p:nvSpPr>
          <p:cNvPr id="33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fontAlgn="base">
              <a:spcBef>
                <a:spcPct val="0"/>
              </a:spcBef>
              <a:spcAft>
                <a:spcPct val="0"/>
              </a:spcAft>
            </a:pPr>
            <a:fld id="{217C5087-2803-4EF2-A86C-607E44412234}"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96E80C-2263-44C9-BB16-402B6E1A2EFD}" type="datetime1">
              <a:rPr lang="en-US">
                <a:solidFill>
                  <a:prstClr val="black">
                    <a:tint val="75000"/>
                  </a:prstClr>
                </a:solidFill>
              </a:rPr>
              <a:pPr>
                <a:defRPr/>
              </a:pPr>
              <a:t>11/11/2010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9DEDB90-FCE6-4539-8159-91005FF97680}"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26B43E18-02C5-4072-AE20-D774CEE36D97}"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F4BF86B1-6222-4488-ADFD-CBFB93440D49}" type="datetimeFigureOut">
              <a:rPr lang="en-US"/>
              <a:pPr>
                <a:defRPr/>
              </a:pPr>
              <a:t>11/11/2010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E30D5D80-1F8E-4930-9E86-D6975AD421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defRPr>
            </a:lvl1pPr>
          </a:lstStyle>
          <a:p>
            <a:pPr>
              <a:defRPr/>
            </a:pPr>
            <a:fld id="{54574C67-E72B-4F87-90CE-E38EFBC4561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11/11/2010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DA4834D2-4BDF-483D-A1BE-DF6943121FF2}" type="datetimeFigureOut">
              <a:rPr lang="en-US"/>
              <a:pPr>
                <a:defRPr/>
              </a:pPr>
              <a:t>11/11/2010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96750A6A-C184-41C1-B5CB-F66A895694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34"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pitchFamily="34" charset="0"/>
              </a:defRPr>
            </a:lvl1pPr>
          </a:lstStyle>
          <a:p>
            <a:pPr fontAlgn="base">
              <a:spcBef>
                <a:spcPct val="0"/>
              </a:spcBef>
              <a:spcAft>
                <a:spcPct val="0"/>
              </a:spcAft>
              <a:defRPr/>
            </a:pPr>
            <a:fld id="{AE41299C-0D73-4D7A-B5EF-014FBF8FBF6C}"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0" tIns="45706" rIns="91410" bIns="45706"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10" tIns="45706" rIns="91410"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p>
        </p:txBody>
      </p:sp>
      <p:sp>
        <p:nvSpPr>
          <p:cNvPr id="5939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5939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3178B851-E19D-4461-83E9-F6239D50195E}"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26B43E18-02C5-4072-AE20-D774CEE36D97}"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85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fontAlgn="base">
              <a:spcBef>
                <a:spcPct val="0"/>
              </a:spcBef>
              <a:spcAft>
                <a:spcPct val="0"/>
              </a:spcAft>
              <a:defRPr/>
            </a:pPr>
            <a:endParaRPr lang="en-US"/>
          </a:p>
        </p:txBody>
      </p:sp>
      <p:sp>
        <p:nvSpPr>
          <p:cNvPr id="278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fontAlgn="base">
              <a:spcBef>
                <a:spcPct val="0"/>
              </a:spcBef>
              <a:spcAft>
                <a:spcPct val="0"/>
              </a:spcAft>
              <a:defRPr/>
            </a:pPr>
            <a:endParaRPr lang="en-US"/>
          </a:p>
        </p:txBody>
      </p:sp>
      <p:sp>
        <p:nvSpPr>
          <p:cNvPr id="2785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fontAlgn="base">
              <a:spcBef>
                <a:spcPct val="0"/>
              </a:spcBef>
              <a:spcAft>
                <a:spcPct val="0"/>
              </a:spcAft>
              <a:defRPr/>
            </a:pPr>
            <a:fld id="{69AC9B29-9339-42E7-B099-4B67719AD477}"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8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p>
        </p:txBody>
      </p:sp>
      <p:sp>
        <p:nvSpPr>
          <p:cNvPr id="568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568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01D93BAA-0063-4CC2-B99E-ADE245CA25C3}"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10" tIns="45706" rIns="91410" bIns="45706"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10" tIns="45706" rIns="91410"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3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defRPr sz="1400">
                <a:solidFill>
                  <a:srgbClr val="000000"/>
                </a:solidFill>
              </a:defRPr>
            </a:lvl1pPr>
          </a:lstStyle>
          <a:p>
            <a:pPr fontAlgn="base">
              <a:spcBef>
                <a:spcPct val="0"/>
              </a:spcBef>
              <a:spcAft>
                <a:spcPct val="0"/>
              </a:spcAft>
              <a:defRPr/>
            </a:pPr>
            <a:endParaRPr lang="en-US"/>
          </a:p>
        </p:txBody>
      </p:sp>
      <p:sp>
        <p:nvSpPr>
          <p:cNvPr id="393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en-US"/>
          </a:p>
        </p:txBody>
      </p:sp>
      <p:sp>
        <p:nvSpPr>
          <p:cNvPr id="393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6F1C6357-D318-47D7-A8A6-27C9C49E9B25}"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629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mn-lt"/>
              </a:defRPr>
            </a:lvl1pPr>
          </a:lstStyle>
          <a:p>
            <a:pPr fontAlgn="base">
              <a:spcBef>
                <a:spcPct val="0"/>
              </a:spcBef>
              <a:spcAft>
                <a:spcPct val="0"/>
              </a:spcAft>
              <a:defRPr/>
            </a:pPr>
            <a:endParaRPr lang="en-US"/>
          </a:p>
        </p:txBody>
      </p:sp>
      <p:sp>
        <p:nvSpPr>
          <p:cNvPr id="39629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mn-lt"/>
              </a:defRPr>
            </a:lvl1pPr>
          </a:lstStyle>
          <a:p>
            <a:pPr fontAlgn="base">
              <a:spcBef>
                <a:spcPct val="0"/>
              </a:spcBef>
              <a:spcAft>
                <a:spcPct val="0"/>
              </a:spcAft>
              <a:defRPr/>
            </a:pPr>
            <a:endParaRPr lang="en-US"/>
          </a:p>
        </p:txBody>
      </p:sp>
      <p:sp>
        <p:nvSpPr>
          <p:cNvPr id="39629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mn-lt"/>
              </a:defRPr>
            </a:lvl1pPr>
          </a:lstStyle>
          <a:p>
            <a:pPr fontAlgn="base">
              <a:spcBef>
                <a:spcPct val="0"/>
              </a:spcBef>
              <a:spcAft>
                <a:spcPct val="0"/>
              </a:spcAft>
              <a:defRPr/>
            </a:pPr>
            <a:fld id="{147EBF9E-8DE8-4B61-9B0A-7D3A6D5495B2}" type="slidenum">
              <a:rPr lang="en-US"/>
              <a:pPr fontAlgn="base">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rtl="0" fontAlgn="base">
        <a:spcBef>
          <a:spcPct val="0"/>
        </a:spcBef>
        <a:spcAft>
          <a:spcPct val="0"/>
        </a:spcAft>
        <a:defRPr sz="4400">
          <a:solidFill>
            <a:schemeClr val="tx2"/>
          </a:solidFill>
          <a:latin typeface="Times New Roman" pitchFamily="18" charset="0"/>
          <a:cs typeface="Arial" pitchFamily="34" charset="0"/>
        </a:defRPr>
      </a:lvl6pPr>
      <a:lvl7pPr marL="914400" algn="ctr" rtl="0" fontAlgn="base">
        <a:spcBef>
          <a:spcPct val="0"/>
        </a:spcBef>
        <a:spcAft>
          <a:spcPct val="0"/>
        </a:spcAft>
        <a:defRPr sz="4400">
          <a:solidFill>
            <a:schemeClr val="tx2"/>
          </a:solidFill>
          <a:latin typeface="Times New Roman" pitchFamily="18" charset="0"/>
          <a:cs typeface="Arial" pitchFamily="34" charset="0"/>
        </a:defRPr>
      </a:lvl7pPr>
      <a:lvl8pPr marL="1371600" algn="ctr" rtl="0" fontAlgn="base">
        <a:spcBef>
          <a:spcPct val="0"/>
        </a:spcBef>
        <a:spcAft>
          <a:spcPct val="0"/>
        </a:spcAft>
        <a:defRPr sz="4400">
          <a:solidFill>
            <a:schemeClr val="tx2"/>
          </a:solidFill>
          <a:latin typeface="Times New Roman" pitchFamily="18" charset="0"/>
          <a:cs typeface="Arial" pitchFamily="34" charset="0"/>
        </a:defRPr>
      </a:lvl8pPr>
      <a:lvl9pPr marL="1828800" algn="ctr"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his.cuahsi.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hyperlink" Target="http://his.cuahsi.org/odmdatabase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9.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3.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94.x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1.xml"/><Relationship Id="rId2" Type="http://schemas.openxmlformats.org/officeDocument/2006/relationships/vmlDrawing" Target="../drawings/vmlDrawing1.vml"/><Relationship Id="rId1" Type="http://schemas.openxmlformats.org/officeDocument/2006/relationships/themeOverride" Target="../theme/themeOverride2.x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8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pn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7.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image" Target="../media/image51.png"/><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jpeg"/><Relationship Id="rId4" Type="http://schemas.openxmlformats.org/officeDocument/2006/relationships/hyperlink" Target="http://www.campbellsci.com/03001-wind-sentry" TargetMode="External"/><Relationship Id="rId9" Type="http://schemas.openxmlformats.org/officeDocument/2006/relationships/image" Target="../media/image56.jpeg"/></Relationships>
</file>

<file path=ppt/slides/_rels/slide29.xml.rels><?xml version="1.0" encoding="UTF-8" standalone="yes"?>
<Relationships xmlns="http://schemas.openxmlformats.org/package/2006/relationships"><Relationship Id="rId3" Type="http://schemas.openxmlformats.org/officeDocument/2006/relationships/hyperlink" Target="http://hydroserver.codeplex.com/" TargetMode="External"/><Relationship Id="rId2" Type="http://schemas.openxmlformats.org/officeDocument/2006/relationships/image" Target="../media/image61.png"/><Relationship Id="rId1" Type="http://schemas.openxmlformats.org/officeDocument/2006/relationships/slideLayout" Target="../slideLayouts/slideLayout134.xml"/><Relationship Id="rId5" Type="http://schemas.openxmlformats.org/officeDocument/2006/relationships/hyperlink" Target="http://littlebearriver.usu.edu/" TargetMode="External"/><Relationship Id="rId4" Type="http://schemas.openxmlformats.org/officeDocument/2006/relationships/hyperlink" Target="http://icewater.usu.edu/ma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3" Type="http://schemas.openxmlformats.org/officeDocument/2006/relationships/hyperlink" Target="http://www.epa.gov/storet/" TargetMode="External"/><Relationship Id="rId2" Type="http://schemas.openxmlformats.org/officeDocument/2006/relationships/hyperlink" Target="http://waterdata.usgs.gov/nwis/" TargetMode="External"/><Relationship Id="rId1" Type="http://schemas.openxmlformats.org/officeDocument/2006/relationships/slideLayout" Target="../slideLayouts/slideLayout160.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hyperlink" Target="http://his.cuahsi.org/mastercvreg.html" TargetMode="External"/><Relationship Id="rId2" Type="http://schemas.openxmlformats.org/officeDocument/2006/relationships/image" Target="../media/image64.png"/><Relationship Id="rId1" Type="http://schemas.openxmlformats.org/officeDocument/2006/relationships/slideLayout" Target="../slideLayouts/slideLayout17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2.jpeg"/><Relationship Id="rId5" Type="http://schemas.openxmlformats.org/officeDocument/2006/relationships/image" Target="../media/image71.png"/><Relationship Id="rId4" Type="http://schemas.openxmlformats.org/officeDocument/2006/relationships/image" Target="../media/image70.png"/></Relationships>
</file>

<file path=ppt/slides/_rels/slide35.xml.rels><?xml version="1.0" encoding="UTF-8" standalone="yes"?>
<Relationships xmlns="http://schemas.openxmlformats.org/package/2006/relationships"><Relationship Id="rId8" Type="http://schemas.openxmlformats.org/officeDocument/2006/relationships/hyperlink" Target="http://www.isu.edu/urelate/standards/images/Wordmark-reg.jpg" TargetMode="External"/><Relationship Id="rId13" Type="http://schemas.openxmlformats.org/officeDocument/2006/relationships/image" Target="../media/image83.gif"/><Relationship Id="rId18" Type="http://schemas.openxmlformats.org/officeDocument/2006/relationships/image" Target="../media/image88.jpeg"/><Relationship Id="rId3" Type="http://schemas.openxmlformats.org/officeDocument/2006/relationships/image" Target="../media/image70.png"/><Relationship Id="rId7" Type="http://schemas.openxmlformats.org/officeDocument/2006/relationships/image" Target="../media/image78.png"/><Relationship Id="rId12" Type="http://schemas.openxmlformats.org/officeDocument/2006/relationships/image" Target="../media/image82.jpeg"/><Relationship Id="rId17" Type="http://schemas.openxmlformats.org/officeDocument/2006/relationships/image" Target="../media/image87.jpeg"/><Relationship Id="rId2" Type="http://schemas.openxmlformats.org/officeDocument/2006/relationships/image" Target="../media/image74.png"/><Relationship Id="rId16" Type="http://schemas.openxmlformats.org/officeDocument/2006/relationships/image" Target="../media/image86.png"/><Relationship Id="rId20" Type="http://schemas.openxmlformats.org/officeDocument/2006/relationships/hyperlink" Target="http://icewater.inra.org/" TargetMode="External"/><Relationship Id="rId1" Type="http://schemas.openxmlformats.org/officeDocument/2006/relationships/slideLayout" Target="../slideLayouts/slideLayout2.xml"/><Relationship Id="rId6" Type="http://schemas.openxmlformats.org/officeDocument/2006/relationships/image" Target="../media/image77.jpeg"/><Relationship Id="rId11" Type="http://schemas.openxmlformats.org/officeDocument/2006/relationships/image" Target="../media/image81.png"/><Relationship Id="rId5" Type="http://schemas.openxmlformats.org/officeDocument/2006/relationships/image" Target="../media/image76.png"/><Relationship Id="rId15" Type="http://schemas.openxmlformats.org/officeDocument/2006/relationships/image" Target="../media/image85.png"/><Relationship Id="rId10" Type="http://schemas.openxmlformats.org/officeDocument/2006/relationships/image" Target="../media/image80.png"/><Relationship Id="rId19" Type="http://schemas.openxmlformats.org/officeDocument/2006/relationships/image" Target="../media/image89.jpeg"/><Relationship Id="rId4" Type="http://schemas.openxmlformats.org/officeDocument/2006/relationships/image" Target="../media/image75.jpeg"/><Relationship Id="rId9" Type="http://schemas.openxmlformats.org/officeDocument/2006/relationships/image" Target="../media/image79.jpeg"/><Relationship Id="rId14" Type="http://schemas.openxmlformats.org/officeDocument/2006/relationships/image" Target="../media/image84.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www.campbellsci.com/03001-wind-sentry" TargetMode="External"/><Relationship Id="rId1" Type="http://schemas.openxmlformats.org/officeDocument/2006/relationships/slideLayout" Target="../slideLayouts/slideLayout35.xml"/><Relationship Id="rId4" Type="http://schemas.openxmlformats.org/officeDocument/2006/relationships/image" Target="../media/image9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his.cuahsi.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09700" y="1295400"/>
            <a:ext cx="6324600" cy="4267200"/>
          </a:xfrm>
        </p:spPr>
        <p:txBody>
          <a:bodyPr/>
          <a:lstStyle/>
          <a:p>
            <a:pPr eaLnBrk="1" hangingPunct="1">
              <a:lnSpc>
                <a:spcPct val="80000"/>
              </a:lnSpc>
            </a:pPr>
            <a:r>
              <a:rPr lang="en-US" dirty="0" err="1" smtClean="0"/>
              <a:t>HydroServer</a:t>
            </a:r>
            <a:r>
              <a:rPr lang="en-US" dirty="0" smtClean="0"/>
              <a:t/>
            </a:r>
            <a:br>
              <a:rPr lang="en-US" dirty="0" smtClean="0"/>
            </a:br>
            <a:r>
              <a:rPr lang="en-US" dirty="0" smtClean="0"/>
              <a:t/>
            </a:r>
            <a:br>
              <a:rPr lang="en-US" dirty="0" smtClean="0"/>
            </a:br>
            <a:r>
              <a:rPr lang="en-US" dirty="0" smtClean="0"/>
              <a:t> </a:t>
            </a:r>
            <a:r>
              <a:rPr lang="en-US" sz="3600" dirty="0" smtClean="0"/>
              <a:t>A Platform for Sharing Hydrologic Data</a:t>
            </a:r>
            <a:br>
              <a:rPr lang="en-US" sz="3600" dirty="0" smtClean="0"/>
            </a:br>
            <a:r>
              <a:rPr lang="en-US" dirty="0" smtClean="0"/>
              <a:t/>
            </a:r>
            <a:br>
              <a:rPr lang="en-US" dirty="0" smtClean="0"/>
            </a:br>
            <a:endParaRPr lang="en-US" dirty="0" smtClean="0"/>
          </a:p>
        </p:txBody>
      </p:sp>
      <p:pic>
        <p:nvPicPr>
          <p:cNvPr id="32778" name="Picture 11" descr="nsf4c"/>
          <p:cNvPicPr>
            <a:picLocks noChangeAspect="1" noChangeArrowheads="1"/>
          </p:cNvPicPr>
          <p:nvPr/>
        </p:nvPicPr>
        <p:blipFill>
          <a:blip r:embed="rId2" cstate="print"/>
          <a:srcRect/>
          <a:stretch>
            <a:fillRect/>
          </a:stretch>
        </p:blipFill>
        <p:spPr bwMode="auto">
          <a:xfrm>
            <a:off x="7924800" y="5715000"/>
            <a:ext cx="995362" cy="966787"/>
          </a:xfrm>
          <a:prstGeom prst="rect">
            <a:avLst/>
          </a:prstGeom>
          <a:noFill/>
          <a:ln w="9525">
            <a:noFill/>
            <a:miter lim="800000"/>
            <a:headEnd/>
            <a:tailEnd/>
          </a:ln>
        </p:spPr>
      </p:pic>
      <p:sp>
        <p:nvSpPr>
          <p:cNvPr id="32779" name="Text Box 12"/>
          <p:cNvSpPr txBox="1">
            <a:spLocks noChangeArrowheads="1"/>
          </p:cNvSpPr>
          <p:nvPr/>
        </p:nvSpPr>
        <p:spPr bwMode="auto">
          <a:xfrm>
            <a:off x="6410325" y="5943600"/>
            <a:ext cx="1666875" cy="641350"/>
          </a:xfrm>
          <a:prstGeom prst="rect">
            <a:avLst/>
          </a:prstGeom>
          <a:noFill/>
          <a:ln w="9525" algn="ctr">
            <a:noFill/>
            <a:miter lim="800000"/>
            <a:headEnd/>
            <a:tailEnd/>
          </a:ln>
        </p:spPr>
        <p:txBody>
          <a:bodyPr>
            <a:spAutoFit/>
          </a:bodyPr>
          <a:lstStyle/>
          <a:p>
            <a:pPr defTabSz="4389438"/>
            <a:r>
              <a:rPr lang="en-US" dirty="0"/>
              <a:t>Support</a:t>
            </a:r>
          </a:p>
          <a:p>
            <a:pPr defTabSz="4389438"/>
            <a:r>
              <a:rPr lang="en-US" dirty="0"/>
              <a:t>EAR 0622374</a:t>
            </a:r>
          </a:p>
        </p:txBody>
      </p:sp>
      <p:grpSp>
        <p:nvGrpSpPr>
          <p:cNvPr id="3" name="Group 11"/>
          <p:cNvGrpSpPr>
            <a:grpSpLocks/>
          </p:cNvGrpSpPr>
          <p:nvPr/>
        </p:nvGrpSpPr>
        <p:grpSpPr bwMode="auto">
          <a:xfrm>
            <a:off x="152400" y="152400"/>
            <a:ext cx="3465513" cy="1300162"/>
            <a:chOff x="228600" y="5232772"/>
            <a:chExt cx="3733800" cy="1400590"/>
          </a:xfrm>
        </p:grpSpPr>
        <p:pic>
          <p:nvPicPr>
            <p:cNvPr id="32775"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32776"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t>CUAHSI</a:t>
              </a:r>
            </a:p>
            <a:p>
              <a:pPr>
                <a:lnSpc>
                  <a:spcPct val="80000"/>
                </a:lnSpc>
              </a:pPr>
              <a:r>
                <a:rPr lang="en-US" sz="5400"/>
                <a:t>HIS</a:t>
              </a:r>
            </a:p>
            <a:p>
              <a:pPr>
                <a:lnSpc>
                  <a:spcPct val="40000"/>
                </a:lnSpc>
              </a:pPr>
              <a:r>
                <a:rPr lang="en-US" sz="1400" i="1"/>
                <a:t>Sharing hydrologic data</a:t>
              </a:r>
            </a:p>
          </p:txBody>
        </p:sp>
      </p:grpSp>
      <p:sp>
        <p:nvSpPr>
          <p:cNvPr id="50181" name="Subtitle 10"/>
          <p:cNvSpPr>
            <a:spLocks noGrp="1"/>
          </p:cNvSpPr>
          <p:nvPr>
            <p:ph type="subTitle" idx="1"/>
          </p:nvPr>
        </p:nvSpPr>
        <p:spPr>
          <a:xfrm>
            <a:off x="914400" y="1371600"/>
            <a:ext cx="2133600" cy="304800"/>
          </a:xfrm>
        </p:spPr>
        <p:txBody>
          <a:bodyPr>
            <a:normAutofit fontScale="47500" lnSpcReduction="20000"/>
          </a:bodyPr>
          <a:lstStyle/>
          <a:p>
            <a:pPr eaLnBrk="1" hangingPunct="1">
              <a:buFont typeface="Arial" pitchFamily="34" charset="0"/>
              <a:buNone/>
              <a:defRPr/>
            </a:pPr>
            <a:r>
              <a:rPr lang="en-US" dirty="0" smtClean="0">
                <a:hlinkClick r:id="rId4"/>
              </a:rPr>
              <a:t>http://his.cuahsi.org/</a:t>
            </a:r>
            <a:r>
              <a:rPr lang="en-US" dirty="0" smtClean="0"/>
              <a:t> </a:t>
            </a:r>
          </a:p>
        </p:txBody>
      </p:sp>
      <p:sp>
        <p:nvSpPr>
          <p:cNvPr id="32774" name="Rectangle 10"/>
          <p:cNvSpPr>
            <a:spLocks noChangeArrowheads="1"/>
          </p:cNvSpPr>
          <p:nvPr/>
        </p:nvSpPr>
        <p:spPr bwMode="auto">
          <a:xfrm>
            <a:off x="1638300" y="4114800"/>
            <a:ext cx="5867400" cy="1323439"/>
          </a:xfrm>
          <a:prstGeom prst="rect">
            <a:avLst/>
          </a:prstGeom>
          <a:noFill/>
          <a:ln w="9525">
            <a:noFill/>
            <a:miter lim="800000"/>
            <a:headEnd/>
            <a:tailEnd/>
          </a:ln>
        </p:spPr>
        <p:txBody>
          <a:bodyPr>
            <a:spAutoFit/>
          </a:bodyPr>
          <a:lstStyle/>
          <a:p>
            <a:pPr algn="ctr"/>
            <a:r>
              <a:rPr lang="en-US" sz="2000" dirty="0" smtClean="0">
                <a:solidFill>
                  <a:srgbClr val="0070C0"/>
                </a:solidFill>
              </a:rPr>
              <a:t>Jeffery S. </a:t>
            </a:r>
            <a:r>
              <a:rPr lang="en-US" sz="2000" dirty="0" err="1" smtClean="0">
                <a:solidFill>
                  <a:srgbClr val="0070C0"/>
                </a:solidFill>
              </a:rPr>
              <a:t>Horsburgh</a:t>
            </a:r>
            <a:r>
              <a:rPr lang="en-US" sz="2000" dirty="0" smtClean="0">
                <a:solidFill>
                  <a:srgbClr val="0070C0"/>
                </a:solidFill>
              </a:rPr>
              <a:t>, David G. Tarboton, Kimberly A. T. Schreuders, David R. Maidment, Ilya Zaslavsky, and David Valentine</a:t>
            </a:r>
          </a:p>
          <a:p>
            <a:pPr algn="ctr"/>
            <a:r>
              <a:rPr lang="en-US" sz="2000" dirty="0" smtClean="0">
                <a:solidFill>
                  <a:srgbClr val="0070C0"/>
                </a:solidFill>
              </a:rPr>
              <a:t>And the rest of the CUAHSI HIS Team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 RDBMS</a:t>
            </a:r>
            <a:endParaRPr lang="en-US" dirty="0"/>
          </a:p>
        </p:txBody>
      </p:sp>
      <p:sp>
        <p:nvSpPr>
          <p:cNvPr id="3" name="Content Placeholder 2"/>
          <p:cNvSpPr>
            <a:spLocks noGrp="1"/>
          </p:cNvSpPr>
          <p:nvPr>
            <p:ph idx="1"/>
          </p:nvPr>
        </p:nvSpPr>
        <p:spPr/>
        <p:txBody>
          <a:bodyPr/>
          <a:lstStyle/>
          <a:p>
            <a:r>
              <a:rPr lang="en-US" dirty="0" smtClean="0"/>
              <a:t>Mature and stable technology</a:t>
            </a:r>
          </a:p>
          <a:p>
            <a:r>
              <a:rPr lang="en-US" dirty="0" smtClean="0"/>
              <a:t>Structured Query Language (SQL)</a:t>
            </a:r>
          </a:p>
          <a:p>
            <a:r>
              <a:rPr lang="en-US" dirty="0" smtClean="0"/>
              <a:t>Sharing of data among multiple applications</a:t>
            </a:r>
          </a:p>
          <a:p>
            <a:pPr lvl="1"/>
            <a:r>
              <a:rPr lang="en-US" dirty="0" smtClean="0"/>
              <a:t>Data integrity and security</a:t>
            </a:r>
          </a:p>
          <a:p>
            <a:pPr lvl="1"/>
            <a:r>
              <a:rPr lang="en-US" dirty="0" smtClean="0"/>
              <a:t>Access by multiple users at the same time</a:t>
            </a:r>
          </a:p>
          <a:p>
            <a:pPr lvl="1"/>
            <a:r>
              <a:rPr lang="en-US" dirty="0" smtClean="0"/>
              <a:t>Tools for backup and recovery</a:t>
            </a:r>
          </a:p>
          <a:p>
            <a:r>
              <a:rPr lang="en-US" dirty="0" smtClean="0"/>
              <a:t>Reduced application development time</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371475"/>
            <a:ext cx="9144000" cy="5843588"/>
            <a:chOff x="0" y="63"/>
            <a:chExt cx="5760" cy="3681"/>
          </a:xfrm>
        </p:grpSpPr>
        <p:pic>
          <p:nvPicPr>
            <p:cNvPr id="44037" name="Picture 7" descr="ODM 1"/>
            <p:cNvPicPr>
              <a:picLocks noChangeAspect="1" noChangeArrowheads="1"/>
            </p:cNvPicPr>
            <p:nvPr/>
          </p:nvPicPr>
          <p:blipFill>
            <a:blip r:embed="rId3" cstate="print"/>
            <a:srcRect/>
            <a:stretch>
              <a:fillRect/>
            </a:stretch>
          </p:blipFill>
          <p:spPr bwMode="auto">
            <a:xfrm>
              <a:off x="0" y="63"/>
              <a:ext cx="5760" cy="3681"/>
            </a:xfrm>
            <a:prstGeom prst="rect">
              <a:avLst/>
            </a:prstGeom>
            <a:noFill/>
            <a:ln w="9525">
              <a:noFill/>
              <a:miter lim="800000"/>
              <a:headEnd/>
              <a:tailEnd/>
            </a:ln>
          </p:spPr>
        </p:pic>
        <p:sp>
          <p:nvSpPr>
            <p:cNvPr id="44038" name="Rectangle 5"/>
            <p:cNvSpPr>
              <a:spLocks noChangeArrowheads="1"/>
            </p:cNvSpPr>
            <p:nvPr/>
          </p:nvSpPr>
          <p:spPr bwMode="auto">
            <a:xfrm>
              <a:off x="2165" y="1268"/>
              <a:ext cx="379" cy="79"/>
            </a:xfrm>
            <a:prstGeom prst="rect">
              <a:avLst/>
            </a:prstGeom>
            <a:noFill/>
            <a:ln w="28575">
              <a:solidFill>
                <a:srgbClr val="FF3300"/>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grpSp>
      <p:sp>
        <p:nvSpPr>
          <p:cNvPr id="44035" name="Rectangle 3"/>
          <p:cNvSpPr>
            <a:spLocks noChangeArrowheads="1"/>
          </p:cNvSpPr>
          <p:nvPr/>
        </p:nvSpPr>
        <p:spPr bwMode="auto">
          <a:xfrm>
            <a:off x="152400" y="6215063"/>
            <a:ext cx="8839200" cy="523875"/>
          </a:xfrm>
          <a:prstGeom prst="rect">
            <a:avLst/>
          </a:prstGeom>
          <a:noFill/>
          <a:ln w="9525">
            <a:noFill/>
            <a:miter lim="800000"/>
            <a:headEnd/>
            <a:tailEnd/>
          </a:ln>
        </p:spPr>
        <p:txBody>
          <a:bodyPr lIns="91418" tIns="45709" rIns="91418" bIns="45709">
            <a:spAutoFit/>
          </a:bodyPr>
          <a:lstStyle/>
          <a:p>
            <a:pPr fontAlgn="base">
              <a:spcBef>
                <a:spcPct val="0"/>
              </a:spcBef>
              <a:spcAft>
                <a:spcPct val="0"/>
              </a:spcAft>
            </a:pPr>
            <a:r>
              <a:rPr lang="en-US" sz="1400" smtClean="0">
                <a:solidFill>
                  <a:srgbClr val="000000"/>
                </a:solidFill>
              </a:rPr>
              <a:t>Horsburgh, J. S., D. G. Tarboton, D. R. Maidment and I. Zaslavsky, (2008), A Relational Model for Environmental and Water Resources Data, </a:t>
            </a:r>
            <a:r>
              <a:rPr lang="en-US" sz="1400" i="1" smtClean="0">
                <a:solidFill>
                  <a:srgbClr val="000000"/>
                </a:solidFill>
              </a:rPr>
              <a:t>Water Resour. Res.,</a:t>
            </a:r>
            <a:r>
              <a:rPr lang="en-US" sz="1400" smtClean="0">
                <a:solidFill>
                  <a:srgbClr val="000000"/>
                </a:solidFill>
              </a:rPr>
              <a:t> 44: W05406, doi:10.1029/2007WR006392.</a:t>
            </a:r>
          </a:p>
        </p:txBody>
      </p:sp>
      <p:sp>
        <p:nvSpPr>
          <p:cNvPr id="44036" name="Rectangle 7"/>
          <p:cNvSpPr>
            <a:spLocks noChangeArrowheads="1"/>
          </p:cNvSpPr>
          <p:nvPr/>
        </p:nvSpPr>
        <p:spPr bwMode="auto">
          <a:xfrm>
            <a:off x="0" y="0"/>
            <a:ext cx="9144000" cy="276225"/>
          </a:xfrm>
          <a:prstGeom prst="rect">
            <a:avLst/>
          </a:prstGeom>
          <a:noFill/>
          <a:ln w="9525">
            <a:noFill/>
            <a:miter lim="800000"/>
            <a:headEnd/>
            <a:tailEnd/>
          </a:ln>
        </p:spPr>
        <p:txBody>
          <a:bodyPr lIns="91433" tIns="0" rIns="91433" bIns="0">
            <a:spAutoFit/>
          </a:bodyPr>
          <a:lstStyle/>
          <a:p>
            <a:pPr algn="ctr" eaLnBrk="0" fontAlgn="base" hangingPunct="0">
              <a:spcBef>
                <a:spcPct val="0"/>
              </a:spcBef>
              <a:spcAft>
                <a:spcPct val="0"/>
              </a:spcAft>
            </a:pPr>
            <a:r>
              <a:rPr lang="en-US" b="1" smtClean="0">
                <a:solidFill>
                  <a:srgbClr val="FF0000"/>
                </a:solidFill>
              </a:rPr>
              <a:t>CUAHSI Observations Data Model  </a:t>
            </a:r>
            <a:r>
              <a:rPr lang="en-US" b="1" u="sng" smtClean="0">
                <a:solidFill>
                  <a:srgbClr val="0000FF"/>
                </a:solidFill>
                <a:hlinkClick r:id="rId4"/>
              </a:rPr>
              <a:t>http://his.cuahsi.org/odmdatabases.html</a:t>
            </a:r>
            <a:endParaRPr lang="en-US" b="1" u="sng" smtClean="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p:cNvGraphicFramePr>
            <a:graphicFrameLocks noGrp="1"/>
          </p:cNvGraphicFramePr>
          <p:nvPr/>
        </p:nvGraphicFramePr>
        <p:xfrm>
          <a:off x="5353049" y="3524250"/>
          <a:ext cx="3276601" cy="771525"/>
        </p:xfrm>
        <a:graphic>
          <a:graphicData uri="http://schemas.openxmlformats.org/drawingml/2006/table">
            <a:tbl>
              <a:tblPr/>
              <a:tblGrid>
                <a:gridCol w="609601"/>
                <a:gridCol w="1447800"/>
                <a:gridCol w="1219200"/>
              </a:tblGrid>
              <a:tr h="190500">
                <a:tc gridSpan="3">
                  <a:txBody>
                    <a:bodyPr/>
                    <a:lstStyle/>
                    <a:p>
                      <a:pPr algn="ctr" fontAlgn="b"/>
                      <a:r>
                        <a:rPr lang="en-US" sz="1100" b="1" i="0" u="none" strike="noStrike" dirty="0" smtClean="0">
                          <a:solidFill>
                            <a:srgbClr val="000000"/>
                          </a:solidFill>
                          <a:latin typeface="Calibri"/>
                        </a:rPr>
                        <a:t>Units Table</a:t>
                      </a:r>
                      <a:endParaRPr lang="en-US" sz="11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r>
              <a:tr h="200025">
                <a:tc>
                  <a:txBody>
                    <a:bodyPr/>
                    <a:lstStyle/>
                    <a:p>
                      <a:pPr algn="ctr" fontAlgn="b"/>
                      <a:r>
                        <a:rPr lang="en-US" sz="1100" b="1" i="0" u="none" strike="noStrike" dirty="0" err="1" smtClean="0">
                          <a:solidFill>
                            <a:srgbClr val="000000"/>
                          </a:solidFill>
                          <a:latin typeface="Calibri"/>
                        </a:rPr>
                        <a:t>UnitsID</a:t>
                      </a:r>
                      <a:endParaRPr lang="en-US" sz="11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smtClean="0">
                          <a:solidFill>
                            <a:srgbClr val="000000"/>
                          </a:solidFill>
                          <a:latin typeface="Calibri"/>
                        </a:rPr>
                        <a:t>UnitsName</a:t>
                      </a:r>
                      <a:endParaRPr lang="en-US" sz="1100" b="1"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err="1" smtClean="0">
                          <a:solidFill>
                            <a:srgbClr val="000000"/>
                          </a:solidFill>
                          <a:latin typeface="Calibri"/>
                        </a:rPr>
                        <a:t>UnitsAbbreviation</a:t>
                      </a:r>
                      <a:endParaRPr lang="en-US" sz="1100" b="1"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90500">
                <a:tc>
                  <a:txBody>
                    <a:bodyPr/>
                    <a:lstStyle/>
                    <a:p>
                      <a:pPr algn="ctr" fontAlgn="b"/>
                      <a:r>
                        <a:rPr lang="en-US" sz="1100" b="0" i="0" u="none" strike="noStrike" dirty="0" smtClean="0">
                          <a:solidFill>
                            <a:srgbClr val="000000"/>
                          </a:solidFill>
                          <a:latin typeface="Calibri"/>
                        </a:rPr>
                        <a:t>12</a:t>
                      </a:r>
                      <a:endParaRPr lang="en-US" sz="11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100" b="0" i="0" u="none" strike="noStrike" dirty="0" smtClean="0">
                          <a:solidFill>
                            <a:srgbClr val="000000"/>
                          </a:solidFill>
                          <a:latin typeface="Calibri"/>
                        </a:rPr>
                        <a:t>parts</a:t>
                      </a:r>
                      <a:r>
                        <a:rPr lang="en-US" sz="1100" b="0" i="0" u="none" strike="noStrike" baseline="0" dirty="0" smtClean="0">
                          <a:solidFill>
                            <a:srgbClr val="000000"/>
                          </a:solidFill>
                          <a:latin typeface="Calibri"/>
                        </a:rPr>
                        <a:t> per million</a:t>
                      </a:r>
                      <a:endParaRPr lang="en-US" sz="1100" b="0" i="0" u="none" strike="noStrike" dirty="0">
                        <a:solidFill>
                          <a:srgbClr val="000000"/>
                        </a:solidFill>
                        <a:latin typeface="Calibri"/>
                      </a:endParaRP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r>
                        <a:rPr lang="en-US" sz="1100" b="0" i="0" u="none" strike="noStrike" dirty="0" err="1" smtClean="0">
                          <a:solidFill>
                            <a:srgbClr val="000000"/>
                          </a:solidFill>
                          <a:latin typeface="Calibri"/>
                        </a:rPr>
                        <a:t>ppm</a:t>
                      </a:r>
                      <a:endParaRPr lang="en-US" sz="1100" b="0"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190500">
                <a:tc>
                  <a:txBody>
                    <a:bodyPr/>
                    <a:lstStyle/>
                    <a:p>
                      <a:pPr algn="ctr" fontAlgn="b"/>
                      <a:r>
                        <a:rPr lang="en-US" sz="1100" b="0" i="0" u="none" strike="noStrike" dirty="0" smtClean="0">
                          <a:solidFill>
                            <a:srgbClr val="000000"/>
                          </a:solidFill>
                          <a:latin typeface="Calibri"/>
                        </a:rPr>
                        <a:t>23</a:t>
                      </a:r>
                      <a:endParaRPr lang="en-US" sz="11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smtClean="0">
                          <a:solidFill>
                            <a:srgbClr val="000000"/>
                          </a:solidFill>
                          <a:latin typeface="Calibri"/>
                        </a:rPr>
                        <a:t>cubic</a:t>
                      </a:r>
                      <a:r>
                        <a:rPr lang="en-US" sz="1100" b="0" i="0" u="none" strike="noStrike" baseline="0" dirty="0" smtClean="0">
                          <a:solidFill>
                            <a:srgbClr val="000000"/>
                          </a:solidFill>
                          <a:latin typeface="Calibri"/>
                        </a:rPr>
                        <a:t> feet per second</a:t>
                      </a:r>
                      <a:endParaRPr lang="en-US" sz="1100" b="0" i="0" u="none" strike="noStrike" dirty="0">
                        <a:solidFill>
                          <a:srgbClr val="000000"/>
                        </a:solidFill>
                        <a:latin typeface="Calibri"/>
                      </a:endParaRP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0" i="0" u="none" strike="noStrike" dirty="0" smtClean="0">
                          <a:solidFill>
                            <a:srgbClr val="000000"/>
                          </a:solidFill>
                          <a:latin typeface="Calibri"/>
                        </a:rPr>
                        <a:t>cfs</a:t>
                      </a:r>
                      <a:endParaRPr lang="en-US" sz="1100" b="0" i="0" u="none" strike="noStrike" dirty="0">
                        <a:solidFill>
                          <a:srgbClr val="000000"/>
                        </a:solidFill>
                        <a:latin typeface="Calibri"/>
                      </a:endParaRP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1" name="Table 30"/>
          <p:cNvGraphicFramePr>
            <a:graphicFrameLocks noGrp="1"/>
          </p:cNvGraphicFramePr>
          <p:nvPr/>
        </p:nvGraphicFramePr>
        <p:xfrm>
          <a:off x="898525" y="5327650"/>
          <a:ext cx="2492653" cy="962025"/>
        </p:xfrm>
        <a:graphic>
          <a:graphicData uri="http://schemas.openxmlformats.org/drawingml/2006/table">
            <a:tbl>
              <a:tblPr/>
              <a:tblGrid>
                <a:gridCol w="1229572"/>
                <a:gridCol w="578020"/>
                <a:gridCol w="685061"/>
              </a:tblGrid>
              <a:tr h="190500">
                <a:tc gridSpan="3">
                  <a:txBody>
                    <a:bodyPr/>
                    <a:lstStyle/>
                    <a:p>
                      <a:pPr algn="ctr" fontAlgn="b"/>
                      <a:r>
                        <a:rPr lang="en-US" sz="1100" b="1" i="0" u="none" strike="noStrike" dirty="0">
                          <a:solidFill>
                            <a:srgbClr val="000000"/>
                          </a:solidFill>
                          <a:latin typeface="Calibri"/>
                        </a:rPr>
                        <a:t>Spatial References Table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200025">
                <a:tc>
                  <a:txBody>
                    <a:bodyPr/>
                    <a:lstStyle/>
                    <a:p>
                      <a:pPr algn="ctr" fontAlgn="b"/>
                      <a:r>
                        <a:rPr lang="en-US" sz="1100" b="1" i="0" u="none" strike="noStrike" dirty="0" smtClean="0">
                          <a:solidFill>
                            <a:srgbClr val="000000"/>
                          </a:solidFill>
                          <a:latin typeface="Calibri"/>
                        </a:rPr>
                        <a:t>SpatialReferenceID</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SRSID</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SRSName</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dirty="0">
                          <a:solidFill>
                            <a:srgbClr val="000000"/>
                          </a:solidFill>
                          <a:latin typeface="Calibri"/>
                        </a:rPr>
                        <a:t>0</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100" b="0" i="0" u="none" strike="noStrike" dirty="0">
                        <a:solidFill>
                          <a:srgbClr val="000000"/>
                        </a:solidFill>
                        <a:latin typeface="Calibri"/>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Calibri"/>
                        </a:rPr>
                        <a:t>Unknown</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ctr" fontAlgn="b"/>
                      <a:r>
                        <a:rPr lang="en-US" sz="1100" b="0" i="0" u="none" strike="noStrike">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100" b="0" i="0" u="none" strike="noStrike">
                          <a:solidFill>
                            <a:srgbClr val="000000"/>
                          </a:solidFill>
                          <a:latin typeface="Calibri"/>
                        </a:rPr>
                        <a:t>4267</a:t>
                      </a:r>
                    </a:p>
                  </a:txBody>
                  <a:tcPr marL="9525" marR="9525" marT="9525" marB="0" anchor="b">
                    <a:lnL>
                      <a:noFill/>
                    </a:lnL>
                    <a:lnR>
                      <a:noFill/>
                    </a:lnR>
                    <a:lnT>
                      <a:noFill/>
                    </a:lnT>
                    <a:lnB>
                      <a:noFill/>
                    </a:lnB>
                  </a:tcPr>
                </a:tc>
                <a:tc>
                  <a:txBody>
                    <a:bodyPr/>
                    <a:lstStyle/>
                    <a:p>
                      <a:pPr algn="ctr" fontAlgn="b"/>
                      <a:r>
                        <a:rPr lang="en-US" sz="1100" b="0" i="0" u="none" strike="noStrike">
                          <a:solidFill>
                            <a:srgbClr val="000000"/>
                          </a:solidFill>
                          <a:latin typeface="Calibri"/>
                        </a:rPr>
                        <a:t>NAD27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190500">
                <a:tc>
                  <a:txBody>
                    <a:bodyPr/>
                    <a:lstStyle/>
                    <a:p>
                      <a:pPr algn="ctr" fontAlgn="b"/>
                      <a:r>
                        <a:rPr lang="en-US"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4269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NAD83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graphicFrame>
        <p:nvGraphicFramePr>
          <p:cNvPr id="32" name="Table 31"/>
          <p:cNvGraphicFramePr>
            <a:graphicFrameLocks noGrp="1"/>
          </p:cNvGraphicFramePr>
          <p:nvPr/>
        </p:nvGraphicFramePr>
        <p:xfrm>
          <a:off x="336550" y="4410075"/>
          <a:ext cx="4991101" cy="771525"/>
        </p:xfrm>
        <a:graphic>
          <a:graphicData uri="http://schemas.openxmlformats.org/drawingml/2006/table">
            <a:tbl>
              <a:tblPr/>
              <a:tblGrid>
                <a:gridCol w="610766"/>
                <a:gridCol w="753914"/>
                <a:gridCol w="1536457"/>
                <a:gridCol w="725284"/>
                <a:gridCol w="658482"/>
                <a:gridCol w="706198"/>
              </a:tblGrid>
              <a:tr h="190500">
                <a:tc gridSpan="6">
                  <a:txBody>
                    <a:bodyPr/>
                    <a:lstStyle/>
                    <a:p>
                      <a:pPr algn="ctr" fontAlgn="b"/>
                      <a:r>
                        <a:rPr lang="en-US" sz="1100" b="1" i="0" u="none" strike="noStrike" dirty="0">
                          <a:solidFill>
                            <a:srgbClr val="000000"/>
                          </a:solidFill>
                          <a:latin typeface="Calibri"/>
                        </a:rPr>
                        <a:t>Sites Table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0025">
                <a:tc>
                  <a:txBody>
                    <a:bodyPr/>
                    <a:lstStyle/>
                    <a:p>
                      <a:pPr algn="ctr" fontAlgn="b"/>
                      <a:r>
                        <a:rPr lang="en-US" sz="1100" b="1" i="0" u="none" strike="noStrike" dirty="0" err="1">
                          <a:solidFill>
                            <a:srgbClr val="000000"/>
                          </a:solidFill>
                          <a:latin typeface="Calibri"/>
                        </a:rPr>
                        <a:t>SiteID</a:t>
                      </a:r>
                      <a:endParaRPr lang="en-US" sz="1100" b="1"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SiteCode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err="1">
                          <a:solidFill>
                            <a:srgbClr val="000000"/>
                          </a:solidFill>
                          <a:latin typeface="Calibri"/>
                        </a:rPr>
                        <a:t>SiteName</a:t>
                      </a:r>
                      <a:endParaRPr lang="en-US" sz="1100" b="1" i="0" u="none" strike="noStrike" dirty="0">
                        <a:solidFill>
                          <a:srgbClr val="000000"/>
                        </a:solidFill>
                        <a:latin typeface="Calibri"/>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Latitude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latin typeface="Calibri"/>
                        </a:rPr>
                        <a:t>Longitude</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100" b="1" i="0" u="none" strike="noStrike" dirty="0" err="1">
                          <a:solidFill>
                            <a:srgbClr val="000000"/>
                          </a:solidFill>
                          <a:latin typeface="Calibri"/>
                        </a:rPr>
                        <a:t>LatLongID</a:t>
                      </a:r>
                      <a:endParaRPr lang="en-US" sz="1100" b="1" i="0" u="none" strike="noStrike" dirty="0">
                        <a:solidFill>
                          <a:srgbClr val="000000"/>
                        </a:solidFill>
                        <a:latin typeface="Calibri"/>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0500">
                <a:tc>
                  <a:txBody>
                    <a:bodyPr/>
                    <a:lstStyle/>
                    <a:p>
                      <a:pPr algn="ctr" fontAlgn="b"/>
                      <a:r>
                        <a:rPr lang="en-US" sz="1100" b="0" i="0" u="none" strike="noStrike" dirty="0">
                          <a:solidFill>
                            <a:srgbClr val="000000"/>
                          </a:solidFill>
                          <a:latin typeface="Calibri"/>
                        </a:rPr>
                        <a:t>1</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Calibri"/>
                        </a:rPr>
                        <a:t>AcmeP1</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Calibri"/>
                        </a:rPr>
                        <a:t>Backyard Pond</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Calibri"/>
                        </a:rPr>
                        <a:t>34.565</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Calibri"/>
                        </a:rPr>
                        <a:t>-93.232</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100" b="0" i="0" u="none" strike="noStrike">
                          <a:solidFill>
                            <a:srgbClr val="000000"/>
                          </a:solidFill>
                          <a:latin typeface="Calibri"/>
                        </a:rPr>
                        <a:t>1</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90500">
                <a:tc>
                  <a:txBody>
                    <a:bodyPr/>
                    <a:lstStyle/>
                    <a:p>
                      <a:pPr algn="ctr" fontAlgn="b"/>
                      <a:r>
                        <a:rPr lang="en-US" sz="1100" b="0" i="0" u="none" strike="noStrike">
                          <a:solidFill>
                            <a:srgbClr val="000000"/>
                          </a:solidFill>
                          <a:latin typeface="Calibri"/>
                        </a:rPr>
                        <a:t>2</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AcmePR2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Mill River gage Station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34.2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-93.4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dirty="0">
                          <a:solidFill>
                            <a:srgbClr val="000000"/>
                          </a:solidFill>
                          <a:latin typeface="Calibri"/>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pic>
        <p:nvPicPr>
          <p:cNvPr id="6" name="Picture 7"/>
          <p:cNvPicPr>
            <a:picLocks noChangeAspect="1" noChangeArrowheads="1"/>
          </p:cNvPicPr>
          <p:nvPr/>
        </p:nvPicPr>
        <p:blipFill>
          <a:blip r:embed="rId3" cstate="print"/>
          <a:srcRect/>
          <a:stretch>
            <a:fillRect/>
          </a:stretch>
        </p:blipFill>
        <p:spPr bwMode="auto">
          <a:xfrm>
            <a:off x="762000" y="457200"/>
            <a:ext cx="2895600" cy="3641725"/>
          </a:xfrm>
          <a:prstGeom prst="rect">
            <a:avLst/>
          </a:prstGeom>
          <a:noFill/>
          <a:ln w="9525">
            <a:solidFill>
              <a:schemeClr val="tx1">
                <a:lumMod val="50000"/>
                <a:lumOff val="50000"/>
              </a:schemeClr>
            </a:solidFill>
            <a:miter lim="800000"/>
            <a:headEnd/>
            <a:tailEnd/>
          </a:ln>
          <a:effectLst/>
        </p:spPr>
      </p:pic>
      <p:pic>
        <p:nvPicPr>
          <p:cNvPr id="4" name="Picture 5"/>
          <p:cNvPicPr>
            <a:picLocks noChangeAspect="1" noChangeArrowheads="1"/>
          </p:cNvPicPr>
          <p:nvPr/>
        </p:nvPicPr>
        <p:blipFill>
          <a:blip r:embed="rId4" cstate="print"/>
          <a:srcRect/>
          <a:stretch>
            <a:fillRect/>
          </a:stretch>
        </p:blipFill>
        <p:spPr bwMode="auto">
          <a:xfrm>
            <a:off x="3810000" y="1981200"/>
            <a:ext cx="4876800" cy="609600"/>
          </a:xfrm>
          <a:prstGeom prst="rect">
            <a:avLst/>
          </a:prstGeom>
          <a:noFill/>
          <a:ln w="9525">
            <a:solidFill>
              <a:schemeClr val="tx1">
                <a:lumMod val="50000"/>
                <a:lumOff val="50000"/>
              </a:schemeClr>
            </a:solidFill>
            <a:miter lim="800000"/>
            <a:headEnd/>
            <a:tailEnd/>
          </a:ln>
          <a:effectLst/>
        </p:spPr>
      </p:pic>
      <p:sp>
        <p:nvSpPr>
          <p:cNvPr id="7" name="Rectangle 6"/>
          <p:cNvSpPr/>
          <p:nvPr/>
        </p:nvSpPr>
        <p:spPr bwMode="auto">
          <a:xfrm>
            <a:off x="3227388" y="736600"/>
            <a:ext cx="309562" cy="1931988"/>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bwMode="auto">
          <a:xfrm>
            <a:off x="3227388" y="2668588"/>
            <a:ext cx="309562" cy="1446212"/>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8" name="Rectangle 37"/>
          <p:cNvSpPr/>
          <p:nvPr/>
        </p:nvSpPr>
        <p:spPr>
          <a:xfrm>
            <a:off x="2755900" y="739775"/>
            <a:ext cx="347663" cy="192722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6" name="Rectangle 45"/>
          <p:cNvSpPr/>
          <p:nvPr/>
        </p:nvSpPr>
        <p:spPr>
          <a:xfrm>
            <a:off x="2755900" y="2668588"/>
            <a:ext cx="347663" cy="144621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4318000" y="2293938"/>
            <a:ext cx="117475" cy="141287"/>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p:cNvSpPr/>
          <p:nvPr/>
        </p:nvSpPr>
        <p:spPr>
          <a:xfrm>
            <a:off x="4318000" y="2435225"/>
            <a:ext cx="117475" cy="14128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p:cNvSpPr/>
          <p:nvPr/>
        </p:nvSpPr>
        <p:spPr>
          <a:xfrm>
            <a:off x="7167563" y="2273300"/>
            <a:ext cx="200025" cy="152400"/>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1" name="Rectangle 20"/>
          <p:cNvSpPr/>
          <p:nvPr/>
        </p:nvSpPr>
        <p:spPr>
          <a:xfrm>
            <a:off x="7167563" y="2425700"/>
            <a:ext cx="200025" cy="16192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1" name="Elbow Connector 10"/>
          <p:cNvCxnSpPr>
            <a:stCxn id="7" idx="3"/>
            <a:endCxn id="9" idx="1"/>
          </p:cNvCxnSpPr>
          <p:nvPr/>
        </p:nvCxnSpPr>
        <p:spPr>
          <a:xfrm>
            <a:off x="3536950" y="1703388"/>
            <a:ext cx="781050" cy="661987"/>
          </a:xfrm>
          <a:prstGeom prst="bentConnector3">
            <a:avLst>
              <a:gd name="adj1" fmla="val 50000"/>
            </a:avLst>
          </a:prstGeom>
          <a:ln w="254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8" idx="3"/>
            <a:endCxn id="10" idx="1"/>
          </p:cNvCxnSpPr>
          <p:nvPr/>
        </p:nvCxnSpPr>
        <p:spPr>
          <a:xfrm flipV="1">
            <a:off x="3536950" y="2506663"/>
            <a:ext cx="781050" cy="885825"/>
          </a:xfrm>
          <a:prstGeom prst="bentConnector3">
            <a:avLst>
              <a:gd name="adj1" fmla="val 50000"/>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540375" y="4129088"/>
            <a:ext cx="250825" cy="174625"/>
          </a:xfrm>
          <a:prstGeom prst="rect">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p:nvSpPr>
        <p:spPr>
          <a:xfrm>
            <a:off x="5540375" y="3944938"/>
            <a:ext cx="250825" cy="17303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5" name="Elbow Connector 14"/>
          <p:cNvCxnSpPr>
            <a:stCxn id="20" idx="3"/>
            <a:endCxn id="13" idx="1"/>
          </p:cNvCxnSpPr>
          <p:nvPr/>
        </p:nvCxnSpPr>
        <p:spPr>
          <a:xfrm flipH="1">
            <a:off x="5540375" y="2349500"/>
            <a:ext cx="1827213" cy="1866900"/>
          </a:xfrm>
          <a:prstGeom prst="bentConnector5">
            <a:avLst>
              <a:gd name="adj1" fmla="val -12511"/>
              <a:gd name="adj2" fmla="val 49702"/>
              <a:gd name="adj3" fmla="val 127087"/>
            </a:avLst>
          </a:prstGeom>
          <a:ln w="254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21" idx="2"/>
            <a:endCxn id="14" idx="1"/>
          </p:cNvCxnSpPr>
          <p:nvPr/>
        </p:nvCxnSpPr>
        <p:spPr>
          <a:xfrm rot="5400000">
            <a:off x="5682456" y="2445544"/>
            <a:ext cx="1443038" cy="1727200"/>
          </a:xfrm>
          <a:prstGeom prst="bentConnector4">
            <a:avLst>
              <a:gd name="adj1" fmla="val 37163"/>
              <a:gd name="adj2" fmla="val 121459"/>
            </a:avLst>
          </a:prstGeom>
          <a:ln w="254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423988" y="5929313"/>
            <a:ext cx="152400" cy="174625"/>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2" name="Rectangle 41"/>
          <p:cNvSpPr/>
          <p:nvPr/>
        </p:nvSpPr>
        <p:spPr>
          <a:xfrm>
            <a:off x="534988" y="4832350"/>
            <a:ext cx="228600" cy="152400"/>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5" name="Rectangle 44"/>
          <p:cNvSpPr/>
          <p:nvPr/>
        </p:nvSpPr>
        <p:spPr>
          <a:xfrm>
            <a:off x="525463" y="5033963"/>
            <a:ext cx="228600" cy="1524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9" name="Rectangle 58"/>
          <p:cNvSpPr/>
          <p:nvPr/>
        </p:nvSpPr>
        <p:spPr>
          <a:xfrm>
            <a:off x="4843463" y="4821238"/>
            <a:ext cx="228600" cy="35401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0" name="Elbow Connector 59"/>
          <p:cNvCxnSpPr>
            <a:stCxn id="59" idx="3"/>
            <a:endCxn id="58" idx="2"/>
          </p:cNvCxnSpPr>
          <p:nvPr/>
        </p:nvCxnSpPr>
        <p:spPr>
          <a:xfrm flipH="1">
            <a:off x="1500188" y="4997450"/>
            <a:ext cx="3571875" cy="1106488"/>
          </a:xfrm>
          <a:prstGeom prst="bentConnector4">
            <a:avLst>
              <a:gd name="adj1" fmla="val -6397"/>
              <a:gd name="adj2" fmla="val 120662"/>
            </a:avLst>
          </a:prstGeom>
          <a:ln w="254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44" name="Elbow Connector 44"/>
          <p:cNvCxnSpPr>
            <a:stCxn id="46" idx="1"/>
            <a:endCxn id="45" idx="1"/>
          </p:cNvCxnSpPr>
          <p:nvPr/>
        </p:nvCxnSpPr>
        <p:spPr>
          <a:xfrm rot="10800000" flipV="1">
            <a:off x="525463" y="3392488"/>
            <a:ext cx="2230437" cy="1717675"/>
          </a:xfrm>
          <a:prstGeom prst="bentConnector3">
            <a:avLst>
              <a:gd name="adj1" fmla="val 114232"/>
            </a:avLst>
          </a:prstGeom>
          <a:ln w="254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Elbow Connector 39"/>
          <p:cNvCxnSpPr>
            <a:stCxn id="38" idx="1"/>
            <a:endCxn id="42" idx="1"/>
          </p:cNvCxnSpPr>
          <p:nvPr/>
        </p:nvCxnSpPr>
        <p:spPr>
          <a:xfrm rot="10800000" flipV="1">
            <a:off x="534988" y="1703388"/>
            <a:ext cx="2220912" cy="3205162"/>
          </a:xfrm>
          <a:prstGeom prst="bentConnector3">
            <a:avLst>
              <a:gd name="adj1" fmla="val 110292"/>
            </a:avLst>
          </a:prstGeom>
          <a:ln w="254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Title 1"/>
          <p:cNvSpPr>
            <a:spLocks noGrp="1"/>
          </p:cNvSpPr>
          <p:nvPr>
            <p:ph type="title"/>
          </p:nvPr>
        </p:nvSpPr>
        <p:spPr>
          <a:xfrm>
            <a:off x="3962400" y="381000"/>
            <a:ext cx="4724400" cy="1036638"/>
          </a:xfrm>
        </p:spPr>
        <p:txBody>
          <a:bodyPr rtlCol="0">
            <a:normAutofit fontScale="90000"/>
          </a:bodyPr>
          <a:lstStyle/>
          <a:p>
            <a:pPr eaLnBrk="1" fontAlgn="auto" hangingPunct="1">
              <a:spcAft>
                <a:spcPts val="0"/>
              </a:spcAft>
              <a:defRPr/>
            </a:pPr>
            <a:r>
              <a:rPr lang="en-US" dirty="0" smtClean="0"/>
              <a:t>Simplified ODM Structure</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7975" y="260350"/>
            <a:ext cx="8405813" cy="1492250"/>
          </a:xfrm>
        </p:spPr>
        <p:txBody>
          <a:bodyPr/>
          <a:lstStyle/>
          <a:p>
            <a:pPr eaLnBrk="1" hangingPunct="1"/>
            <a:r>
              <a:rPr lang="en-US" sz="3600" b="1" smtClean="0"/>
              <a:t>What are the basic attributes to be associated with each single data value and how can these best be organized</a:t>
            </a:r>
            <a:r>
              <a:rPr lang="en-US" sz="3600" smtClean="0"/>
              <a:t>?</a:t>
            </a:r>
          </a:p>
        </p:txBody>
      </p:sp>
      <p:graphicFrame>
        <p:nvGraphicFramePr>
          <p:cNvPr id="545795" name="Group 3"/>
          <p:cNvGraphicFramePr>
            <a:graphicFrameLocks noGrp="1"/>
          </p:cNvGraphicFramePr>
          <p:nvPr/>
        </p:nvGraphicFramePr>
        <p:xfrm>
          <a:off x="388938" y="2344738"/>
          <a:ext cx="2098675" cy="3570924"/>
        </p:xfrm>
        <a:graphic>
          <a:graphicData uri="http://schemas.openxmlformats.org/drawingml/2006/table">
            <a:tbl>
              <a:tblPr/>
              <a:tblGrid>
                <a:gridCol w="2098675"/>
              </a:tblGrid>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Value</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DateTime</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Variable</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Location</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Units</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Interval (support)</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pitchFamily="34" charset="0"/>
                        </a:rPr>
                        <a:t>Accuracy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45813" name="Group 21"/>
          <p:cNvGraphicFramePr>
            <a:graphicFrameLocks noGrp="1"/>
          </p:cNvGraphicFramePr>
          <p:nvPr/>
        </p:nvGraphicFramePr>
        <p:xfrm>
          <a:off x="2906713" y="2336800"/>
          <a:ext cx="2876550" cy="3149601"/>
        </p:xfrm>
        <a:graphic>
          <a:graphicData uri="http://schemas.openxmlformats.org/drawingml/2006/table">
            <a:tbl>
              <a:tblPr/>
              <a:tblGrid>
                <a:gridCol w="2876550"/>
              </a:tblGrid>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Offset</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OffsetType/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Reference Point</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Source/Organization</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Censoring</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Data Qualifying Comments</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45827" name="Group 35"/>
          <p:cNvGraphicFramePr>
            <a:graphicFrameLocks noGrp="1"/>
          </p:cNvGraphicFramePr>
          <p:nvPr/>
        </p:nvGraphicFramePr>
        <p:xfrm>
          <a:off x="6132513" y="2332038"/>
          <a:ext cx="2797175" cy="2651760"/>
        </p:xfrm>
        <a:graphic>
          <a:graphicData uri="http://schemas.openxmlformats.org/drawingml/2006/table">
            <a:tbl>
              <a:tblPr/>
              <a:tblGrid>
                <a:gridCol w="2797175"/>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Method</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Quality Control Level</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Sample Medium</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Value Type</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Data Type</a:t>
                      </a:r>
                      <a:endParaRPr kumimoji="0" lang="en-US" sz="2400" b="0" i="0" u="none" strike="noStrike" cap="none" normalizeH="0" baseline="0" smtClean="0">
                        <a:ln>
                          <a:noFill/>
                        </a:ln>
                        <a:solidFill>
                          <a:schemeClr val="tx1"/>
                        </a:solidFill>
                        <a:effectLst/>
                        <a:latin typeface="Times New Roman" pitchFamily="18"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2" cstate="print"/>
          <a:srcRect/>
          <a:stretch>
            <a:fillRect/>
          </a:stretch>
        </p:blipFill>
        <p:spPr bwMode="auto">
          <a:xfrm>
            <a:off x="1828800" y="1565275"/>
            <a:ext cx="6059488" cy="1704975"/>
          </a:xfrm>
          <a:prstGeom prst="rect">
            <a:avLst/>
          </a:prstGeom>
          <a:noFill/>
        </p:spPr>
      </p:pic>
      <p:pic>
        <p:nvPicPr>
          <p:cNvPr id="222211" name="Picture 3"/>
          <p:cNvPicPr>
            <a:picLocks noChangeAspect="1" noChangeArrowheads="1"/>
          </p:cNvPicPr>
          <p:nvPr/>
        </p:nvPicPr>
        <p:blipFill>
          <a:blip r:embed="rId3" cstate="print"/>
          <a:srcRect/>
          <a:stretch>
            <a:fillRect/>
          </a:stretch>
        </p:blipFill>
        <p:spPr bwMode="auto">
          <a:xfrm>
            <a:off x="234950" y="4876800"/>
            <a:ext cx="3571875" cy="995363"/>
          </a:xfrm>
          <a:prstGeom prst="rect">
            <a:avLst/>
          </a:prstGeom>
          <a:noFill/>
        </p:spPr>
      </p:pic>
      <p:pic>
        <p:nvPicPr>
          <p:cNvPr id="222212" name="Picture 4"/>
          <p:cNvPicPr>
            <a:picLocks noChangeAspect="1" noChangeArrowheads="1"/>
          </p:cNvPicPr>
          <p:nvPr/>
        </p:nvPicPr>
        <p:blipFill>
          <a:blip r:embed="rId4" cstate="print"/>
          <a:srcRect/>
          <a:stretch>
            <a:fillRect/>
          </a:stretch>
        </p:blipFill>
        <p:spPr bwMode="auto">
          <a:xfrm>
            <a:off x="4248150" y="5256213"/>
            <a:ext cx="4787900" cy="1241425"/>
          </a:xfrm>
          <a:prstGeom prst="rect">
            <a:avLst/>
          </a:prstGeom>
          <a:noFill/>
        </p:spPr>
      </p:pic>
      <p:pic>
        <p:nvPicPr>
          <p:cNvPr id="222213" name="Picture 5"/>
          <p:cNvPicPr>
            <a:picLocks noChangeAspect="1" noChangeArrowheads="1"/>
          </p:cNvPicPr>
          <p:nvPr/>
        </p:nvPicPr>
        <p:blipFill>
          <a:blip r:embed="rId5" cstate="print"/>
          <a:srcRect/>
          <a:stretch>
            <a:fillRect/>
          </a:stretch>
        </p:blipFill>
        <p:spPr bwMode="auto">
          <a:xfrm>
            <a:off x="104775" y="3413125"/>
            <a:ext cx="8983663" cy="1182688"/>
          </a:xfrm>
          <a:prstGeom prst="rect">
            <a:avLst/>
          </a:prstGeom>
          <a:noFill/>
        </p:spPr>
      </p:pic>
      <p:sp>
        <p:nvSpPr>
          <p:cNvPr id="222214" name="Rectangle 6"/>
          <p:cNvSpPr>
            <a:spLocks noGrp="1" noChangeArrowheads="1"/>
          </p:cNvSpPr>
          <p:nvPr>
            <p:ph type="title"/>
          </p:nvPr>
        </p:nvSpPr>
        <p:spPr>
          <a:xfrm>
            <a:off x="719138" y="134938"/>
            <a:ext cx="8048625" cy="1185862"/>
          </a:xfrm>
        </p:spPr>
        <p:txBody>
          <a:bodyPr/>
          <a:lstStyle/>
          <a:p>
            <a:r>
              <a:rPr lang="en-US" sz="4000"/>
              <a:t>Discharge, Stage, Concentration and Daily Average Example</a:t>
            </a:r>
          </a:p>
        </p:txBody>
      </p:sp>
      <p:sp>
        <p:nvSpPr>
          <p:cNvPr id="222215" name="Oval 7"/>
          <p:cNvSpPr>
            <a:spLocks noChangeArrowheads="1"/>
          </p:cNvSpPr>
          <p:nvPr/>
        </p:nvSpPr>
        <p:spPr bwMode="auto">
          <a:xfrm>
            <a:off x="6186488" y="2014538"/>
            <a:ext cx="304800" cy="1052512"/>
          </a:xfrm>
          <a:prstGeom prst="ellipse">
            <a:avLst/>
          </a:prstGeom>
          <a:noFill/>
          <a:ln w="28575">
            <a:solidFill>
              <a:schemeClr val="accent2"/>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sp>
        <p:nvSpPr>
          <p:cNvPr id="222216" name="Oval 8"/>
          <p:cNvSpPr>
            <a:spLocks noChangeArrowheads="1"/>
          </p:cNvSpPr>
          <p:nvPr/>
        </p:nvSpPr>
        <p:spPr bwMode="auto">
          <a:xfrm>
            <a:off x="693738" y="3776663"/>
            <a:ext cx="315912" cy="657225"/>
          </a:xfrm>
          <a:prstGeom prst="ellipse">
            <a:avLst/>
          </a:prstGeom>
          <a:noFill/>
          <a:ln w="28575">
            <a:solidFill>
              <a:schemeClr val="accent2"/>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cxnSp>
        <p:nvCxnSpPr>
          <p:cNvPr id="222217" name="AutoShape 9"/>
          <p:cNvCxnSpPr>
            <a:cxnSpLocks noChangeShapeType="1"/>
            <a:stCxn id="222215" idx="4"/>
            <a:endCxn id="222216" idx="0"/>
          </p:cNvCxnSpPr>
          <p:nvPr/>
        </p:nvCxnSpPr>
        <p:spPr bwMode="auto">
          <a:xfrm rot="5400000">
            <a:off x="3255169" y="678657"/>
            <a:ext cx="681037" cy="5486400"/>
          </a:xfrm>
          <a:prstGeom prst="bentConnector3">
            <a:avLst>
              <a:gd name="adj1" fmla="val 38926"/>
            </a:avLst>
          </a:prstGeom>
          <a:noFill/>
          <a:ln w="28575">
            <a:solidFill>
              <a:schemeClr val="accent2"/>
            </a:solidFill>
            <a:miter lim="800000"/>
            <a:headEnd/>
            <a:tailEnd/>
          </a:ln>
          <a:effectLst/>
        </p:spPr>
      </p:cxnSp>
      <p:sp>
        <p:nvSpPr>
          <p:cNvPr id="222218" name="Oval 10"/>
          <p:cNvSpPr>
            <a:spLocks noChangeArrowheads="1"/>
          </p:cNvSpPr>
          <p:nvPr/>
        </p:nvSpPr>
        <p:spPr bwMode="auto">
          <a:xfrm>
            <a:off x="6824663" y="2012950"/>
            <a:ext cx="304800" cy="1060450"/>
          </a:xfrm>
          <a:prstGeom prst="ellipse">
            <a:avLst/>
          </a:prstGeom>
          <a:noFill/>
          <a:ln w="28575">
            <a:solidFill>
              <a:srgbClr val="009900"/>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sp>
        <p:nvSpPr>
          <p:cNvPr id="222219" name="Oval 11"/>
          <p:cNvSpPr>
            <a:spLocks noChangeArrowheads="1"/>
          </p:cNvSpPr>
          <p:nvPr/>
        </p:nvSpPr>
        <p:spPr bwMode="auto">
          <a:xfrm>
            <a:off x="4849813" y="5626100"/>
            <a:ext cx="304800" cy="717550"/>
          </a:xfrm>
          <a:prstGeom prst="ellipse">
            <a:avLst/>
          </a:prstGeom>
          <a:noFill/>
          <a:ln w="28575">
            <a:solidFill>
              <a:srgbClr val="009900"/>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cxnSp>
        <p:nvCxnSpPr>
          <p:cNvPr id="222220" name="AutoShape 12"/>
          <p:cNvCxnSpPr>
            <a:cxnSpLocks noChangeShapeType="1"/>
            <a:stCxn id="222218" idx="4"/>
            <a:endCxn id="222219" idx="0"/>
          </p:cNvCxnSpPr>
          <p:nvPr/>
        </p:nvCxnSpPr>
        <p:spPr bwMode="auto">
          <a:xfrm rot="5400000">
            <a:off x="4727575" y="3362326"/>
            <a:ext cx="2524125" cy="1974850"/>
          </a:xfrm>
          <a:prstGeom prst="bentConnector3">
            <a:avLst>
              <a:gd name="adj1" fmla="val 67921"/>
            </a:avLst>
          </a:prstGeom>
          <a:noFill/>
          <a:ln w="28575">
            <a:solidFill>
              <a:srgbClr val="009900"/>
            </a:solidFill>
            <a:miter lim="800000"/>
            <a:headEnd/>
            <a:tailEnd/>
          </a:ln>
          <a:effectLst/>
        </p:spPr>
      </p:cxnSp>
      <p:sp>
        <p:nvSpPr>
          <p:cNvPr id="222221" name="Oval 13"/>
          <p:cNvSpPr>
            <a:spLocks noChangeArrowheads="1"/>
          </p:cNvSpPr>
          <p:nvPr/>
        </p:nvSpPr>
        <p:spPr bwMode="auto">
          <a:xfrm>
            <a:off x="4378325" y="3794125"/>
            <a:ext cx="304800" cy="679450"/>
          </a:xfrm>
          <a:prstGeom prst="ellipse">
            <a:avLst/>
          </a:prstGeom>
          <a:noFill/>
          <a:ln w="28575">
            <a:solidFill>
              <a:srgbClr val="CC00CC"/>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sp>
        <p:nvSpPr>
          <p:cNvPr id="222222" name="Oval 14"/>
          <p:cNvSpPr>
            <a:spLocks noChangeArrowheads="1"/>
          </p:cNvSpPr>
          <p:nvPr/>
        </p:nvSpPr>
        <p:spPr bwMode="auto">
          <a:xfrm>
            <a:off x="542925" y="5214938"/>
            <a:ext cx="304800" cy="555625"/>
          </a:xfrm>
          <a:prstGeom prst="ellipse">
            <a:avLst/>
          </a:prstGeom>
          <a:noFill/>
          <a:ln w="28575">
            <a:solidFill>
              <a:srgbClr val="CC00CC"/>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cxnSp>
        <p:nvCxnSpPr>
          <p:cNvPr id="222223" name="AutoShape 15"/>
          <p:cNvCxnSpPr>
            <a:cxnSpLocks noChangeShapeType="1"/>
            <a:stCxn id="222221" idx="4"/>
            <a:endCxn id="222222" idx="0"/>
          </p:cNvCxnSpPr>
          <p:nvPr/>
        </p:nvCxnSpPr>
        <p:spPr bwMode="auto">
          <a:xfrm rot="5400000">
            <a:off x="2256631" y="2926557"/>
            <a:ext cx="712787" cy="3835400"/>
          </a:xfrm>
          <a:prstGeom prst="bentConnector3">
            <a:avLst>
              <a:gd name="adj1" fmla="val 31847"/>
            </a:avLst>
          </a:prstGeom>
          <a:noFill/>
          <a:ln w="28575">
            <a:solidFill>
              <a:srgbClr val="CC00CC"/>
            </a:solidFill>
            <a:miter lim="800000"/>
            <a:headEnd/>
            <a:tailEnd/>
          </a:ln>
          <a:effectLst/>
        </p:spPr>
      </p:cxnSp>
      <p:sp>
        <p:nvSpPr>
          <p:cNvPr id="222224" name="Oval 16"/>
          <p:cNvSpPr>
            <a:spLocks noChangeArrowheads="1"/>
          </p:cNvSpPr>
          <p:nvPr/>
        </p:nvSpPr>
        <p:spPr bwMode="auto">
          <a:xfrm>
            <a:off x="8020050" y="3692525"/>
            <a:ext cx="936625" cy="811213"/>
          </a:xfrm>
          <a:prstGeom prst="ellipse">
            <a:avLst/>
          </a:prstGeom>
          <a:noFill/>
          <a:ln w="28575">
            <a:solidFill>
              <a:srgbClr val="FF0000"/>
            </a:solidFill>
            <a:round/>
            <a:headEnd/>
            <a:tailEnd/>
          </a:ln>
          <a:effectLst/>
        </p:spPr>
        <p:txBody>
          <a:bodyPr wrap="none" anchor="ctr"/>
          <a:lstStyle/>
          <a:p>
            <a:pPr eaLnBrk="0" fontAlgn="base" hangingPunct="0">
              <a:spcBef>
                <a:spcPct val="0"/>
              </a:spcBef>
              <a:spcAft>
                <a:spcPct val="0"/>
              </a:spcAft>
            </a:pPr>
            <a:endParaRPr lang="en-US" sz="1600" b="1" i="1" smtClean="0">
              <a:solidFill>
                <a:srgbClr val="000000"/>
              </a:solidFill>
              <a:latin typeface="Helvetica"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9"/>
          <p:cNvPicPr>
            <a:picLocks noChangeAspect="1" noChangeArrowheads="1"/>
          </p:cNvPicPr>
          <p:nvPr/>
        </p:nvPicPr>
        <p:blipFill>
          <a:blip r:embed="rId2" cstate="print"/>
          <a:srcRect b="1863"/>
          <a:stretch>
            <a:fillRect/>
          </a:stretch>
        </p:blipFill>
        <p:spPr bwMode="auto">
          <a:xfrm>
            <a:off x="3140075" y="738188"/>
            <a:ext cx="5775325" cy="3670300"/>
          </a:xfrm>
          <a:prstGeom prst="rect">
            <a:avLst/>
          </a:prstGeom>
          <a:noFill/>
          <a:ln w="9525">
            <a:noFill/>
            <a:miter lim="800000"/>
            <a:headEnd/>
            <a:tailEnd/>
          </a:ln>
        </p:spPr>
      </p:pic>
      <p:sp>
        <p:nvSpPr>
          <p:cNvPr id="39939" name="Rectangle 3"/>
          <p:cNvSpPr>
            <a:spLocks noGrp="1" noChangeArrowheads="1"/>
          </p:cNvSpPr>
          <p:nvPr>
            <p:ph type="title"/>
          </p:nvPr>
        </p:nvSpPr>
        <p:spPr>
          <a:xfrm>
            <a:off x="741363" y="-52388"/>
            <a:ext cx="7772400" cy="835026"/>
          </a:xfrm>
        </p:spPr>
        <p:txBody>
          <a:bodyPr/>
          <a:lstStyle/>
          <a:p>
            <a:pPr eaLnBrk="1" hangingPunct="1"/>
            <a:r>
              <a:rPr lang="en-US" smtClean="0"/>
              <a:t>Site Attributes</a:t>
            </a:r>
          </a:p>
        </p:txBody>
      </p:sp>
      <p:sp>
        <p:nvSpPr>
          <p:cNvPr id="39940" name="Text Box 4"/>
          <p:cNvSpPr txBox="1">
            <a:spLocks noChangeArrowheads="1"/>
          </p:cNvSpPr>
          <p:nvPr/>
        </p:nvSpPr>
        <p:spPr bwMode="auto">
          <a:xfrm>
            <a:off x="139700" y="3543300"/>
            <a:ext cx="6973888" cy="3387725"/>
          </a:xfrm>
          <a:prstGeom prst="rect">
            <a:avLst/>
          </a:prstGeom>
          <a:noFill/>
          <a:ln w="9525">
            <a:noFill/>
            <a:miter lim="800000"/>
            <a:headEnd/>
            <a:tailEnd/>
          </a:ln>
        </p:spPr>
        <p:txBody>
          <a:bodyPr lIns="91410" tIns="45706" rIns="91410" bIns="45706">
            <a:spAutoFit/>
          </a:bodyPr>
          <a:lstStyle/>
          <a:p>
            <a:pPr fontAlgn="base">
              <a:spcBef>
                <a:spcPct val="0"/>
              </a:spcBef>
              <a:spcAft>
                <a:spcPct val="0"/>
              </a:spcAft>
            </a:pPr>
            <a:r>
              <a:rPr lang="en-US" smtClean="0">
                <a:solidFill>
                  <a:srgbClr val="FF3300"/>
                </a:solidFill>
              </a:rPr>
              <a:t>SiteCode</a:t>
            </a:r>
            <a:r>
              <a:rPr lang="en-US" smtClean="0">
                <a:solidFill>
                  <a:srgbClr val="000000"/>
                </a:solidFill>
              </a:rPr>
              <a:t>, e.g. NWIS:10109000</a:t>
            </a:r>
          </a:p>
          <a:p>
            <a:pPr fontAlgn="base">
              <a:spcBef>
                <a:spcPct val="0"/>
              </a:spcBef>
              <a:spcAft>
                <a:spcPct val="0"/>
              </a:spcAft>
            </a:pPr>
            <a:r>
              <a:rPr lang="en-US" smtClean="0">
                <a:solidFill>
                  <a:srgbClr val="FF3300"/>
                </a:solidFill>
              </a:rPr>
              <a:t>SiteName</a:t>
            </a:r>
            <a:r>
              <a:rPr lang="en-US" smtClean="0">
                <a:solidFill>
                  <a:srgbClr val="000000"/>
                </a:solidFill>
              </a:rPr>
              <a:t>, e.g. Logan River Near Logan, UT</a:t>
            </a:r>
          </a:p>
          <a:p>
            <a:pPr fontAlgn="base">
              <a:spcBef>
                <a:spcPct val="0"/>
              </a:spcBef>
              <a:spcAft>
                <a:spcPct val="0"/>
              </a:spcAft>
            </a:pPr>
            <a:r>
              <a:rPr lang="en-US" smtClean="0">
                <a:solidFill>
                  <a:srgbClr val="FF3300"/>
                </a:solidFill>
              </a:rPr>
              <a:t>Latitude, Longitude</a:t>
            </a:r>
            <a:r>
              <a:rPr lang="en-US" smtClean="0">
                <a:solidFill>
                  <a:srgbClr val="000000"/>
                </a:solidFill>
              </a:rPr>
              <a:t> Geographic coordinates of site</a:t>
            </a:r>
          </a:p>
          <a:p>
            <a:pPr fontAlgn="base">
              <a:spcBef>
                <a:spcPct val="0"/>
              </a:spcBef>
              <a:spcAft>
                <a:spcPct val="0"/>
              </a:spcAft>
            </a:pPr>
            <a:r>
              <a:rPr lang="en-US" smtClean="0">
                <a:solidFill>
                  <a:srgbClr val="FF3300"/>
                </a:solidFill>
              </a:rPr>
              <a:t>LatLongDatum</a:t>
            </a:r>
            <a:r>
              <a:rPr lang="en-US" smtClean="0">
                <a:solidFill>
                  <a:srgbClr val="000000"/>
                </a:solidFill>
              </a:rPr>
              <a:t> Spatial reference system of latitude and longitude</a:t>
            </a:r>
          </a:p>
          <a:p>
            <a:pPr fontAlgn="base">
              <a:spcBef>
                <a:spcPct val="0"/>
              </a:spcBef>
              <a:spcAft>
                <a:spcPct val="0"/>
              </a:spcAft>
            </a:pPr>
            <a:r>
              <a:rPr lang="en-US" smtClean="0">
                <a:solidFill>
                  <a:srgbClr val="FF3300"/>
                </a:solidFill>
              </a:rPr>
              <a:t>Elevation_m</a:t>
            </a:r>
            <a:r>
              <a:rPr lang="en-US" smtClean="0">
                <a:solidFill>
                  <a:srgbClr val="000000"/>
                </a:solidFill>
              </a:rPr>
              <a:t> Elevation of the site</a:t>
            </a:r>
          </a:p>
          <a:p>
            <a:pPr fontAlgn="base">
              <a:spcBef>
                <a:spcPct val="0"/>
              </a:spcBef>
              <a:spcAft>
                <a:spcPct val="0"/>
              </a:spcAft>
            </a:pPr>
            <a:r>
              <a:rPr lang="en-US" smtClean="0">
                <a:solidFill>
                  <a:srgbClr val="FF3300"/>
                </a:solidFill>
              </a:rPr>
              <a:t>VerticalDatum</a:t>
            </a:r>
            <a:r>
              <a:rPr lang="en-US" smtClean="0">
                <a:solidFill>
                  <a:srgbClr val="000000"/>
                </a:solidFill>
              </a:rPr>
              <a:t> Datum of the site elevation</a:t>
            </a:r>
          </a:p>
          <a:p>
            <a:pPr fontAlgn="base">
              <a:spcBef>
                <a:spcPct val="0"/>
              </a:spcBef>
              <a:spcAft>
                <a:spcPct val="0"/>
              </a:spcAft>
            </a:pPr>
            <a:r>
              <a:rPr lang="en-US" smtClean="0">
                <a:solidFill>
                  <a:srgbClr val="FF3300"/>
                </a:solidFill>
              </a:rPr>
              <a:t>Local X, Local Y</a:t>
            </a:r>
            <a:r>
              <a:rPr lang="en-US" smtClean="0">
                <a:solidFill>
                  <a:srgbClr val="000000"/>
                </a:solidFill>
              </a:rPr>
              <a:t> Local coordinates of site</a:t>
            </a:r>
          </a:p>
          <a:p>
            <a:pPr fontAlgn="base">
              <a:spcBef>
                <a:spcPct val="0"/>
              </a:spcBef>
              <a:spcAft>
                <a:spcPct val="0"/>
              </a:spcAft>
            </a:pPr>
            <a:r>
              <a:rPr lang="en-US" smtClean="0">
                <a:solidFill>
                  <a:srgbClr val="FF3300"/>
                </a:solidFill>
              </a:rPr>
              <a:t>LocalProjection</a:t>
            </a:r>
            <a:r>
              <a:rPr lang="en-US" smtClean="0">
                <a:solidFill>
                  <a:srgbClr val="000000"/>
                </a:solidFill>
              </a:rPr>
              <a:t> Spatial reference system of local coordinates</a:t>
            </a:r>
          </a:p>
          <a:p>
            <a:pPr fontAlgn="base">
              <a:spcBef>
                <a:spcPct val="0"/>
              </a:spcBef>
              <a:spcAft>
                <a:spcPct val="0"/>
              </a:spcAft>
            </a:pPr>
            <a:r>
              <a:rPr lang="en-US" smtClean="0">
                <a:solidFill>
                  <a:srgbClr val="FF3300"/>
                </a:solidFill>
              </a:rPr>
              <a:t>PosAccuracy_m</a:t>
            </a:r>
            <a:r>
              <a:rPr lang="en-US" smtClean="0">
                <a:solidFill>
                  <a:srgbClr val="000000"/>
                </a:solidFill>
              </a:rPr>
              <a:t> Positional Accuracy</a:t>
            </a:r>
          </a:p>
          <a:p>
            <a:pPr fontAlgn="base">
              <a:spcBef>
                <a:spcPct val="0"/>
              </a:spcBef>
              <a:spcAft>
                <a:spcPct val="0"/>
              </a:spcAft>
            </a:pPr>
            <a:r>
              <a:rPr lang="en-US" smtClean="0">
                <a:solidFill>
                  <a:srgbClr val="FF3300"/>
                </a:solidFill>
              </a:rPr>
              <a:t>State</a:t>
            </a:r>
            <a:r>
              <a:rPr lang="en-US" smtClean="0">
                <a:solidFill>
                  <a:srgbClr val="000000"/>
                </a:solidFill>
              </a:rPr>
              <a:t>, e.g. Utah</a:t>
            </a:r>
          </a:p>
          <a:p>
            <a:pPr fontAlgn="base">
              <a:spcBef>
                <a:spcPct val="0"/>
              </a:spcBef>
              <a:spcAft>
                <a:spcPct val="0"/>
              </a:spcAft>
            </a:pPr>
            <a:r>
              <a:rPr lang="en-US" smtClean="0">
                <a:solidFill>
                  <a:srgbClr val="FF3300"/>
                </a:solidFill>
              </a:rPr>
              <a:t>County</a:t>
            </a:r>
            <a:r>
              <a:rPr lang="en-US" smtClean="0">
                <a:solidFill>
                  <a:srgbClr val="000000"/>
                </a:solidFill>
              </a:rPr>
              <a:t>, e.g. Cache</a:t>
            </a:r>
          </a:p>
          <a:p>
            <a:pPr fontAlgn="base">
              <a:spcBef>
                <a:spcPct val="0"/>
              </a:spcBef>
              <a:spcAft>
                <a:spcPct val="0"/>
              </a:spcAft>
            </a:pPr>
            <a:endParaRPr lang="en-US"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42888" y="1820863"/>
            <a:ext cx="1938337" cy="2698750"/>
          </a:xfrm>
          <a:prstGeom prst="rect">
            <a:avLst/>
          </a:prstGeom>
          <a:noFill/>
          <a:ln w="28575">
            <a:solidFill>
              <a:srgbClr val="FF3300"/>
            </a:solidFill>
            <a:prstDash val="dash"/>
            <a:miter lim="800000"/>
            <a:headEnd/>
            <a:tailEnd/>
          </a:ln>
        </p:spPr>
        <p:txBody>
          <a:bodyPr wrap="none" anchor="ctr"/>
          <a:lstStyle/>
          <a:p>
            <a:pPr fontAlgn="base">
              <a:spcBef>
                <a:spcPct val="0"/>
              </a:spcBef>
              <a:spcAft>
                <a:spcPct val="0"/>
              </a:spcAft>
            </a:pPr>
            <a:endParaRPr lang="en-US" smtClean="0">
              <a:solidFill>
                <a:srgbClr val="000000"/>
              </a:solidFill>
            </a:endParaRPr>
          </a:p>
        </p:txBody>
      </p:sp>
      <p:pic>
        <p:nvPicPr>
          <p:cNvPr id="40963" name="Picture 3"/>
          <p:cNvPicPr>
            <a:picLocks noChangeAspect="1" noChangeArrowheads="1"/>
          </p:cNvPicPr>
          <p:nvPr/>
        </p:nvPicPr>
        <p:blipFill>
          <a:blip r:embed="rId3" cstate="print"/>
          <a:srcRect/>
          <a:stretch>
            <a:fillRect/>
          </a:stretch>
        </p:blipFill>
        <p:spPr bwMode="auto">
          <a:xfrm flipV="1">
            <a:off x="3255963" y="1957388"/>
            <a:ext cx="5976937" cy="4900612"/>
          </a:xfrm>
          <a:prstGeom prst="rect">
            <a:avLst/>
          </a:prstGeom>
          <a:noFill/>
          <a:ln w="9525">
            <a:noFill/>
            <a:miter lim="800000"/>
            <a:headEnd/>
            <a:tailEnd/>
          </a:ln>
        </p:spPr>
      </p:pic>
      <p:grpSp>
        <p:nvGrpSpPr>
          <p:cNvPr id="2" name="Group 4"/>
          <p:cNvGrpSpPr>
            <a:grpSpLocks noChangeAspect="1"/>
          </p:cNvGrpSpPr>
          <p:nvPr/>
        </p:nvGrpSpPr>
        <p:grpSpPr bwMode="auto">
          <a:xfrm>
            <a:off x="3592513" y="1931988"/>
            <a:ext cx="4962525" cy="4881562"/>
            <a:chOff x="1776" y="384"/>
            <a:chExt cx="3115" cy="3488"/>
          </a:xfrm>
        </p:grpSpPr>
        <p:sp>
          <p:nvSpPr>
            <p:cNvPr id="40994" name="AutoShape 5"/>
            <p:cNvSpPr>
              <a:spLocks noChangeAspect="1" noChangeArrowheads="1" noTextEdit="1"/>
            </p:cNvSpPr>
            <p:nvPr/>
          </p:nvSpPr>
          <p:spPr bwMode="auto">
            <a:xfrm>
              <a:off x="1776" y="384"/>
              <a:ext cx="3115" cy="3488"/>
            </a:xfrm>
            <a:prstGeom prst="rect">
              <a:avLst/>
            </a:prstGeom>
            <a:no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95" name="Rectangle 6"/>
            <p:cNvSpPr>
              <a:spLocks noChangeArrowheads="1"/>
            </p:cNvSpPr>
            <p:nvPr/>
          </p:nvSpPr>
          <p:spPr bwMode="auto">
            <a:xfrm>
              <a:off x="3233" y="391"/>
              <a:ext cx="578" cy="168"/>
            </a:xfrm>
            <a:prstGeom prst="rect">
              <a:avLst/>
            </a:prstGeom>
            <a:solidFill>
              <a:srgbClr val="E6E6E6"/>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96" name="Rectangle 7"/>
            <p:cNvSpPr>
              <a:spLocks noChangeArrowheads="1"/>
            </p:cNvSpPr>
            <p:nvPr/>
          </p:nvSpPr>
          <p:spPr bwMode="auto">
            <a:xfrm>
              <a:off x="3370" y="420"/>
              <a:ext cx="308"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Feature</a:t>
              </a:r>
              <a:endParaRPr lang="en-US" sz="2400" smtClean="0">
                <a:solidFill>
                  <a:srgbClr val="000000"/>
                </a:solidFill>
                <a:latin typeface="Times New Roman" pitchFamily="18" charset="0"/>
              </a:endParaRPr>
            </a:p>
          </p:txBody>
        </p:sp>
        <p:sp>
          <p:nvSpPr>
            <p:cNvPr id="40997" name="Rectangle 8"/>
            <p:cNvSpPr>
              <a:spLocks noChangeArrowheads="1"/>
            </p:cNvSpPr>
            <p:nvPr/>
          </p:nvSpPr>
          <p:spPr bwMode="auto">
            <a:xfrm>
              <a:off x="3246" y="846"/>
              <a:ext cx="548" cy="175"/>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98" name="Rectangle 9"/>
            <p:cNvSpPr>
              <a:spLocks noChangeArrowheads="1"/>
            </p:cNvSpPr>
            <p:nvPr/>
          </p:nvSpPr>
          <p:spPr bwMode="auto">
            <a:xfrm>
              <a:off x="3302" y="879"/>
              <a:ext cx="44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Waterbody</a:t>
              </a:r>
              <a:endParaRPr lang="en-US" sz="2400" smtClean="0">
                <a:solidFill>
                  <a:srgbClr val="000000"/>
                </a:solidFill>
                <a:latin typeface="Times New Roman" pitchFamily="18" charset="0"/>
              </a:endParaRPr>
            </a:p>
          </p:txBody>
        </p:sp>
        <p:sp>
          <p:nvSpPr>
            <p:cNvPr id="40999" name="Rectangle 10"/>
            <p:cNvSpPr>
              <a:spLocks noChangeArrowheads="1"/>
            </p:cNvSpPr>
            <p:nvPr/>
          </p:nvSpPr>
          <p:spPr bwMode="auto">
            <a:xfrm>
              <a:off x="3246" y="1021"/>
              <a:ext cx="548" cy="615"/>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00" name="Rectangle 11"/>
            <p:cNvSpPr>
              <a:spLocks noChangeArrowheads="1"/>
            </p:cNvSpPr>
            <p:nvPr/>
          </p:nvSpPr>
          <p:spPr bwMode="auto">
            <a:xfrm>
              <a:off x="3268" y="1036"/>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01" name="Rectangle 12"/>
            <p:cNvSpPr>
              <a:spLocks noChangeArrowheads="1"/>
            </p:cNvSpPr>
            <p:nvPr/>
          </p:nvSpPr>
          <p:spPr bwMode="auto">
            <a:xfrm>
              <a:off x="3268" y="1130"/>
              <a:ext cx="38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02" name="Rectangle 13"/>
            <p:cNvSpPr>
              <a:spLocks noChangeArrowheads="1"/>
            </p:cNvSpPr>
            <p:nvPr/>
          </p:nvSpPr>
          <p:spPr bwMode="auto">
            <a:xfrm>
              <a:off x="3268" y="1223"/>
              <a:ext cx="21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03" name="Rectangle 14"/>
            <p:cNvSpPr>
              <a:spLocks noChangeArrowheads="1"/>
            </p:cNvSpPr>
            <p:nvPr/>
          </p:nvSpPr>
          <p:spPr bwMode="auto">
            <a:xfrm>
              <a:off x="3268" y="1318"/>
              <a:ext cx="203"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Name</a:t>
              </a:r>
              <a:endParaRPr lang="en-US" sz="2400" smtClean="0">
                <a:solidFill>
                  <a:srgbClr val="000000"/>
                </a:solidFill>
                <a:latin typeface="Times New Roman" pitchFamily="18" charset="0"/>
              </a:endParaRPr>
            </a:p>
          </p:txBody>
        </p:sp>
        <p:sp>
          <p:nvSpPr>
            <p:cNvPr id="41004" name="Rectangle 15"/>
            <p:cNvSpPr>
              <a:spLocks noChangeArrowheads="1"/>
            </p:cNvSpPr>
            <p:nvPr/>
          </p:nvSpPr>
          <p:spPr bwMode="auto">
            <a:xfrm>
              <a:off x="3268" y="1412"/>
              <a:ext cx="36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AreaSqKm</a:t>
              </a:r>
              <a:endParaRPr lang="en-US" sz="2400" smtClean="0">
                <a:solidFill>
                  <a:srgbClr val="000000"/>
                </a:solidFill>
                <a:latin typeface="Times New Roman" pitchFamily="18" charset="0"/>
              </a:endParaRPr>
            </a:p>
          </p:txBody>
        </p:sp>
        <p:sp>
          <p:nvSpPr>
            <p:cNvPr id="41005" name="Rectangle 16"/>
            <p:cNvSpPr>
              <a:spLocks noChangeArrowheads="1"/>
            </p:cNvSpPr>
            <p:nvPr/>
          </p:nvSpPr>
          <p:spPr bwMode="auto">
            <a:xfrm>
              <a:off x="3268" y="1506"/>
              <a:ext cx="37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JunctionID</a:t>
              </a:r>
              <a:endParaRPr lang="en-US" sz="2400" smtClean="0">
                <a:solidFill>
                  <a:srgbClr val="000000"/>
                </a:solidFill>
                <a:latin typeface="Times New Roman" pitchFamily="18" charset="0"/>
              </a:endParaRPr>
            </a:p>
          </p:txBody>
        </p:sp>
        <p:sp>
          <p:nvSpPr>
            <p:cNvPr id="41006" name="Rectangle 17"/>
            <p:cNvSpPr>
              <a:spLocks noChangeArrowheads="1"/>
            </p:cNvSpPr>
            <p:nvPr/>
          </p:nvSpPr>
          <p:spPr bwMode="auto">
            <a:xfrm>
              <a:off x="2282" y="858"/>
              <a:ext cx="549" cy="191"/>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07" name="Rectangle 18"/>
            <p:cNvSpPr>
              <a:spLocks noChangeArrowheads="1"/>
            </p:cNvSpPr>
            <p:nvPr/>
          </p:nvSpPr>
          <p:spPr bwMode="auto">
            <a:xfrm>
              <a:off x="2334" y="898"/>
              <a:ext cx="449"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HydroPoint</a:t>
              </a:r>
              <a:endParaRPr lang="en-US" sz="2400" smtClean="0">
                <a:solidFill>
                  <a:srgbClr val="000000"/>
                </a:solidFill>
                <a:latin typeface="Times New Roman" pitchFamily="18" charset="0"/>
              </a:endParaRPr>
            </a:p>
          </p:txBody>
        </p:sp>
        <p:sp>
          <p:nvSpPr>
            <p:cNvPr id="41008" name="Rectangle 19"/>
            <p:cNvSpPr>
              <a:spLocks noChangeArrowheads="1"/>
            </p:cNvSpPr>
            <p:nvPr/>
          </p:nvSpPr>
          <p:spPr bwMode="auto">
            <a:xfrm>
              <a:off x="2282" y="1049"/>
              <a:ext cx="549" cy="536"/>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09" name="Rectangle 20"/>
            <p:cNvSpPr>
              <a:spLocks noChangeArrowheads="1"/>
            </p:cNvSpPr>
            <p:nvPr/>
          </p:nvSpPr>
          <p:spPr bwMode="auto">
            <a:xfrm>
              <a:off x="2303" y="1073"/>
              <a:ext cx="293"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10" name="Rectangle 21"/>
            <p:cNvSpPr>
              <a:spLocks noChangeArrowheads="1"/>
            </p:cNvSpPr>
            <p:nvPr/>
          </p:nvSpPr>
          <p:spPr bwMode="auto">
            <a:xfrm>
              <a:off x="2303" y="1167"/>
              <a:ext cx="38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11" name="Rectangle 22"/>
            <p:cNvSpPr>
              <a:spLocks noChangeArrowheads="1"/>
            </p:cNvSpPr>
            <p:nvPr/>
          </p:nvSpPr>
          <p:spPr bwMode="auto">
            <a:xfrm>
              <a:off x="2303" y="1261"/>
              <a:ext cx="21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12" name="Rectangle 23"/>
            <p:cNvSpPr>
              <a:spLocks noChangeArrowheads="1"/>
            </p:cNvSpPr>
            <p:nvPr/>
          </p:nvSpPr>
          <p:spPr bwMode="auto">
            <a:xfrm>
              <a:off x="2303" y="1356"/>
              <a:ext cx="20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Name</a:t>
              </a:r>
              <a:endParaRPr lang="en-US" sz="2400" smtClean="0">
                <a:solidFill>
                  <a:srgbClr val="000000"/>
                </a:solidFill>
                <a:latin typeface="Times New Roman" pitchFamily="18" charset="0"/>
              </a:endParaRPr>
            </a:p>
          </p:txBody>
        </p:sp>
        <p:sp>
          <p:nvSpPr>
            <p:cNvPr id="41013" name="Rectangle 24"/>
            <p:cNvSpPr>
              <a:spLocks noChangeArrowheads="1"/>
            </p:cNvSpPr>
            <p:nvPr/>
          </p:nvSpPr>
          <p:spPr bwMode="auto">
            <a:xfrm>
              <a:off x="2303" y="1451"/>
              <a:ext cx="37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JunctionID</a:t>
              </a:r>
              <a:endParaRPr lang="en-US" sz="2400" smtClean="0">
                <a:solidFill>
                  <a:srgbClr val="000000"/>
                </a:solidFill>
                <a:latin typeface="Times New Roman" pitchFamily="18" charset="0"/>
              </a:endParaRPr>
            </a:p>
          </p:txBody>
        </p:sp>
        <p:sp>
          <p:nvSpPr>
            <p:cNvPr id="41014" name="Rectangle 25"/>
            <p:cNvSpPr>
              <a:spLocks noChangeArrowheads="1"/>
            </p:cNvSpPr>
            <p:nvPr/>
          </p:nvSpPr>
          <p:spPr bwMode="auto">
            <a:xfrm>
              <a:off x="4370" y="846"/>
              <a:ext cx="518" cy="211"/>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15" name="Rectangle 26"/>
            <p:cNvSpPr>
              <a:spLocks noChangeArrowheads="1"/>
            </p:cNvSpPr>
            <p:nvPr/>
          </p:nvSpPr>
          <p:spPr bwMode="auto">
            <a:xfrm>
              <a:off x="4415" y="896"/>
              <a:ext cx="43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Watershed</a:t>
              </a:r>
              <a:endParaRPr lang="en-US" sz="2400" smtClean="0">
                <a:solidFill>
                  <a:srgbClr val="000000"/>
                </a:solidFill>
                <a:latin typeface="Times New Roman" pitchFamily="18" charset="0"/>
              </a:endParaRPr>
            </a:p>
          </p:txBody>
        </p:sp>
        <p:sp>
          <p:nvSpPr>
            <p:cNvPr id="41016" name="Rectangle 27"/>
            <p:cNvSpPr>
              <a:spLocks noChangeArrowheads="1"/>
            </p:cNvSpPr>
            <p:nvPr/>
          </p:nvSpPr>
          <p:spPr bwMode="auto">
            <a:xfrm>
              <a:off x="4370" y="1030"/>
              <a:ext cx="518" cy="606"/>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17" name="Rectangle 28"/>
            <p:cNvSpPr>
              <a:spLocks noChangeArrowheads="1"/>
            </p:cNvSpPr>
            <p:nvPr/>
          </p:nvSpPr>
          <p:spPr bwMode="auto">
            <a:xfrm>
              <a:off x="4392" y="1042"/>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18" name="Rectangle 29"/>
            <p:cNvSpPr>
              <a:spLocks noChangeArrowheads="1"/>
            </p:cNvSpPr>
            <p:nvPr/>
          </p:nvSpPr>
          <p:spPr bwMode="auto">
            <a:xfrm>
              <a:off x="4392" y="1135"/>
              <a:ext cx="38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19" name="Rectangle 30"/>
            <p:cNvSpPr>
              <a:spLocks noChangeArrowheads="1"/>
            </p:cNvSpPr>
            <p:nvPr/>
          </p:nvSpPr>
          <p:spPr bwMode="auto">
            <a:xfrm>
              <a:off x="4392" y="1230"/>
              <a:ext cx="271"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DrainID</a:t>
              </a:r>
              <a:endParaRPr lang="en-US" sz="2400" smtClean="0">
                <a:solidFill>
                  <a:srgbClr val="000000"/>
                </a:solidFill>
                <a:latin typeface="Times New Roman" pitchFamily="18" charset="0"/>
              </a:endParaRPr>
            </a:p>
          </p:txBody>
        </p:sp>
        <p:sp>
          <p:nvSpPr>
            <p:cNvPr id="41020" name="Rectangle 31"/>
            <p:cNvSpPr>
              <a:spLocks noChangeArrowheads="1"/>
            </p:cNvSpPr>
            <p:nvPr/>
          </p:nvSpPr>
          <p:spPr bwMode="auto">
            <a:xfrm>
              <a:off x="4392" y="1324"/>
              <a:ext cx="36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AreaSqKm</a:t>
              </a:r>
              <a:endParaRPr lang="en-US" sz="2400" smtClean="0">
                <a:solidFill>
                  <a:srgbClr val="000000"/>
                </a:solidFill>
                <a:latin typeface="Times New Roman" pitchFamily="18" charset="0"/>
              </a:endParaRPr>
            </a:p>
          </p:txBody>
        </p:sp>
        <p:sp>
          <p:nvSpPr>
            <p:cNvPr id="41021" name="Rectangle 32"/>
            <p:cNvSpPr>
              <a:spLocks noChangeArrowheads="1"/>
            </p:cNvSpPr>
            <p:nvPr/>
          </p:nvSpPr>
          <p:spPr bwMode="auto">
            <a:xfrm>
              <a:off x="4392" y="1418"/>
              <a:ext cx="37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JunctionID</a:t>
              </a:r>
              <a:endParaRPr lang="en-US" sz="2400" smtClean="0">
                <a:solidFill>
                  <a:srgbClr val="000000"/>
                </a:solidFill>
                <a:latin typeface="Times New Roman" pitchFamily="18" charset="0"/>
              </a:endParaRPr>
            </a:p>
          </p:txBody>
        </p:sp>
        <p:sp>
          <p:nvSpPr>
            <p:cNvPr id="41022" name="Rectangle 33"/>
            <p:cNvSpPr>
              <a:spLocks noChangeArrowheads="1"/>
            </p:cNvSpPr>
            <p:nvPr/>
          </p:nvSpPr>
          <p:spPr bwMode="auto">
            <a:xfrm>
              <a:off x="4392" y="1513"/>
              <a:ext cx="44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NextDownID</a:t>
              </a:r>
              <a:endParaRPr lang="en-US" sz="2400" smtClean="0">
                <a:solidFill>
                  <a:srgbClr val="000000"/>
                </a:solidFill>
                <a:latin typeface="Times New Roman" pitchFamily="18" charset="0"/>
              </a:endParaRPr>
            </a:p>
          </p:txBody>
        </p:sp>
        <p:sp>
          <p:nvSpPr>
            <p:cNvPr id="41023" name="Line 34"/>
            <p:cNvSpPr>
              <a:spLocks noChangeShapeType="1"/>
            </p:cNvSpPr>
            <p:nvPr/>
          </p:nvSpPr>
          <p:spPr bwMode="auto">
            <a:xfrm flipH="1">
              <a:off x="2535" y="1922"/>
              <a:ext cx="2" cy="176"/>
            </a:xfrm>
            <a:prstGeom prst="line">
              <a:avLst/>
            </a:pr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24" name="Rectangle 35"/>
            <p:cNvSpPr>
              <a:spLocks noChangeArrowheads="1"/>
            </p:cNvSpPr>
            <p:nvPr/>
          </p:nvSpPr>
          <p:spPr bwMode="auto">
            <a:xfrm>
              <a:off x="2066" y="1754"/>
              <a:ext cx="942" cy="168"/>
            </a:xfrm>
            <a:prstGeom prst="rect">
              <a:avLst/>
            </a:prstGeom>
            <a:solidFill>
              <a:srgbClr val="E6E6E6"/>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25" name="Rectangle 36"/>
            <p:cNvSpPr>
              <a:spLocks noChangeArrowheads="1"/>
            </p:cNvSpPr>
            <p:nvPr/>
          </p:nvSpPr>
          <p:spPr bwMode="auto">
            <a:xfrm>
              <a:off x="2115" y="1781"/>
              <a:ext cx="851"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ComplexEdgeFeature</a:t>
              </a:r>
              <a:endParaRPr lang="en-US" sz="2400" smtClean="0">
                <a:solidFill>
                  <a:srgbClr val="000000"/>
                </a:solidFill>
                <a:latin typeface="Times New Roman" pitchFamily="18" charset="0"/>
              </a:endParaRPr>
            </a:p>
          </p:txBody>
        </p:sp>
        <p:sp>
          <p:nvSpPr>
            <p:cNvPr id="41026" name="Rectangle 37"/>
            <p:cNvSpPr>
              <a:spLocks noChangeArrowheads="1"/>
            </p:cNvSpPr>
            <p:nvPr/>
          </p:nvSpPr>
          <p:spPr bwMode="auto">
            <a:xfrm>
              <a:off x="2342" y="3384"/>
              <a:ext cx="369" cy="99"/>
            </a:xfrm>
            <a:prstGeom prst="rect">
              <a:avLst/>
            </a:prstGeom>
            <a:solidFill>
              <a:srgbClr val="B7E8FF"/>
            </a:solidFill>
            <a:ln w="9525">
              <a:no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27" name="Rectangle 38"/>
            <p:cNvSpPr>
              <a:spLocks noChangeArrowheads="1"/>
            </p:cNvSpPr>
            <p:nvPr/>
          </p:nvSpPr>
          <p:spPr bwMode="auto">
            <a:xfrm>
              <a:off x="2347" y="3387"/>
              <a:ext cx="361"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EdgeType</a:t>
              </a:r>
              <a:endParaRPr lang="en-US" sz="2400" smtClean="0">
                <a:solidFill>
                  <a:srgbClr val="000000"/>
                </a:solidFill>
                <a:latin typeface="Times New Roman" pitchFamily="18" charset="0"/>
              </a:endParaRPr>
            </a:p>
          </p:txBody>
        </p:sp>
        <p:sp>
          <p:nvSpPr>
            <p:cNvPr id="41028" name="Freeform 39"/>
            <p:cNvSpPr>
              <a:spLocks/>
            </p:cNvSpPr>
            <p:nvPr/>
          </p:nvSpPr>
          <p:spPr bwMode="auto">
            <a:xfrm>
              <a:off x="1979" y="2809"/>
              <a:ext cx="238" cy="970"/>
            </a:xfrm>
            <a:custGeom>
              <a:avLst/>
              <a:gdLst>
                <a:gd name="T0" fmla="*/ 151 w 477"/>
                <a:gd name="T1" fmla="*/ 970 h 1940"/>
                <a:gd name="T2" fmla="*/ 0 w 477"/>
                <a:gd name="T3" fmla="*/ 970 h 1940"/>
                <a:gd name="T4" fmla="*/ 0 w 477"/>
                <a:gd name="T5" fmla="*/ 0 h 1940"/>
                <a:gd name="T6" fmla="*/ 238 w 477"/>
                <a:gd name="T7" fmla="*/ 0 h 1940"/>
                <a:gd name="T8" fmla="*/ 0 60000 65536"/>
                <a:gd name="T9" fmla="*/ 0 60000 65536"/>
                <a:gd name="T10" fmla="*/ 0 60000 65536"/>
                <a:gd name="T11" fmla="*/ 0 60000 65536"/>
                <a:gd name="T12" fmla="*/ 0 w 477"/>
                <a:gd name="T13" fmla="*/ 0 h 1940"/>
                <a:gd name="T14" fmla="*/ 477 w 477"/>
                <a:gd name="T15" fmla="*/ 1940 h 1940"/>
              </a:gdLst>
              <a:ahLst/>
              <a:cxnLst>
                <a:cxn ang="T8">
                  <a:pos x="T0" y="T1"/>
                </a:cxn>
                <a:cxn ang="T9">
                  <a:pos x="T2" y="T3"/>
                </a:cxn>
                <a:cxn ang="T10">
                  <a:pos x="T4" y="T5"/>
                </a:cxn>
                <a:cxn ang="T11">
                  <a:pos x="T6" y="T7"/>
                </a:cxn>
              </a:cxnLst>
              <a:rect l="T12" t="T13" r="T14" b="T15"/>
              <a:pathLst>
                <a:path w="477" h="1940">
                  <a:moveTo>
                    <a:pt x="303" y="1940"/>
                  </a:moveTo>
                  <a:lnTo>
                    <a:pt x="0" y="1940"/>
                  </a:lnTo>
                  <a:lnTo>
                    <a:pt x="0" y="0"/>
                  </a:lnTo>
                  <a:lnTo>
                    <a:pt x="477" y="0"/>
                  </a:lnTo>
                </a:path>
              </a:pathLst>
            </a:cu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29" name="Freeform 40"/>
            <p:cNvSpPr>
              <a:spLocks/>
            </p:cNvSpPr>
            <p:nvPr/>
          </p:nvSpPr>
          <p:spPr bwMode="auto">
            <a:xfrm>
              <a:off x="1979" y="2809"/>
              <a:ext cx="238" cy="777"/>
            </a:xfrm>
            <a:custGeom>
              <a:avLst/>
              <a:gdLst>
                <a:gd name="T0" fmla="*/ 151 w 477"/>
                <a:gd name="T1" fmla="*/ 777 h 1553"/>
                <a:gd name="T2" fmla="*/ 0 w 477"/>
                <a:gd name="T3" fmla="*/ 777 h 1553"/>
                <a:gd name="T4" fmla="*/ 0 w 477"/>
                <a:gd name="T5" fmla="*/ 0 h 1553"/>
                <a:gd name="T6" fmla="*/ 238 w 477"/>
                <a:gd name="T7" fmla="*/ 0 h 1553"/>
                <a:gd name="T8" fmla="*/ 0 60000 65536"/>
                <a:gd name="T9" fmla="*/ 0 60000 65536"/>
                <a:gd name="T10" fmla="*/ 0 60000 65536"/>
                <a:gd name="T11" fmla="*/ 0 60000 65536"/>
                <a:gd name="T12" fmla="*/ 0 w 477"/>
                <a:gd name="T13" fmla="*/ 0 h 1553"/>
                <a:gd name="T14" fmla="*/ 477 w 477"/>
                <a:gd name="T15" fmla="*/ 1553 h 1553"/>
              </a:gdLst>
              <a:ahLst/>
              <a:cxnLst>
                <a:cxn ang="T8">
                  <a:pos x="T0" y="T1"/>
                </a:cxn>
                <a:cxn ang="T9">
                  <a:pos x="T2" y="T3"/>
                </a:cxn>
                <a:cxn ang="T10">
                  <a:pos x="T4" y="T5"/>
                </a:cxn>
                <a:cxn ang="T11">
                  <a:pos x="T6" y="T7"/>
                </a:cxn>
              </a:cxnLst>
              <a:rect l="T12" t="T13" r="T14" b="T15"/>
              <a:pathLst>
                <a:path w="477" h="1553">
                  <a:moveTo>
                    <a:pt x="303" y="1553"/>
                  </a:moveTo>
                  <a:lnTo>
                    <a:pt x="0" y="1553"/>
                  </a:lnTo>
                  <a:lnTo>
                    <a:pt x="0" y="0"/>
                  </a:lnTo>
                  <a:lnTo>
                    <a:pt x="477" y="0"/>
                  </a:lnTo>
                </a:path>
              </a:pathLst>
            </a:cu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30" name="Rectangle 41"/>
            <p:cNvSpPr>
              <a:spLocks noChangeArrowheads="1"/>
            </p:cNvSpPr>
            <p:nvPr/>
          </p:nvSpPr>
          <p:spPr bwMode="auto">
            <a:xfrm>
              <a:off x="2130" y="3502"/>
              <a:ext cx="800" cy="168"/>
            </a:xfrm>
            <a:prstGeom prst="rect">
              <a:avLst/>
            </a:prstGeom>
            <a:pattFill prst="ltUpDiag">
              <a:fgClr>
                <a:srgbClr val="FFFFFF"/>
              </a:fgClr>
              <a:bgClr>
                <a:srgbClr val="B0FFFF"/>
              </a:bgClr>
            </a:patt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31" name="Rectangle 42"/>
            <p:cNvSpPr>
              <a:spLocks noChangeArrowheads="1"/>
            </p:cNvSpPr>
            <p:nvPr/>
          </p:nvSpPr>
          <p:spPr bwMode="auto">
            <a:xfrm>
              <a:off x="2364" y="3529"/>
              <a:ext cx="33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Flowline</a:t>
              </a:r>
              <a:endParaRPr lang="en-US" sz="2400" smtClean="0">
                <a:solidFill>
                  <a:srgbClr val="000000"/>
                </a:solidFill>
                <a:latin typeface="Times New Roman" pitchFamily="18" charset="0"/>
              </a:endParaRPr>
            </a:p>
          </p:txBody>
        </p:sp>
        <p:sp>
          <p:nvSpPr>
            <p:cNvPr id="41032" name="Rectangle 43"/>
            <p:cNvSpPr>
              <a:spLocks noChangeArrowheads="1"/>
            </p:cNvSpPr>
            <p:nvPr/>
          </p:nvSpPr>
          <p:spPr bwMode="auto">
            <a:xfrm>
              <a:off x="2130" y="3695"/>
              <a:ext cx="800" cy="168"/>
            </a:xfrm>
            <a:prstGeom prst="rect">
              <a:avLst/>
            </a:prstGeom>
            <a:pattFill prst="ltUpDiag">
              <a:fgClr>
                <a:srgbClr val="FFFFFF"/>
              </a:fgClr>
              <a:bgClr>
                <a:srgbClr val="B0FFFF"/>
              </a:bgClr>
            </a:patt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33" name="Rectangle 44"/>
            <p:cNvSpPr>
              <a:spLocks noChangeArrowheads="1"/>
            </p:cNvSpPr>
            <p:nvPr/>
          </p:nvSpPr>
          <p:spPr bwMode="auto">
            <a:xfrm>
              <a:off x="2343" y="3725"/>
              <a:ext cx="380"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Shoreline</a:t>
              </a:r>
              <a:endParaRPr lang="en-US" sz="2400" smtClean="0">
                <a:solidFill>
                  <a:srgbClr val="000000"/>
                </a:solidFill>
                <a:latin typeface="Times New Roman" pitchFamily="18" charset="0"/>
              </a:endParaRPr>
            </a:p>
          </p:txBody>
        </p:sp>
        <p:sp>
          <p:nvSpPr>
            <p:cNvPr id="41034" name="Freeform 45"/>
            <p:cNvSpPr>
              <a:spLocks/>
            </p:cNvSpPr>
            <p:nvPr/>
          </p:nvSpPr>
          <p:spPr bwMode="auto">
            <a:xfrm>
              <a:off x="2466" y="1926"/>
              <a:ext cx="143" cy="100"/>
            </a:xfrm>
            <a:custGeom>
              <a:avLst/>
              <a:gdLst>
                <a:gd name="T0" fmla="*/ 143 w 286"/>
                <a:gd name="T1" fmla="*/ 100 h 202"/>
                <a:gd name="T2" fmla="*/ 72 w 286"/>
                <a:gd name="T3" fmla="*/ 0 h 202"/>
                <a:gd name="T4" fmla="*/ 0 w 286"/>
                <a:gd name="T5" fmla="*/ 100 h 202"/>
                <a:gd name="T6" fmla="*/ 143 w 286"/>
                <a:gd name="T7" fmla="*/ 100 h 202"/>
                <a:gd name="T8" fmla="*/ 0 60000 65536"/>
                <a:gd name="T9" fmla="*/ 0 60000 65536"/>
                <a:gd name="T10" fmla="*/ 0 60000 65536"/>
                <a:gd name="T11" fmla="*/ 0 60000 65536"/>
                <a:gd name="T12" fmla="*/ 0 w 286"/>
                <a:gd name="T13" fmla="*/ 0 h 202"/>
                <a:gd name="T14" fmla="*/ 286 w 286"/>
                <a:gd name="T15" fmla="*/ 202 h 202"/>
              </a:gdLst>
              <a:ahLst/>
              <a:cxnLst>
                <a:cxn ang="T8">
                  <a:pos x="T0" y="T1"/>
                </a:cxn>
                <a:cxn ang="T9">
                  <a:pos x="T2" y="T3"/>
                </a:cxn>
                <a:cxn ang="T10">
                  <a:pos x="T4" y="T5"/>
                </a:cxn>
                <a:cxn ang="T11">
                  <a:pos x="T6" y="T7"/>
                </a:cxn>
              </a:cxnLst>
              <a:rect l="T12" t="T13" r="T14" b="T15"/>
              <a:pathLst>
                <a:path w="286" h="202">
                  <a:moveTo>
                    <a:pt x="286" y="202"/>
                  </a:moveTo>
                  <a:lnTo>
                    <a:pt x="143" y="0"/>
                  </a:lnTo>
                  <a:lnTo>
                    <a:pt x="0" y="202"/>
                  </a:lnTo>
                  <a:lnTo>
                    <a:pt x="286" y="202"/>
                  </a:lnTo>
                  <a:close/>
                </a:path>
              </a:pathLst>
            </a:custGeom>
            <a:solidFill>
              <a:srgbClr val="FFFFFF"/>
            </a:solid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35" name="Rectangle 46"/>
            <p:cNvSpPr>
              <a:spLocks noChangeArrowheads="1"/>
            </p:cNvSpPr>
            <p:nvPr/>
          </p:nvSpPr>
          <p:spPr bwMode="auto">
            <a:xfrm>
              <a:off x="2217" y="2098"/>
              <a:ext cx="636" cy="247"/>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36" name="Rectangle 47"/>
            <p:cNvSpPr>
              <a:spLocks noChangeArrowheads="1"/>
            </p:cNvSpPr>
            <p:nvPr/>
          </p:nvSpPr>
          <p:spPr bwMode="auto">
            <a:xfrm>
              <a:off x="2319" y="2166"/>
              <a:ext cx="437"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HydroEdge</a:t>
              </a:r>
              <a:endParaRPr lang="en-US" sz="2400" smtClean="0">
                <a:solidFill>
                  <a:srgbClr val="000000"/>
                </a:solidFill>
                <a:latin typeface="Times New Roman" pitchFamily="18" charset="0"/>
              </a:endParaRPr>
            </a:p>
          </p:txBody>
        </p:sp>
        <p:sp>
          <p:nvSpPr>
            <p:cNvPr id="41037" name="Rectangle 48"/>
            <p:cNvSpPr>
              <a:spLocks noChangeArrowheads="1"/>
            </p:cNvSpPr>
            <p:nvPr/>
          </p:nvSpPr>
          <p:spPr bwMode="auto">
            <a:xfrm>
              <a:off x="2217" y="2310"/>
              <a:ext cx="636" cy="999"/>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38" name="Rectangle 49"/>
            <p:cNvSpPr>
              <a:spLocks noChangeArrowheads="1"/>
            </p:cNvSpPr>
            <p:nvPr/>
          </p:nvSpPr>
          <p:spPr bwMode="auto">
            <a:xfrm>
              <a:off x="2240" y="2330"/>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39" name="Rectangle 50"/>
            <p:cNvSpPr>
              <a:spLocks noChangeArrowheads="1"/>
            </p:cNvSpPr>
            <p:nvPr/>
          </p:nvSpPr>
          <p:spPr bwMode="auto">
            <a:xfrm>
              <a:off x="2240" y="2425"/>
              <a:ext cx="38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40" name="Rectangle 51"/>
            <p:cNvSpPr>
              <a:spLocks noChangeArrowheads="1"/>
            </p:cNvSpPr>
            <p:nvPr/>
          </p:nvSpPr>
          <p:spPr bwMode="auto">
            <a:xfrm>
              <a:off x="2240" y="2518"/>
              <a:ext cx="39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ReachCode</a:t>
              </a:r>
              <a:endParaRPr lang="en-US" sz="2400" smtClean="0">
                <a:solidFill>
                  <a:srgbClr val="000000"/>
                </a:solidFill>
                <a:latin typeface="Times New Roman" pitchFamily="18" charset="0"/>
              </a:endParaRPr>
            </a:p>
          </p:txBody>
        </p:sp>
        <p:sp>
          <p:nvSpPr>
            <p:cNvPr id="41041" name="Rectangle 52"/>
            <p:cNvSpPr>
              <a:spLocks noChangeArrowheads="1"/>
            </p:cNvSpPr>
            <p:nvPr/>
          </p:nvSpPr>
          <p:spPr bwMode="auto">
            <a:xfrm>
              <a:off x="2240" y="2612"/>
              <a:ext cx="20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Name</a:t>
              </a:r>
              <a:endParaRPr lang="en-US" sz="2400" smtClean="0">
                <a:solidFill>
                  <a:srgbClr val="000000"/>
                </a:solidFill>
                <a:latin typeface="Times New Roman" pitchFamily="18" charset="0"/>
              </a:endParaRPr>
            </a:p>
          </p:txBody>
        </p:sp>
        <p:sp>
          <p:nvSpPr>
            <p:cNvPr id="41042" name="Rectangle 53"/>
            <p:cNvSpPr>
              <a:spLocks noChangeArrowheads="1"/>
            </p:cNvSpPr>
            <p:nvPr/>
          </p:nvSpPr>
          <p:spPr bwMode="auto">
            <a:xfrm>
              <a:off x="2240" y="2707"/>
              <a:ext cx="35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LengthKm</a:t>
              </a:r>
              <a:endParaRPr lang="en-US" sz="2400" smtClean="0">
                <a:solidFill>
                  <a:srgbClr val="000000"/>
                </a:solidFill>
                <a:latin typeface="Times New Roman" pitchFamily="18" charset="0"/>
              </a:endParaRPr>
            </a:p>
          </p:txBody>
        </p:sp>
        <p:sp>
          <p:nvSpPr>
            <p:cNvPr id="41043" name="Rectangle 54"/>
            <p:cNvSpPr>
              <a:spLocks noChangeArrowheads="1"/>
            </p:cNvSpPr>
            <p:nvPr/>
          </p:nvSpPr>
          <p:spPr bwMode="auto">
            <a:xfrm>
              <a:off x="2240" y="2801"/>
              <a:ext cx="44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LengthDown</a:t>
              </a:r>
              <a:endParaRPr lang="en-US" sz="2400" smtClean="0">
                <a:solidFill>
                  <a:srgbClr val="000000"/>
                </a:solidFill>
                <a:latin typeface="Times New Roman" pitchFamily="18" charset="0"/>
              </a:endParaRPr>
            </a:p>
          </p:txBody>
        </p:sp>
        <p:sp>
          <p:nvSpPr>
            <p:cNvPr id="41044" name="Rectangle 55"/>
            <p:cNvSpPr>
              <a:spLocks noChangeArrowheads="1"/>
            </p:cNvSpPr>
            <p:nvPr/>
          </p:nvSpPr>
          <p:spPr bwMode="auto">
            <a:xfrm>
              <a:off x="2240" y="2895"/>
              <a:ext cx="26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FlowDir</a:t>
              </a:r>
              <a:endParaRPr lang="en-US" sz="2400" smtClean="0">
                <a:solidFill>
                  <a:srgbClr val="000000"/>
                </a:solidFill>
                <a:latin typeface="Times New Roman" pitchFamily="18" charset="0"/>
              </a:endParaRPr>
            </a:p>
          </p:txBody>
        </p:sp>
        <p:sp>
          <p:nvSpPr>
            <p:cNvPr id="41045" name="Rectangle 56"/>
            <p:cNvSpPr>
              <a:spLocks noChangeArrowheads="1"/>
            </p:cNvSpPr>
            <p:nvPr/>
          </p:nvSpPr>
          <p:spPr bwMode="auto">
            <a:xfrm>
              <a:off x="2240" y="2990"/>
              <a:ext cx="215"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46" name="Rectangle 57"/>
            <p:cNvSpPr>
              <a:spLocks noChangeArrowheads="1"/>
            </p:cNvSpPr>
            <p:nvPr/>
          </p:nvSpPr>
          <p:spPr bwMode="auto">
            <a:xfrm>
              <a:off x="2240" y="3083"/>
              <a:ext cx="347"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EdgeType</a:t>
              </a:r>
              <a:endParaRPr lang="en-US" sz="2400" smtClean="0">
                <a:solidFill>
                  <a:srgbClr val="000000"/>
                </a:solidFill>
                <a:latin typeface="Times New Roman" pitchFamily="18" charset="0"/>
              </a:endParaRPr>
            </a:p>
          </p:txBody>
        </p:sp>
        <p:sp>
          <p:nvSpPr>
            <p:cNvPr id="41047" name="Rectangle 58"/>
            <p:cNvSpPr>
              <a:spLocks noChangeArrowheads="1"/>
            </p:cNvSpPr>
            <p:nvPr/>
          </p:nvSpPr>
          <p:spPr bwMode="auto">
            <a:xfrm>
              <a:off x="2240" y="3177"/>
              <a:ext cx="279"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Enabled</a:t>
              </a:r>
              <a:endParaRPr lang="en-US" sz="2400" smtClean="0">
                <a:solidFill>
                  <a:srgbClr val="000000"/>
                </a:solidFill>
                <a:latin typeface="Times New Roman" pitchFamily="18" charset="0"/>
              </a:endParaRPr>
            </a:p>
          </p:txBody>
        </p:sp>
        <p:sp>
          <p:nvSpPr>
            <p:cNvPr id="41048" name="Freeform 59"/>
            <p:cNvSpPr>
              <a:spLocks/>
            </p:cNvSpPr>
            <p:nvPr/>
          </p:nvSpPr>
          <p:spPr bwMode="auto">
            <a:xfrm>
              <a:off x="4405" y="1636"/>
              <a:ext cx="225" cy="672"/>
            </a:xfrm>
            <a:custGeom>
              <a:avLst/>
              <a:gdLst>
                <a:gd name="T0" fmla="*/ 0 w 450"/>
                <a:gd name="T1" fmla="*/ 672 h 1344"/>
                <a:gd name="T2" fmla="*/ 225 w 450"/>
                <a:gd name="T3" fmla="*/ 672 h 1344"/>
                <a:gd name="T4" fmla="*/ 225 w 450"/>
                <a:gd name="T5" fmla="*/ 0 h 1344"/>
                <a:gd name="T6" fmla="*/ 0 60000 65536"/>
                <a:gd name="T7" fmla="*/ 0 60000 65536"/>
                <a:gd name="T8" fmla="*/ 0 60000 65536"/>
                <a:gd name="T9" fmla="*/ 0 w 450"/>
                <a:gd name="T10" fmla="*/ 0 h 1344"/>
                <a:gd name="T11" fmla="*/ 450 w 450"/>
                <a:gd name="T12" fmla="*/ 1344 h 1344"/>
              </a:gdLst>
              <a:ahLst/>
              <a:cxnLst>
                <a:cxn ang="T6">
                  <a:pos x="T0" y="T1"/>
                </a:cxn>
                <a:cxn ang="T7">
                  <a:pos x="T2" y="T3"/>
                </a:cxn>
                <a:cxn ang="T8">
                  <a:pos x="T4" y="T5"/>
                </a:cxn>
              </a:cxnLst>
              <a:rect l="T9" t="T10" r="T11" b="T12"/>
              <a:pathLst>
                <a:path w="450" h="1344">
                  <a:moveTo>
                    <a:pt x="0" y="1344"/>
                  </a:moveTo>
                  <a:lnTo>
                    <a:pt x="450" y="1344"/>
                  </a:lnTo>
                  <a:lnTo>
                    <a:pt x="450" y="0"/>
                  </a:lnTo>
                </a:path>
              </a:pathLst>
            </a:custGeom>
            <a:noFill/>
            <a:ln w="28575">
              <a:solidFill>
                <a:srgbClr val="0000FF"/>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49" name="Line 60"/>
            <p:cNvSpPr>
              <a:spLocks noChangeShapeType="1"/>
            </p:cNvSpPr>
            <p:nvPr/>
          </p:nvSpPr>
          <p:spPr bwMode="auto">
            <a:xfrm>
              <a:off x="4086" y="1922"/>
              <a:ext cx="1" cy="277"/>
            </a:xfrm>
            <a:prstGeom prst="line">
              <a:avLst/>
            </a:pr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50" name="Rectangle 61"/>
            <p:cNvSpPr>
              <a:spLocks noChangeArrowheads="1"/>
            </p:cNvSpPr>
            <p:nvPr/>
          </p:nvSpPr>
          <p:spPr bwMode="auto">
            <a:xfrm>
              <a:off x="3592" y="1754"/>
              <a:ext cx="989" cy="168"/>
            </a:xfrm>
            <a:prstGeom prst="rect">
              <a:avLst/>
            </a:prstGeom>
            <a:solidFill>
              <a:srgbClr val="E6E6E6"/>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51" name="Rectangle 62"/>
            <p:cNvSpPr>
              <a:spLocks noChangeArrowheads="1"/>
            </p:cNvSpPr>
            <p:nvPr/>
          </p:nvSpPr>
          <p:spPr bwMode="auto">
            <a:xfrm>
              <a:off x="3633" y="1781"/>
              <a:ext cx="920"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SimpleJunctionFeature</a:t>
              </a:r>
              <a:endParaRPr lang="en-US" sz="2400" smtClean="0">
                <a:solidFill>
                  <a:srgbClr val="000000"/>
                </a:solidFill>
                <a:latin typeface="Times New Roman" pitchFamily="18" charset="0"/>
              </a:endParaRPr>
            </a:p>
          </p:txBody>
        </p:sp>
        <p:sp>
          <p:nvSpPr>
            <p:cNvPr id="41052" name="Rectangle 63"/>
            <p:cNvSpPr>
              <a:spLocks noChangeArrowheads="1"/>
            </p:cNvSpPr>
            <p:nvPr/>
          </p:nvSpPr>
          <p:spPr bwMode="auto">
            <a:xfrm>
              <a:off x="3619" y="2330"/>
              <a:ext cx="4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1</a:t>
              </a:r>
              <a:endParaRPr lang="en-US" sz="2400" smtClean="0">
                <a:solidFill>
                  <a:srgbClr val="000000"/>
                </a:solidFill>
                <a:latin typeface="Times New Roman" pitchFamily="18" charset="0"/>
              </a:endParaRPr>
            </a:p>
          </p:txBody>
        </p:sp>
        <p:sp>
          <p:nvSpPr>
            <p:cNvPr id="41053" name="Freeform 64"/>
            <p:cNvSpPr>
              <a:spLocks/>
            </p:cNvSpPr>
            <p:nvPr/>
          </p:nvSpPr>
          <p:spPr bwMode="auto">
            <a:xfrm>
              <a:off x="4016" y="1917"/>
              <a:ext cx="143" cy="101"/>
            </a:xfrm>
            <a:custGeom>
              <a:avLst/>
              <a:gdLst>
                <a:gd name="T0" fmla="*/ 143 w 286"/>
                <a:gd name="T1" fmla="*/ 101 h 201"/>
                <a:gd name="T2" fmla="*/ 72 w 286"/>
                <a:gd name="T3" fmla="*/ 0 h 201"/>
                <a:gd name="T4" fmla="*/ 0 w 286"/>
                <a:gd name="T5" fmla="*/ 101 h 201"/>
                <a:gd name="T6" fmla="*/ 143 w 286"/>
                <a:gd name="T7" fmla="*/ 101 h 201"/>
                <a:gd name="T8" fmla="*/ 0 60000 65536"/>
                <a:gd name="T9" fmla="*/ 0 60000 65536"/>
                <a:gd name="T10" fmla="*/ 0 60000 65536"/>
                <a:gd name="T11" fmla="*/ 0 60000 65536"/>
                <a:gd name="T12" fmla="*/ 0 w 286"/>
                <a:gd name="T13" fmla="*/ 0 h 201"/>
                <a:gd name="T14" fmla="*/ 286 w 286"/>
                <a:gd name="T15" fmla="*/ 201 h 201"/>
              </a:gdLst>
              <a:ahLst/>
              <a:cxnLst>
                <a:cxn ang="T8">
                  <a:pos x="T0" y="T1"/>
                </a:cxn>
                <a:cxn ang="T9">
                  <a:pos x="T2" y="T3"/>
                </a:cxn>
                <a:cxn ang="T10">
                  <a:pos x="T4" y="T5"/>
                </a:cxn>
                <a:cxn ang="T11">
                  <a:pos x="T6" y="T7"/>
                </a:cxn>
              </a:cxnLst>
              <a:rect l="T12" t="T13" r="T14" b="T15"/>
              <a:pathLst>
                <a:path w="286" h="201">
                  <a:moveTo>
                    <a:pt x="286" y="201"/>
                  </a:moveTo>
                  <a:lnTo>
                    <a:pt x="143" y="0"/>
                  </a:lnTo>
                  <a:lnTo>
                    <a:pt x="0" y="201"/>
                  </a:lnTo>
                  <a:lnTo>
                    <a:pt x="286" y="201"/>
                  </a:lnTo>
                  <a:close/>
                </a:path>
              </a:pathLst>
            </a:custGeom>
            <a:solidFill>
              <a:srgbClr val="FFFFFF"/>
            </a:solid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54" name="Rectangle 65"/>
            <p:cNvSpPr>
              <a:spLocks noChangeArrowheads="1"/>
            </p:cNvSpPr>
            <p:nvPr/>
          </p:nvSpPr>
          <p:spPr bwMode="auto">
            <a:xfrm>
              <a:off x="3777" y="2199"/>
              <a:ext cx="628" cy="219"/>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55" name="Rectangle 66"/>
            <p:cNvSpPr>
              <a:spLocks noChangeArrowheads="1"/>
            </p:cNvSpPr>
            <p:nvPr/>
          </p:nvSpPr>
          <p:spPr bwMode="auto">
            <a:xfrm>
              <a:off x="3803" y="2252"/>
              <a:ext cx="580"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HydroJunction</a:t>
              </a:r>
              <a:endParaRPr lang="en-US" sz="2400" smtClean="0">
                <a:solidFill>
                  <a:srgbClr val="000000"/>
                </a:solidFill>
                <a:latin typeface="Times New Roman" pitchFamily="18" charset="0"/>
              </a:endParaRPr>
            </a:p>
          </p:txBody>
        </p:sp>
        <p:sp>
          <p:nvSpPr>
            <p:cNvPr id="41056" name="Rectangle 67"/>
            <p:cNvSpPr>
              <a:spLocks noChangeArrowheads="1"/>
            </p:cNvSpPr>
            <p:nvPr/>
          </p:nvSpPr>
          <p:spPr bwMode="auto">
            <a:xfrm>
              <a:off x="3777" y="2400"/>
              <a:ext cx="628" cy="808"/>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57" name="Rectangle 68"/>
            <p:cNvSpPr>
              <a:spLocks noChangeArrowheads="1"/>
            </p:cNvSpPr>
            <p:nvPr/>
          </p:nvSpPr>
          <p:spPr bwMode="auto">
            <a:xfrm>
              <a:off x="3799" y="2420"/>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58" name="Rectangle 69"/>
            <p:cNvSpPr>
              <a:spLocks noChangeArrowheads="1"/>
            </p:cNvSpPr>
            <p:nvPr/>
          </p:nvSpPr>
          <p:spPr bwMode="auto">
            <a:xfrm>
              <a:off x="3799" y="2513"/>
              <a:ext cx="38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59" name="Rectangle 70"/>
            <p:cNvSpPr>
              <a:spLocks noChangeArrowheads="1"/>
            </p:cNvSpPr>
            <p:nvPr/>
          </p:nvSpPr>
          <p:spPr bwMode="auto">
            <a:xfrm>
              <a:off x="3799" y="2607"/>
              <a:ext cx="44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NextDownID</a:t>
              </a:r>
              <a:endParaRPr lang="en-US" sz="2400" smtClean="0">
                <a:solidFill>
                  <a:srgbClr val="000000"/>
                </a:solidFill>
                <a:latin typeface="Times New Roman" pitchFamily="18" charset="0"/>
              </a:endParaRPr>
            </a:p>
          </p:txBody>
        </p:sp>
        <p:sp>
          <p:nvSpPr>
            <p:cNvPr id="41060" name="Rectangle 71"/>
            <p:cNvSpPr>
              <a:spLocks noChangeArrowheads="1"/>
            </p:cNvSpPr>
            <p:nvPr/>
          </p:nvSpPr>
          <p:spPr bwMode="auto">
            <a:xfrm>
              <a:off x="3799" y="2699"/>
              <a:ext cx="44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LengthDown</a:t>
              </a:r>
              <a:endParaRPr lang="en-US" sz="2400" smtClean="0">
                <a:solidFill>
                  <a:srgbClr val="000000"/>
                </a:solidFill>
                <a:latin typeface="Times New Roman" pitchFamily="18" charset="0"/>
              </a:endParaRPr>
            </a:p>
          </p:txBody>
        </p:sp>
        <p:sp>
          <p:nvSpPr>
            <p:cNvPr id="41061" name="Rectangle 72"/>
            <p:cNvSpPr>
              <a:spLocks noChangeArrowheads="1"/>
            </p:cNvSpPr>
            <p:nvPr/>
          </p:nvSpPr>
          <p:spPr bwMode="auto">
            <a:xfrm>
              <a:off x="3799" y="2798"/>
              <a:ext cx="348"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DrainArea</a:t>
              </a:r>
              <a:endParaRPr lang="en-US" sz="2400" smtClean="0">
                <a:solidFill>
                  <a:srgbClr val="000000"/>
                </a:solidFill>
                <a:latin typeface="Times New Roman" pitchFamily="18" charset="0"/>
              </a:endParaRPr>
            </a:p>
          </p:txBody>
        </p:sp>
        <p:sp>
          <p:nvSpPr>
            <p:cNvPr id="41062" name="Rectangle 73"/>
            <p:cNvSpPr>
              <a:spLocks noChangeArrowheads="1"/>
            </p:cNvSpPr>
            <p:nvPr/>
          </p:nvSpPr>
          <p:spPr bwMode="auto">
            <a:xfrm>
              <a:off x="3799" y="2890"/>
              <a:ext cx="21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63" name="Rectangle 74"/>
            <p:cNvSpPr>
              <a:spLocks noChangeArrowheads="1"/>
            </p:cNvSpPr>
            <p:nvPr/>
          </p:nvSpPr>
          <p:spPr bwMode="auto">
            <a:xfrm>
              <a:off x="3799" y="2984"/>
              <a:ext cx="279"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Enabled</a:t>
              </a:r>
              <a:endParaRPr lang="en-US" sz="2400" smtClean="0">
                <a:solidFill>
                  <a:srgbClr val="000000"/>
                </a:solidFill>
                <a:latin typeface="Times New Roman" pitchFamily="18" charset="0"/>
              </a:endParaRPr>
            </a:p>
          </p:txBody>
        </p:sp>
        <p:sp>
          <p:nvSpPr>
            <p:cNvPr id="41064" name="Rectangle 75"/>
            <p:cNvSpPr>
              <a:spLocks noChangeArrowheads="1"/>
            </p:cNvSpPr>
            <p:nvPr/>
          </p:nvSpPr>
          <p:spPr bwMode="auto">
            <a:xfrm>
              <a:off x="3799" y="3077"/>
              <a:ext cx="44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AncillaryRole</a:t>
              </a:r>
              <a:endParaRPr lang="en-US" sz="2400" smtClean="0">
                <a:solidFill>
                  <a:srgbClr val="000000"/>
                </a:solidFill>
                <a:latin typeface="Times New Roman" pitchFamily="18" charset="0"/>
              </a:endParaRPr>
            </a:p>
          </p:txBody>
        </p:sp>
        <p:sp>
          <p:nvSpPr>
            <p:cNvPr id="41065" name="Freeform 76"/>
            <p:cNvSpPr>
              <a:spLocks/>
            </p:cNvSpPr>
            <p:nvPr/>
          </p:nvSpPr>
          <p:spPr bwMode="auto">
            <a:xfrm>
              <a:off x="2556" y="559"/>
              <a:ext cx="966" cy="299"/>
            </a:xfrm>
            <a:custGeom>
              <a:avLst/>
              <a:gdLst>
                <a:gd name="T0" fmla="*/ 0 w 1931"/>
                <a:gd name="T1" fmla="*/ 299 h 597"/>
                <a:gd name="T2" fmla="*/ 0 w 1931"/>
                <a:gd name="T3" fmla="*/ 219 h 597"/>
                <a:gd name="T4" fmla="*/ 966 w 1931"/>
                <a:gd name="T5" fmla="*/ 219 h 597"/>
                <a:gd name="T6" fmla="*/ 966 w 1931"/>
                <a:gd name="T7" fmla="*/ 0 h 597"/>
                <a:gd name="T8" fmla="*/ 0 60000 65536"/>
                <a:gd name="T9" fmla="*/ 0 60000 65536"/>
                <a:gd name="T10" fmla="*/ 0 60000 65536"/>
                <a:gd name="T11" fmla="*/ 0 60000 65536"/>
                <a:gd name="T12" fmla="*/ 0 w 1931"/>
                <a:gd name="T13" fmla="*/ 0 h 597"/>
                <a:gd name="T14" fmla="*/ 1931 w 1931"/>
                <a:gd name="T15" fmla="*/ 597 h 597"/>
              </a:gdLst>
              <a:ahLst/>
              <a:cxnLst>
                <a:cxn ang="T8">
                  <a:pos x="T0" y="T1"/>
                </a:cxn>
                <a:cxn ang="T9">
                  <a:pos x="T2" y="T3"/>
                </a:cxn>
                <a:cxn ang="T10">
                  <a:pos x="T4" y="T5"/>
                </a:cxn>
                <a:cxn ang="T11">
                  <a:pos x="T6" y="T7"/>
                </a:cxn>
              </a:cxnLst>
              <a:rect l="T12" t="T13" r="T14" b="T15"/>
              <a:pathLst>
                <a:path w="1931" h="597">
                  <a:moveTo>
                    <a:pt x="0" y="597"/>
                  </a:moveTo>
                  <a:lnTo>
                    <a:pt x="0" y="437"/>
                  </a:lnTo>
                  <a:lnTo>
                    <a:pt x="1931" y="437"/>
                  </a:lnTo>
                  <a:lnTo>
                    <a:pt x="1931" y="0"/>
                  </a:lnTo>
                </a:path>
              </a:pathLst>
            </a:cu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66" name="Freeform 77"/>
            <p:cNvSpPr>
              <a:spLocks/>
            </p:cNvSpPr>
            <p:nvPr/>
          </p:nvSpPr>
          <p:spPr bwMode="auto">
            <a:xfrm>
              <a:off x="3522" y="559"/>
              <a:ext cx="1108" cy="287"/>
            </a:xfrm>
            <a:custGeom>
              <a:avLst/>
              <a:gdLst>
                <a:gd name="T0" fmla="*/ 1108 w 2215"/>
                <a:gd name="T1" fmla="*/ 287 h 573"/>
                <a:gd name="T2" fmla="*/ 1108 w 2215"/>
                <a:gd name="T3" fmla="*/ 219 h 573"/>
                <a:gd name="T4" fmla="*/ 0 w 2215"/>
                <a:gd name="T5" fmla="*/ 219 h 573"/>
                <a:gd name="T6" fmla="*/ 0 w 2215"/>
                <a:gd name="T7" fmla="*/ 0 h 573"/>
                <a:gd name="T8" fmla="*/ 0 60000 65536"/>
                <a:gd name="T9" fmla="*/ 0 60000 65536"/>
                <a:gd name="T10" fmla="*/ 0 60000 65536"/>
                <a:gd name="T11" fmla="*/ 0 60000 65536"/>
                <a:gd name="T12" fmla="*/ 0 w 2215"/>
                <a:gd name="T13" fmla="*/ 0 h 573"/>
                <a:gd name="T14" fmla="*/ 2215 w 2215"/>
                <a:gd name="T15" fmla="*/ 573 h 573"/>
              </a:gdLst>
              <a:ahLst/>
              <a:cxnLst>
                <a:cxn ang="T8">
                  <a:pos x="T0" y="T1"/>
                </a:cxn>
                <a:cxn ang="T9">
                  <a:pos x="T2" y="T3"/>
                </a:cxn>
                <a:cxn ang="T10">
                  <a:pos x="T4" y="T5"/>
                </a:cxn>
                <a:cxn ang="T11">
                  <a:pos x="T6" y="T7"/>
                </a:cxn>
              </a:cxnLst>
              <a:rect l="T12" t="T13" r="T14" b="T15"/>
              <a:pathLst>
                <a:path w="2215" h="573">
                  <a:moveTo>
                    <a:pt x="2215" y="573"/>
                  </a:moveTo>
                  <a:lnTo>
                    <a:pt x="2215" y="437"/>
                  </a:lnTo>
                  <a:lnTo>
                    <a:pt x="0" y="437"/>
                  </a:lnTo>
                  <a:lnTo>
                    <a:pt x="0" y="0"/>
                  </a:lnTo>
                </a:path>
              </a:pathLst>
            </a:cu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67" name="Rectangle 78"/>
            <p:cNvSpPr>
              <a:spLocks noChangeArrowheads="1"/>
            </p:cNvSpPr>
            <p:nvPr/>
          </p:nvSpPr>
          <p:spPr bwMode="auto">
            <a:xfrm>
              <a:off x="3450" y="1693"/>
              <a:ext cx="31"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a:t>
              </a:r>
              <a:endParaRPr lang="en-US" sz="2400" smtClean="0">
                <a:solidFill>
                  <a:srgbClr val="000000"/>
                </a:solidFill>
                <a:latin typeface="Times New Roman" pitchFamily="18" charset="0"/>
              </a:endParaRPr>
            </a:p>
          </p:txBody>
        </p:sp>
        <p:sp>
          <p:nvSpPr>
            <p:cNvPr id="41068" name="Rectangle 79"/>
            <p:cNvSpPr>
              <a:spLocks noChangeArrowheads="1"/>
            </p:cNvSpPr>
            <p:nvPr/>
          </p:nvSpPr>
          <p:spPr bwMode="auto">
            <a:xfrm>
              <a:off x="4484" y="2324"/>
              <a:ext cx="4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1</a:t>
              </a:r>
              <a:endParaRPr lang="en-US" sz="2400" smtClean="0">
                <a:solidFill>
                  <a:srgbClr val="000000"/>
                </a:solidFill>
                <a:latin typeface="Times New Roman" pitchFamily="18" charset="0"/>
              </a:endParaRPr>
            </a:p>
          </p:txBody>
        </p:sp>
        <p:sp>
          <p:nvSpPr>
            <p:cNvPr id="41069" name="Rectangle 80"/>
            <p:cNvSpPr>
              <a:spLocks noChangeArrowheads="1"/>
            </p:cNvSpPr>
            <p:nvPr/>
          </p:nvSpPr>
          <p:spPr bwMode="auto">
            <a:xfrm>
              <a:off x="4662" y="1685"/>
              <a:ext cx="31"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a:t>
              </a:r>
              <a:endParaRPr lang="en-US" sz="2400" smtClean="0">
                <a:solidFill>
                  <a:srgbClr val="000000"/>
                </a:solidFill>
                <a:latin typeface="Times New Roman" pitchFamily="18" charset="0"/>
              </a:endParaRPr>
            </a:p>
          </p:txBody>
        </p:sp>
        <p:sp>
          <p:nvSpPr>
            <p:cNvPr id="41070" name="Rectangle 81"/>
            <p:cNvSpPr>
              <a:spLocks noChangeArrowheads="1"/>
            </p:cNvSpPr>
            <p:nvPr/>
          </p:nvSpPr>
          <p:spPr bwMode="auto">
            <a:xfrm>
              <a:off x="3008" y="2714"/>
              <a:ext cx="641" cy="191"/>
            </a:xfrm>
            <a:prstGeom prst="rect">
              <a:avLst/>
            </a:prstGeom>
            <a:solidFill>
              <a:srgbClr val="BFFFB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71" name="Rectangle 82"/>
            <p:cNvSpPr>
              <a:spLocks noChangeArrowheads="1"/>
            </p:cNvSpPr>
            <p:nvPr/>
          </p:nvSpPr>
          <p:spPr bwMode="auto">
            <a:xfrm>
              <a:off x="3038" y="2754"/>
              <a:ext cx="584" cy="10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HydroNetwork</a:t>
              </a:r>
              <a:endParaRPr lang="en-US" sz="2400" smtClean="0">
                <a:solidFill>
                  <a:srgbClr val="000000"/>
                </a:solidFill>
                <a:latin typeface="Times New Roman" pitchFamily="18" charset="0"/>
              </a:endParaRPr>
            </a:p>
          </p:txBody>
        </p:sp>
        <p:sp>
          <p:nvSpPr>
            <p:cNvPr id="41072" name="Line 83"/>
            <p:cNvSpPr>
              <a:spLocks noChangeShapeType="1"/>
            </p:cNvSpPr>
            <p:nvPr/>
          </p:nvSpPr>
          <p:spPr bwMode="auto">
            <a:xfrm>
              <a:off x="3649" y="2804"/>
              <a:ext cx="128" cy="1"/>
            </a:xfrm>
            <a:prstGeom prst="line">
              <a:avLst/>
            </a:pr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73" name="Freeform 84"/>
            <p:cNvSpPr>
              <a:spLocks/>
            </p:cNvSpPr>
            <p:nvPr/>
          </p:nvSpPr>
          <p:spPr bwMode="auto">
            <a:xfrm>
              <a:off x="2853" y="2809"/>
              <a:ext cx="155" cy="1"/>
            </a:xfrm>
            <a:custGeom>
              <a:avLst/>
              <a:gdLst>
                <a:gd name="T0" fmla="*/ 155 w 310"/>
                <a:gd name="T1" fmla="*/ 0 h 1"/>
                <a:gd name="T2" fmla="*/ 79 w 310"/>
                <a:gd name="T3" fmla="*/ 0 h 1"/>
                <a:gd name="T4" fmla="*/ 79 w 310"/>
                <a:gd name="T5" fmla="*/ 0 h 1"/>
                <a:gd name="T6" fmla="*/ 0 w 310"/>
                <a:gd name="T7" fmla="*/ 0 h 1"/>
                <a:gd name="T8" fmla="*/ 0 60000 65536"/>
                <a:gd name="T9" fmla="*/ 0 60000 65536"/>
                <a:gd name="T10" fmla="*/ 0 60000 65536"/>
                <a:gd name="T11" fmla="*/ 0 60000 65536"/>
                <a:gd name="T12" fmla="*/ 0 w 310"/>
                <a:gd name="T13" fmla="*/ 0 h 1"/>
                <a:gd name="T14" fmla="*/ 310 w 310"/>
                <a:gd name="T15" fmla="*/ 1 h 1"/>
              </a:gdLst>
              <a:ahLst/>
              <a:cxnLst>
                <a:cxn ang="T8">
                  <a:pos x="T0" y="T1"/>
                </a:cxn>
                <a:cxn ang="T9">
                  <a:pos x="T2" y="T3"/>
                </a:cxn>
                <a:cxn ang="T10">
                  <a:pos x="T4" y="T5"/>
                </a:cxn>
                <a:cxn ang="T11">
                  <a:pos x="T6" y="T7"/>
                </a:cxn>
              </a:cxnLst>
              <a:rect l="T12" t="T13" r="T14" b="T15"/>
              <a:pathLst>
                <a:path w="310" h="1">
                  <a:moveTo>
                    <a:pt x="310" y="0"/>
                  </a:moveTo>
                  <a:lnTo>
                    <a:pt x="159" y="0"/>
                  </a:lnTo>
                  <a:lnTo>
                    <a:pt x="0" y="0"/>
                  </a:lnTo>
                </a:path>
              </a:pathLst>
            </a:cu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74" name="Freeform 85"/>
            <p:cNvSpPr>
              <a:spLocks/>
            </p:cNvSpPr>
            <p:nvPr/>
          </p:nvSpPr>
          <p:spPr bwMode="auto">
            <a:xfrm>
              <a:off x="2831" y="1317"/>
              <a:ext cx="946" cy="991"/>
            </a:xfrm>
            <a:custGeom>
              <a:avLst/>
              <a:gdLst>
                <a:gd name="T0" fmla="*/ 0 w 1892"/>
                <a:gd name="T1" fmla="*/ 0 h 1982"/>
                <a:gd name="T2" fmla="*/ 310 w 1892"/>
                <a:gd name="T3" fmla="*/ 0 h 1982"/>
                <a:gd name="T4" fmla="*/ 310 w 1892"/>
                <a:gd name="T5" fmla="*/ 991 h 1982"/>
                <a:gd name="T6" fmla="*/ 946 w 1892"/>
                <a:gd name="T7" fmla="*/ 991 h 1982"/>
                <a:gd name="T8" fmla="*/ 0 60000 65536"/>
                <a:gd name="T9" fmla="*/ 0 60000 65536"/>
                <a:gd name="T10" fmla="*/ 0 60000 65536"/>
                <a:gd name="T11" fmla="*/ 0 60000 65536"/>
                <a:gd name="T12" fmla="*/ 0 w 1892"/>
                <a:gd name="T13" fmla="*/ 0 h 1982"/>
                <a:gd name="T14" fmla="*/ 1892 w 1892"/>
                <a:gd name="T15" fmla="*/ 1982 h 1982"/>
              </a:gdLst>
              <a:ahLst/>
              <a:cxnLst>
                <a:cxn ang="T8">
                  <a:pos x="T0" y="T1"/>
                </a:cxn>
                <a:cxn ang="T9">
                  <a:pos x="T2" y="T3"/>
                </a:cxn>
                <a:cxn ang="T10">
                  <a:pos x="T4" y="T5"/>
                </a:cxn>
                <a:cxn ang="T11">
                  <a:pos x="T6" y="T7"/>
                </a:cxn>
              </a:cxnLst>
              <a:rect l="T12" t="T13" r="T14" b="T15"/>
              <a:pathLst>
                <a:path w="1892" h="1982">
                  <a:moveTo>
                    <a:pt x="0" y="0"/>
                  </a:moveTo>
                  <a:lnTo>
                    <a:pt x="620" y="0"/>
                  </a:lnTo>
                  <a:lnTo>
                    <a:pt x="620" y="1982"/>
                  </a:lnTo>
                  <a:lnTo>
                    <a:pt x="1892" y="1982"/>
                  </a:lnTo>
                </a:path>
              </a:pathLst>
            </a:custGeom>
            <a:noFill/>
            <a:ln w="28575">
              <a:solidFill>
                <a:srgbClr val="0000FF"/>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75" name="Freeform 86"/>
            <p:cNvSpPr>
              <a:spLocks/>
            </p:cNvSpPr>
            <p:nvPr/>
          </p:nvSpPr>
          <p:spPr bwMode="auto">
            <a:xfrm>
              <a:off x="3525" y="1636"/>
              <a:ext cx="252" cy="672"/>
            </a:xfrm>
            <a:custGeom>
              <a:avLst/>
              <a:gdLst>
                <a:gd name="T0" fmla="*/ 0 w 505"/>
                <a:gd name="T1" fmla="*/ 0 h 1344"/>
                <a:gd name="T2" fmla="*/ 0 w 505"/>
                <a:gd name="T3" fmla="*/ 672 h 1344"/>
                <a:gd name="T4" fmla="*/ 252 w 505"/>
                <a:gd name="T5" fmla="*/ 672 h 1344"/>
                <a:gd name="T6" fmla="*/ 0 60000 65536"/>
                <a:gd name="T7" fmla="*/ 0 60000 65536"/>
                <a:gd name="T8" fmla="*/ 0 60000 65536"/>
                <a:gd name="T9" fmla="*/ 0 w 505"/>
                <a:gd name="T10" fmla="*/ 0 h 1344"/>
                <a:gd name="T11" fmla="*/ 505 w 505"/>
                <a:gd name="T12" fmla="*/ 1344 h 1344"/>
              </a:gdLst>
              <a:ahLst/>
              <a:cxnLst>
                <a:cxn ang="T6">
                  <a:pos x="T0" y="T1"/>
                </a:cxn>
                <a:cxn ang="T7">
                  <a:pos x="T2" y="T3"/>
                </a:cxn>
                <a:cxn ang="T8">
                  <a:pos x="T4" y="T5"/>
                </a:cxn>
              </a:cxnLst>
              <a:rect l="T9" t="T10" r="T11" b="T12"/>
              <a:pathLst>
                <a:path w="505" h="1344">
                  <a:moveTo>
                    <a:pt x="0" y="0"/>
                  </a:moveTo>
                  <a:lnTo>
                    <a:pt x="0" y="1344"/>
                  </a:lnTo>
                  <a:lnTo>
                    <a:pt x="505" y="1344"/>
                  </a:lnTo>
                </a:path>
              </a:pathLst>
            </a:custGeom>
            <a:noFill/>
            <a:ln w="28575">
              <a:solidFill>
                <a:srgbClr val="0000FF"/>
              </a:solidFill>
              <a:round/>
              <a:headEnd/>
              <a:tailEnd/>
            </a:ln>
          </p:spPr>
          <p:txBody>
            <a:bodyPr/>
            <a:lstStyle/>
            <a:p>
              <a:pPr fontAlgn="base">
                <a:spcBef>
                  <a:spcPct val="0"/>
                </a:spcBef>
                <a:spcAft>
                  <a:spcPct val="0"/>
                </a:spcAft>
              </a:pPr>
              <a:endParaRPr lang="en-US" smtClean="0">
                <a:solidFill>
                  <a:srgbClr val="000000"/>
                </a:solidFill>
              </a:endParaRPr>
            </a:p>
          </p:txBody>
        </p:sp>
        <p:sp>
          <p:nvSpPr>
            <p:cNvPr id="41076" name="Rectangle 87"/>
            <p:cNvSpPr>
              <a:spLocks noChangeArrowheads="1"/>
            </p:cNvSpPr>
            <p:nvPr/>
          </p:nvSpPr>
          <p:spPr bwMode="auto">
            <a:xfrm>
              <a:off x="2870" y="1198"/>
              <a:ext cx="31"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rPr>
                <a:t>*</a:t>
              </a:r>
              <a:endParaRPr lang="en-US" sz="2400" smtClean="0">
                <a:solidFill>
                  <a:srgbClr val="000000"/>
                </a:solidFill>
                <a:latin typeface="Times New Roman" pitchFamily="18" charset="0"/>
              </a:endParaRPr>
            </a:p>
          </p:txBody>
        </p:sp>
        <p:sp>
          <p:nvSpPr>
            <p:cNvPr id="41077" name="Rectangle 88"/>
            <p:cNvSpPr>
              <a:spLocks noChangeArrowheads="1"/>
            </p:cNvSpPr>
            <p:nvPr/>
          </p:nvSpPr>
          <p:spPr bwMode="auto">
            <a:xfrm>
              <a:off x="3777" y="2199"/>
              <a:ext cx="628" cy="219"/>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78" name="Rectangle 89"/>
            <p:cNvSpPr>
              <a:spLocks noChangeArrowheads="1"/>
            </p:cNvSpPr>
            <p:nvPr/>
          </p:nvSpPr>
          <p:spPr bwMode="auto">
            <a:xfrm>
              <a:off x="3803" y="2252"/>
              <a:ext cx="580"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HydroJunction</a:t>
              </a:r>
              <a:endParaRPr lang="en-US" sz="2400" smtClean="0">
                <a:solidFill>
                  <a:srgbClr val="000000"/>
                </a:solidFill>
                <a:latin typeface="Times New Roman" pitchFamily="18" charset="0"/>
              </a:endParaRPr>
            </a:p>
          </p:txBody>
        </p:sp>
        <p:sp>
          <p:nvSpPr>
            <p:cNvPr id="41079" name="Rectangle 90"/>
            <p:cNvSpPr>
              <a:spLocks noChangeArrowheads="1"/>
            </p:cNvSpPr>
            <p:nvPr/>
          </p:nvSpPr>
          <p:spPr bwMode="auto">
            <a:xfrm>
              <a:off x="3777" y="2400"/>
              <a:ext cx="628" cy="808"/>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80" name="Rectangle 91"/>
            <p:cNvSpPr>
              <a:spLocks noChangeArrowheads="1"/>
            </p:cNvSpPr>
            <p:nvPr/>
          </p:nvSpPr>
          <p:spPr bwMode="auto">
            <a:xfrm>
              <a:off x="3799" y="2420"/>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81" name="Rectangle 92"/>
            <p:cNvSpPr>
              <a:spLocks noChangeArrowheads="1"/>
            </p:cNvSpPr>
            <p:nvPr/>
          </p:nvSpPr>
          <p:spPr bwMode="auto">
            <a:xfrm>
              <a:off x="3799" y="2513"/>
              <a:ext cx="38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82" name="Rectangle 93"/>
            <p:cNvSpPr>
              <a:spLocks noChangeArrowheads="1"/>
            </p:cNvSpPr>
            <p:nvPr/>
          </p:nvSpPr>
          <p:spPr bwMode="auto">
            <a:xfrm>
              <a:off x="3799" y="2607"/>
              <a:ext cx="44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NextDownID</a:t>
              </a:r>
              <a:endParaRPr lang="en-US" sz="2400" smtClean="0">
                <a:solidFill>
                  <a:srgbClr val="000000"/>
                </a:solidFill>
                <a:latin typeface="Times New Roman" pitchFamily="18" charset="0"/>
              </a:endParaRPr>
            </a:p>
          </p:txBody>
        </p:sp>
        <p:sp>
          <p:nvSpPr>
            <p:cNvPr id="41083" name="Rectangle 94"/>
            <p:cNvSpPr>
              <a:spLocks noChangeArrowheads="1"/>
            </p:cNvSpPr>
            <p:nvPr/>
          </p:nvSpPr>
          <p:spPr bwMode="auto">
            <a:xfrm>
              <a:off x="3799" y="2699"/>
              <a:ext cx="44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LengthDown</a:t>
              </a:r>
              <a:endParaRPr lang="en-US" sz="2400" smtClean="0">
                <a:solidFill>
                  <a:srgbClr val="000000"/>
                </a:solidFill>
                <a:latin typeface="Times New Roman" pitchFamily="18" charset="0"/>
              </a:endParaRPr>
            </a:p>
          </p:txBody>
        </p:sp>
        <p:sp>
          <p:nvSpPr>
            <p:cNvPr id="41084" name="Rectangle 95"/>
            <p:cNvSpPr>
              <a:spLocks noChangeArrowheads="1"/>
            </p:cNvSpPr>
            <p:nvPr/>
          </p:nvSpPr>
          <p:spPr bwMode="auto">
            <a:xfrm>
              <a:off x="3799" y="2798"/>
              <a:ext cx="348"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DrainArea</a:t>
              </a:r>
              <a:endParaRPr lang="en-US" sz="2400" smtClean="0">
                <a:solidFill>
                  <a:srgbClr val="000000"/>
                </a:solidFill>
                <a:latin typeface="Times New Roman" pitchFamily="18" charset="0"/>
              </a:endParaRPr>
            </a:p>
          </p:txBody>
        </p:sp>
        <p:sp>
          <p:nvSpPr>
            <p:cNvPr id="41085" name="Rectangle 96"/>
            <p:cNvSpPr>
              <a:spLocks noChangeArrowheads="1"/>
            </p:cNvSpPr>
            <p:nvPr/>
          </p:nvSpPr>
          <p:spPr bwMode="auto">
            <a:xfrm>
              <a:off x="3799" y="2890"/>
              <a:ext cx="21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86" name="Rectangle 97"/>
            <p:cNvSpPr>
              <a:spLocks noChangeArrowheads="1"/>
            </p:cNvSpPr>
            <p:nvPr/>
          </p:nvSpPr>
          <p:spPr bwMode="auto">
            <a:xfrm>
              <a:off x="3799" y="2984"/>
              <a:ext cx="279"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Enabled</a:t>
              </a:r>
              <a:endParaRPr lang="en-US" sz="2400" smtClean="0">
                <a:solidFill>
                  <a:srgbClr val="000000"/>
                </a:solidFill>
                <a:latin typeface="Times New Roman" pitchFamily="18" charset="0"/>
              </a:endParaRPr>
            </a:p>
          </p:txBody>
        </p:sp>
        <p:sp>
          <p:nvSpPr>
            <p:cNvPr id="41087" name="Rectangle 98"/>
            <p:cNvSpPr>
              <a:spLocks noChangeArrowheads="1"/>
            </p:cNvSpPr>
            <p:nvPr/>
          </p:nvSpPr>
          <p:spPr bwMode="auto">
            <a:xfrm>
              <a:off x="3799" y="3077"/>
              <a:ext cx="44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AncillaryRole</a:t>
              </a:r>
              <a:endParaRPr lang="en-US" sz="2400" smtClean="0">
                <a:solidFill>
                  <a:srgbClr val="000000"/>
                </a:solidFill>
                <a:latin typeface="Times New Roman" pitchFamily="18" charset="0"/>
              </a:endParaRPr>
            </a:p>
          </p:txBody>
        </p:sp>
        <p:sp>
          <p:nvSpPr>
            <p:cNvPr id="41088" name="Rectangle 99"/>
            <p:cNvSpPr>
              <a:spLocks noChangeArrowheads="1"/>
            </p:cNvSpPr>
            <p:nvPr/>
          </p:nvSpPr>
          <p:spPr bwMode="auto">
            <a:xfrm>
              <a:off x="3772" y="2199"/>
              <a:ext cx="628" cy="219"/>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89" name="Rectangle 100"/>
            <p:cNvSpPr>
              <a:spLocks noChangeArrowheads="1"/>
            </p:cNvSpPr>
            <p:nvPr/>
          </p:nvSpPr>
          <p:spPr bwMode="auto">
            <a:xfrm>
              <a:off x="3798" y="2252"/>
              <a:ext cx="580"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HydroJunction</a:t>
              </a:r>
              <a:endParaRPr lang="en-US" sz="2400" smtClean="0">
                <a:solidFill>
                  <a:srgbClr val="000000"/>
                </a:solidFill>
                <a:latin typeface="Times New Roman" pitchFamily="18" charset="0"/>
              </a:endParaRPr>
            </a:p>
          </p:txBody>
        </p:sp>
        <p:sp>
          <p:nvSpPr>
            <p:cNvPr id="41090" name="Rectangle 101"/>
            <p:cNvSpPr>
              <a:spLocks noChangeArrowheads="1"/>
            </p:cNvSpPr>
            <p:nvPr/>
          </p:nvSpPr>
          <p:spPr bwMode="auto">
            <a:xfrm>
              <a:off x="3772" y="2400"/>
              <a:ext cx="628" cy="808"/>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1091" name="Rectangle 102"/>
            <p:cNvSpPr>
              <a:spLocks noChangeArrowheads="1"/>
            </p:cNvSpPr>
            <p:nvPr/>
          </p:nvSpPr>
          <p:spPr bwMode="auto">
            <a:xfrm>
              <a:off x="3796" y="2420"/>
              <a:ext cx="293"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400" smtClean="0">
                <a:solidFill>
                  <a:srgbClr val="000000"/>
                </a:solidFill>
                <a:latin typeface="Times New Roman" pitchFamily="18" charset="0"/>
              </a:endParaRPr>
            </a:p>
          </p:txBody>
        </p:sp>
        <p:sp>
          <p:nvSpPr>
            <p:cNvPr id="41092" name="Rectangle 103"/>
            <p:cNvSpPr>
              <a:spLocks noChangeArrowheads="1"/>
            </p:cNvSpPr>
            <p:nvPr/>
          </p:nvSpPr>
          <p:spPr bwMode="auto">
            <a:xfrm>
              <a:off x="3796" y="2513"/>
              <a:ext cx="38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HydroCode</a:t>
              </a:r>
              <a:endParaRPr lang="en-US" sz="2400" smtClean="0">
                <a:solidFill>
                  <a:srgbClr val="000000"/>
                </a:solidFill>
                <a:latin typeface="Times New Roman" pitchFamily="18" charset="0"/>
              </a:endParaRPr>
            </a:p>
          </p:txBody>
        </p:sp>
        <p:sp>
          <p:nvSpPr>
            <p:cNvPr id="41093" name="Rectangle 104"/>
            <p:cNvSpPr>
              <a:spLocks noChangeArrowheads="1"/>
            </p:cNvSpPr>
            <p:nvPr/>
          </p:nvSpPr>
          <p:spPr bwMode="auto">
            <a:xfrm>
              <a:off x="3796" y="2607"/>
              <a:ext cx="445"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NextDownID</a:t>
              </a:r>
              <a:endParaRPr lang="en-US" sz="2400" smtClean="0">
                <a:solidFill>
                  <a:srgbClr val="000000"/>
                </a:solidFill>
                <a:latin typeface="Times New Roman" pitchFamily="18" charset="0"/>
              </a:endParaRPr>
            </a:p>
          </p:txBody>
        </p:sp>
        <p:sp>
          <p:nvSpPr>
            <p:cNvPr id="41094" name="Rectangle 105"/>
            <p:cNvSpPr>
              <a:spLocks noChangeArrowheads="1"/>
            </p:cNvSpPr>
            <p:nvPr/>
          </p:nvSpPr>
          <p:spPr bwMode="auto">
            <a:xfrm>
              <a:off x="3796" y="2699"/>
              <a:ext cx="442"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LengthDown</a:t>
              </a:r>
              <a:endParaRPr lang="en-US" sz="2400" smtClean="0">
                <a:solidFill>
                  <a:srgbClr val="000000"/>
                </a:solidFill>
                <a:latin typeface="Times New Roman" pitchFamily="18" charset="0"/>
              </a:endParaRPr>
            </a:p>
          </p:txBody>
        </p:sp>
        <p:sp>
          <p:nvSpPr>
            <p:cNvPr id="41095" name="Rectangle 106"/>
            <p:cNvSpPr>
              <a:spLocks noChangeArrowheads="1"/>
            </p:cNvSpPr>
            <p:nvPr/>
          </p:nvSpPr>
          <p:spPr bwMode="auto">
            <a:xfrm>
              <a:off x="3796" y="2798"/>
              <a:ext cx="348"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DrainArea</a:t>
              </a:r>
              <a:endParaRPr lang="en-US" sz="2400" smtClean="0">
                <a:solidFill>
                  <a:srgbClr val="000000"/>
                </a:solidFill>
                <a:latin typeface="Times New Roman" pitchFamily="18" charset="0"/>
              </a:endParaRPr>
            </a:p>
          </p:txBody>
        </p:sp>
        <p:sp>
          <p:nvSpPr>
            <p:cNvPr id="41096" name="Rectangle 107"/>
            <p:cNvSpPr>
              <a:spLocks noChangeArrowheads="1"/>
            </p:cNvSpPr>
            <p:nvPr/>
          </p:nvSpPr>
          <p:spPr bwMode="auto">
            <a:xfrm>
              <a:off x="3796" y="2890"/>
              <a:ext cx="214"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FType</a:t>
              </a:r>
              <a:endParaRPr lang="en-US" sz="2400" smtClean="0">
                <a:solidFill>
                  <a:srgbClr val="000000"/>
                </a:solidFill>
                <a:latin typeface="Times New Roman" pitchFamily="18" charset="0"/>
              </a:endParaRPr>
            </a:p>
          </p:txBody>
        </p:sp>
        <p:sp>
          <p:nvSpPr>
            <p:cNvPr id="41097" name="Rectangle 108"/>
            <p:cNvSpPr>
              <a:spLocks noChangeArrowheads="1"/>
            </p:cNvSpPr>
            <p:nvPr/>
          </p:nvSpPr>
          <p:spPr bwMode="auto">
            <a:xfrm>
              <a:off x="3796" y="2984"/>
              <a:ext cx="279"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Enabled</a:t>
              </a:r>
              <a:endParaRPr lang="en-US" sz="2400" smtClean="0">
                <a:solidFill>
                  <a:srgbClr val="000000"/>
                </a:solidFill>
                <a:latin typeface="Times New Roman" pitchFamily="18" charset="0"/>
              </a:endParaRPr>
            </a:p>
          </p:txBody>
        </p:sp>
        <p:sp>
          <p:nvSpPr>
            <p:cNvPr id="41098" name="Rectangle 109"/>
            <p:cNvSpPr>
              <a:spLocks noChangeArrowheads="1"/>
            </p:cNvSpPr>
            <p:nvPr/>
          </p:nvSpPr>
          <p:spPr bwMode="auto">
            <a:xfrm>
              <a:off x="3796" y="3077"/>
              <a:ext cx="446" cy="109"/>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AncillaryRole</a:t>
              </a:r>
              <a:endParaRPr lang="en-US" sz="2400" smtClean="0">
                <a:solidFill>
                  <a:srgbClr val="000000"/>
                </a:solidFill>
                <a:latin typeface="Times New Roman" pitchFamily="18" charset="0"/>
              </a:endParaRPr>
            </a:p>
          </p:txBody>
        </p:sp>
        <p:sp>
          <p:nvSpPr>
            <p:cNvPr id="41099" name="Line 110"/>
            <p:cNvSpPr>
              <a:spLocks noChangeShapeType="1"/>
            </p:cNvSpPr>
            <p:nvPr/>
          </p:nvSpPr>
          <p:spPr bwMode="auto">
            <a:xfrm flipV="1">
              <a:off x="3520" y="559"/>
              <a:ext cx="2" cy="287"/>
            </a:xfrm>
            <a:prstGeom prst="line">
              <a:avLst/>
            </a:prstGeom>
            <a:no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sp>
          <p:nvSpPr>
            <p:cNvPr id="41100" name="Freeform 111"/>
            <p:cNvSpPr>
              <a:spLocks/>
            </p:cNvSpPr>
            <p:nvPr/>
          </p:nvSpPr>
          <p:spPr bwMode="auto">
            <a:xfrm>
              <a:off x="3443" y="564"/>
              <a:ext cx="143" cy="101"/>
            </a:xfrm>
            <a:custGeom>
              <a:avLst/>
              <a:gdLst>
                <a:gd name="T0" fmla="*/ 143 w 286"/>
                <a:gd name="T1" fmla="*/ 101 h 202"/>
                <a:gd name="T2" fmla="*/ 72 w 286"/>
                <a:gd name="T3" fmla="*/ 0 h 202"/>
                <a:gd name="T4" fmla="*/ 0 w 286"/>
                <a:gd name="T5" fmla="*/ 101 h 202"/>
                <a:gd name="T6" fmla="*/ 143 w 286"/>
                <a:gd name="T7" fmla="*/ 101 h 202"/>
                <a:gd name="T8" fmla="*/ 0 60000 65536"/>
                <a:gd name="T9" fmla="*/ 0 60000 65536"/>
                <a:gd name="T10" fmla="*/ 0 60000 65536"/>
                <a:gd name="T11" fmla="*/ 0 60000 65536"/>
                <a:gd name="T12" fmla="*/ 0 w 286"/>
                <a:gd name="T13" fmla="*/ 0 h 202"/>
                <a:gd name="T14" fmla="*/ 286 w 286"/>
                <a:gd name="T15" fmla="*/ 202 h 202"/>
              </a:gdLst>
              <a:ahLst/>
              <a:cxnLst>
                <a:cxn ang="T8">
                  <a:pos x="T0" y="T1"/>
                </a:cxn>
                <a:cxn ang="T9">
                  <a:pos x="T2" y="T3"/>
                </a:cxn>
                <a:cxn ang="T10">
                  <a:pos x="T4" y="T5"/>
                </a:cxn>
                <a:cxn ang="T11">
                  <a:pos x="T6" y="T7"/>
                </a:cxn>
              </a:cxnLst>
              <a:rect l="T12" t="T13" r="T14" b="T15"/>
              <a:pathLst>
                <a:path w="286" h="202">
                  <a:moveTo>
                    <a:pt x="286" y="202"/>
                  </a:moveTo>
                  <a:lnTo>
                    <a:pt x="143" y="0"/>
                  </a:lnTo>
                  <a:lnTo>
                    <a:pt x="0" y="202"/>
                  </a:lnTo>
                  <a:lnTo>
                    <a:pt x="286" y="202"/>
                  </a:lnTo>
                  <a:close/>
                </a:path>
              </a:pathLst>
            </a:custGeom>
            <a:solidFill>
              <a:srgbClr val="FFFFFF"/>
            </a:solidFill>
            <a:ln w="1588">
              <a:solidFill>
                <a:srgbClr val="000000"/>
              </a:solidFill>
              <a:round/>
              <a:headEnd/>
              <a:tailEnd/>
            </a:ln>
          </p:spPr>
          <p:txBody>
            <a:bodyPr/>
            <a:lstStyle/>
            <a:p>
              <a:pPr fontAlgn="base">
                <a:spcBef>
                  <a:spcPct val="0"/>
                </a:spcBef>
                <a:spcAft>
                  <a:spcPct val="0"/>
                </a:spcAft>
              </a:pPr>
              <a:endParaRPr lang="en-US" smtClean="0">
                <a:solidFill>
                  <a:srgbClr val="000000"/>
                </a:solidFill>
              </a:endParaRPr>
            </a:p>
          </p:txBody>
        </p:sp>
      </p:grpSp>
      <p:sp>
        <p:nvSpPr>
          <p:cNvPr id="40965" name="Text Box 112"/>
          <p:cNvSpPr txBox="1">
            <a:spLocks noChangeArrowheads="1"/>
          </p:cNvSpPr>
          <p:nvPr/>
        </p:nvSpPr>
        <p:spPr bwMode="auto">
          <a:xfrm>
            <a:off x="2114550" y="4121150"/>
            <a:ext cx="254000" cy="244475"/>
          </a:xfrm>
          <a:prstGeom prst="rect">
            <a:avLst/>
          </a:prstGeom>
          <a:noFill/>
          <a:ln w="9525">
            <a:noFill/>
            <a:miter lim="800000"/>
            <a:headEnd/>
            <a:tailEnd/>
          </a:ln>
        </p:spPr>
        <p:txBody>
          <a:bodyPr wrap="none" lIns="91410" tIns="45706" rIns="91410" bIns="45706">
            <a:spAutoFit/>
          </a:bodyPr>
          <a:lstStyle/>
          <a:p>
            <a:pPr fontAlgn="base">
              <a:spcBef>
                <a:spcPct val="0"/>
              </a:spcBef>
              <a:spcAft>
                <a:spcPct val="0"/>
              </a:spcAft>
            </a:pPr>
            <a:r>
              <a:rPr lang="en-US" sz="1000" smtClean="0">
                <a:solidFill>
                  <a:srgbClr val="000000"/>
                </a:solidFill>
              </a:rPr>
              <a:t>1</a:t>
            </a:r>
          </a:p>
        </p:txBody>
      </p:sp>
      <p:sp>
        <p:nvSpPr>
          <p:cNvPr id="40966" name="Text Box 113"/>
          <p:cNvSpPr txBox="1">
            <a:spLocks noChangeArrowheads="1"/>
          </p:cNvSpPr>
          <p:nvPr/>
        </p:nvSpPr>
        <p:spPr bwMode="auto">
          <a:xfrm>
            <a:off x="1646238" y="2801938"/>
            <a:ext cx="254000" cy="244475"/>
          </a:xfrm>
          <a:prstGeom prst="rect">
            <a:avLst/>
          </a:prstGeom>
          <a:noFill/>
          <a:ln w="9525">
            <a:noFill/>
            <a:miter lim="800000"/>
            <a:headEnd/>
            <a:tailEnd/>
          </a:ln>
        </p:spPr>
        <p:txBody>
          <a:bodyPr wrap="none" lIns="91410" tIns="45706" rIns="91410" bIns="45706">
            <a:spAutoFit/>
          </a:bodyPr>
          <a:lstStyle/>
          <a:p>
            <a:pPr fontAlgn="base">
              <a:spcBef>
                <a:spcPct val="0"/>
              </a:spcBef>
              <a:spcAft>
                <a:spcPct val="0"/>
              </a:spcAft>
            </a:pPr>
            <a:r>
              <a:rPr lang="en-US" sz="1000" smtClean="0">
                <a:solidFill>
                  <a:srgbClr val="000000"/>
                </a:solidFill>
              </a:rPr>
              <a:t>1</a:t>
            </a:r>
          </a:p>
        </p:txBody>
      </p:sp>
      <p:sp>
        <p:nvSpPr>
          <p:cNvPr id="40967" name="Rectangle 114"/>
          <p:cNvSpPr>
            <a:spLocks noChangeArrowheads="1"/>
          </p:cNvSpPr>
          <p:nvPr/>
        </p:nvSpPr>
        <p:spPr bwMode="auto">
          <a:xfrm>
            <a:off x="2346325" y="3884613"/>
            <a:ext cx="1114425" cy="263525"/>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68" name="Rectangle 115"/>
          <p:cNvSpPr>
            <a:spLocks noChangeArrowheads="1"/>
          </p:cNvSpPr>
          <p:nvPr/>
        </p:nvSpPr>
        <p:spPr bwMode="auto">
          <a:xfrm>
            <a:off x="2406650" y="3951288"/>
            <a:ext cx="908050"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CouplingTable</a:t>
            </a:r>
            <a:endParaRPr lang="en-US" sz="2800" smtClean="0">
              <a:solidFill>
                <a:srgbClr val="000000"/>
              </a:solidFill>
              <a:latin typeface="Times New Roman" pitchFamily="18" charset="0"/>
            </a:endParaRPr>
          </a:p>
        </p:txBody>
      </p:sp>
      <p:sp>
        <p:nvSpPr>
          <p:cNvPr id="40969" name="Rectangle 116"/>
          <p:cNvSpPr>
            <a:spLocks noChangeArrowheads="1"/>
          </p:cNvSpPr>
          <p:nvPr/>
        </p:nvSpPr>
        <p:spPr bwMode="auto">
          <a:xfrm>
            <a:off x="2346325" y="4125913"/>
            <a:ext cx="1114425" cy="352425"/>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70" name="Rectangle 117"/>
          <p:cNvSpPr>
            <a:spLocks noChangeArrowheads="1"/>
          </p:cNvSpPr>
          <p:nvPr/>
        </p:nvSpPr>
        <p:spPr bwMode="auto">
          <a:xfrm>
            <a:off x="2378075" y="4140200"/>
            <a:ext cx="342900"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SiteID</a:t>
            </a:r>
            <a:endParaRPr lang="en-US" sz="2800" smtClean="0">
              <a:solidFill>
                <a:srgbClr val="000000"/>
              </a:solidFill>
              <a:latin typeface="Times New Roman" pitchFamily="18" charset="0"/>
            </a:endParaRPr>
          </a:p>
        </p:txBody>
      </p:sp>
      <p:sp>
        <p:nvSpPr>
          <p:cNvPr id="40971" name="Rectangle 118"/>
          <p:cNvSpPr>
            <a:spLocks noChangeArrowheads="1"/>
          </p:cNvSpPr>
          <p:nvPr/>
        </p:nvSpPr>
        <p:spPr bwMode="auto">
          <a:xfrm>
            <a:off x="2376488" y="4262438"/>
            <a:ext cx="466725"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HydroID</a:t>
            </a:r>
            <a:endParaRPr lang="en-US" sz="2800" smtClean="0">
              <a:solidFill>
                <a:srgbClr val="000000"/>
              </a:solidFill>
              <a:latin typeface="Times New Roman" pitchFamily="18" charset="0"/>
            </a:endParaRPr>
          </a:p>
        </p:txBody>
      </p:sp>
      <p:sp>
        <p:nvSpPr>
          <p:cNvPr id="40972" name="Rectangle 119"/>
          <p:cNvSpPr>
            <a:spLocks noChangeArrowheads="1"/>
          </p:cNvSpPr>
          <p:nvPr/>
        </p:nvSpPr>
        <p:spPr bwMode="auto">
          <a:xfrm>
            <a:off x="585788" y="2703513"/>
            <a:ext cx="1111250" cy="263525"/>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73" name="Rectangle 120"/>
          <p:cNvSpPr>
            <a:spLocks noChangeArrowheads="1"/>
          </p:cNvSpPr>
          <p:nvPr/>
        </p:nvSpPr>
        <p:spPr bwMode="auto">
          <a:xfrm>
            <a:off x="646113" y="2770188"/>
            <a:ext cx="312737"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b="1" smtClean="0">
                <a:solidFill>
                  <a:srgbClr val="000000"/>
                </a:solidFill>
                <a:latin typeface="Tahoma" pitchFamily="34" charset="0"/>
              </a:rPr>
              <a:t>Sites</a:t>
            </a:r>
            <a:endParaRPr lang="en-US" sz="2800" smtClean="0">
              <a:solidFill>
                <a:srgbClr val="000000"/>
              </a:solidFill>
              <a:latin typeface="Times New Roman" pitchFamily="18" charset="0"/>
            </a:endParaRPr>
          </a:p>
        </p:txBody>
      </p:sp>
      <p:sp>
        <p:nvSpPr>
          <p:cNvPr id="40974" name="Rectangle 121"/>
          <p:cNvSpPr>
            <a:spLocks noChangeArrowheads="1"/>
          </p:cNvSpPr>
          <p:nvPr/>
        </p:nvSpPr>
        <p:spPr bwMode="auto">
          <a:xfrm>
            <a:off x="585788" y="2944813"/>
            <a:ext cx="1111250" cy="814387"/>
          </a:xfrm>
          <a:prstGeom prst="rect">
            <a:avLst/>
          </a:prstGeom>
          <a:solidFill>
            <a:srgbClr val="B0FFFF"/>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75" name="Rectangle 122"/>
          <p:cNvSpPr>
            <a:spLocks noChangeArrowheads="1"/>
          </p:cNvSpPr>
          <p:nvPr/>
        </p:nvSpPr>
        <p:spPr bwMode="auto">
          <a:xfrm>
            <a:off x="617538" y="2957513"/>
            <a:ext cx="342900"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SiteID</a:t>
            </a:r>
            <a:endParaRPr lang="en-US" sz="2800" smtClean="0">
              <a:solidFill>
                <a:srgbClr val="000000"/>
              </a:solidFill>
              <a:latin typeface="Times New Roman" pitchFamily="18" charset="0"/>
            </a:endParaRPr>
          </a:p>
        </p:txBody>
      </p:sp>
      <p:sp>
        <p:nvSpPr>
          <p:cNvPr id="40976" name="Rectangle 123"/>
          <p:cNvSpPr>
            <a:spLocks noChangeArrowheads="1"/>
          </p:cNvSpPr>
          <p:nvPr/>
        </p:nvSpPr>
        <p:spPr bwMode="auto">
          <a:xfrm>
            <a:off x="617538" y="3081338"/>
            <a:ext cx="690562" cy="152400"/>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sz="1000" smtClean="0">
                <a:solidFill>
                  <a:srgbClr val="000000"/>
                </a:solidFill>
                <a:latin typeface="Tahoma" pitchFamily="34" charset="0"/>
              </a:rPr>
              <a:t>SiteCode</a:t>
            </a:r>
            <a:endParaRPr lang="en-US" sz="2800" smtClean="0">
              <a:solidFill>
                <a:srgbClr val="000000"/>
              </a:solidFill>
              <a:latin typeface="Times New Roman" pitchFamily="18" charset="0"/>
            </a:endParaRPr>
          </a:p>
        </p:txBody>
      </p:sp>
      <p:sp>
        <p:nvSpPr>
          <p:cNvPr id="40977" name="Rectangle 124"/>
          <p:cNvSpPr>
            <a:spLocks noChangeArrowheads="1"/>
          </p:cNvSpPr>
          <p:nvPr/>
        </p:nvSpPr>
        <p:spPr bwMode="auto">
          <a:xfrm>
            <a:off x="617538" y="3203575"/>
            <a:ext cx="533400"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SiteName</a:t>
            </a:r>
            <a:endParaRPr lang="en-US" sz="2800" smtClean="0">
              <a:solidFill>
                <a:srgbClr val="000000"/>
              </a:solidFill>
              <a:latin typeface="Times New Roman" pitchFamily="18" charset="0"/>
            </a:endParaRPr>
          </a:p>
        </p:txBody>
      </p:sp>
      <p:sp>
        <p:nvSpPr>
          <p:cNvPr id="40978" name="Rectangle 125"/>
          <p:cNvSpPr>
            <a:spLocks noChangeArrowheads="1"/>
          </p:cNvSpPr>
          <p:nvPr/>
        </p:nvSpPr>
        <p:spPr bwMode="auto">
          <a:xfrm>
            <a:off x="617538" y="3327400"/>
            <a:ext cx="452437"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Latitude</a:t>
            </a:r>
            <a:endParaRPr lang="en-US" sz="2800" smtClean="0">
              <a:solidFill>
                <a:srgbClr val="000000"/>
              </a:solidFill>
              <a:latin typeface="Times New Roman" pitchFamily="18" charset="0"/>
            </a:endParaRPr>
          </a:p>
        </p:txBody>
      </p:sp>
      <p:sp>
        <p:nvSpPr>
          <p:cNvPr id="40979" name="Rectangle 126"/>
          <p:cNvSpPr>
            <a:spLocks noChangeArrowheads="1"/>
          </p:cNvSpPr>
          <p:nvPr/>
        </p:nvSpPr>
        <p:spPr bwMode="auto">
          <a:xfrm>
            <a:off x="617538" y="3449638"/>
            <a:ext cx="552450"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Longitude</a:t>
            </a:r>
            <a:endParaRPr lang="en-US" sz="2800" smtClean="0">
              <a:solidFill>
                <a:srgbClr val="000000"/>
              </a:solidFill>
              <a:latin typeface="Times New Roman" pitchFamily="18" charset="0"/>
            </a:endParaRPr>
          </a:p>
        </p:txBody>
      </p:sp>
      <p:sp>
        <p:nvSpPr>
          <p:cNvPr id="40980" name="Rectangle 127"/>
          <p:cNvSpPr>
            <a:spLocks noChangeArrowheads="1"/>
          </p:cNvSpPr>
          <p:nvPr/>
        </p:nvSpPr>
        <p:spPr bwMode="auto">
          <a:xfrm>
            <a:off x="631825" y="3562350"/>
            <a:ext cx="103188" cy="152400"/>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sz="1000" smtClean="0">
                <a:solidFill>
                  <a:srgbClr val="000000"/>
                </a:solidFill>
                <a:latin typeface="Tahoma" pitchFamily="34" charset="0"/>
              </a:rPr>
              <a:t>…</a:t>
            </a:r>
            <a:endParaRPr lang="en-US" sz="2800" smtClean="0">
              <a:solidFill>
                <a:srgbClr val="000000"/>
              </a:solidFill>
              <a:latin typeface="Times New Roman" pitchFamily="18" charset="0"/>
            </a:endParaRPr>
          </a:p>
        </p:txBody>
      </p:sp>
      <p:grpSp>
        <p:nvGrpSpPr>
          <p:cNvPr id="3" name="Group 128"/>
          <p:cNvGrpSpPr>
            <a:grpSpLocks/>
          </p:cNvGrpSpPr>
          <p:nvPr/>
        </p:nvGrpSpPr>
        <p:grpSpPr bwMode="auto">
          <a:xfrm>
            <a:off x="379413" y="2054225"/>
            <a:ext cx="1781175" cy="461963"/>
            <a:chOff x="384" y="576"/>
            <a:chExt cx="1152" cy="336"/>
          </a:xfrm>
        </p:grpSpPr>
        <p:sp>
          <p:nvSpPr>
            <p:cNvPr id="40992" name="Rectangle 129"/>
            <p:cNvSpPr>
              <a:spLocks noChangeArrowheads="1"/>
            </p:cNvSpPr>
            <p:nvPr/>
          </p:nvSpPr>
          <p:spPr bwMode="auto">
            <a:xfrm>
              <a:off x="384" y="576"/>
              <a:ext cx="1104" cy="336"/>
            </a:xfrm>
            <a:prstGeom prst="rect">
              <a:avLst/>
            </a:prstGeom>
            <a:solidFill>
              <a:srgbClr val="E6E6E6"/>
            </a:solidFill>
            <a:ln w="1588">
              <a:solidFill>
                <a:srgbClr val="000000"/>
              </a:solidFill>
              <a:miter lim="800000"/>
              <a:headEnd/>
              <a:tailEnd/>
            </a:ln>
          </p:spPr>
          <p:txBody>
            <a:bodyPr/>
            <a:lstStyle/>
            <a:p>
              <a:pPr fontAlgn="base">
                <a:spcBef>
                  <a:spcPct val="0"/>
                </a:spcBef>
                <a:spcAft>
                  <a:spcPct val="0"/>
                </a:spcAft>
              </a:pPr>
              <a:endParaRPr lang="en-US" smtClean="0">
                <a:solidFill>
                  <a:srgbClr val="000000"/>
                </a:solidFill>
              </a:endParaRPr>
            </a:p>
          </p:txBody>
        </p:sp>
        <p:sp>
          <p:nvSpPr>
            <p:cNvPr id="40993" name="Rectangle 130"/>
            <p:cNvSpPr>
              <a:spLocks noChangeArrowheads="1"/>
            </p:cNvSpPr>
            <p:nvPr/>
          </p:nvSpPr>
          <p:spPr bwMode="auto">
            <a:xfrm>
              <a:off x="384" y="672"/>
              <a:ext cx="1152" cy="111"/>
            </a:xfrm>
            <a:prstGeom prst="rect">
              <a:avLst/>
            </a:prstGeom>
            <a:noFill/>
            <a:ln w="9525">
              <a:noFill/>
              <a:miter lim="800000"/>
              <a:headEnd/>
              <a:tailEnd/>
            </a:ln>
          </p:spPr>
          <p:txBody>
            <a:bodyPr lIns="0" tIns="0" rIns="0" bIns="0">
              <a:spAutoFit/>
            </a:bodyPr>
            <a:lstStyle/>
            <a:p>
              <a:pPr algn="ctr" fontAlgn="base">
                <a:spcBef>
                  <a:spcPct val="0"/>
                </a:spcBef>
                <a:spcAft>
                  <a:spcPct val="0"/>
                </a:spcAft>
              </a:pPr>
              <a:r>
                <a:rPr lang="en-US" sz="1000" b="1" smtClean="0">
                  <a:solidFill>
                    <a:srgbClr val="000000"/>
                  </a:solidFill>
                  <a:latin typeface="Tahoma" pitchFamily="34" charset="0"/>
                </a:rPr>
                <a:t>Observations Data Model</a:t>
              </a:r>
              <a:endParaRPr lang="en-US" sz="2800" smtClean="0">
                <a:solidFill>
                  <a:srgbClr val="000000"/>
                </a:solidFill>
                <a:latin typeface="Times New Roman" pitchFamily="18" charset="0"/>
              </a:endParaRPr>
            </a:p>
          </p:txBody>
        </p:sp>
      </p:grpSp>
      <p:sp>
        <p:nvSpPr>
          <p:cNvPr id="40982" name="Line 131"/>
          <p:cNvSpPr>
            <a:spLocks noChangeShapeType="1"/>
          </p:cNvSpPr>
          <p:nvPr/>
        </p:nvSpPr>
        <p:spPr bwMode="auto">
          <a:xfrm flipV="1">
            <a:off x="3438525" y="2960688"/>
            <a:ext cx="973138" cy="1427162"/>
          </a:xfrm>
          <a:prstGeom prst="line">
            <a:avLst/>
          </a:prstGeom>
          <a:noFill/>
          <a:ln w="28575">
            <a:solidFill>
              <a:schemeClr val="accent2"/>
            </a:solidFill>
            <a:round/>
            <a:headEnd/>
            <a:tailEnd/>
          </a:ln>
        </p:spPr>
        <p:txBody>
          <a:bodyPr/>
          <a:lstStyle/>
          <a:p>
            <a:pPr fontAlgn="base">
              <a:spcBef>
                <a:spcPct val="0"/>
              </a:spcBef>
              <a:spcAft>
                <a:spcPct val="0"/>
              </a:spcAft>
            </a:pPr>
            <a:endParaRPr lang="en-US" smtClean="0">
              <a:solidFill>
                <a:srgbClr val="000000"/>
              </a:solidFill>
            </a:endParaRPr>
          </a:p>
        </p:txBody>
      </p:sp>
      <p:sp>
        <p:nvSpPr>
          <p:cNvPr id="40983" name="Text Box 132"/>
          <p:cNvSpPr txBox="1">
            <a:spLocks noChangeArrowheads="1"/>
          </p:cNvSpPr>
          <p:nvPr/>
        </p:nvSpPr>
        <p:spPr bwMode="auto">
          <a:xfrm>
            <a:off x="3465513" y="4319588"/>
            <a:ext cx="254000" cy="244475"/>
          </a:xfrm>
          <a:prstGeom prst="rect">
            <a:avLst/>
          </a:prstGeom>
          <a:noFill/>
          <a:ln w="9525">
            <a:noFill/>
            <a:miter lim="800000"/>
            <a:headEnd/>
            <a:tailEnd/>
          </a:ln>
        </p:spPr>
        <p:txBody>
          <a:bodyPr wrap="none" lIns="91410" tIns="45706" rIns="91410" bIns="45706">
            <a:spAutoFit/>
          </a:bodyPr>
          <a:lstStyle/>
          <a:p>
            <a:pPr fontAlgn="base">
              <a:spcBef>
                <a:spcPct val="0"/>
              </a:spcBef>
              <a:spcAft>
                <a:spcPct val="0"/>
              </a:spcAft>
            </a:pPr>
            <a:r>
              <a:rPr lang="en-US" sz="1000" smtClean="0">
                <a:solidFill>
                  <a:srgbClr val="000000"/>
                </a:solidFill>
              </a:rPr>
              <a:t>1</a:t>
            </a:r>
          </a:p>
        </p:txBody>
      </p:sp>
      <p:sp>
        <p:nvSpPr>
          <p:cNvPr id="40984" name="Text Box 133"/>
          <p:cNvSpPr txBox="1">
            <a:spLocks noChangeArrowheads="1"/>
          </p:cNvSpPr>
          <p:nvPr/>
        </p:nvSpPr>
        <p:spPr bwMode="auto">
          <a:xfrm>
            <a:off x="4141788" y="2743200"/>
            <a:ext cx="254000" cy="244475"/>
          </a:xfrm>
          <a:prstGeom prst="rect">
            <a:avLst/>
          </a:prstGeom>
          <a:noFill/>
          <a:ln w="9525">
            <a:noFill/>
            <a:miter lim="800000"/>
            <a:headEnd/>
            <a:tailEnd/>
          </a:ln>
        </p:spPr>
        <p:txBody>
          <a:bodyPr wrap="none" lIns="91410" tIns="45706" rIns="91410" bIns="45706">
            <a:spAutoFit/>
          </a:bodyPr>
          <a:lstStyle/>
          <a:p>
            <a:pPr fontAlgn="base">
              <a:spcBef>
                <a:spcPct val="0"/>
              </a:spcBef>
              <a:spcAft>
                <a:spcPct val="0"/>
              </a:spcAft>
            </a:pPr>
            <a:r>
              <a:rPr lang="en-US" sz="1000" smtClean="0">
                <a:solidFill>
                  <a:srgbClr val="000000"/>
                </a:solidFill>
              </a:rPr>
              <a:t>1</a:t>
            </a:r>
          </a:p>
        </p:txBody>
      </p:sp>
      <p:sp>
        <p:nvSpPr>
          <p:cNvPr id="40985" name="Line 134"/>
          <p:cNvSpPr>
            <a:spLocks noChangeShapeType="1"/>
          </p:cNvSpPr>
          <p:nvPr/>
        </p:nvSpPr>
        <p:spPr bwMode="auto">
          <a:xfrm flipV="1">
            <a:off x="1735138" y="2963863"/>
            <a:ext cx="2665412" cy="69850"/>
          </a:xfrm>
          <a:prstGeom prst="line">
            <a:avLst/>
          </a:prstGeom>
          <a:noFill/>
          <a:ln w="28575">
            <a:solidFill>
              <a:schemeClr val="accent2"/>
            </a:solidFill>
            <a:round/>
            <a:headEnd/>
            <a:tailEnd/>
          </a:ln>
        </p:spPr>
        <p:txBody>
          <a:bodyPr/>
          <a:lstStyle/>
          <a:p>
            <a:pPr fontAlgn="base">
              <a:spcBef>
                <a:spcPct val="0"/>
              </a:spcBef>
              <a:spcAft>
                <a:spcPct val="0"/>
              </a:spcAft>
            </a:pPr>
            <a:endParaRPr lang="en-US" smtClean="0">
              <a:solidFill>
                <a:srgbClr val="000000"/>
              </a:solidFill>
            </a:endParaRPr>
          </a:p>
        </p:txBody>
      </p:sp>
      <p:sp>
        <p:nvSpPr>
          <p:cNvPr id="40986" name="Line 135"/>
          <p:cNvSpPr>
            <a:spLocks noChangeShapeType="1"/>
          </p:cNvSpPr>
          <p:nvPr/>
        </p:nvSpPr>
        <p:spPr bwMode="auto">
          <a:xfrm>
            <a:off x="1708150" y="3032125"/>
            <a:ext cx="606425" cy="1165225"/>
          </a:xfrm>
          <a:prstGeom prst="line">
            <a:avLst/>
          </a:prstGeom>
          <a:noFill/>
          <a:ln w="28575">
            <a:solidFill>
              <a:schemeClr val="accent2"/>
            </a:solidFill>
            <a:round/>
            <a:headEnd/>
            <a:tailEnd/>
          </a:ln>
        </p:spPr>
        <p:txBody>
          <a:bodyPr/>
          <a:lstStyle/>
          <a:p>
            <a:pPr fontAlgn="base">
              <a:spcBef>
                <a:spcPct val="0"/>
              </a:spcBef>
              <a:spcAft>
                <a:spcPct val="0"/>
              </a:spcAft>
            </a:pPr>
            <a:endParaRPr lang="en-US" smtClean="0">
              <a:solidFill>
                <a:srgbClr val="000000"/>
              </a:solidFill>
            </a:endParaRPr>
          </a:p>
        </p:txBody>
      </p:sp>
      <p:sp>
        <p:nvSpPr>
          <p:cNvPr id="40987" name="Text Box 136"/>
          <p:cNvSpPr txBox="1">
            <a:spLocks noChangeArrowheads="1"/>
          </p:cNvSpPr>
          <p:nvPr/>
        </p:nvSpPr>
        <p:spPr bwMode="auto">
          <a:xfrm>
            <a:off x="2638425" y="3246438"/>
            <a:ext cx="731838" cy="336550"/>
          </a:xfrm>
          <a:prstGeom prst="rect">
            <a:avLst/>
          </a:prstGeom>
          <a:noFill/>
          <a:ln w="9525">
            <a:noFill/>
            <a:miter lim="800000"/>
            <a:headEnd/>
            <a:tailEnd/>
          </a:ln>
        </p:spPr>
        <p:txBody>
          <a:bodyPr lIns="91410" tIns="45706" rIns="91410" bIns="45706">
            <a:spAutoFit/>
          </a:bodyPr>
          <a:lstStyle/>
          <a:p>
            <a:pPr fontAlgn="base">
              <a:spcBef>
                <a:spcPct val="50000"/>
              </a:spcBef>
              <a:spcAft>
                <a:spcPct val="0"/>
              </a:spcAft>
            </a:pPr>
            <a:r>
              <a:rPr lang="en-US" sz="1600" smtClean="0">
                <a:solidFill>
                  <a:srgbClr val="000000"/>
                </a:solidFill>
              </a:rPr>
              <a:t>OR</a:t>
            </a:r>
          </a:p>
        </p:txBody>
      </p:sp>
      <p:sp>
        <p:nvSpPr>
          <p:cNvPr id="40988" name="Rectangle 137"/>
          <p:cNvSpPr>
            <a:spLocks noChangeArrowheads="1"/>
          </p:cNvSpPr>
          <p:nvPr/>
        </p:nvSpPr>
        <p:spPr bwMode="auto">
          <a:xfrm>
            <a:off x="466725" y="212725"/>
            <a:ext cx="8355013" cy="1143000"/>
          </a:xfrm>
          <a:prstGeom prst="rect">
            <a:avLst/>
          </a:prstGeom>
          <a:noFill/>
          <a:ln w="9525">
            <a:noFill/>
            <a:miter lim="800000"/>
            <a:headEnd/>
            <a:tailEnd/>
          </a:ln>
        </p:spPr>
        <p:txBody>
          <a:bodyPr lIns="91410" tIns="45706" rIns="91410" bIns="45706" anchor="ctr"/>
          <a:lstStyle/>
          <a:p>
            <a:pPr algn="ctr" fontAlgn="base">
              <a:spcBef>
                <a:spcPct val="0"/>
              </a:spcBef>
              <a:spcAft>
                <a:spcPct val="0"/>
              </a:spcAft>
            </a:pPr>
            <a:r>
              <a:rPr lang="en-US" sz="3600" smtClean="0">
                <a:solidFill>
                  <a:srgbClr val="000000"/>
                </a:solidFill>
              </a:rPr>
              <a:t>Independent of, but can be coupled to Geographic Representation</a:t>
            </a:r>
          </a:p>
        </p:txBody>
      </p:sp>
      <p:sp>
        <p:nvSpPr>
          <p:cNvPr id="40989" name="Rectangle 138"/>
          <p:cNvSpPr>
            <a:spLocks noChangeArrowheads="1"/>
          </p:cNvSpPr>
          <p:nvPr/>
        </p:nvSpPr>
        <p:spPr bwMode="auto">
          <a:xfrm>
            <a:off x="122238" y="1003300"/>
            <a:ext cx="2219325" cy="1143000"/>
          </a:xfrm>
          <a:prstGeom prst="rect">
            <a:avLst/>
          </a:prstGeom>
          <a:noFill/>
          <a:ln w="9525">
            <a:noFill/>
            <a:miter lim="800000"/>
            <a:headEnd/>
            <a:tailEnd/>
          </a:ln>
        </p:spPr>
        <p:txBody>
          <a:bodyPr lIns="91410" tIns="45706" rIns="91410" bIns="45706" anchor="ctr"/>
          <a:lstStyle/>
          <a:p>
            <a:pPr algn="ctr" fontAlgn="base">
              <a:spcBef>
                <a:spcPct val="0"/>
              </a:spcBef>
              <a:spcAft>
                <a:spcPct val="0"/>
              </a:spcAft>
            </a:pPr>
            <a:r>
              <a:rPr lang="en-US" sz="3600" smtClean="0">
                <a:solidFill>
                  <a:srgbClr val="FF3300"/>
                </a:solidFill>
              </a:rPr>
              <a:t>ODM</a:t>
            </a:r>
          </a:p>
        </p:txBody>
      </p:sp>
      <p:sp>
        <p:nvSpPr>
          <p:cNvPr id="40990" name="Rectangle 139"/>
          <p:cNvSpPr>
            <a:spLocks noChangeArrowheads="1"/>
          </p:cNvSpPr>
          <p:nvPr/>
        </p:nvSpPr>
        <p:spPr bwMode="auto">
          <a:xfrm>
            <a:off x="5295900" y="1001713"/>
            <a:ext cx="2219325" cy="1143000"/>
          </a:xfrm>
          <a:prstGeom prst="rect">
            <a:avLst/>
          </a:prstGeom>
          <a:noFill/>
          <a:ln w="9525">
            <a:noFill/>
            <a:miter lim="800000"/>
            <a:headEnd/>
            <a:tailEnd/>
          </a:ln>
        </p:spPr>
        <p:txBody>
          <a:bodyPr lIns="91410" tIns="45706" rIns="91410" bIns="45706" anchor="ctr"/>
          <a:lstStyle/>
          <a:p>
            <a:pPr algn="ctr" fontAlgn="base">
              <a:spcBef>
                <a:spcPct val="0"/>
              </a:spcBef>
              <a:spcAft>
                <a:spcPct val="0"/>
              </a:spcAft>
            </a:pPr>
            <a:r>
              <a:rPr lang="en-US" sz="3600" smtClean="0">
                <a:solidFill>
                  <a:srgbClr val="FF3300"/>
                </a:solidFill>
              </a:rPr>
              <a:t>Arc Hydro</a:t>
            </a:r>
          </a:p>
        </p:txBody>
      </p:sp>
      <p:sp>
        <p:nvSpPr>
          <p:cNvPr id="40991" name="Rectangle 140"/>
          <p:cNvSpPr>
            <a:spLocks noChangeArrowheads="1"/>
          </p:cNvSpPr>
          <p:nvPr/>
        </p:nvSpPr>
        <p:spPr bwMode="auto">
          <a:xfrm>
            <a:off x="3635375" y="1820863"/>
            <a:ext cx="5319713" cy="5008562"/>
          </a:xfrm>
          <a:prstGeom prst="rect">
            <a:avLst/>
          </a:prstGeom>
          <a:noFill/>
          <a:ln w="28575">
            <a:solidFill>
              <a:srgbClr val="FF3300"/>
            </a:solidFill>
            <a:prstDash val="dash"/>
            <a:miter lim="800000"/>
            <a:headEnd/>
            <a:tailEnd/>
          </a:ln>
        </p:spPr>
        <p:txBody>
          <a:bodyPr wrap="none" anchor="ctr"/>
          <a:lstStyle/>
          <a:p>
            <a:pPr fontAlgn="base">
              <a:spcBef>
                <a:spcPct val="0"/>
              </a:spcBef>
              <a:spcAft>
                <a:spcPct val="0"/>
              </a:spcAft>
            </a:pPr>
            <a:endParaRPr lang="en-US" smtClean="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8"/>
          <p:cNvPicPr>
            <a:picLocks noChangeAspect="1" noChangeArrowheads="1"/>
          </p:cNvPicPr>
          <p:nvPr/>
        </p:nvPicPr>
        <p:blipFill>
          <a:blip r:embed="rId2" cstate="print"/>
          <a:srcRect/>
          <a:stretch>
            <a:fillRect/>
          </a:stretch>
        </p:blipFill>
        <p:spPr bwMode="auto">
          <a:xfrm>
            <a:off x="465138" y="361950"/>
            <a:ext cx="6200775" cy="4251325"/>
          </a:xfrm>
          <a:prstGeom prst="rect">
            <a:avLst/>
          </a:prstGeom>
          <a:noFill/>
          <a:ln w="9525">
            <a:noFill/>
            <a:miter lim="800000"/>
            <a:headEnd/>
            <a:tailEnd/>
          </a:ln>
        </p:spPr>
      </p:pic>
      <p:sp>
        <p:nvSpPr>
          <p:cNvPr id="41987" name="Rectangle 3"/>
          <p:cNvSpPr>
            <a:spLocks noGrp="1" noChangeArrowheads="1"/>
          </p:cNvSpPr>
          <p:nvPr>
            <p:ph type="title"/>
          </p:nvPr>
        </p:nvSpPr>
        <p:spPr>
          <a:xfrm>
            <a:off x="741363" y="-52388"/>
            <a:ext cx="7772400" cy="835026"/>
          </a:xfrm>
        </p:spPr>
        <p:txBody>
          <a:bodyPr/>
          <a:lstStyle/>
          <a:p>
            <a:pPr eaLnBrk="1" hangingPunct="1"/>
            <a:r>
              <a:rPr lang="en-US" smtClean="0"/>
              <a:t>Variable attributes</a:t>
            </a:r>
          </a:p>
        </p:txBody>
      </p:sp>
      <p:sp>
        <p:nvSpPr>
          <p:cNvPr id="41988" name="Text Box 4"/>
          <p:cNvSpPr txBox="1">
            <a:spLocks noChangeArrowheads="1"/>
          </p:cNvSpPr>
          <p:nvPr/>
        </p:nvSpPr>
        <p:spPr bwMode="auto">
          <a:xfrm>
            <a:off x="2860675" y="3878263"/>
            <a:ext cx="6059488" cy="2563812"/>
          </a:xfrm>
          <a:prstGeom prst="rect">
            <a:avLst/>
          </a:prstGeom>
          <a:noFill/>
          <a:ln w="9525">
            <a:noFill/>
            <a:miter lim="800000"/>
            <a:headEnd/>
            <a:tailEnd/>
          </a:ln>
        </p:spPr>
        <p:txBody>
          <a:bodyPr lIns="91410" tIns="45706" rIns="91410" bIns="45706">
            <a:spAutoFit/>
          </a:bodyPr>
          <a:lstStyle/>
          <a:p>
            <a:pPr fontAlgn="base">
              <a:spcBef>
                <a:spcPct val="0"/>
              </a:spcBef>
              <a:spcAft>
                <a:spcPct val="0"/>
              </a:spcAft>
            </a:pPr>
            <a:r>
              <a:rPr lang="en-US" smtClean="0">
                <a:solidFill>
                  <a:srgbClr val="FF3300"/>
                </a:solidFill>
              </a:rPr>
              <a:t>VariableName</a:t>
            </a:r>
            <a:r>
              <a:rPr lang="en-US" smtClean="0">
                <a:solidFill>
                  <a:srgbClr val="000000"/>
                </a:solidFill>
              </a:rPr>
              <a:t>, e.g. discharge</a:t>
            </a:r>
          </a:p>
          <a:p>
            <a:pPr fontAlgn="base">
              <a:spcBef>
                <a:spcPct val="0"/>
              </a:spcBef>
              <a:spcAft>
                <a:spcPct val="0"/>
              </a:spcAft>
            </a:pPr>
            <a:r>
              <a:rPr lang="en-US" smtClean="0">
                <a:solidFill>
                  <a:srgbClr val="FF3300"/>
                </a:solidFill>
              </a:rPr>
              <a:t>VariableCode</a:t>
            </a:r>
            <a:r>
              <a:rPr lang="en-US" smtClean="0">
                <a:solidFill>
                  <a:srgbClr val="000000"/>
                </a:solidFill>
              </a:rPr>
              <a:t>, e.g. NWIS:0060</a:t>
            </a:r>
          </a:p>
          <a:p>
            <a:pPr fontAlgn="base">
              <a:spcBef>
                <a:spcPct val="0"/>
              </a:spcBef>
              <a:spcAft>
                <a:spcPct val="0"/>
              </a:spcAft>
            </a:pPr>
            <a:r>
              <a:rPr lang="en-US" smtClean="0">
                <a:solidFill>
                  <a:srgbClr val="FF3300"/>
                </a:solidFill>
              </a:rPr>
              <a:t>SampleMedium</a:t>
            </a:r>
            <a:r>
              <a:rPr lang="en-US" smtClean="0">
                <a:solidFill>
                  <a:srgbClr val="000000"/>
                </a:solidFill>
              </a:rPr>
              <a:t>, e.g. water</a:t>
            </a:r>
          </a:p>
          <a:p>
            <a:pPr fontAlgn="base">
              <a:spcBef>
                <a:spcPct val="0"/>
              </a:spcBef>
              <a:spcAft>
                <a:spcPct val="0"/>
              </a:spcAft>
            </a:pPr>
            <a:r>
              <a:rPr lang="en-US" smtClean="0">
                <a:solidFill>
                  <a:srgbClr val="FF3300"/>
                </a:solidFill>
              </a:rPr>
              <a:t>ValueType</a:t>
            </a:r>
            <a:r>
              <a:rPr lang="en-US" smtClean="0">
                <a:solidFill>
                  <a:srgbClr val="000000"/>
                </a:solidFill>
              </a:rPr>
              <a:t>, e.g. field observation, laboratory sample</a:t>
            </a:r>
          </a:p>
          <a:p>
            <a:pPr fontAlgn="base">
              <a:spcBef>
                <a:spcPct val="0"/>
              </a:spcBef>
              <a:spcAft>
                <a:spcPct val="0"/>
              </a:spcAft>
            </a:pPr>
            <a:r>
              <a:rPr lang="en-US" smtClean="0">
                <a:solidFill>
                  <a:srgbClr val="FF3300"/>
                </a:solidFill>
              </a:rPr>
              <a:t>IsRegular</a:t>
            </a:r>
            <a:r>
              <a:rPr lang="en-US" smtClean="0">
                <a:solidFill>
                  <a:srgbClr val="000000"/>
                </a:solidFill>
              </a:rPr>
              <a:t>, e.g. Yes for regular or No for intermittent</a:t>
            </a:r>
          </a:p>
          <a:p>
            <a:pPr fontAlgn="base">
              <a:spcBef>
                <a:spcPct val="0"/>
              </a:spcBef>
              <a:spcAft>
                <a:spcPct val="0"/>
              </a:spcAft>
            </a:pPr>
            <a:r>
              <a:rPr lang="en-US" smtClean="0">
                <a:solidFill>
                  <a:srgbClr val="FF3300"/>
                </a:solidFill>
              </a:rPr>
              <a:t>TimeSupport</a:t>
            </a:r>
            <a:r>
              <a:rPr lang="en-US" smtClean="0">
                <a:solidFill>
                  <a:srgbClr val="000000"/>
                </a:solidFill>
              </a:rPr>
              <a:t> (averaging interval for observation)</a:t>
            </a:r>
          </a:p>
          <a:p>
            <a:pPr fontAlgn="base">
              <a:spcBef>
                <a:spcPct val="0"/>
              </a:spcBef>
              <a:spcAft>
                <a:spcPct val="0"/>
              </a:spcAft>
            </a:pPr>
            <a:r>
              <a:rPr lang="en-US" smtClean="0">
                <a:solidFill>
                  <a:srgbClr val="FF3300"/>
                </a:solidFill>
              </a:rPr>
              <a:t>DataType</a:t>
            </a:r>
            <a:r>
              <a:rPr lang="en-US" smtClean="0">
                <a:solidFill>
                  <a:srgbClr val="000000"/>
                </a:solidFill>
              </a:rPr>
              <a:t>, e.g. Continuous, Instantaneous, Categorical</a:t>
            </a:r>
          </a:p>
          <a:p>
            <a:pPr fontAlgn="base">
              <a:spcBef>
                <a:spcPct val="0"/>
              </a:spcBef>
              <a:spcAft>
                <a:spcPct val="0"/>
              </a:spcAft>
            </a:pPr>
            <a:r>
              <a:rPr lang="en-US" smtClean="0">
                <a:solidFill>
                  <a:srgbClr val="FF3300"/>
                </a:solidFill>
              </a:rPr>
              <a:t>GeneralCategory</a:t>
            </a:r>
            <a:r>
              <a:rPr lang="en-US" smtClean="0">
                <a:solidFill>
                  <a:srgbClr val="000000"/>
                </a:solidFill>
              </a:rPr>
              <a:t>, e.g. Climate, Water Quality</a:t>
            </a:r>
          </a:p>
          <a:p>
            <a:pPr fontAlgn="base">
              <a:spcBef>
                <a:spcPct val="0"/>
              </a:spcBef>
              <a:spcAft>
                <a:spcPct val="0"/>
              </a:spcAft>
            </a:pPr>
            <a:r>
              <a:rPr lang="en-US" smtClean="0">
                <a:solidFill>
                  <a:srgbClr val="FF3300"/>
                </a:solidFill>
              </a:rPr>
              <a:t>NoDataValue</a:t>
            </a:r>
            <a:r>
              <a:rPr lang="en-US" smtClean="0">
                <a:solidFill>
                  <a:srgbClr val="000000"/>
                </a:solidFill>
              </a:rPr>
              <a:t>, e.g. -9999</a:t>
            </a:r>
          </a:p>
        </p:txBody>
      </p:sp>
      <p:sp>
        <p:nvSpPr>
          <p:cNvPr id="41989" name="Text Box 5"/>
          <p:cNvSpPr txBox="1">
            <a:spLocks noChangeArrowheads="1"/>
          </p:cNvSpPr>
          <p:nvPr/>
        </p:nvSpPr>
        <p:spPr bwMode="auto">
          <a:xfrm>
            <a:off x="6245225" y="1954213"/>
            <a:ext cx="1119188" cy="366712"/>
          </a:xfrm>
          <a:prstGeom prst="rect">
            <a:avLst/>
          </a:prstGeom>
          <a:noFill/>
          <a:ln w="9525">
            <a:noFill/>
            <a:miter lim="800000"/>
            <a:headEnd/>
            <a:tailEnd/>
          </a:ln>
        </p:spPr>
        <p:txBody>
          <a:bodyPr lIns="91410" tIns="45706" rIns="91410" bIns="45706">
            <a:spAutoFit/>
          </a:bodyPr>
          <a:lstStyle/>
          <a:p>
            <a:pPr fontAlgn="base">
              <a:spcBef>
                <a:spcPct val="0"/>
              </a:spcBef>
              <a:spcAft>
                <a:spcPct val="0"/>
              </a:spcAft>
            </a:pPr>
            <a:r>
              <a:rPr lang="en-US" smtClean="0">
                <a:solidFill>
                  <a:srgbClr val="000000"/>
                </a:solidFill>
              </a:rPr>
              <a:t>m</a:t>
            </a:r>
            <a:r>
              <a:rPr lang="en-US" baseline="30000" smtClean="0">
                <a:solidFill>
                  <a:srgbClr val="000000"/>
                </a:solidFill>
              </a:rPr>
              <a:t>3</a:t>
            </a:r>
            <a:r>
              <a:rPr lang="en-US" smtClean="0">
                <a:solidFill>
                  <a:srgbClr val="000000"/>
                </a:solidFill>
              </a:rPr>
              <a:t>/s</a:t>
            </a:r>
          </a:p>
        </p:txBody>
      </p:sp>
      <p:sp>
        <p:nvSpPr>
          <p:cNvPr id="41990" name="Text Box 6"/>
          <p:cNvSpPr txBox="1">
            <a:spLocks noChangeArrowheads="1"/>
          </p:cNvSpPr>
          <p:nvPr/>
        </p:nvSpPr>
        <p:spPr bwMode="auto">
          <a:xfrm>
            <a:off x="6202363" y="1738313"/>
            <a:ext cx="1119187" cy="366712"/>
          </a:xfrm>
          <a:prstGeom prst="rect">
            <a:avLst/>
          </a:prstGeom>
          <a:noFill/>
          <a:ln w="9525">
            <a:noFill/>
            <a:miter lim="800000"/>
            <a:headEnd/>
            <a:tailEnd/>
          </a:ln>
        </p:spPr>
        <p:txBody>
          <a:bodyPr lIns="91410" tIns="45706" rIns="91410" bIns="45706">
            <a:spAutoFit/>
          </a:bodyPr>
          <a:lstStyle/>
          <a:p>
            <a:pPr fontAlgn="base">
              <a:spcBef>
                <a:spcPct val="0"/>
              </a:spcBef>
              <a:spcAft>
                <a:spcPct val="0"/>
              </a:spcAft>
            </a:pPr>
            <a:r>
              <a:rPr lang="en-US" smtClean="0">
                <a:solidFill>
                  <a:srgbClr val="000000"/>
                </a:solidFill>
              </a:rPr>
              <a:t>Flow</a:t>
            </a:r>
          </a:p>
        </p:txBody>
      </p:sp>
      <p:sp>
        <p:nvSpPr>
          <p:cNvPr id="41991" name="Text Box 7"/>
          <p:cNvSpPr txBox="1">
            <a:spLocks noChangeArrowheads="1"/>
          </p:cNvSpPr>
          <p:nvPr/>
        </p:nvSpPr>
        <p:spPr bwMode="auto">
          <a:xfrm>
            <a:off x="6205538" y="1570038"/>
            <a:ext cx="2700337" cy="336550"/>
          </a:xfrm>
          <a:prstGeom prst="rect">
            <a:avLst/>
          </a:prstGeom>
          <a:noFill/>
          <a:ln w="9525">
            <a:noFill/>
            <a:miter lim="800000"/>
            <a:headEnd/>
            <a:tailEnd/>
          </a:ln>
        </p:spPr>
        <p:txBody>
          <a:bodyPr lIns="91410" tIns="45706" rIns="91410" bIns="45706">
            <a:spAutoFit/>
          </a:bodyPr>
          <a:lstStyle/>
          <a:p>
            <a:pPr fontAlgn="base">
              <a:spcBef>
                <a:spcPct val="0"/>
              </a:spcBef>
              <a:spcAft>
                <a:spcPct val="0"/>
              </a:spcAft>
            </a:pPr>
            <a:r>
              <a:rPr lang="en-US" sz="1600" smtClean="0">
                <a:solidFill>
                  <a:srgbClr val="000000"/>
                </a:solidFill>
              </a:rPr>
              <a:t>Cubic meters per second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06438" y="212725"/>
            <a:ext cx="7732712" cy="1122363"/>
          </a:xfrm>
        </p:spPr>
        <p:txBody>
          <a:bodyPr/>
          <a:lstStyle/>
          <a:p>
            <a:pPr eaLnBrk="1" hangingPunct="1"/>
            <a:r>
              <a:rPr lang="en-US" sz="4000" smtClean="0"/>
              <a:t>Scale issues in the interpretation of data</a:t>
            </a:r>
          </a:p>
        </p:txBody>
      </p:sp>
      <p:sp>
        <p:nvSpPr>
          <p:cNvPr id="43011" name="Text Box 4"/>
          <p:cNvSpPr txBox="1">
            <a:spLocks noChangeArrowheads="1"/>
          </p:cNvSpPr>
          <p:nvPr/>
        </p:nvSpPr>
        <p:spPr bwMode="auto">
          <a:xfrm>
            <a:off x="2763838" y="1717675"/>
            <a:ext cx="4052887" cy="641350"/>
          </a:xfrm>
          <a:prstGeom prst="rect">
            <a:avLst/>
          </a:prstGeom>
          <a:noFill/>
          <a:ln w="9525">
            <a:noFill/>
            <a:miter lim="800000"/>
            <a:headEnd/>
            <a:tailEnd/>
          </a:ln>
        </p:spPr>
        <p:txBody>
          <a:bodyPr lIns="91410" tIns="45706" rIns="91410" bIns="45706">
            <a:spAutoFit/>
          </a:bodyPr>
          <a:lstStyle/>
          <a:p>
            <a:pPr eaLnBrk="0" fontAlgn="base" hangingPunct="0">
              <a:spcBef>
                <a:spcPct val="50000"/>
              </a:spcBef>
              <a:spcAft>
                <a:spcPct val="0"/>
              </a:spcAft>
            </a:pPr>
            <a:r>
              <a:rPr lang="en-US" sz="3600" b="1" smtClean="0">
                <a:solidFill>
                  <a:srgbClr val="FF0000"/>
                </a:solidFill>
                <a:latin typeface="Times New Roman" pitchFamily="18" charset="0"/>
              </a:rPr>
              <a:t>The scale triplet</a:t>
            </a:r>
          </a:p>
        </p:txBody>
      </p:sp>
      <p:sp>
        <p:nvSpPr>
          <p:cNvPr id="43012" name="Rectangle 5"/>
          <p:cNvSpPr>
            <a:spLocks noChangeArrowheads="1"/>
          </p:cNvSpPr>
          <p:nvPr/>
        </p:nvSpPr>
        <p:spPr bwMode="auto">
          <a:xfrm>
            <a:off x="0" y="6583363"/>
            <a:ext cx="9144000" cy="274637"/>
          </a:xfrm>
          <a:prstGeom prst="rect">
            <a:avLst/>
          </a:prstGeom>
          <a:noFill/>
          <a:ln w="9525">
            <a:noFill/>
            <a:miter lim="800000"/>
            <a:headEnd/>
            <a:tailEnd/>
          </a:ln>
        </p:spPr>
        <p:txBody>
          <a:bodyPr lIns="91410" tIns="45706" rIns="91410" bIns="45706">
            <a:spAutoFit/>
          </a:bodyPr>
          <a:lstStyle/>
          <a:p>
            <a:pPr eaLnBrk="0" fontAlgn="base" hangingPunct="0">
              <a:spcBef>
                <a:spcPct val="0"/>
              </a:spcBef>
              <a:spcAft>
                <a:spcPct val="0"/>
              </a:spcAft>
            </a:pPr>
            <a:r>
              <a:rPr lang="en-US" sz="1200" smtClean="0">
                <a:solidFill>
                  <a:srgbClr val="000000"/>
                </a:solidFill>
                <a:latin typeface="Times New Roman" pitchFamily="18" charset="0"/>
              </a:rPr>
              <a:t>From:  Blöschl, G., (1996), </a:t>
            </a:r>
            <a:r>
              <a:rPr lang="en-US" sz="1200" u="sng" smtClean="0">
                <a:solidFill>
                  <a:srgbClr val="000000"/>
                </a:solidFill>
                <a:latin typeface="Times New Roman" pitchFamily="18" charset="0"/>
              </a:rPr>
              <a:t>Scale and Scaling in Hydrology, Habilitationsschrift</a:t>
            </a:r>
            <a:r>
              <a:rPr lang="en-US" sz="1200" smtClean="0">
                <a:solidFill>
                  <a:srgbClr val="000000"/>
                </a:solidFill>
                <a:latin typeface="Times New Roman" pitchFamily="18" charset="0"/>
              </a:rPr>
              <a:t>, Weiner Mitteilungen Wasser Abwasser Gewasser, Wien, 346 p.</a:t>
            </a:r>
          </a:p>
        </p:txBody>
      </p:sp>
      <p:sp>
        <p:nvSpPr>
          <p:cNvPr id="43013" name="Text Box 6"/>
          <p:cNvSpPr txBox="1">
            <a:spLocks noChangeArrowheads="1"/>
          </p:cNvSpPr>
          <p:nvPr/>
        </p:nvSpPr>
        <p:spPr bwMode="auto">
          <a:xfrm>
            <a:off x="660400" y="2460625"/>
            <a:ext cx="1476375" cy="519113"/>
          </a:xfrm>
          <a:prstGeom prst="rect">
            <a:avLst/>
          </a:prstGeom>
          <a:noFill/>
          <a:ln w="9525">
            <a:noFill/>
            <a:miter lim="800000"/>
            <a:headEnd/>
            <a:tailEnd/>
          </a:ln>
        </p:spPr>
        <p:txBody>
          <a:bodyPr wrap="none" lIns="91410" tIns="45706" rIns="91410" bIns="45706">
            <a:spAutoFit/>
          </a:bodyPr>
          <a:lstStyle/>
          <a:p>
            <a:pPr eaLnBrk="0" fontAlgn="base" hangingPunct="0">
              <a:spcBef>
                <a:spcPct val="0"/>
              </a:spcBef>
              <a:spcAft>
                <a:spcPct val="0"/>
              </a:spcAft>
            </a:pPr>
            <a:r>
              <a:rPr lang="en-US" sz="2800" smtClean="0">
                <a:solidFill>
                  <a:srgbClr val="FF0000"/>
                </a:solidFill>
                <a:latin typeface="Times New Roman" pitchFamily="18" charset="0"/>
              </a:rPr>
              <a:t>a) Extent</a:t>
            </a:r>
          </a:p>
        </p:txBody>
      </p:sp>
      <p:sp>
        <p:nvSpPr>
          <p:cNvPr id="43014" name="Text Box 7"/>
          <p:cNvSpPr txBox="1">
            <a:spLocks noChangeArrowheads="1"/>
          </p:cNvSpPr>
          <p:nvPr/>
        </p:nvSpPr>
        <p:spPr bwMode="auto">
          <a:xfrm>
            <a:off x="3667125" y="2460625"/>
            <a:ext cx="1714500" cy="519113"/>
          </a:xfrm>
          <a:prstGeom prst="rect">
            <a:avLst/>
          </a:prstGeom>
          <a:noFill/>
          <a:ln w="9525">
            <a:noFill/>
            <a:miter lim="800000"/>
            <a:headEnd/>
            <a:tailEnd/>
          </a:ln>
        </p:spPr>
        <p:txBody>
          <a:bodyPr wrap="none" lIns="91410" tIns="45706" rIns="91410" bIns="45706">
            <a:spAutoFit/>
          </a:bodyPr>
          <a:lstStyle/>
          <a:p>
            <a:pPr eaLnBrk="0" fontAlgn="base" hangingPunct="0">
              <a:spcBef>
                <a:spcPct val="0"/>
              </a:spcBef>
              <a:spcAft>
                <a:spcPct val="0"/>
              </a:spcAft>
            </a:pPr>
            <a:r>
              <a:rPr lang="en-US" sz="2800" smtClean="0">
                <a:solidFill>
                  <a:srgbClr val="FF0000"/>
                </a:solidFill>
                <a:latin typeface="Times New Roman" pitchFamily="18" charset="0"/>
              </a:rPr>
              <a:t>b) Spacing</a:t>
            </a:r>
          </a:p>
        </p:txBody>
      </p:sp>
      <p:sp>
        <p:nvSpPr>
          <p:cNvPr id="43015" name="Text Box 8"/>
          <p:cNvSpPr txBox="1">
            <a:spLocks noChangeArrowheads="1"/>
          </p:cNvSpPr>
          <p:nvPr/>
        </p:nvSpPr>
        <p:spPr bwMode="auto">
          <a:xfrm>
            <a:off x="6688138" y="2462213"/>
            <a:ext cx="1676400" cy="519112"/>
          </a:xfrm>
          <a:prstGeom prst="rect">
            <a:avLst/>
          </a:prstGeom>
          <a:noFill/>
          <a:ln w="9525">
            <a:noFill/>
            <a:miter lim="800000"/>
            <a:headEnd/>
            <a:tailEnd/>
          </a:ln>
        </p:spPr>
        <p:txBody>
          <a:bodyPr wrap="none" lIns="91410" tIns="45706" rIns="91410" bIns="45706">
            <a:spAutoFit/>
          </a:bodyPr>
          <a:lstStyle/>
          <a:p>
            <a:pPr eaLnBrk="0" fontAlgn="base" hangingPunct="0">
              <a:spcBef>
                <a:spcPct val="0"/>
              </a:spcBef>
              <a:spcAft>
                <a:spcPct val="0"/>
              </a:spcAft>
            </a:pPr>
            <a:r>
              <a:rPr lang="en-US" sz="2800" smtClean="0">
                <a:solidFill>
                  <a:srgbClr val="FF0000"/>
                </a:solidFill>
                <a:latin typeface="Times New Roman" pitchFamily="18" charset="0"/>
              </a:rPr>
              <a:t>c) Support</a:t>
            </a:r>
          </a:p>
        </p:txBody>
      </p:sp>
      <p:grpSp>
        <p:nvGrpSpPr>
          <p:cNvPr id="2" name="Group 10"/>
          <p:cNvGrpSpPr>
            <a:grpSpLocks/>
          </p:cNvGrpSpPr>
          <p:nvPr/>
        </p:nvGrpSpPr>
        <p:grpSpPr bwMode="auto">
          <a:xfrm>
            <a:off x="-46038" y="2987675"/>
            <a:ext cx="3084513" cy="2765425"/>
            <a:chOff x="115" y="244"/>
            <a:chExt cx="2045" cy="1742"/>
          </a:xfrm>
        </p:grpSpPr>
        <p:sp>
          <p:nvSpPr>
            <p:cNvPr id="43050" name="Line 11"/>
            <p:cNvSpPr>
              <a:spLocks noChangeShapeType="1"/>
            </p:cNvSpPr>
            <p:nvPr/>
          </p:nvSpPr>
          <p:spPr bwMode="auto">
            <a:xfrm flipV="1">
              <a:off x="336" y="425"/>
              <a:ext cx="0" cy="1343"/>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43051" name="Line 12"/>
            <p:cNvSpPr>
              <a:spLocks noChangeShapeType="1"/>
            </p:cNvSpPr>
            <p:nvPr/>
          </p:nvSpPr>
          <p:spPr bwMode="auto">
            <a:xfrm>
              <a:off x="336" y="1768"/>
              <a:ext cx="1824" cy="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43052" name="Text Box 13"/>
            <p:cNvSpPr txBox="1">
              <a:spLocks noChangeArrowheads="1"/>
            </p:cNvSpPr>
            <p:nvPr/>
          </p:nvSpPr>
          <p:spPr bwMode="auto">
            <a:xfrm>
              <a:off x="810" y="1774"/>
              <a:ext cx="1008" cy="212"/>
            </a:xfrm>
            <a:prstGeom prst="rect">
              <a:avLst/>
            </a:prstGeom>
            <a:noFill/>
            <a:ln w="9525">
              <a:noFill/>
              <a:miter lim="800000"/>
              <a:headEnd/>
              <a:tailEnd/>
            </a:ln>
          </p:spPr>
          <p:txBody>
            <a:bodyPr>
              <a:spAutoFit/>
            </a:bodyPr>
            <a:lstStyle/>
            <a:p>
              <a:pPr fontAlgn="base">
                <a:spcBef>
                  <a:spcPct val="50000"/>
                </a:spcBef>
                <a:spcAft>
                  <a:spcPct val="0"/>
                </a:spcAft>
              </a:pPr>
              <a:r>
                <a:rPr lang="en-US" sz="1600" smtClean="0">
                  <a:solidFill>
                    <a:srgbClr val="000000"/>
                  </a:solidFill>
                </a:rPr>
                <a:t>length or time</a:t>
              </a:r>
            </a:p>
          </p:txBody>
        </p:sp>
        <p:sp>
          <p:nvSpPr>
            <p:cNvPr id="43053" name="Text Box 14"/>
            <p:cNvSpPr txBox="1">
              <a:spLocks noChangeArrowheads="1"/>
            </p:cNvSpPr>
            <p:nvPr/>
          </p:nvSpPr>
          <p:spPr bwMode="auto">
            <a:xfrm rot="-5400000">
              <a:off x="-81" y="964"/>
              <a:ext cx="616" cy="223"/>
            </a:xfrm>
            <a:prstGeom prst="rect">
              <a:avLst/>
            </a:prstGeom>
            <a:noFill/>
            <a:ln w="9525">
              <a:noFill/>
              <a:miter lim="800000"/>
              <a:headEnd/>
              <a:tailEnd/>
            </a:ln>
          </p:spPr>
          <p:txBody>
            <a:bodyPr>
              <a:spAutoFit/>
            </a:bodyPr>
            <a:lstStyle/>
            <a:p>
              <a:pPr fontAlgn="base">
                <a:spcBef>
                  <a:spcPct val="50000"/>
                </a:spcBef>
                <a:spcAft>
                  <a:spcPct val="0"/>
                </a:spcAft>
              </a:pPr>
              <a:r>
                <a:rPr lang="en-US" sz="1600" smtClean="0">
                  <a:solidFill>
                    <a:srgbClr val="000000"/>
                  </a:solidFill>
                </a:rPr>
                <a:t>quantity</a:t>
              </a:r>
            </a:p>
          </p:txBody>
        </p:sp>
        <p:sp>
          <p:nvSpPr>
            <p:cNvPr id="43054" name="Oval 15"/>
            <p:cNvSpPr>
              <a:spLocks noChangeArrowheads="1"/>
            </p:cNvSpPr>
            <p:nvPr/>
          </p:nvSpPr>
          <p:spPr bwMode="auto">
            <a:xfrm>
              <a:off x="528" y="1336"/>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55" name="Oval 16"/>
            <p:cNvSpPr>
              <a:spLocks noChangeArrowheads="1"/>
            </p:cNvSpPr>
            <p:nvPr/>
          </p:nvSpPr>
          <p:spPr bwMode="auto">
            <a:xfrm>
              <a:off x="768" y="857"/>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56" name="Oval 17"/>
            <p:cNvSpPr>
              <a:spLocks noChangeArrowheads="1"/>
            </p:cNvSpPr>
            <p:nvPr/>
          </p:nvSpPr>
          <p:spPr bwMode="auto">
            <a:xfrm>
              <a:off x="1008" y="1097"/>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57" name="Oval 18"/>
            <p:cNvSpPr>
              <a:spLocks noChangeArrowheads="1"/>
            </p:cNvSpPr>
            <p:nvPr/>
          </p:nvSpPr>
          <p:spPr bwMode="auto">
            <a:xfrm>
              <a:off x="1200" y="1384"/>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58" name="Oval 19"/>
            <p:cNvSpPr>
              <a:spLocks noChangeArrowheads="1"/>
            </p:cNvSpPr>
            <p:nvPr/>
          </p:nvSpPr>
          <p:spPr bwMode="auto">
            <a:xfrm>
              <a:off x="1440" y="1145"/>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59" name="Oval 20"/>
            <p:cNvSpPr>
              <a:spLocks noChangeArrowheads="1"/>
            </p:cNvSpPr>
            <p:nvPr/>
          </p:nvSpPr>
          <p:spPr bwMode="auto">
            <a:xfrm>
              <a:off x="1728" y="1097"/>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60" name="Oval 21"/>
            <p:cNvSpPr>
              <a:spLocks noChangeArrowheads="1"/>
            </p:cNvSpPr>
            <p:nvPr/>
          </p:nvSpPr>
          <p:spPr bwMode="auto">
            <a:xfrm>
              <a:off x="1920" y="1288"/>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61" name="Line 22"/>
            <p:cNvSpPr>
              <a:spLocks noChangeShapeType="1"/>
            </p:cNvSpPr>
            <p:nvPr/>
          </p:nvSpPr>
          <p:spPr bwMode="auto">
            <a:xfrm flipV="1">
              <a:off x="576" y="459"/>
              <a:ext cx="0" cy="864"/>
            </a:xfrm>
            <a:prstGeom prst="line">
              <a:avLst/>
            </a:prstGeom>
            <a:noFill/>
            <a:ln w="19050">
              <a:solidFill>
                <a:schemeClr val="tx1"/>
              </a:solidFill>
              <a:prstDash val="dash"/>
              <a:round/>
              <a:headEnd/>
              <a:tailEnd/>
            </a:ln>
          </p:spPr>
          <p:txBody>
            <a:bodyPr/>
            <a:lstStyle/>
            <a:p>
              <a:pPr fontAlgn="base">
                <a:spcBef>
                  <a:spcPct val="0"/>
                </a:spcBef>
                <a:spcAft>
                  <a:spcPct val="0"/>
                </a:spcAft>
              </a:pPr>
              <a:endParaRPr lang="en-US" smtClean="0">
                <a:solidFill>
                  <a:srgbClr val="000000"/>
                </a:solidFill>
              </a:endParaRPr>
            </a:p>
          </p:txBody>
        </p:sp>
        <p:sp>
          <p:nvSpPr>
            <p:cNvPr id="43062" name="Line 23"/>
            <p:cNvSpPr>
              <a:spLocks noChangeShapeType="1"/>
            </p:cNvSpPr>
            <p:nvPr/>
          </p:nvSpPr>
          <p:spPr bwMode="auto">
            <a:xfrm flipV="1">
              <a:off x="1968" y="474"/>
              <a:ext cx="9" cy="801"/>
            </a:xfrm>
            <a:prstGeom prst="line">
              <a:avLst/>
            </a:prstGeom>
            <a:noFill/>
            <a:ln w="19050">
              <a:solidFill>
                <a:schemeClr val="tx1"/>
              </a:solidFill>
              <a:prstDash val="dash"/>
              <a:round/>
              <a:headEnd/>
              <a:tailEnd/>
            </a:ln>
          </p:spPr>
          <p:txBody>
            <a:bodyPr/>
            <a:lstStyle/>
            <a:p>
              <a:pPr fontAlgn="base">
                <a:spcBef>
                  <a:spcPct val="0"/>
                </a:spcBef>
                <a:spcAft>
                  <a:spcPct val="0"/>
                </a:spcAft>
              </a:pPr>
              <a:endParaRPr lang="en-US" smtClean="0">
                <a:solidFill>
                  <a:srgbClr val="000000"/>
                </a:solidFill>
              </a:endParaRPr>
            </a:p>
          </p:txBody>
        </p:sp>
        <p:sp>
          <p:nvSpPr>
            <p:cNvPr id="43063" name="Line 24"/>
            <p:cNvSpPr>
              <a:spLocks noChangeShapeType="1"/>
            </p:cNvSpPr>
            <p:nvPr/>
          </p:nvSpPr>
          <p:spPr bwMode="auto">
            <a:xfrm>
              <a:off x="585" y="474"/>
              <a:ext cx="1392" cy="1"/>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US" smtClean="0">
                <a:solidFill>
                  <a:srgbClr val="000000"/>
                </a:solidFill>
              </a:endParaRPr>
            </a:p>
          </p:txBody>
        </p:sp>
        <p:sp>
          <p:nvSpPr>
            <p:cNvPr id="43064" name="Text Box 25"/>
            <p:cNvSpPr txBox="1">
              <a:spLocks noChangeArrowheads="1"/>
            </p:cNvSpPr>
            <p:nvPr/>
          </p:nvSpPr>
          <p:spPr bwMode="auto">
            <a:xfrm>
              <a:off x="897" y="244"/>
              <a:ext cx="765" cy="212"/>
            </a:xfrm>
            <a:prstGeom prst="rect">
              <a:avLst/>
            </a:prstGeom>
            <a:noFill/>
            <a:ln w="9525">
              <a:noFill/>
              <a:miter lim="800000"/>
              <a:headEnd/>
              <a:tailEnd/>
            </a:ln>
          </p:spPr>
          <p:txBody>
            <a:bodyPr>
              <a:spAutoFit/>
            </a:bodyPr>
            <a:lstStyle/>
            <a:p>
              <a:pPr fontAlgn="base">
                <a:spcBef>
                  <a:spcPct val="50000"/>
                </a:spcBef>
                <a:spcAft>
                  <a:spcPct val="0"/>
                </a:spcAft>
              </a:pPr>
              <a:endParaRPr lang="en-US" sz="1600" smtClean="0">
                <a:solidFill>
                  <a:srgbClr val="000000"/>
                </a:solidFill>
              </a:endParaRPr>
            </a:p>
          </p:txBody>
        </p:sp>
      </p:grpSp>
      <p:grpSp>
        <p:nvGrpSpPr>
          <p:cNvPr id="3" name="Group 26"/>
          <p:cNvGrpSpPr>
            <a:grpSpLocks/>
          </p:cNvGrpSpPr>
          <p:nvPr/>
        </p:nvGrpSpPr>
        <p:grpSpPr bwMode="auto">
          <a:xfrm>
            <a:off x="3000375" y="2986088"/>
            <a:ext cx="3063875" cy="2768600"/>
            <a:chOff x="2280" y="243"/>
            <a:chExt cx="2032" cy="1744"/>
          </a:xfrm>
        </p:grpSpPr>
        <p:sp>
          <p:nvSpPr>
            <p:cNvPr id="43035" name="Line 27"/>
            <p:cNvSpPr>
              <a:spLocks noChangeShapeType="1"/>
            </p:cNvSpPr>
            <p:nvPr/>
          </p:nvSpPr>
          <p:spPr bwMode="auto">
            <a:xfrm flipV="1">
              <a:off x="3207" y="468"/>
              <a:ext cx="9" cy="654"/>
            </a:xfrm>
            <a:prstGeom prst="line">
              <a:avLst/>
            </a:prstGeom>
            <a:noFill/>
            <a:ln w="19050">
              <a:solidFill>
                <a:schemeClr val="tx1"/>
              </a:solidFill>
              <a:prstDash val="dash"/>
              <a:round/>
              <a:headEnd/>
              <a:tailEnd/>
            </a:ln>
          </p:spPr>
          <p:txBody>
            <a:bodyPr/>
            <a:lstStyle/>
            <a:p>
              <a:pPr fontAlgn="base">
                <a:spcBef>
                  <a:spcPct val="0"/>
                </a:spcBef>
                <a:spcAft>
                  <a:spcPct val="0"/>
                </a:spcAft>
              </a:pPr>
              <a:endParaRPr lang="en-US" smtClean="0">
                <a:solidFill>
                  <a:srgbClr val="000000"/>
                </a:solidFill>
              </a:endParaRPr>
            </a:p>
          </p:txBody>
        </p:sp>
        <p:sp>
          <p:nvSpPr>
            <p:cNvPr id="43036" name="Line 28"/>
            <p:cNvSpPr>
              <a:spLocks noChangeShapeType="1"/>
            </p:cNvSpPr>
            <p:nvPr/>
          </p:nvSpPr>
          <p:spPr bwMode="auto">
            <a:xfrm>
              <a:off x="2976" y="480"/>
              <a:ext cx="0" cy="432"/>
            </a:xfrm>
            <a:prstGeom prst="line">
              <a:avLst/>
            </a:prstGeom>
            <a:noFill/>
            <a:ln w="19050">
              <a:solidFill>
                <a:schemeClr val="tx1"/>
              </a:solidFill>
              <a:prstDash val="dash"/>
              <a:round/>
              <a:headEnd/>
              <a:tailEnd/>
            </a:ln>
          </p:spPr>
          <p:txBody>
            <a:bodyPr/>
            <a:lstStyle/>
            <a:p>
              <a:pPr fontAlgn="base">
                <a:spcBef>
                  <a:spcPct val="0"/>
                </a:spcBef>
                <a:spcAft>
                  <a:spcPct val="0"/>
                </a:spcAft>
              </a:pPr>
              <a:endParaRPr lang="en-US" smtClean="0">
                <a:solidFill>
                  <a:srgbClr val="000000"/>
                </a:solidFill>
              </a:endParaRPr>
            </a:p>
          </p:txBody>
        </p:sp>
        <p:sp>
          <p:nvSpPr>
            <p:cNvPr id="43037" name="Line 29"/>
            <p:cNvSpPr>
              <a:spLocks noChangeShapeType="1"/>
            </p:cNvSpPr>
            <p:nvPr/>
          </p:nvSpPr>
          <p:spPr bwMode="auto">
            <a:xfrm flipV="1">
              <a:off x="2488" y="432"/>
              <a:ext cx="0" cy="1343"/>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43038" name="Line 30"/>
            <p:cNvSpPr>
              <a:spLocks noChangeShapeType="1"/>
            </p:cNvSpPr>
            <p:nvPr/>
          </p:nvSpPr>
          <p:spPr bwMode="auto">
            <a:xfrm>
              <a:off x="2488" y="1775"/>
              <a:ext cx="1824" cy="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43039" name="Text Box 31"/>
            <p:cNvSpPr txBox="1">
              <a:spLocks noChangeArrowheads="1"/>
            </p:cNvSpPr>
            <p:nvPr/>
          </p:nvSpPr>
          <p:spPr bwMode="auto">
            <a:xfrm>
              <a:off x="2950" y="1775"/>
              <a:ext cx="968" cy="212"/>
            </a:xfrm>
            <a:prstGeom prst="rect">
              <a:avLst/>
            </a:prstGeom>
            <a:noFill/>
            <a:ln w="9525">
              <a:noFill/>
              <a:miter lim="800000"/>
              <a:headEnd/>
              <a:tailEnd/>
            </a:ln>
          </p:spPr>
          <p:txBody>
            <a:bodyPr>
              <a:spAutoFit/>
            </a:bodyPr>
            <a:lstStyle/>
            <a:p>
              <a:pPr fontAlgn="base">
                <a:spcBef>
                  <a:spcPct val="50000"/>
                </a:spcBef>
                <a:spcAft>
                  <a:spcPct val="0"/>
                </a:spcAft>
              </a:pPr>
              <a:r>
                <a:rPr lang="en-US" sz="1600" smtClean="0">
                  <a:solidFill>
                    <a:srgbClr val="000000"/>
                  </a:solidFill>
                </a:rPr>
                <a:t>length or time</a:t>
              </a:r>
            </a:p>
          </p:txBody>
        </p:sp>
        <p:sp>
          <p:nvSpPr>
            <p:cNvPr id="43040" name="Text Box 32"/>
            <p:cNvSpPr txBox="1">
              <a:spLocks noChangeArrowheads="1"/>
            </p:cNvSpPr>
            <p:nvPr/>
          </p:nvSpPr>
          <p:spPr bwMode="auto">
            <a:xfrm rot="-5400000">
              <a:off x="2081" y="965"/>
              <a:ext cx="621" cy="223"/>
            </a:xfrm>
            <a:prstGeom prst="rect">
              <a:avLst/>
            </a:prstGeom>
            <a:noFill/>
            <a:ln w="9525">
              <a:noFill/>
              <a:miter lim="800000"/>
              <a:headEnd/>
              <a:tailEnd/>
            </a:ln>
          </p:spPr>
          <p:txBody>
            <a:bodyPr>
              <a:spAutoFit/>
            </a:bodyPr>
            <a:lstStyle/>
            <a:p>
              <a:pPr fontAlgn="base">
                <a:spcBef>
                  <a:spcPct val="50000"/>
                </a:spcBef>
                <a:spcAft>
                  <a:spcPct val="0"/>
                </a:spcAft>
              </a:pPr>
              <a:r>
                <a:rPr lang="en-US" sz="1600" smtClean="0">
                  <a:solidFill>
                    <a:srgbClr val="000000"/>
                  </a:solidFill>
                </a:rPr>
                <a:t>quantity</a:t>
              </a:r>
            </a:p>
          </p:txBody>
        </p:sp>
        <p:sp>
          <p:nvSpPr>
            <p:cNvPr id="43041" name="Oval 33"/>
            <p:cNvSpPr>
              <a:spLocks noChangeArrowheads="1"/>
            </p:cNvSpPr>
            <p:nvPr/>
          </p:nvSpPr>
          <p:spPr bwMode="auto">
            <a:xfrm>
              <a:off x="2680" y="1343"/>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42" name="Oval 34"/>
            <p:cNvSpPr>
              <a:spLocks noChangeArrowheads="1"/>
            </p:cNvSpPr>
            <p:nvPr/>
          </p:nvSpPr>
          <p:spPr bwMode="auto">
            <a:xfrm>
              <a:off x="2920" y="864"/>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43" name="Oval 35"/>
            <p:cNvSpPr>
              <a:spLocks noChangeArrowheads="1"/>
            </p:cNvSpPr>
            <p:nvPr/>
          </p:nvSpPr>
          <p:spPr bwMode="auto">
            <a:xfrm>
              <a:off x="3160" y="1104"/>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44" name="Oval 36"/>
            <p:cNvSpPr>
              <a:spLocks noChangeArrowheads="1"/>
            </p:cNvSpPr>
            <p:nvPr/>
          </p:nvSpPr>
          <p:spPr bwMode="auto">
            <a:xfrm>
              <a:off x="3352" y="1391"/>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45" name="Oval 37"/>
            <p:cNvSpPr>
              <a:spLocks noChangeArrowheads="1"/>
            </p:cNvSpPr>
            <p:nvPr/>
          </p:nvSpPr>
          <p:spPr bwMode="auto">
            <a:xfrm>
              <a:off x="3592" y="1152"/>
              <a:ext cx="96" cy="95"/>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46" name="Oval 38"/>
            <p:cNvSpPr>
              <a:spLocks noChangeArrowheads="1"/>
            </p:cNvSpPr>
            <p:nvPr/>
          </p:nvSpPr>
          <p:spPr bwMode="auto">
            <a:xfrm>
              <a:off x="3880" y="1104"/>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47" name="Oval 39"/>
            <p:cNvSpPr>
              <a:spLocks noChangeArrowheads="1"/>
            </p:cNvSpPr>
            <p:nvPr/>
          </p:nvSpPr>
          <p:spPr bwMode="auto">
            <a:xfrm>
              <a:off x="4072" y="1295"/>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48" name="Line 40"/>
            <p:cNvSpPr>
              <a:spLocks noChangeShapeType="1"/>
            </p:cNvSpPr>
            <p:nvPr/>
          </p:nvSpPr>
          <p:spPr bwMode="auto">
            <a:xfrm>
              <a:off x="2976" y="528"/>
              <a:ext cx="240" cy="0"/>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US" smtClean="0">
                <a:solidFill>
                  <a:srgbClr val="000000"/>
                </a:solidFill>
              </a:endParaRPr>
            </a:p>
          </p:txBody>
        </p:sp>
        <p:sp>
          <p:nvSpPr>
            <p:cNvPr id="43049" name="Text Box 41"/>
            <p:cNvSpPr txBox="1">
              <a:spLocks noChangeArrowheads="1"/>
            </p:cNvSpPr>
            <p:nvPr/>
          </p:nvSpPr>
          <p:spPr bwMode="auto">
            <a:xfrm>
              <a:off x="3018" y="243"/>
              <a:ext cx="822" cy="212"/>
            </a:xfrm>
            <a:prstGeom prst="rect">
              <a:avLst/>
            </a:prstGeom>
            <a:noFill/>
            <a:ln w="9525">
              <a:noFill/>
              <a:miter lim="800000"/>
              <a:headEnd/>
              <a:tailEnd/>
            </a:ln>
          </p:spPr>
          <p:txBody>
            <a:bodyPr>
              <a:spAutoFit/>
            </a:bodyPr>
            <a:lstStyle/>
            <a:p>
              <a:pPr fontAlgn="base">
                <a:spcBef>
                  <a:spcPct val="50000"/>
                </a:spcBef>
                <a:spcAft>
                  <a:spcPct val="0"/>
                </a:spcAft>
              </a:pPr>
              <a:endParaRPr lang="en-US" sz="1600" smtClean="0">
                <a:solidFill>
                  <a:srgbClr val="000000"/>
                </a:solidFill>
              </a:endParaRPr>
            </a:p>
          </p:txBody>
        </p:sp>
      </p:grpSp>
      <p:grpSp>
        <p:nvGrpSpPr>
          <p:cNvPr id="4" name="Group 42"/>
          <p:cNvGrpSpPr>
            <a:grpSpLocks/>
          </p:cNvGrpSpPr>
          <p:nvPr/>
        </p:nvGrpSpPr>
        <p:grpSpPr bwMode="auto">
          <a:xfrm>
            <a:off x="5994400" y="2981325"/>
            <a:ext cx="3082925" cy="2763838"/>
            <a:chOff x="4556" y="240"/>
            <a:chExt cx="2044" cy="1741"/>
          </a:xfrm>
        </p:grpSpPr>
        <p:sp>
          <p:nvSpPr>
            <p:cNvPr id="43019" name="Line 43"/>
            <p:cNvSpPr>
              <a:spLocks noChangeShapeType="1"/>
            </p:cNvSpPr>
            <p:nvPr/>
          </p:nvSpPr>
          <p:spPr bwMode="auto">
            <a:xfrm flipV="1">
              <a:off x="4776" y="432"/>
              <a:ext cx="0" cy="1343"/>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43020" name="Line 44"/>
            <p:cNvSpPr>
              <a:spLocks noChangeShapeType="1"/>
            </p:cNvSpPr>
            <p:nvPr/>
          </p:nvSpPr>
          <p:spPr bwMode="auto">
            <a:xfrm>
              <a:off x="4776" y="1775"/>
              <a:ext cx="1824" cy="0"/>
            </a:xfrm>
            <a:prstGeom prst="line">
              <a:avLst/>
            </a:prstGeom>
            <a:noFill/>
            <a:ln w="2857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43021" name="Text Box 45"/>
            <p:cNvSpPr txBox="1">
              <a:spLocks noChangeArrowheads="1"/>
            </p:cNvSpPr>
            <p:nvPr/>
          </p:nvSpPr>
          <p:spPr bwMode="auto">
            <a:xfrm>
              <a:off x="5280" y="1769"/>
              <a:ext cx="1032" cy="212"/>
            </a:xfrm>
            <a:prstGeom prst="rect">
              <a:avLst/>
            </a:prstGeom>
            <a:noFill/>
            <a:ln w="9525">
              <a:noFill/>
              <a:miter lim="800000"/>
              <a:headEnd/>
              <a:tailEnd/>
            </a:ln>
          </p:spPr>
          <p:txBody>
            <a:bodyPr>
              <a:spAutoFit/>
            </a:bodyPr>
            <a:lstStyle/>
            <a:p>
              <a:pPr fontAlgn="base">
                <a:spcBef>
                  <a:spcPct val="50000"/>
                </a:spcBef>
                <a:spcAft>
                  <a:spcPct val="0"/>
                </a:spcAft>
              </a:pPr>
              <a:r>
                <a:rPr lang="en-US" sz="1600" smtClean="0">
                  <a:solidFill>
                    <a:srgbClr val="000000"/>
                  </a:solidFill>
                </a:rPr>
                <a:t>length or time</a:t>
              </a:r>
            </a:p>
          </p:txBody>
        </p:sp>
        <p:sp>
          <p:nvSpPr>
            <p:cNvPr id="43022" name="Text Box 46"/>
            <p:cNvSpPr txBox="1">
              <a:spLocks noChangeArrowheads="1"/>
            </p:cNvSpPr>
            <p:nvPr/>
          </p:nvSpPr>
          <p:spPr bwMode="auto">
            <a:xfrm rot="-5400000">
              <a:off x="4333" y="941"/>
              <a:ext cx="670" cy="223"/>
            </a:xfrm>
            <a:prstGeom prst="rect">
              <a:avLst/>
            </a:prstGeom>
            <a:noFill/>
            <a:ln w="9525">
              <a:noFill/>
              <a:miter lim="800000"/>
              <a:headEnd/>
              <a:tailEnd/>
            </a:ln>
          </p:spPr>
          <p:txBody>
            <a:bodyPr>
              <a:spAutoFit/>
            </a:bodyPr>
            <a:lstStyle/>
            <a:p>
              <a:pPr fontAlgn="base">
                <a:spcBef>
                  <a:spcPct val="50000"/>
                </a:spcBef>
                <a:spcAft>
                  <a:spcPct val="0"/>
                </a:spcAft>
              </a:pPr>
              <a:r>
                <a:rPr lang="en-US" sz="1600" smtClean="0">
                  <a:solidFill>
                    <a:srgbClr val="000000"/>
                  </a:solidFill>
                </a:rPr>
                <a:t>quantity</a:t>
              </a:r>
            </a:p>
          </p:txBody>
        </p:sp>
        <p:sp>
          <p:nvSpPr>
            <p:cNvPr id="43023" name="Oval 47"/>
            <p:cNvSpPr>
              <a:spLocks noChangeArrowheads="1"/>
            </p:cNvSpPr>
            <p:nvPr/>
          </p:nvSpPr>
          <p:spPr bwMode="auto">
            <a:xfrm>
              <a:off x="4968" y="1343"/>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24" name="Oval 48"/>
            <p:cNvSpPr>
              <a:spLocks noChangeArrowheads="1"/>
            </p:cNvSpPr>
            <p:nvPr/>
          </p:nvSpPr>
          <p:spPr bwMode="auto">
            <a:xfrm>
              <a:off x="5208" y="864"/>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25" name="Oval 49"/>
            <p:cNvSpPr>
              <a:spLocks noChangeArrowheads="1"/>
            </p:cNvSpPr>
            <p:nvPr/>
          </p:nvSpPr>
          <p:spPr bwMode="auto">
            <a:xfrm>
              <a:off x="5448" y="1104"/>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26" name="Oval 50"/>
            <p:cNvSpPr>
              <a:spLocks noChangeArrowheads="1"/>
            </p:cNvSpPr>
            <p:nvPr/>
          </p:nvSpPr>
          <p:spPr bwMode="auto">
            <a:xfrm>
              <a:off x="5640" y="1391"/>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27" name="Oval 51"/>
            <p:cNvSpPr>
              <a:spLocks noChangeArrowheads="1"/>
            </p:cNvSpPr>
            <p:nvPr/>
          </p:nvSpPr>
          <p:spPr bwMode="auto">
            <a:xfrm>
              <a:off x="5880" y="1152"/>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28" name="Oval 52"/>
            <p:cNvSpPr>
              <a:spLocks noChangeArrowheads="1"/>
            </p:cNvSpPr>
            <p:nvPr/>
          </p:nvSpPr>
          <p:spPr bwMode="auto">
            <a:xfrm>
              <a:off x="6168" y="1104"/>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29" name="Oval 53"/>
            <p:cNvSpPr>
              <a:spLocks noChangeArrowheads="1"/>
            </p:cNvSpPr>
            <p:nvPr/>
          </p:nvSpPr>
          <p:spPr bwMode="auto">
            <a:xfrm>
              <a:off x="6360" y="1295"/>
              <a:ext cx="96" cy="96"/>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43030" name="Line 54"/>
            <p:cNvSpPr>
              <a:spLocks noChangeShapeType="1"/>
            </p:cNvSpPr>
            <p:nvPr/>
          </p:nvSpPr>
          <p:spPr bwMode="auto">
            <a:xfrm>
              <a:off x="5206" y="467"/>
              <a:ext cx="0" cy="480"/>
            </a:xfrm>
            <a:prstGeom prst="line">
              <a:avLst/>
            </a:prstGeom>
            <a:noFill/>
            <a:ln w="19050">
              <a:solidFill>
                <a:schemeClr val="tx1"/>
              </a:solidFill>
              <a:prstDash val="dash"/>
              <a:round/>
              <a:headEnd/>
              <a:tailEnd/>
            </a:ln>
          </p:spPr>
          <p:txBody>
            <a:bodyPr/>
            <a:lstStyle/>
            <a:p>
              <a:pPr fontAlgn="base">
                <a:spcBef>
                  <a:spcPct val="0"/>
                </a:spcBef>
                <a:spcAft>
                  <a:spcPct val="0"/>
                </a:spcAft>
              </a:pPr>
              <a:endParaRPr lang="en-US" smtClean="0">
                <a:solidFill>
                  <a:srgbClr val="000000"/>
                </a:solidFill>
              </a:endParaRPr>
            </a:p>
          </p:txBody>
        </p:sp>
        <p:sp>
          <p:nvSpPr>
            <p:cNvPr id="43031" name="Line 55"/>
            <p:cNvSpPr>
              <a:spLocks noChangeShapeType="1"/>
            </p:cNvSpPr>
            <p:nvPr/>
          </p:nvSpPr>
          <p:spPr bwMode="auto">
            <a:xfrm>
              <a:off x="5306" y="467"/>
              <a:ext cx="0" cy="480"/>
            </a:xfrm>
            <a:prstGeom prst="line">
              <a:avLst/>
            </a:prstGeom>
            <a:noFill/>
            <a:ln w="19050">
              <a:solidFill>
                <a:schemeClr val="tx1"/>
              </a:solidFill>
              <a:prstDash val="dash"/>
              <a:round/>
              <a:headEnd/>
              <a:tailEnd/>
            </a:ln>
          </p:spPr>
          <p:txBody>
            <a:bodyPr/>
            <a:lstStyle/>
            <a:p>
              <a:pPr fontAlgn="base">
                <a:spcBef>
                  <a:spcPct val="0"/>
                </a:spcBef>
                <a:spcAft>
                  <a:spcPct val="0"/>
                </a:spcAft>
              </a:pPr>
              <a:endParaRPr lang="en-US" smtClean="0">
                <a:solidFill>
                  <a:srgbClr val="000000"/>
                </a:solidFill>
              </a:endParaRPr>
            </a:p>
          </p:txBody>
        </p:sp>
        <p:sp>
          <p:nvSpPr>
            <p:cNvPr id="43032" name="Text Box 56"/>
            <p:cNvSpPr txBox="1">
              <a:spLocks noChangeArrowheads="1"/>
            </p:cNvSpPr>
            <p:nvPr/>
          </p:nvSpPr>
          <p:spPr bwMode="auto">
            <a:xfrm>
              <a:off x="5322" y="240"/>
              <a:ext cx="822" cy="212"/>
            </a:xfrm>
            <a:prstGeom prst="rect">
              <a:avLst/>
            </a:prstGeom>
            <a:noFill/>
            <a:ln w="9525">
              <a:noFill/>
              <a:miter lim="800000"/>
              <a:headEnd/>
              <a:tailEnd/>
            </a:ln>
          </p:spPr>
          <p:txBody>
            <a:bodyPr>
              <a:spAutoFit/>
            </a:bodyPr>
            <a:lstStyle/>
            <a:p>
              <a:pPr fontAlgn="base">
                <a:spcBef>
                  <a:spcPct val="50000"/>
                </a:spcBef>
                <a:spcAft>
                  <a:spcPct val="0"/>
                </a:spcAft>
              </a:pPr>
              <a:endParaRPr lang="en-US" sz="1600" smtClean="0">
                <a:solidFill>
                  <a:srgbClr val="000000"/>
                </a:solidFill>
              </a:endParaRPr>
            </a:p>
          </p:txBody>
        </p:sp>
        <p:sp>
          <p:nvSpPr>
            <p:cNvPr id="43033" name="Line 57"/>
            <p:cNvSpPr>
              <a:spLocks noChangeShapeType="1"/>
            </p:cNvSpPr>
            <p:nvPr/>
          </p:nvSpPr>
          <p:spPr bwMode="auto">
            <a:xfrm>
              <a:off x="5152" y="480"/>
              <a:ext cx="48"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43034" name="Line 58"/>
            <p:cNvSpPr>
              <a:spLocks noChangeShapeType="1"/>
            </p:cNvSpPr>
            <p:nvPr/>
          </p:nvSpPr>
          <p:spPr bwMode="auto">
            <a:xfrm>
              <a:off x="5316" y="482"/>
              <a:ext cx="48" cy="0"/>
            </a:xfrm>
            <a:prstGeom prst="line">
              <a:avLst/>
            </a:prstGeom>
            <a:noFill/>
            <a:ln w="9525">
              <a:solidFill>
                <a:schemeClr val="tx1"/>
              </a:solidFill>
              <a:round/>
              <a:headEnd type="triangle" w="med" len="med"/>
              <a:tailEnd/>
            </a:ln>
          </p:spPr>
          <p:txBody>
            <a:bodyPr/>
            <a:lstStyle/>
            <a:p>
              <a:pPr fontAlgn="base">
                <a:spcBef>
                  <a:spcPct val="0"/>
                </a:spcBef>
                <a:spcAft>
                  <a:spcPct val="0"/>
                </a:spcAft>
              </a:pPr>
              <a:endParaRPr lang="en-US" smtClean="0">
                <a:solidFill>
                  <a:srgbClr val="000000"/>
                </a:solidFill>
              </a:endParaRP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0" y="6583363"/>
            <a:ext cx="9144000" cy="274637"/>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200" smtClean="0">
                <a:solidFill>
                  <a:srgbClr val="000000"/>
                </a:solidFill>
              </a:rPr>
              <a:t>From:  Blöschl, G., (1996), </a:t>
            </a:r>
            <a:r>
              <a:rPr lang="en-US" sz="1200" u="sng" smtClean="0">
                <a:solidFill>
                  <a:srgbClr val="000000"/>
                </a:solidFill>
              </a:rPr>
              <a:t>Scale and Scaling in Hydrology, Habilitationsschrift</a:t>
            </a:r>
            <a:r>
              <a:rPr lang="en-US" sz="1200" smtClean="0">
                <a:solidFill>
                  <a:srgbClr val="000000"/>
                </a:solidFill>
              </a:rPr>
              <a:t>, Weiner Mitteilungen Wasser Abwasser Gewasser, Wien, 346 p.</a:t>
            </a:r>
          </a:p>
        </p:txBody>
      </p:sp>
      <p:sp>
        <p:nvSpPr>
          <p:cNvPr id="44035" name="Text Box 7"/>
          <p:cNvSpPr txBox="1">
            <a:spLocks noChangeArrowheads="1"/>
          </p:cNvSpPr>
          <p:nvPr/>
        </p:nvSpPr>
        <p:spPr bwMode="auto">
          <a:xfrm>
            <a:off x="603250" y="211138"/>
            <a:ext cx="7735888" cy="641350"/>
          </a:xfrm>
          <a:prstGeom prst="rect">
            <a:avLst/>
          </a:prstGeom>
          <a:noFill/>
          <a:ln w="9525">
            <a:noFill/>
            <a:miter lim="800000"/>
            <a:headEnd/>
            <a:tailEnd/>
          </a:ln>
        </p:spPr>
        <p:txBody>
          <a:bodyPr>
            <a:spAutoFit/>
          </a:bodyPr>
          <a:lstStyle/>
          <a:p>
            <a:pPr algn="ctr" fontAlgn="base">
              <a:spcBef>
                <a:spcPct val="50000"/>
              </a:spcBef>
              <a:spcAft>
                <a:spcPct val="0"/>
              </a:spcAft>
            </a:pPr>
            <a:r>
              <a:rPr lang="en-US" smtClean="0">
                <a:solidFill>
                  <a:srgbClr val="000000"/>
                </a:solidFill>
                <a:latin typeface="Arial" pitchFamily="34" charset="0"/>
              </a:rPr>
              <a:t>The effect of sampling for measurement scales not commensurate with the process scale</a:t>
            </a:r>
          </a:p>
        </p:txBody>
      </p:sp>
      <p:grpSp>
        <p:nvGrpSpPr>
          <p:cNvPr id="2" name="Group 8"/>
          <p:cNvGrpSpPr>
            <a:grpSpLocks/>
          </p:cNvGrpSpPr>
          <p:nvPr/>
        </p:nvGrpSpPr>
        <p:grpSpPr bwMode="auto">
          <a:xfrm>
            <a:off x="2566988" y="1069975"/>
            <a:ext cx="4405312" cy="5183188"/>
            <a:chOff x="180" y="44"/>
            <a:chExt cx="2775" cy="3265"/>
          </a:xfrm>
        </p:grpSpPr>
        <p:pic>
          <p:nvPicPr>
            <p:cNvPr id="44037" name="Picture 9"/>
            <p:cNvPicPr>
              <a:picLocks noChangeAspect="1" noChangeArrowheads="1"/>
            </p:cNvPicPr>
            <p:nvPr/>
          </p:nvPicPr>
          <p:blipFill>
            <a:blip r:embed="rId2" cstate="print"/>
            <a:srcRect l="4875" t="12500" r="4131" b="12500"/>
            <a:stretch>
              <a:fillRect/>
            </a:stretch>
          </p:blipFill>
          <p:spPr bwMode="auto">
            <a:xfrm>
              <a:off x="267" y="2312"/>
              <a:ext cx="2688" cy="864"/>
            </a:xfrm>
            <a:prstGeom prst="rect">
              <a:avLst/>
            </a:prstGeom>
            <a:noFill/>
            <a:ln w="9525">
              <a:noFill/>
              <a:miter lim="800000"/>
              <a:headEnd/>
              <a:tailEnd/>
            </a:ln>
          </p:spPr>
        </p:pic>
        <p:pic>
          <p:nvPicPr>
            <p:cNvPr id="44038" name="Picture 10"/>
            <p:cNvPicPr>
              <a:picLocks noChangeAspect="1" noChangeArrowheads="1"/>
            </p:cNvPicPr>
            <p:nvPr/>
          </p:nvPicPr>
          <p:blipFill>
            <a:blip r:embed="rId3" cstate="print"/>
            <a:srcRect l="6500" t="12500" r="5756" b="8333"/>
            <a:stretch>
              <a:fillRect/>
            </a:stretch>
          </p:blipFill>
          <p:spPr bwMode="auto">
            <a:xfrm>
              <a:off x="264" y="1307"/>
              <a:ext cx="2592" cy="912"/>
            </a:xfrm>
            <a:prstGeom prst="rect">
              <a:avLst/>
            </a:prstGeom>
            <a:noFill/>
            <a:ln w="9525">
              <a:noFill/>
              <a:miter lim="800000"/>
              <a:headEnd/>
              <a:tailEnd/>
            </a:ln>
          </p:spPr>
        </p:pic>
        <p:sp>
          <p:nvSpPr>
            <p:cNvPr id="44039" name="Text Box 11"/>
            <p:cNvSpPr txBox="1">
              <a:spLocks noChangeArrowheads="1"/>
            </p:cNvSpPr>
            <p:nvPr/>
          </p:nvSpPr>
          <p:spPr bwMode="auto">
            <a:xfrm>
              <a:off x="180" y="1996"/>
              <a:ext cx="1452" cy="173"/>
            </a:xfrm>
            <a:prstGeom prst="rect">
              <a:avLst/>
            </a:prstGeom>
            <a:noFill/>
            <a:ln w="9525">
              <a:noFill/>
              <a:miter lim="800000"/>
              <a:headEnd/>
              <a:tailEnd/>
            </a:ln>
          </p:spPr>
          <p:txBody>
            <a:bodyPr>
              <a:spAutoFit/>
            </a:bodyPr>
            <a:lstStyle/>
            <a:p>
              <a:pPr defTabSz="600075" fontAlgn="base">
                <a:spcBef>
                  <a:spcPct val="50000"/>
                </a:spcBef>
                <a:spcAft>
                  <a:spcPct val="0"/>
                </a:spcAft>
              </a:pPr>
              <a:r>
                <a:rPr lang="en-US" sz="1200" smtClean="0">
                  <a:solidFill>
                    <a:srgbClr val="000000"/>
                  </a:solidFill>
                  <a:latin typeface="Arial" pitchFamily="34" charset="0"/>
                </a:rPr>
                <a:t>(b) extent too small – trend</a:t>
              </a:r>
            </a:p>
          </p:txBody>
        </p:sp>
        <p:sp>
          <p:nvSpPr>
            <p:cNvPr id="44040" name="Text Box 12"/>
            <p:cNvSpPr txBox="1">
              <a:spLocks noChangeArrowheads="1"/>
            </p:cNvSpPr>
            <p:nvPr/>
          </p:nvSpPr>
          <p:spPr bwMode="auto">
            <a:xfrm>
              <a:off x="704" y="3136"/>
              <a:ext cx="2016" cy="173"/>
            </a:xfrm>
            <a:prstGeom prst="rect">
              <a:avLst/>
            </a:prstGeom>
            <a:noFill/>
            <a:ln w="9525">
              <a:noFill/>
              <a:miter lim="800000"/>
              <a:headEnd/>
              <a:tailEnd/>
            </a:ln>
          </p:spPr>
          <p:txBody>
            <a:bodyPr>
              <a:spAutoFit/>
            </a:bodyPr>
            <a:lstStyle/>
            <a:p>
              <a:pPr defTabSz="600075" fontAlgn="base">
                <a:spcBef>
                  <a:spcPct val="50000"/>
                </a:spcBef>
                <a:spcAft>
                  <a:spcPct val="0"/>
                </a:spcAft>
              </a:pPr>
              <a:r>
                <a:rPr lang="en-US" sz="1200" smtClean="0">
                  <a:solidFill>
                    <a:srgbClr val="000000"/>
                  </a:solidFill>
                  <a:latin typeface="Arial" pitchFamily="34" charset="0"/>
                </a:rPr>
                <a:t>(c) support too large – smoothing out</a:t>
              </a:r>
            </a:p>
          </p:txBody>
        </p:sp>
        <p:sp>
          <p:nvSpPr>
            <p:cNvPr id="44041" name="Rectangle 13"/>
            <p:cNvSpPr>
              <a:spLocks noChangeArrowheads="1"/>
            </p:cNvSpPr>
            <p:nvPr/>
          </p:nvSpPr>
          <p:spPr bwMode="auto">
            <a:xfrm>
              <a:off x="291" y="2519"/>
              <a:ext cx="384" cy="384"/>
            </a:xfrm>
            <a:prstGeom prst="rect">
              <a:avLst/>
            </a:prstGeom>
            <a:noFill/>
            <a:ln w="9525">
              <a:solidFill>
                <a:srgbClr val="FF0000"/>
              </a:solidFill>
              <a:miter lim="800000"/>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4042" name="Rectangle 14"/>
            <p:cNvSpPr>
              <a:spLocks noChangeArrowheads="1"/>
            </p:cNvSpPr>
            <p:nvPr/>
          </p:nvSpPr>
          <p:spPr bwMode="auto">
            <a:xfrm>
              <a:off x="764" y="2400"/>
              <a:ext cx="384" cy="384"/>
            </a:xfrm>
            <a:prstGeom prst="rect">
              <a:avLst/>
            </a:prstGeom>
            <a:noFill/>
            <a:ln w="9525">
              <a:solidFill>
                <a:srgbClr val="FF0000"/>
              </a:solidFill>
              <a:miter lim="800000"/>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4043" name="Rectangle 15"/>
            <p:cNvSpPr>
              <a:spLocks noChangeArrowheads="1"/>
            </p:cNvSpPr>
            <p:nvPr/>
          </p:nvSpPr>
          <p:spPr bwMode="auto">
            <a:xfrm>
              <a:off x="1301" y="2612"/>
              <a:ext cx="384" cy="384"/>
            </a:xfrm>
            <a:prstGeom prst="rect">
              <a:avLst/>
            </a:prstGeom>
            <a:noFill/>
            <a:ln w="9525">
              <a:solidFill>
                <a:srgbClr val="FF0000"/>
              </a:solidFill>
              <a:miter lim="800000"/>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4044" name="Rectangle 16"/>
            <p:cNvSpPr>
              <a:spLocks noChangeArrowheads="1"/>
            </p:cNvSpPr>
            <p:nvPr/>
          </p:nvSpPr>
          <p:spPr bwMode="auto">
            <a:xfrm>
              <a:off x="1777" y="2612"/>
              <a:ext cx="384" cy="384"/>
            </a:xfrm>
            <a:prstGeom prst="rect">
              <a:avLst/>
            </a:prstGeom>
            <a:noFill/>
            <a:ln w="9525">
              <a:solidFill>
                <a:srgbClr val="FF0000"/>
              </a:solidFill>
              <a:miter lim="800000"/>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4045" name="Rectangle 17"/>
            <p:cNvSpPr>
              <a:spLocks noChangeArrowheads="1"/>
            </p:cNvSpPr>
            <p:nvPr/>
          </p:nvSpPr>
          <p:spPr bwMode="auto">
            <a:xfrm>
              <a:off x="2308" y="2404"/>
              <a:ext cx="384" cy="384"/>
            </a:xfrm>
            <a:prstGeom prst="rect">
              <a:avLst/>
            </a:prstGeom>
            <a:noFill/>
            <a:ln w="9525">
              <a:solidFill>
                <a:srgbClr val="FF0000"/>
              </a:solidFill>
              <a:miter lim="800000"/>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4046" name="Line 18"/>
            <p:cNvSpPr>
              <a:spLocks noChangeShapeType="1"/>
            </p:cNvSpPr>
            <p:nvPr/>
          </p:nvSpPr>
          <p:spPr bwMode="auto">
            <a:xfrm>
              <a:off x="987" y="1364"/>
              <a:ext cx="0" cy="96"/>
            </a:xfrm>
            <a:prstGeom prst="line">
              <a:avLst/>
            </a:prstGeom>
            <a:noFill/>
            <a:ln w="19050">
              <a:solidFill>
                <a:schemeClr val="tx1"/>
              </a:solidFill>
              <a:prstDash val="sysDot"/>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44047" name="Line 19"/>
            <p:cNvSpPr>
              <a:spLocks noChangeShapeType="1"/>
            </p:cNvSpPr>
            <p:nvPr/>
          </p:nvSpPr>
          <p:spPr bwMode="auto">
            <a:xfrm>
              <a:off x="1617" y="1373"/>
              <a:ext cx="0" cy="624"/>
            </a:xfrm>
            <a:prstGeom prst="line">
              <a:avLst/>
            </a:prstGeom>
            <a:noFill/>
            <a:ln w="19050">
              <a:solidFill>
                <a:schemeClr val="tx1"/>
              </a:solidFill>
              <a:prstDash val="sysDot"/>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44048" name="Line 20"/>
            <p:cNvSpPr>
              <a:spLocks noChangeShapeType="1"/>
            </p:cNvSpPr>
            <p:nvPr/>
          </p:nvSpPr>
          <p:spPr bwMode="auto">
            <a:xfrm>
              <a:off x="1011" y="1400"/>
              <a:ext cx="576" cy="0"/>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44049" name="Line 21"/>
            <p:cNvSpPr>
              <a:spLocks noChangeShapeType="1"/>
            </p:cNvSpPr>
            <p:nvPr/>
          </p:nvSpPr>
          <p:spPr bwMode="auto">
            <a:xfrm>
              <a:off x="2301" y="2294"/>
              <a:ext cx="384" cy="0"/>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44050" name="Line 22"/>
            <p:cNvSpPr>
              <a:spLocks noChangeShapeType="1"/>
            </p:cNvSpPr>
            <p:nvPr/>
          </p:nvSpPr>
          <p:spPr bwMode="auto">
            <a:xfrm>
              <a:off x="2304" y="2206"/>
              <a:ext cx="0" cy="192"/>
            </a:xfrm>
            <a:prstGeom prst="line">
              <a:avLst/>
            </a:prstGeom>
            <a:noFill/>
            <a:ln w="19050">
              <a:solidFill>
                <a:schemeClr val="tx1"/>
              </a:solidFill>
              <a:prstDash val="sysDot"/>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44051" name="Line 23"/>
            <p:cNvSpPr>
              <a:spLocks noChangeShapeType="1"/>
            </p:cNvSpPr>
            <p:nvPr/>
          </p:nvSpPr>
          <p:spPr bwMode="auto">
            <a:xfrm>
              <a:off x="2688" y="2205"/>
              <a:ext cx="0" cy="192"/>
            </a:xfrm>
            <a:prstGeom prst="line">
              <a:avLst/>
            </a:prstGeom>
            <a:noFill/>
            <a:ln w="19050">
              <a:solidFill>
                <a:schemeClr val="tx1"/>
              </a:solidFill>
              <a:prstDash val="sysDot"/>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pic>
          <p:nvPicPr>
            <p:cNvPr id="44052" name="Picture 24"/>
            <p:cNvPicPr>
              <a:picLocks noChangeAspect="1" noChangeArrowheads="1"/>
            </p:cNvPicPr>
            <p:nvPr/>
          </p:nvPicPr>
          <p:blipFill>
            <a:blip r:embed="rId4" cstate="print"/>
            <a:srcRect l="4842" t="8333" r="13913" b="8333"/>
            <a:stretch>
              <a:fillRect/>
            </a:stretch>
          </p:blipFill>
          <p:spPr bwMode="auto">
            <a:xfrm>
              <a:off x="369" y="198"/>
              <a:ext cx="2400" cy="960"/>
            </a:xfrm>
            <a:prstGeom prst="rect">
              <a:avLst/>
            </a:prstGeom>
            <a:noFill/>
            <a:ln w="9525">
              <a:noFill/>
              <a:miter lim="800000"/>
              <a:headEnd/>
              <a:tailEnd/>
            </a:ln>
          </p:spPr>
        </p:pic>
        <p:sp>
          <p:nvSpPr>
            <p:cNvPr id="44053" name="Text Box 25"/>
            <p:cNvSpPr txBox="1">
              <a:spLocks noChangeArrowheads="1"/>
            </p:cNvSpPr>
            <p:nvPr/>
          </p:nvSpPr>
          <p:spPr bwMode="auto">
            <a:xfrm>
              <a:off x="618" y="44"/>
              <a:ext cx="1830" cy="173"/>
            </a:xfrm>
            <a:prstGeom prst="rect">
              <a:avLst/>
            </a:prstGeom>
            <a:noFill/>
            <a:ln w="9525">
              <a:noFill/>
              <a:miter lim="800000"/>
              <a:headEnd/>
              <a:tailEnd/>
            </a:ln>
          </p:spPr>
          <p:txBody>
            <a:bodyPr>
              <a:spAutoFit/>
            </a:bodyPr>
            <a:lstStyle/>
            <a:p>
              <a:pPr defTabSz="600075" fontAlgn="base">
                <a:spcBef>
                  <a:spcPct val="50000"/>
                </a:spcBef>
                <a:spcAft>
                  <a:spcPct val="0"/>
                </a:spcAft>
              </a:pPr>
              <a:r>
                <a:rPr lang="en-US" sz="1200" smtClean="0">
                  <a:solidFill>
                    <a:srgbClr val="000000"/>
                  </a:solidFill>
                  <a:latin typeface="Arial" pitchFamily="34" charset="0"/>
                </a:rPr>
                <a:t>(a) spacing too large – noise (aliasing)</a:t>
              </a:r>
            </a:p>
          </p:txBody>
        </p:sp>
        <p:sp>
          <p:nvSpPr>
            <p:cNvPr id="44054" name="Line 26"/>
            <p:cNvSpPr>
              <a:spLocks noChangeShapeType="1"/>
            </p:cNvSpPr>
            <p:nvPr/>
          </p:nvSpPr>
          <p:spPr bwMode="auto">
            <a:xfrm>
              <a:off x="2292" y="1110"/>
              <a:ext cx="0" cy="144"/>
            </a:xfrm>
            <a:prstGeom prst="line">
              <a:avLst/>
            </a:prstGeom>
            <a:noFill/>
            <a:ln w="19050">
              <a:solidFill>
                <a:schemeClr val="tx1"/>
              </a:solidFill>
              <a:prstDash val="sysDot"/>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44055" name="Line 27"/>
            <p:cNvSpPr>
              <a:spLocks noChangeShapeType="1"/>
            </p:cNvSpPr>
            <p:nvPr/>
          </p:nvSpPr>
          <p:spPr bwMode="auto">
            <a:xfrm flipV="1">
              <a:off x="2469" y="813"/>
              <a:ext cx="0" cy="432"/>
            </a:xfrm>
            <a:prstGeom prst="line">
              <a:avLst/>
            </a:prstGeom>
            <a:noFill/>
            <a:ln w="19050">
              <a:solidFill>
                <a:schemeClr val="tx1"/>
              </a:solidFill>
              <a:prstDash val="sysDot"/>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44056" name="Line 28"/>
            <p:cNvSpPr>
              <a:spLocks noChangeShapeType="1"/>
            </p:cNvSpPr>
            <p:nvPr/>
          </p:nvSpPr>
          <p:spPr bwMode="auto">
            <a:xfrm>
              <a:off x="2307" y="1218"/>
              <a:ext cx="144" cy="0"/>
            </a:xfrm>
            <a:prstGeom prst="line">
              <a:avLst/>
            </a:prstGeom>
            <a:noFill/>
            <a:ln w="9525">
              <a:solidFill>
                <a:schemeClr val="tx1"/>
              </a:solidFill>
              <a:round/>
              <a:headEnd type="triangle" w="med" len="med"/>
              <a:tailEnd type="triangle" w="med" len="med"/>
            </a:ln>
          </p:spPr>
          <p:txBody>
            <a:bodyPr/>
            <a:lstStyle/>
            <a:p>
              <a:pPr fontAlgn="base">
                <a:spcBef>
                  <a:spcPct val="0"/>
                </a:spcBef>
                <a:spcAft>
                  <a:spcPct val="0"/>
                </a:spcAft>
              </a:pPr>
              <a:endParaRPr lang="en-US" smtClean="0">
                <a:solidFill>
                  <a:srgbClr val="000000"/>
                </a:solidFill>
                <a:latin typeface="Arial" pitchFamily="34" charset="0"/>
              </a:endParaRP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219200" y="1600200"/>
            <a:ext cx="6934200" cy="4525963"/>
          </a:xfrm>
        </p:spPr>
        <p:txBody>
          <a:bodyPr/>
          <a:lstStyle/>
          <a:p>
            <a:r>
              <a:rPr lang="en-US" dirty="0" smtClean="0"/>
              <a:t>Data Models</a:t>
            </a:r>
          </a:p>
          <a:p>
            <a:r>
              <a:rPr lang="en-US" dirty="0" smtClean="0"/>
              <a:t>Observations Data Model</a:t>
            </a:r>
          </a:p>
          <a:p>
            <a:r>
              <a:rPr lang="en-US" dirty="0" err="1" smtClean="0"/>
              <a:t>HydroServer</a:t>
            </a:r>
            <a:endParaRPr lang="en-US" dirty="0" smtClean="0"/>
          </a:p>
          <a:p>
            <a:r>
              <a:rPr lang="en-US" dirty="0" smtClean="0"/>
              <a:t>Next Steps</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en-US" smtClean="0"/>
              <a:t>Data Types</a:t>
            </a:r>
          </a:p>
        </p:txBody>
      </p:sp>
      <p:sp>
        <p:nvSpPr>
          <p:cNvPr id="1030" name="Rectangle 3"/>
          <p:cNvSpPr>
            <a:spLocks noGrp="1" noChangeArrowheads="1"/>
          </p:cNvSpPr>
          <p:nvPr>
            <p:ph type="body" idx="1"/>
          </p:nvPr>
        </p:nvSpPr>
        <p:spPr>
          <a:xfrm>
            <a:off x="685800" y="1727200"/>
            <a:ext cx="7772400" cy="4775200"/>
          </a:xfrm>
        </p:spPr>
        <p:txBody>
          <a:bodyPr/>
          <a:lstStyle/>
          <a:p>
            <a:pPr eaLnBrk="1" hangingPunct="1"/>
            <a:r>
              <a:rPr lang="en-US" sz="2800" smtClean="0"/>
              <a:t>Continuous (Frequent sampling - fine spacing)</a:t>
            </a:r>
          </a:p>
          <a:p>
            <a:pPr eaLnBrk="1" hangingPunct="1"/>
            <a:r>
              <a:rPr lang="en-US" sz="2800" smtClean="0"/>
              <a:t>Sporadic (Spot sampling - coarse spacing)</a:t>
            </a:r>
          </a:p>
          <a:p>
            <a:pPr eaLnBrk="1" hangingPunct="1"/>
            <a:r>
              <a:rPr lang="en-US" sz="2800" smtClean="0"/>
              <a:t>Cumulative</a:t>
            </a:r>
          </a:p>
          <a:p>
            <a:pPr eaLnBrk="1" hangingPunct="1"/>
            <a:r>
              <a:rPr lang="en-US" sz="2800" smtClean="0"/>
              <a:t>Incremental</a:t>
            </a:r>
          </a:p>
          <a:p>
            <a:pPr eaLnBrk="1" hangingPunct="1"/>
            <a:r>
              <a:rPr lang="en-US" sz="2800" smtClean="0"/>
              <a:t>Average</a:t>
            </a:r>
          </a:p>
          <a:p>
            <a:pPr eaLnBrk="1" hangingPunct="1"/>
            <a:r>
              <a:rPr lang="en-US" sz="2800" smtClean="0"/>
              <a:t>Maximum</a:t>
            </a:r>
          </a:p>
          <a:p>
            <a:pPr eaLnBrk="1" hangingPunct="1"/>
            <a:r>
              <a:rPr lang="en-US" sz="2800" smtClean="0"/>
              <a:t>Minimum</a:t>
            </a:r>
          </a:p>
          <a:p>
            <a:pPr eaLnBrk="1" hangingPunct="1"/>
            <a:r>
              <a:rPr lang="en-US" sz="2800" smtClean="0"/>
              <a:t>Constant over Interval</a:t>
            </a:r>
          </a:p>
          <a:p>
            <a:pPr eaLnBrk="1" hangingPunct="1"/>
            <a:r>
              <a:rPr lang="en-US" sz="2800" smtClean="0"/>
              <a:t>Categorical</a:t>
            </a:r>
          </a:p>
        </p:txBody>
      </p:sp>
      <p:sp>
        <p:nvSpPr>
          <p:cNvPr id="1031"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en-US" smtClean="0">
              <a:solidFill>
                <a:srgbClr val="000000"/>
              </a:solidFill>
              <a:latin typeface="Arial" pitchFamily="34" charset="0"/>
            </a:endParaRPr>
          </a:p>
        </p:txBody>
      </p:sp>
      <p:graphicFrame>
        <p:nvGraphicFramePr>
          <p:cNvPr id="1026" name="Object 2"/>
          <p:cNvGraphicFramePr>
            <a:graphicFrameLocks noChangeAspect="1"/>
          </p:cNvGraphicFramePr>
          <p:nvPr/>
        </p:nvGraphicFramePr>
        <p:xfrm>
          <a:off x="3495675" y="2600325"/>
          <a:ext cx="2032000" cy="965200"/>
        </p:xfrm>
        <a:graphic>
          <a:graphicData uri="http://schemas.openxmlformats.org/presentationml/2006/ole">
            <p:oleObj spid="_x0000_s2050" name="Equation" r:id="rId4" imgW="1016000" imgH="482600" progId="Equation.3">
              <p:embed/>
            </p:oleObj>
          </a:graphicData>
        </a:graphic>
      </p:graphicFrame>
      <p:sp>
        <p:nvSpPr>
          <p:cNvPr id="1032" name="Rectangle 6"/>
          <p:cNvSpPr>
            <a:spLocks noChangeArrowheads="1"/>
          </p:cNvSpPr>
          <p:nvPr/>
        </p:nvSpPr>
        <p:spPr bwMode="auto">
          <a:xfrm>
            <a:off x="0" y="3189288"/>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en-US" smtClean="0">
              <a:solidFill>
                <a:srgbClr val="000000"/>
              </a:solidFill>
              <a:latin typeface="Arial" pitchFamily="34" charset="0"/>
            </a:endParaRPr>
          </a:p>
        </p:txBody>
      </p:sp>
      <p:graphicFrame>
        <p:nvGraphicFramePr>
          <p:cNvPr id="1027" name="Object 3"/>
          <p:cNvGraphicFramePr>
            <a:graphicFrameLocks noChangeAspect="1"/>
          </p:cNvGraphicFramePr>
          <p:nvPr/>
        </p:nvGraphicFramePr>
        <p:xfrm>
          <a:off x="5553075" y="3151188"/>
          <a:ext cx="2311400" cy="965200"/>
        </p:xfrm>
        <a:graphic>
          <a:graphicData uri="http://schemas.openxmlformats.org/presentationml/2006/ole">
            <p:oleObj spid="_x0000_s2051" name="Equation" r:id="rId5" imgW="1155700" imgH="482600" progId="Equation.3">
              <p:embed/>
            </p:oleObj>
          </a:graphicData>
        </a:graphic>
      </p:graphicFrame>
      <p:sp>
        <p:nvSpPr>
          <p:cNvPr id="1033" name="Rectangle 8"/>
          <p:cNvSpPr>
            <a:spLocks noChangeArrowheads="1"/>
          </p:cNvSpPr>
          <p:nvPr/>
        </p:nvSpPr>
        <p:spPr bwMode="auto">
          <a:xfrm>
            <a:off x="0" y="3230563"/>
            <a:ext cx="9144000" cy="0"/>
          </a:xfrm>
          <a:prstGeom prst="rect">
            <a:avLst/>
          </a:prstGeom>
          <a:noFill/>
          <a:ln w="9525">
            <a:noFill/>
            <a:miter lim="800000"/>
            <a:headEnd/>
            <a:tailEnd/>
          </a:ln>
        </p:spPr>
        <p:txBody>
          <a:bodyPr wrap="none" anchor="ctr">
            <a:spAutoFit/>
          </a:bodyPr>
          <a:lstStyle/>
          <a:p>
            <a:pPr fontAlgn="base">
              <a:spcBef>
                <a:spcPct val="0"/>
              </a:spcBef>
              <a:spcAft>
                <a:spcPct val="0"/>
              </a:spcAft>
            </a:pPr>
            <a:endParaRPr lang="en-US" smtClean="0">
              <a:solidFill>
                <a:srgbClr val="000000"/>
              </a:solidFill>
              <a:latin typeface="Arial" pitchFamily="34" charset="0"/>
            </a:endParaRPr>
          </a:p>
        </p:txBody>
      </p:sp>
      <p:graphicFrame>
        <p:nvGraphicFramePr>
          <p:cNvPr id="1028" name="Object 4"/>
          <p:cNvGraphicFramePr>
            <a:graphicFrameLocks noChangeAspect="1"/>
          </p:cNvGraphicFramePr>
          <p:nvPr/>
        </p:nvGraphicFramePr>
        <p:xfrm>
          <a:off x="3565525" y="3719513"/>
          <a:ext cx="1752600" cy="787400"/>
        </p:xfrm>
        <a:graphic>
          <a:graphicData uri="http://schemas.openxmlformats.org/presentationml/2006/ole">
            <p:oleObj spid="_x0000_s2052" name="Equation" r:id="rId6" imgW="875920" imgH="393529" progId="Equation.3">
              <p:embed/>
            </p:oleObj>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8"/>
          <p:cNvPicPr>
            <a:picLocks noChangeAspect="1" noChangeArrowheads="1"/>
          </p:cNvPicPr>
          <p:nvPr/>
        </p:nvPicPr>
        <p:blipFill>
          <a:blip r:embed="rId3" cstate="print"/>
          <a:srcRect/>
          <a:stretch>
            <a:fillRect/>
          </a:stretch>
        </p:blipFill>
        <p:spPr bwMode="auto">
          <a:xfrm>
            <a:off x="908050" y="560388"/>
            <a:ext cx="7202488" cy="2085975"/>
          </a:xfrm>
          <a:prstGeom prst="rect">
            <a:avLst/>
          </a:prstGeom>
          <a:noFill/>
          <a:ln w="9525">
            <a:noFill/>
            <a:miter lim="800000"/>
            <a:headEnd/>
            <a:tailEnd/>
          </a:ln>
        </p:spPr>
      </p:pic>
      <p:pic>
        <p:nvPicPr>
          <p:cNvPr id="49155" name="Picture 2"/>
          <p:cNvPicPr>
            <a:picLocks noChangeAspect="1" noChangeArrowheads="1"/>
          </p:cNvPicPr>
          <p:nvPr/>
        </p:nvPicPr>
        <p:blipFill>
          <a:blip r:embed="rId4" cstate="print"/>
          <a:srcRect/>
          <a:stretch>
            <a:fillRect/>
          </a:stretch>
        </p:blipFill>
        <p:spPr bwMode="auto">
          <a:xfrm>
            <a:off x="2667000" y="5951538"/>
            <a:ext cx="6248400" cy="801687"/>
          </a:xfrm>
          <a:prstGeom prst="rect">
            <a:avLst/>
          </a:prstGeom>
          <a:noFill/>
          <a:ln w="9525">
            <a:noFill/>
            <a:miter lim="800000"/>
            <a:headEnd/>
            <a:tailEnd/>
          </a:ln>
        </p:spPr>
      </p:pic>
      <p:pic>
        <p:nvPicPr>
          <p:cNvPr id="49156" name="Picture 3"/>
          <p:cNvPicPr>
            <a:picLocks noChangeAspect="1" noChangeArrowheads="1"/>
          </p:cNvPicPr>
          <p:nvPr/>
        </p:nvPicPr>
        <p:blipFill>
          <a:blip r:embed="rId5" cstate="print"/>
          <a:srcRect/>
          <a:stretch>
            <a:fillRect/>
          </a:stretch>
        </p:blipFill>
        <p:spPr bwMode="auto">
          <a:xfrm>
            <a:off x="4248150" y="4953000"/>
            <a:ext cx="4048125" cy="866775"/>
          </a:xfrm>
          <a:prstGeom prst="rect">
            <a:avLst/>
          </a:prstGeom>
          <a:noFill/>
          <a:ln w="9525">
            <a:noFill/>
            <a:miter lim="800000"/>
            <a:headEnd/>
            <a:tailEnd/>
          </a:ln>
        </p:spPr>
      </p:pic>
      <p:pic>
        <p:nvPicPr>
          <p:cNvPr id="49157" name="Picture 4"/>
          <p:cNvPicPr>
            <a:picLocks noChangeAspect="1" noChangeArrowheads="1"/>
          </p:cNvPicPr>
          <p:nvPr/>
        </p:nvPicPr>
        <p:blipFill>
          <a:blip r:embed="rId6" cstate="print"/>
          <a:srcRect/>
          <a:stretch>
            <a:fillRect/>
          </a:stretch>
        </p:blipFill>
        <p:spPr bwMode="auto">
          <a:xfrm>
            <a:off x="4010025" y="3676650"/>
            <a:ext cx="4419600" cy="1038225"/>
          </a:xfrm>
          <a:prstGeom prst="rect">
            <a:avLst/>
          </a:prstGeom>
          <a:noFill/>
          <a:ln w="9525">
            <a:noFill/>
            <a:miter lim="800000"/>
            <a:headEnd/>
            <a:tailEnd/>
          </a:ln>
        </p:spPr>
      </p:pic>
      <p:pic>
        <p:nvPicPr>
          <p:cNvPr id="49158" name="Picture 5"/>
          <p:cNvPicPr>
            <a:picLocks noChangeAspect="1" noChangeArrowheads="1"/>
          </p:cNvPicPr>
          <p:nvPr/>
        </p:nvPicPr>
        <p:blipFill>
          <a:blip r:embed="rId7" cstate="print"/>
          <a:srcRect/>
          <a:stretch>
            <a:fillRect/>
          </a:stretch>
        </p:blipFill>
        <p:spPr bwMode="auto">
          <a:xfrm>
            <a:off x="304800" y="2838450"/>
            <a:ext cx="8534400" cy="604838"/>
          </a:xfrm>
          <a:prstGeom prst="rect">
            <a:avLst/>
          </a:prstGeom>
          <a:noFill/>
          <a:ln w="9525">
            <a:noFill/>
            <a:miter lim="800000"/>
            <a:headEnd/>
            <a:tailEnd/>
          </a:ln>
        </p:spPr>
      </p:pic>
      <p:pic>
        <p:nvPicPr>
          <p:cNvPr id="49159" name="Picture 7"/>
          <p:cNvPicPr>
            <a:picLocks noChangeAspect="1" noChangeArrowheads="1"/>
          </p:cNvPicPr>
          <p:nvPr/>
        </p:nvPicPr>
        <p:blipFill>
          <a:blip r:embed="rId8" cstate="print"/>
          <a:srcRect/>
          <a:stretch>
            <a:fillRect/>
          </a:stretch>
        </p:blipFill>
        <p:spPr bwMode="auto">
          <a:xfrm>
            <a:off x="228600" y="4764088"/>
            <a:ext cx="2203450" cy="2000250"/>
          </a:xfrm>
          <a:prstGeom prst="rect">
            <a:avLst/>
          </a:prstGeom>
          <a:noFill/>
          <a:ln w="9525">
            <a:noFill/>
            <a:miter lim="800000"/>
            <a:headEnd/>
            <a:tailEnd/>
          </a:ln>
        </p:spPr>
      </p:pic>
      <p:pic>
        <p:nvPicPr>
          <p:cNvPr id="49160" name="Picture 8"/>
          <p:cNvPicPr>
            <a:picLocks noChangeAspect="1" noChangeArrowheads="1"/>
          </p:cNvPicPr>
          <p:nvPr/>
        </p:nvPicPr>
        <p:blipFill>
          <a:blip r:embed="rId9" cstate="print"/>
          <a:srcRect/>
          <a:stretch>
            <a:fillRect/>
          </a:stretch>
        </p:blipFill>
        <p:spPr bwMode="auto">
          <a:xfrm>
            <a:off x="228600" y="3733800"/>
            <a:ext cx="3276600" cy="920750"/>
          </a:xfrm>
          <a:prstGeom prst="rect">
            <a:avLst/>
          </a:prstGeom>
          <a:noFill/>
          <a:ln w="9525">
            <a:noFill/>
            <a:miter lim="800000"/>
            <a:headEnd/>
            <a:tailEnd/>
          </a:ln>
        </p:spPr>
      </p:pic>
      <p:sp>
        <p:nvSpPr>
          <p:cNvPr id="49161" name="Oval 9"/>
          <p:cNvSpPr>
            <a:spLocks noChangeArrowheads="1"/>
          </p:cNvSpPr>
          <p:nvPr/>
        </p:nvSpPr>
        <p:spPr bwMode="auto">
          <a:xfrm>
            <a:off x="5419725" y="971550"/>
            <a:ext cx="381000" cy="1543050"/>
          </a:xfrm>
          <a:prstGeom prst="ellipse">
            <a:avLst/>
          </a:prstGeom>
          <a:noFill/>
          <a:ln w="28575">
            <a:solidFill>
              <a:srgbClr val="FF9933"/>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9162" name="Oval 10"/>
          <p:cNvSpPr>
            <a:spLocks noChangeArrowheads="1"/>
          </p:cNvSpPr>
          <p:nvPr/>
        </p:nvSpPr>
        <p:spPr bwMode="auto">
          <a:xfrm>
            <a:off x="7591425" y="1047750"/>
            <a:ext cx="381000" cy="1524000"/>
          </a:xfrm>
          <a:prstGeom prst="ellipse">
            <a:avLst/>
          </a:prstGeom>
          <a:noFill/>
          <a:ln w="28575">
            <a:solidFill>
              <a:srgbClr val="CC00CC"/>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9163" name="Oval 11"/>
          <p:cNvSpPr>
            <a:spLocks noChangeArrowheads="1"/>
          </p:cNvSpPr>
          <p:nvPr/>
        </p:nvSpPr>
        <p:spPr bwMode="auto">
          <a:xfrm>
            <a:off x="6943725" y="1047750"/>
            <a:ext cx="457200" cy="1447800"/>
          </a:xfrm>
          <a:prstGeom prst="ellipse">
            <a:avLst/>
          </a:prstGeom>
          <a:noFill/>
          <a:ln w="28575">
            <a:solidFill>
              <a:srgbClr val="FF0000"/>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9164" name="Oval 12"/>
          <p:cNvSpPr>
            <a:spLocks noChangeArrowheads="1"/>
          </p:cNvSpPr>
          <p:nvPr/>
        </p:nvSpPr>
        <p:spPr bwMode="auto">
          <a:xfrm>
            <a:off x="4467225" y="4095750"/>
            <a:ext cx="381000" cy="257175"/>
          </a:xfrm>
          <a:prstGeom prst="ellipse">
            <a:avLst/>
          </a:prstGeom>
          <a:noFill/>
          <a:ln w="28575">
            <a:solidFill>
              <a:srgbClr val="009900"/>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9165" name="Oval 13"/>
          <p:cNvSpPr>
            <a:spLocks noChangeArrowheads="1"/>
          </p:cNvSpPr>
          <p:nvPr/>
        </p:nvSpPr>
        <p:spPr bwMode="auto">
          <a:xfrm>
            <a:off x="3676650" y="3095625"/>
            <a:ext cx="381000" cy="277813"/>
          </a:xfrm>
          <a:prstGeom prst="ellipse">
            <a:avLst/>
          </a:prstGeom>
          <a:noFill/>
          <a:ln w="28575">
            <a:solidFill>
              <a:srgbClr val="009900"/>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9166" name="Oval 14"/>
          <p:cNvSpPr>
            <a:spLocks noChangeArrowheads="1"/>
          </p:cNvSpPr>
          <p:nvPr/>
        </p:nvSpPr>
        <p:spPr bwMode="auto">
          <a:xfrm>
            <a:off x="762000" y="3114675"/>
            <a:ext cx="228600" cy="219075"/>
          </a:xfrm>
          <a:prstGeom prst="ellipse">
            <a:avLst/>
          </a:prstGeom>
          <a:noFill/>
          <a:ln w="28575">
            <a:solidFill>
              <a:srgbClr val="FF9933"/>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9167" name="Oval 15"/>
          <p:cNvSpPr>
            <a:spLocks noChangeArrowheads="1"/>
          </p:cNvSpPr>
          <p:nvPr/>
        </p:nvSpPr>
        <p:spPr bwMode="auto">
          <a:xfrm>
            <a:off x="5100638" y="5334000"/>
            <a:ext cx="381000" cy="336550"/>
          </a:xfrm>
          <a:prstGeom prst="ellipse">
            <a:avLst/>
          </a:prstGeom>
          <a:noFill/>
          <a:ln w="28575">
            <a:solidFill>
              <a:srgbClr val="FF0000"/>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9168" name="Oval 16"/>
          <p:cNvSpPr>
            <a:spLocks noChangeArrowheads="1"/>
          </p:cNvSpPr>
          <p:nvPr/>
        </p:nvSpPr>
        <p:spPr bwMode="auto">
          <a:xfrm>
            <a:off x="1143000" y="4114800"/>
            <a:ext cx="381000" cy="381000"/>
          </a:xfrm>
          <a:prstGeom prst="ellipse">
            <a:avLst/>
          </a:prstGeom>
          <a:noFill/>
          <a:ln w="28575">
            <a:solidFill>
              <a:srgbClr val="00FFFF"/>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9169" name="Oval 17"/>
          <p:cNvSpPr>
            <a:spLocks noChangeArrowheads="1"/>
          </p:cNvSpPr>
          <p:nvPr/>
        </p:nvSpPr>
        <p:spPr bwMode="auto">
          <a:xfrm>
            <a:off x="938213" y="5186363"/>
            <a:ext cx="609600" cy="1371600"/>
          </a:xfrm>
          <a:prstGeom prst="ellipse">
            <a:avLst/>
          </a:prstGeom>
          <a:noFill/>
          <a:ln w="28575">
            <a:solidFill>
              <a:srgbClr val="00FFFF"/>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cxnSp>
        <p:nvCxnSpPr>
          <p:cNvPr id="49170" name="AutoShape 18"/>
          <p:cNvCxnSpPr>
            <a:cxnSpLocks noChangeShapeType="1"/>
            <a:stCxn id="49168" idx="4"/>
            <a:endCxn id="49169" idx="0"/>
          </p:cNvCxnSpPr>
          <p:nvPr/>
        </p:nvCxnSpPr>
        <p:spPr bwMode="auto">
          <a:xfrm rot="5400000">
            <a:off x="957263" y="4795838"/>
            <a:ext cx="661987" cy="90487"/>
          </a:xfrm>
          <a:prstGeom prst="bentConnector3">
            <a:avLst>
              <a:gd name="adj1" fmla="val 49880"/>
            </a:avLst>
          </a:prstGeom>
          <a:noFill/>
          <a:ln w="28575">
            <a:solidFill>
              <a:srgbClr val="00FFFF"/>
            </a:solidFill>
            <a:miter lim="800000"/>
            <a:headEnd/>
            <a:tailEnd/>
          </a:ln>
        </p:spPr>
      </p:cxnSp>
      <p:cxnSp>
        <p:nvCxnSpPr>
          <p:cNvPr id="49171" name="AutoShape 19"/>
          <p:cNvCxnSpPr>
            <a:cxnSpLocks noChangeShapeType="1"/>
            <a:stCxn id="49165" idx="4"/>
            <a:endCxn id="49164" idx="2"/>
          </p:cNvCxnSpPr>
          <p:nvPr/>
        </p:nvCxnSpPr>
        <p:spPr bwMode="auto">
          <a:xfrm rot="16200000" flipH="1">
            <a:off x="3741737" y="3513138"/>
            <a:ext cx="836613" cy="585788"/>
          </a:xfrm>
          <a:prstGeom prst="bentConnector2">
            <a:avLst/>
          </a:prstGeom>
          <a:noFill/>
          <a:ln w="28575">
            <a:solidFill>
              <a:srgbClr val="009900"/>
            </a:solidFill>
            <a:miter lim="800000"/>
            <a:headEnd/>
            <a:tailEnd/>
          </a:ln>
        </p:spPr>
      </p:cxnSp>
      <p:cxnSp>
        <p:nvCxnSpPr>
          <p:cNvPr id="49172" name="AutoShape 20"/>
          <p:cNvCxnSpPr>
            <a:cxnSpLocks noChangeShapeType="1"/>
            <a:stCxn id="49161" idx="2"/>
            <a:endCxn id="49166" idx="0"/>
          </p:cNvCxnSpPr>
          <p:nvPr/>
        </p:nvCxnSpPr>
        <p:spPr bwMode="auto">
          <a:xfrm rot="10800000" flipV="1">
            <a:off x="876300" y="1743075"/>
            <a:ext cx="4529138" cy="1357313"/>
          </a:xfrm>
          <a:prstGeom prst="bentConnector2">
            <a:avLst/>
          </a:prstGeom>
          <a:noFill/>
          <a:ln w="28575">
            <a:solidFill>
              <a:srgbClr val="FF9933"/>
            </a:solidFill>
            <a:miter lim="800000"/>
            <a:headEnd/>
            <a:tailEnd/>
          </a:ln>
        </p:spPr>
      </p:cxnSp>
      <p:cxnSp>
        <p:nvCxnSpPr>
          <p:cNvPr id="49173" name="AutoShape 21"/>
          <p:cNvCxnSpPr>
            <a:cxnSpLocks noChangeShapeType="1"/>
            <a:stCxn id="49163" idx="4"/>
            <a:endCxn id="49167" idx="0"/>
          </p:cNvCxnSpPr>
          <p:nvPr/>
        </p:nvCxnSpPr>
        <p:spPr bwMode="auto">
          <a:xfrm rot="5400000">
            <a:off x="4826794" y="2974182"/>
            <a:ext cx="2809875" cy="1881187"/>
          </a:xfrm>
          <a:prstGeom prst="bentConnector3">
            <a:avLst>
              <a:gd name="adj1" fmla="val 37681"/>
            </a:avLst>
          </a:prstGeom>
          <a:noFill/>
          <a:ln w="28575">
            <a:solidFill>
              <a:srgbClr val="FF0000"/>
            </a:solidFill>
            <a:miter lim="800000"/>
            <a:headEnd/>
            <a:tailEnd/>
          </a:ln>
        </p:spPr>
      </p:cxnSp>
      <p:sp>
        <p:nvSpPr>
          <p:cNvPr id="49174" name="Oval 22"/>
          <p:cNvSpPr>
            <a:spLocks noChangeArrowheads="1"/>
          </p:cNvSpPr>
          <p:nvPr/>
        </p:nvSpPr>
        <p:spPr bwMode="auto">
          <a:xfrm>
            <a:off x="3184525" y="6299200"/>
            <a:ext cx="381000" cy="381000"/>
          </a:xfrm>
          <a:prstGeom prst="ellipse">
            <a:avLst/>
          </a:prstGeom>
          <a:noFill/>
          <a:ln w="28575">
            <a:solidFill>
              <a:srgbClr val="CC00CC"/>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cxnSp>
        <p:nvCxnSpPr>
          <p:cNvPr id="49175" name="AutoShape 23"/>
          <p:cNvCxnSpPr>
            <a:cxnSpLocks noChangeShapeType="1"/>
            <a:stCxn id="49162" idx="4"/>
            <a:endCxn id="49174" idx="0"/>
          </p:cNvCxnSpPr>
          <p:nvPr/>
        </p:nvCxnSpPr>
        <p:spPr bwMode="auto">
          <a:xfrm rot="5400000">
            <a:off x="3729037" y="2232026"/>
            <a:ext cx="3698875" cy="4406900"/>
          </a:xfrm>
          <a:prstGeom prst="bentConnector3">
            <a:avLst>
              <a:gd name="adj1" fmla="val 59699"/>
            </a:avLst>
          </a:prstGeom>
          <a:noFill/>
          <a:ln w="28575">
            <a:solidFill>
              <a:srgbClr val="CC00CC"/>
            </a:solidFill>
            <a:miter lim="800000"/>
            <a:headEnd/>
            <a:tailEnd/>
          </a:ln>
        </p:spPr>
      </p:cxnSp>
      <p:sp>
        <p:nvSpPr>
          <p:cNvPr id="49176" name="Oval 24"/>
          <p:cNvSpPr>
            <a:spLocks noChangeArrowheads="1"/>
          </p:cNvSpPr>
          <p:nvPr/>
        </p:nvSpPr>
        <p:spPr bwMode="auto">
          <a:xfrm>
            <a:off x="6096000" y="5334000"/>
            <a:ext cx="381000" cy="304800"/>
          </a:xfrm>
          <a:prstGeom prst="ellipse">
            <a:avLst/>
          </a:prstGeom>
          <a:noFill/>
          <a:ln w="28575">
            <a:solidFill>
              <a:schemeClr val="tx1"/>
            </a:solidFill>
            <a:round/>
            <a:headEnd/>
            <a:tailEnd/>
          </a:ln>
        </p:spPr>
        <p:txBody>
          <a:bodyPr wrap="none" anchor="ctr"/>
          <a:lstStyle/>
          <a:p>
            <a:pPr algn="ctr" fontAlgn="base">
              <a:spcBef>
                <a:spcPct val="0"/>
              </a:spcBef>
              <a:spcAft>
                <a:spcPct val="0"/>
              </a:spcAft>
            </a:pPr>
            <a:endParaRPr lang="en-US" smtClean="0">
              <a:solidFill>
                <a:srgbClr val="000000"/>
              </a:solidFill>
              <a:latin typeface="Arial" pitchFamily="34" charset="0"/>
            </a:endParaRPr>
          </a:p>
        </p:txBody>
      </p:sp>
      <p:sp>
        <p:nvSpPr>
          <p:cNvPr id="49177" name="Oval 25"/>
          <p:cNvSpPr>
            <a:spLocks noChangeArrowheads="1"/>
          </p:cNvSpPr>
          <p:nvPr/>
        </p:nvSpPr>
        <p:spPr bwMode="auto">
          <a:xfrm>
            <a:off x="4457700" y="4314825"/>
            <a:ext cx="381000" cy="228600"/>
          </a:xfrm>
          <a:prstGeom prst="ellipse">
            <a:avLst/>
          </a:prstGeom>
          <a:noFill/>
          <a:ln w="28575">
            <a:solidFill>
              <a:schemeClr val="tx1"/>
            </a:solidFill>
            <a:round/>
            <a:headEnd/>
            <a:tailEnd/>
          </a:ln>
        </p:spPr>
        <p:txBody>
          <a:bodyPr wrap="none" anchor="ctr"/>
          <a:lstStyle/>
          <a:p>
            <a:pPr algn="ctr" fontAlgn="base">
              <a:spcBef>
                <a:spcPct val="0"/>
              </a:spcBef>
              <a:spcAft>
                <a:spcPct val="0"/>
              </a:spcAft>
            </a:pPr>
            <a:endParaRPr lang="en-US" smtClean="0">
              <a:solidFill>
                <a:srgbClr val="000000"/>
              </a:solidFill>
              <a:latin typeface="Arial" pitchFamily="34" charset="0"/>
            </a:endParaRPr>
          </a:p>
        </p:txBody>
      </p:sp>
      <p:cxnSp>
        <p:nvCxnSpPr>
          <p:cNvPr id="49178" name="AutoShape 26"/>
          <p:cNvCxnSpPr>
            <a:cxnSpLocks noChangeShapeType="1"/>
            <a:stCxn id="49177" idx="4"/>
            <a:endCxn id="49176" idx="0"/>
          </p:cNvCxnSpPr>
          <p:nvPr/>
        </p:nvCxnSpPr>
        <p:spPr bwMode="auto">
          <a:xfrm rot="16200000" flipH="1">
            <a:off x="5086350" y="4119563"/>
            <a:ext cx="762000" cy="1638300"/>
          </a:xfrm>
          <a:prstGeom prst="bentConnector3">
            <a:avLst>
              <a:gd name="adj1" fmla="val 39995"/>
            </a:avLst>
          </a:prstGeom>
          <a:noFill/>
          <a:ln w="28575">
            <a:solidFill>
              <a:schemeClr val="tx1"/>
            </a:solidFill>
            <a:miter lim="800000"/>
            <a:headEnd/>
            <a:tailEnd/>
          </a:ln>
        </p:spPr>
      </p:cxnSp>
      <p:sp>
        <p:nvSpPr>
          <p:cNvPr id="49179" name="Rectangle 27"/>
          <p:cNvSpPr>
            <a:spLocks noGrp="1" noChangeArrowheads="1"/>
          </p:cNvSpPr>
          <p:nvPr>
            <p:ph type="title"/>
          </p:nvPr>
        </p:nvSpPr>
        <p:spPr>
          <a:xfrm>
            <a:off x="296863" y="0"/>
            <a:ext cx="8620125" cy="479425"/>
          </a:xfrm>
          <a:noFill/>
        </p:spPr>
        <p:txBody>
          <a:bodyPr lIns="91410" tIns="45706" rIns="91410" bIns="45706"/>
          <a:lstStyle/>
          <a:p>
            <a:pPr eaLnBrk="1" hangingPunct="1"/>
            <a:r>
              <a:rPr lang="en-US" sz="3200" smtClean="0"/>
              <a:t>Water Chemistry from a profile in a lake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5"/>
          <p:cNvPicPr>
            <a:picLocks noChangeAspect="1" noChangeArrowheads="1"/>
          </p:cNvPicPr>
          <p:nvPr/>
        </p:nvPicPr>
        <p:blipFill>
          <a:blip r:embed="rId3" cstate="print"/>
          <a:srcRect/>
          <a:stretch>
            <a:fillRect/>
          </a:stretch>
        </p:blipFill>
        <p:spPr bwMode="auto">
          <a:xfrm>
            <a:off x="157163" y="1136650"/>
            <a:ext cx="6775450" cy="2633663"/>
          </a:xfrm>
          <a:prstGeom prst="rect">
            <a:avLst/>
          </a:prstGeom>
          <a:noFill/>
          <a:ln w="9525">
            <a:noFill/>
            <a:miter lim="800000"/>
            <a:headEnd/>
            <a:tailEnd/>
          </a:ln>
        </p:spPr>
      </p:pic>
      <p:pic>
        <p:nvPicPr>
          <p:cNvPr id="51203" name="Picture 24"/>
          <p:cNvPicPr>
            <a:picLocks noChangeAspect="1" noChangeArrowheads="1"/>
          </p:cNvPicPr>
          <p:nvPr/>
        </p:nvPicPr>
        <p:blipFill>
          <a:blip r:embed="rId4" cstate="print"/>
          <a:srcRect/>
          <a:stretch>
            <a:fillRect/>
          </a:stretch>
        </p:blipFill>
        <p:spPr bwMode="auto">
          <a:xfrm>
            <a:off x="282575" y="5275263"/>
            <a:ext cx="3757613" cy="1443037"/>
          </a:xfrm>
          <a:prstGeom prst="rect">
            <a:avLst/>
          </a:prstGeom>
          <a:noFill/>
          <a:ln w="9525">
            <a:noFill/>
            <a:miter lim="800000"/>
            <a:headEnd/>
            <a:tailEnd/>
          </a:ln>
        </p:spPr>
      </p:pic>
      <p:pic>
        <p:nvPicPr>
          <p:cNvPr id="51204" name="Picture 2"/>
          <p:cNvPicPr>
            <a:picLocks noChangeAspect="1" noChangeArrowheads="1"/>
          </p:cNvPicPr>
          <p:nvPr/>
        </p:nvPicPr>
        <p:blipFill>
          <a:blip r:embed="rId5" cstate="print"/>
          <a:srcRect/>
          <a:stretch>
            <a:fillRect/>
          </a:stretch>
        </p:blipFill>
        <p:spPr bwMode="auto">
          <a:xfrm>
            <a:off x="4248150" y="5375275"/>
            <a:ext cx="4648200" cy="1196975"/>
          </a:xfrm>
          <a:prstGeom prst="rect">
            <a:avLst/>
          </a:prstGeom>
          <a:noFill/>
          <a:ln w="9525">
            <a:noFill/>
            <a:miter lim="800000"/>
            <a:headEnd/>
            <a:tailEnd/>
          </a:ln>
        </p:spPr>
      </p:pic>
      <p:pic>
        <p:nvPicPr>
          <p:cNvPr id="51205" name="Picture 4"/>
          <p:cNvPicPr>
            <a:picLocks noChangeAspect="1" noChangeArrowheads="1"/>
          </p:cNvPicPr>
          <p:nvPr/>
        </p:nvPicPr>
        <p:blipFill>
          <a:blip r:embed="rId6" cstate="print"/>
          <a:srcRect/>
          <a:stretch>
            <a:fillRect/>
          </a:stretch>
        </p:blipFill>
        <p:spPr bwMode="auto">
          <a:xfrm>
            <a:off x="247650" y="4095750"/>
            <a:ext cx="8686800" cy="990600"/>
          </a:xfrm>
          <a:prstGeom prst="rect">
            <a:avLst/>
          </a:prstGeom>
          <a:noFill/>
          <a:ln w="9525">
            <a:noFill/>
            <a:miter lim="800000"/>
            <a:headEnd/>
            <a:tailEnd/>
          </a:ln>
        </p:spPr>
      </p:pic>
      <p:pic>
        <p:nvPicPr>
          <p:cNvPr id="51206" name="Picture 5"/>
          <p:cNvPicPr>
            <a:picLocks noChangeAspect="1" noChangeArrowheads="1"/>
          </p:cNvPicPr>
          <p:nvPr/>
        </p:nvPicPr>
        <p:blipFill>
          <a:blip r:embed="rId7" cstate="print"/>
          <a:srcRect/>
          <a:stretch>
            <a:fillRect/>
          </a:stretch>
        </p:blipFill>
        <p:spPr bwMode="auto">
          <a:xfrm>
            <a:off x="7019925" y="884238"/>
            <a:ext cx="1903413" cy="2971800"/>
          </a:xfrm>
          <a:prstGeom prst="rect">
            <a:avLst/>
          </a:prstGeom>
          <a:noFill/>
          <a:ln w="9525">
            <a:noFill/>
            <a:miter lim="800000"/>
            <a:headEnd/>
            <a:tailEnd/>
          </a:ln>
        </p:spPr>
      </p:pic>
      <p:sp>
        <p:nvSpPr>
          <p:cNvPr id="51207" name="Oval 7"/>
          <p:cNvSpPr>
            <a:spLocks noChangeArrowheads="1"/>
          </p:cNvSpPr>
          <p:nvPr/>
        </p:nvSpPr>
        <p:spPr bwMode="auto">
          <a:xfrm>
            <a:off x="6443663" y="1695450"/>
            <a:ext cx="368300" cy="196850"/>
          </a:xfrm>
          <a:prstGeom prst="ellipse">
            <a:avLst/>
          </a:prstGeom>
          <a:noFill/>
          <a:ln w="38100">
            <a:solidFill>
              <a:srgbClr val="FF0000"/>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51208" name="Oval 8"/>
          <p:cNvSpPr>
            <a:spLocks noChangeArrowheads="1"/>
          </p:cNvSpPr>
          <p:nvPr/>
        </p:nvSpPr>
        <p:spPr bwMode="auto">
          <a:xfrm>
            <a:off x="7737475" y="1233488"/>
            <a:ext cx="304800" cy="223837"/>
          </a:xfrm>
          <a:prstGeom prst="ellipse">
            <a:avLst/>
          </a:prstGeom>
          <a:noFill/>
          <a:ln w="28575">
            <a:solidFill>
              <a:srgbClr val="FF0000"/>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51209" name="Oval 9"/>
          <p:cNvSpPr>
            <a:spLocks noChangeArrowheads="1"/>
          </p:cNvSpPr>
          <p:nvPr/>
        </p:nvSpPr>
        <p:spPr bwMode="auto">
          <a:xfrm>
            <a:off x="5035550" y="1639888"/>
            <a:ext cx="381000" cy="273050"/>
          </a:xfrm>
          <a:prstGeom prst="ellipse">
            <a:avLst/>
          </a:prstGeom>
          <a:noFill/>
          <a:ln w="28575">
            <a:solidFill>
              <a:schemeClr val="accent2"/>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51210" name="Oval 10"/>
          <p:cNvSpPr>
            <a:spLocks noChangeArrowheads="1"/>
          </p:cNvSpPr>
          <p:nvPr/>
        </p:nvSpPr>
        <p:spPr bwMode="auto">
          <a:xfrm>
            <a:off x="638175" y="4495800"/>
            <a:ext cx="357188" cy="228600"/>
          </a:xfrm>
          <a:prstGeom prst="ellipse">
            <a:avLst/>
          </a:prstGeom>
          <a:noFill/>
          <a:ln w="28575">
            <a:solidFill>
              <a:schemeClr val="accent2"/>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51211" name="Oval 11"/>
          <p:cNvSpPr>
            <a:spLocks noChangeArrowheads="1"/>
          </p:cNvSpPr>
          <p:nvPr/>
        </p:nvSpPr>
        <p:spPr bwMode="auto">
          <a:xfrm>
            <a:off x="3700463" y="4484688"/>
            <a:ext cx="304800" cy="228600"/>
          </a:xfrm>
          <a:prstGeom prst="ellipse">
            <a:avLst/>
          </a:prstGeom>
          <a:noFill/>
          <a:ln w="28575">
            <a:solidFill>
              <a:srgbClr val="CC00CC"/>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51212" name="Oval 12"/>
          <p:cNvSpPr>
            <a:spLocks noChangeArrowheads="1"/>
          </p:cNvSpPr>
          <p:nvPr/>
        </p:nvSpPr>
        <p:spPr bwMode="auto">
          <a:xfrm>
            <a:off x="668338" y="5792788"/>
            <a:ext cx="304800" cy="228600"/>
          </a:xfrm>
          <a:prstGeom prst="ellipse">
            <a:avLst/>
          </a:prstGeom>
          <a:noFill/>
          <a:ln w="28575">
            <a:solidFill>
              <a:srgbClr val="CC00CC"/>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51213" name="Oval 13"/>
          <p:cNvSpPr>
            <a:spLocks noChangeArrowheads="1"/>
          </p:cNvSpPr>
          <p:nvPr/>
        </p:nvSpPr>
        <p:spPr bwMode="auto">
          <a:xfrm>
            <a:off x="5589588" y="1633538"/>
            <a:ext cx="381000" cy="304800"/>
          </a:xfrm>
          <a:prstGeom prst="ellipse">
            <a:avLst/>
          </a:prstGeom>
          <a:noFill/>
          <a:ln w="28575">
            <a:solidFill>
              <a:srgbClr val="009900"/>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51214" name="Oval 14"/>
          <p:cNvSpPr>
            <a:spLocks noChangeArrowheads="1"/>
          </p:cNvSpPr>
          <p:nvPr/>
        </p:nvSpPr>
        <p:spPr bwMode="auto">
          <a:xfrm>
            <a:off x="4733925" y="5838825"/>
            <a:ext cx="381000" cy="304800"/>
          </a:xfrm>
          <a:prstGeom prst="ellipse">
            <a:avLst/>
          </a:prstGeom>
          <a:noFill/>
          <a:ln w="28575">
            <a:solidFill>
              <a:srgbClr val="009900"/>
            </a:solidFill>
            <a:round/>
            <a:headEnd/>
            <a:tailEnd/>
          </a:ln>
        </p:spPr>
        <p:txBody>
          <a:bodyPr wrap="none" anchor="ctr"/>
          <a:lstStyle/>
          <a:p>
            <a:pPr fontAlgn="base">
              <a:spcBef>
                <a:spcPct val="0"/>
              </a:spcBef>
              <a:spcAft>
                <a:spcPct val="0"/>
              </a:spcAft>
            </a:pPr>
            <a:endParaRPr lang="en-US" smtClean="0">
              <a:solidFill>
                <a:srgbClr val="000000"/>
              </a:solidFill>
            </a:endParaRPr>
          </a:p>
        </p:txBody>
      </p:sp>
      <p:cxnSp>
        <p:nvCxnSpPr>
          <p:cNvPr id="51215" name="AutoShape 15"/>
          <p:cNvCxnSpPr>
            <a:cxnSpLocks noChangeShapeType="1"/>
            <a:stCxn id="51207" idx="6"/>
            <a:endCxn id="51208" idx="2"/>
          </p:cNvCxnSpPr>
          <p:nvPr/>
        </p:nvCxnSpPr>
        <p:spPr bwMode="auto">
          <a:xfrm flipV="1">
            <a:off x="6831013" y="1346200"/>
            <a:ext cx="892175" cy="447675"/>
          </a:xfrm>
          <a:prstGeom prst="bentConnector3">
            <a:avLst>
              <a:gd name="adj1" fmla="val 49644"/>
            </a:avLst>
          </a:prstGeom>
          <a:noFill/>
          <a:ln w="28575">
            <a:solidFill>
              <a:srgbClr val="FF0000"/>
            </a:solidFill>
            <a:miter lim="800000"/>
            <a:headEnd/>
            <a:tailEnd/>
          </a:ln>
        </p:spPr>
      </p:cxnSp>
      <p:cxnSp>
        <p:nvCxnSpPr>
          <p:cNvPr id="51216" name="AutoShape 16"/>
          <p:cNvCxnSpPr>
            <a:cxnSpLocks noChangeShapeType="1"/>
            <a:stCxn id="51209" idx="4"/>
            <a:endCxn id="51210" idx="0"/>
          </p:cNvCxnSpPr>
          <p:nvPr/>
        </p:nvCxnSpPr>
        <p:spPr bwMode="auto">
          <a:xfrm rot="5400000">
            <a:off x="1744663" y="1000125"/>
            <a:ext cx="2554288" cy="4408487"/>
          </a:xfrm>
          <a:prstGeom prst="bentConnector3">
            <a:avLst>
              <a:gd name="adj1" fmla="val 49968"/>
            </a:avLst>
          </a:prstGeom>
          <a:noFill/>
          <a:ln w="28575">
            <a:solidFill>
              <a:schemeClr val="accent2"/>
            </a:solidFill>
            <a:miter lim="800000"/>
            <a:headEnd/>
            <a:tailEnd/>
          </a:ln>
        </p:spPr>
      </p:cxnSp>
      <p:cxnSp>
        <p:nvCxnSpPr>
          <p:cNvPr id="51217" name="AutoShape 17"/>
          <p:cNvCxnSpPr>
            <a:cxnSpLocks noChangeShapeType="1"/>
            <a:stCxn id="51213" idx="4"/>
            <a:endCxn id="51214" idx="0"/>
          </p:cNvCxnSpPr>
          <p:nvPr/>
        </p:nvCxnSpPr>
        <p:spPr bwMode="auto">
          <a:xfrm rot="5400000">
            <a:off x="3416300" y="3460750"/>
            <a:ext cx="3871913" cy="855663"/>
          </a:xfrm>
          <a:prstGeom prst="bentConnector3">
            <a:avLst>
              <a:gd name="adj1" fmla="val 49981"/>
            </a:avLst>
          </a:prstGeom>
          <a:noFill/>
          <a:ln w="28575">
            <a:solidFill>
              <a:srgbClr val="009900"/>
            </a:solidFill>
            <a:miter lim="800000"/>
            <a:headEnd/>
            <a:tailEnd/>
          </a:ln>
        </p:spPr>
      </p:cxnSp>
      <p:cxnSp>
        <p:nvCxnSpPr>
          <p:cNvPr id="51218" name="AutoShape 18"/>
          <p:cNvCxnSpPr>
            <a:cxnSpLocks noChangeShapeType="1"/>
            <a:stCxn id="51211" idx="4"/>
            <a:endCxn id="51212" idx="0"/>
          </p:cNvCxnSpPr>
          <p:nvPr/>
        </p:nvCxnSpPr>
        <p:spPr bwMode="auto">
          <a:xfrm rot="5400000">
            <a:off x="1811338" y="3736975"/>
            <a:ext cx="1050925" cy="3032125"/>
          </a:xfrm>
          <a:prstGeom prst="bentConnector3">
            <a:avLst>
              <a:gd name="adj1" fmla="val 41690"/>
            </a:avLst>
          </a:prstGeom>
          <a:noFill/>
          <a:ln w="28575">
            <a:solidFill>
              <a:srgbClr val="CC00CC"/>
            </a:solidFill>
            <a:miter lim="800000"/>
            <a:headEnd/>
            <a:tailEnd/>
          </a:ln>
        </p:spPr>
      </p:cxnSp>
      <p:sp>
        <p:nvSpPr>
          <p:cNvPr id="51219" name="Rectangle 19"/>
          <p:cNvSpPr>
            <a:spLocks noChangeArrowheads="1"/>
          </p:cNvSpPr>
          <p:nvPr/>
        </p:nvSpPr>
        <p:spPr bwMode="auto">
          <a:xfrm>
            <a:off x="288925" y="1709738"/>
            <a:ext cx="6400800" cy="152400"/>
          </a:xfrm>
          <a:prstGeom prst="rect">
            <a:avLst/>
          </a:prstGeom>
          <a:solidFill>
            <a:srgbClr val="FFFF99">
              <a:alpha val="25098"/>
            </a:srgbClr>
          </a:solidFill>
          <a:ln w="9525">
            <a:noFill/>
            <a:miter lim="800000"/>
            <a:headEnd/>
            <a:tailEnd/>
          </a:ln>
        </p:spPr>
        <p:txBody>
          <a:bodyPr wrap="none" anchor="ctr"/>
          <a:lstStyle/>
          <a:p>
            <a:pPr fontAlgn="base">
              <a:spcBef>
                <a:spcPct val="0"/>
              </a:spcBef>
              <a:spcAft>
                <a:spcPct val="0"/>
              </a:spcAft>
            </a:pPr>
            <a:endParaRPr lang="en-US" smtClean="0">
              <a:solidFill>
                <a:srgbClr val="000000"/>
              </a:solidFill>
            </a:endParaRPr>
          </a:p>
        </p:txBody>
      </p:sp>
      <p:sp>
        <p:nvSpPr>
          <p:cNvPr id="51220" name="Oval 20"/>
          <p:cNvSpPr>
            <a:spLocks noChangeArrowheads="1"/>
          </p:cNvSpPr>
          <p:nvPr/>
        </p:nvSpPr>
        <p:spPr bwMode="auto">
          <a:xfrm>
            <a:off x="8458200" y="1231900"/>
            <a:ext cx="339725" cy="233363"/>
          </a:xfrm>
          <a:prstGeom prst="ellipse">
            <a:avLst/>
          </a:prstGeom>
          <a:noFill/>
          <a:ln w="28575">
            <a:solidFill>
              <a:srgbClr val="FF9933"/>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51221" name="Oval 21"/>
          <p:cNvSpPr>
            <a:spLocks noChangeArrowheads="1"/>
          </p:cNvSpPr>
          <p:nvPr/>
        </p:nvSpPr>
        <p:spPr bwMode="auto">
          <a:xfrm>
            <a:off x="609600" y="1524000"/>
            <a:ext cx="457200" cy="228600"/>
          </a:xfrm>
          <a:prstGeom prst="ellipse">
            <a:avLst/>
          </a:prstGeom>
          <a:noFill/>
          <a:ln w="28575">
            <a:solidFill>
              <a:srgbClr val="FF9933"/>
            </a:solidFill>
            <a:round/>
            <a:headEnd/>
            <a:tailEnd/>
          </a:ln>
        </p:spPr>
        <p:txBody>
          <a:bodyPr wrap="none" anchor="ctr"/>
          <a:lstStyle/>
          <a:p>
            <a:pPr fontAlgn="base">
              <a:spcBef>
                <a:spcPct val="0"/>
              </a:spcBef>
              <a:spcAft>
                <a:spcPct val="0"/>
              </a:spcAft>
            </a:pPr>
            <a:endParaRPr lang="en-US" smtClean="0">
              <a:solidFill>
                <a:srgbClr val="000000"/>
              </a:solidFill>
            </a:endParaRPr>
          </a:p>
        </p:txBody>
      </p:sp>
      <p:cxnSp>
        <p:nvCxnSpPr>
          <p:cNvPr id="51222" name="AutoShape 22"/>
          <p:cNvCxnSpPr>
            <a:cxnSpLocks noChangeShapeType="1"/>
            <a:stCxn id="51221" idx="0"/>
            <a:endCxn id="51220" idx="0"/>
          </p:cNvCxnSpPr>
          <p:nvPr/>
        </p:nvCxnSpPr>
        <p:spPr bwMode="auto">
          <a:xfrm rot="-5400000">
            <a:off x="4587082" y="-2531269"/>
            <a:ext cx="292100" cy="7789863"/>
          </a:xfrm>
          <a:prstGeom prst="bentConnector3">
            <a:avLst>
              <a:gd name="adj1" fmla="val 234236"/>
            </a:avLst>
          </a:prstGeom>
          <a:noFill/>
          <a:ln w="28575">
            <a:solidFill>
              <a:srgbClr val="FF9933"/>
            </a:solidFill>
            <a:miter lim="800000"/>
            <a:headEnd/>
            <a:tailEnd/>
          </a:ln>
        </p:spPr>
      </p:cxnSp>
      <p:sp>
        <p:nvSpPr>
          <p:cNvPr id="51223" name="Rectangle 23"/>
          <p:cNvSpPr>
            <a:spLocks noGrp="1" noChangeArrowheads="1"/>
          </p:cNvSpPr>
          <p:nvPr>
            <p:ph type="title"/>
          </p:nvPr>
        </p:nvSpPr>
        <p:spPr>
          <a:xfrm>
            <a:off x="739775" y="101600"/>
            <a:ext cx="7772400" cy="536575"/>
          </a:xfrm>
          <a:noFill/>
        </p:spPr>
        <p:txBody>
          <a:bodyPr/>
          <a:lstStyle/>
          <a:p>
            <a:pPr eaLnBrk="1" hangingPunct="1"/>
            <a:r>
              <a:rPr lang="en-US" sz="4000" smtClean="0">
                <a:latin typeface="Times New Roman" pitchFamily="18" charset="0"/>
              </a:rPr>
              <a:t>Stage and Streamflow Example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60"/>
          <p:cNvPicPr>
            <a:picLocks noChangeAspect="1" noChangeArrowheads="1"/>
          </p:cNvPicPr>
          <p:nvPr/>
        </p:nvPicPr>
        <p:blipFill>
          <a:blip r:embed="rId2" cstate="print"/>
          <a:srcRect r="45364"/>
          <a:stretch>
            <a:fillRect/>
          </a:stretch>
        </p:blipFill>
        <p:spPr bwMode="auto">
          <a:xfrm>
            <a:off x="111125" y="236538"/>
            <a:ext cx="2341563" cy="4608512"/>
          </a:xfrm>
          <a:prstGeom prst="rect">
            <a:avLst/>
          </a:prstGeom>
          <a:noFill/>
          <a:ln w="9525">
            <a:noFill/>
            <a:miter lim="800000"/>
            <a:headEnd/>
            <a:tailEnd/>
          </a:ln>
        </p:spPr>
      </p:pic>
      <p:sp>
        <p:nvSpPr>
          <p:cNvPr id="55299" name="Text Box 2"/>
          <p:cNvSpPr txBox="1">
            <a:spLocks noChangeArrowheads="1"/>
          </p:cNvSpPr>
          <p:nvPr/>
        </p:nvSpPr>
        <p:spPr bwMode="auto">
          <a:xfrm>
            <a:off x="2387600" y="161925"/>
            <a:ext cx="6569075" cy="3292475"/>
          </a:xfrm>
          <a:prstGeom prst="rect">
            <a:avLst/>
          </a:prstGeom>
          <a:noFill/>
          <a:ln w="9525">
            <a:noFill/>
            <a:miter lim="800000"/>
            <a:headEnd/>
            <a:tailEnd/>
          </a:ln>
        </p:spPr>
        <p:txBody>
          <a:bodyPr>
            <a:spAutoFit/>
          </a:bodyPr>
          <a:lstStyle/>
          <a:p>
            <a:pPr fontAlgn="base">
              <a:spcBef>
                <a:spcPct val="50000"/>
              </a:spcBef>
              <a:spcAft>
                <a:spcPct val="0"/>
              </a:spcAft>
            </a:pPr>
            <a:r>
              <a:rPr lang="en-US" sz="2000" b="1" smtClean="0">
                <a:solidFill>
                  <a:srgbClr val="FF3300"/>
                </a:solidFill>
                <a:latin typeface="Arial" pitchFamily="34" charset="0"/>
              </a:rPr>
              <a:t>ValueAccuracy</a:t>
            </a:r>
          </a:p>
          <a:p>
            <a:pPr fontAlgn="base">
              <a:spcBef>
                <a:spcPct val="50000"/>
              </a:spcBef>
              <a:spcAft>
                <a:spcPct val="0"/>
              </a:spcAft>
            </a:pPr>
            <a:r>
              <a:rPr lang="en-US" sz="2000" smtClean="0">
                <a:solidFill>
                  <a:srgbClr val="000000"/>
                </a:solidFill>
                <a:latin typeface="Arial" pitchFamily="34" charset="0"/>
              </a:rPr>
              <a:t>A numeric value that quantifies measurement accuracy defined as the nearness of a measurement to the standard or true value.  This may be quantified as an average or root mean square error relative to the true value.  Since the true value is not known this may should be estimated based on knowledge of the method and measurement instrument.  Accuracy is distinct from precision which quantifies reproducibility, but does not refer to the standard or true value.</a:t>
            </a:r>
          </a:p>
        </p:txBody>
      </p:sp>
      <p:sp>
        <p:nvSpPr>
          <p:cNvPr id="55300" name="Rectangle 4"/>
          <p:cNvSpPr>
            <a:spLocks noChangeArrowheads="1"/>
          </p:cNvSpPr>
          <p:nvPr/>
        </p:nvSpPr>
        <p:spPr bwMode="auto">
          <a:xfrm>
            <a:off x="2157413" y="6243638"/>
            <a:ext cx="1917700" cy="366712"/>
          </a:xfrm>
          <a:prstGeom prst="rect">
            <a:avLst/>
          </a:prstGeom>
          <a:noFill/>
          <a:ln w="9525">
            <a:noFill/>
            <a:miter lim="800000"/>
            <a:headEnd/>
            <a:tailEnd/>
          </a:ln>
        </p:spPr>
        <p:txBody>
          <a:bodyPr anchor="ctr">
            <a:spAutoFit/>
          </a:bodyPr>
          <a:lstStyle/>
          <a:p>
            <a:pPr algn="ctr" fontAlgn="base">
              <a:spcBef>
                <a:spcPct val="0"/>
              </a:spcBef>
              <a:spcAft>
                <a:spcPct val="0"/>
              </a:spcAft>
            </a:pPr>
            <a:r>
              <a:rPr lang="en-US" smtClean="0">
                <a:solidFill>
                  <a:srgbClr val="000000"/>
                </a:solidFill>
                <a:latin typeface="Arial" pitchFamily="34" charset="0"/>
              </a:rPr>
              <a:t>Accurate</a:t>
            </a:r>
          </a:p>
        </p:txBody>
      </p:sp>
      <p:sp>
        <p:nvSpPr>
          <p:cNvPr id="55301" name="Rectangle 5"/>
          <p:cNvSpPr>
            <a:spLocks noChangeArrowheads="1"/>
          </p:cNvSpPr>
          <p:nvPr/>
        </p:nvSpPr>
        <p:spPr bwMode="auto">
          <a:xfrm>
            <a:off x="6900863" y="6207125"/>
            <a:ext cx="1917700" cy="641350"/>
          </a:xfrm>
          <a:prstGeom prst="rect">
            <a:avLst/>
          </a:prstGeom>
          <a:noFill/>
          <a:ln w="9525">
            <a:noFill/>
            <a:miter lim="800000"/>
            <a:headEnd/>
            <a:tailEnd/>
          </a:ln>
        </p:spPr>
        <p:txBody>
          <a:bodyPr anchor="ctr">
            <a:spAutoFit/>
          </a:bodyPr>
          <a:lstStyle/>
          <a:p>
            <a:pPr algn="ctr" fontAlgn="base">
              <a:spcBef>
                <a:spcPct val="0"/>
              </a:spcBef>
              <a:spcAft>
                <a:spcPct val="0"/>
              </a:spcAft>
            </a:pPr>
            <a:r>
              <a:rPr lang="en-US" smtClean="0">
                <a:solidFill>
                  <a:srgbClr val="000000"/>
                </a:solidFill>
                <a:latin typeface="Arial" pitchFamily="34" charset="0"/>
              </a:rPr>
              <a:t>Low Accuracy, but precise</a:t>
            </a:r>
          </a:p>
        </p:txBody>
      </p:sp>
      <p:grpSp>
        <p:nvGrpSpPr>
          <p:cNvPr id="2" name="Group 6"/>
          <p:cNvGrpSpPr>
            <a:grpSpLocks/>
          </p:cNvGrpSpPr>
          <p:nvPr/>
        </p:nvGrpSpPr>
        <p:grpSpPr bwMode="auto">
          <a:xfrm>
            <a:off x="2228850" y="4405313"/>
            <a:ext cx="1768475" cy="1771650"/>
            <a:chOff x="1566" y="3078"/>
            <a:chExt cx="1114" cy="1116"/>
          </a:xfrm>
        </p:grpSpPr>
        <p:grpSp>
          <p:nvGrpSpPr>
            <p:cNvPr id="3" name="Group 7"/>
            <p:cNvGrpSpPr>
              <a:grpSpLocks/>
            </p:cNvGrpSpPr>
            <p:nvPr/>
          </p:nvGrpSpPr>
          <p:grpSpPr bwMode="auto">
            <a:xfrm>
              <a:off x="1566" y="3078"/>
              <a:ext cx="1114" cy="1116"/>
              <a:chOff x="2784" y="2940"/>
              <a:chExt cx="1270" cy="1272"/>
            </a:xfrm>
          </p:grpSpPr>
          <p:sp>
            <p:nvSpPr>
              <p:cNvPr id="55351" name="Oval 8"/>
              <p:cNvSpPr>
                <a:spLocks noChangeArrowheads="1"/>
              </p:cNvSpPr>
              <p:nvPr/>
            </p:nvSpPr>
            <p:spPr bwMode="auto">
              <a:xfrm>
                <a:off x="2784" y="2940"/>
                <a:ext cx="1270" cy="1272"/>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52" name="Oval 9"/>
              <p:cNvSpPr>
                <a:spLocks noChangeArrowheads="1"/>
              </p:cNvSpPr>
              <p:nvPr/>
            </p:nvSpPr>
            <p:spPr bwMode="auto">
              <a:xfrm>
                <a:off x="3354" y="3516"/>
                <a:ext cx="384" cy="36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53" name="Oval 10"/>
              <p:cNvSpPr>
                <a:spLocks noChangeArrowheads="1"/>
              </p:cNvSpPr>
              <p:nvPr/>
            </p:nvSpPr>
            <p:spPr bwMode="auto">
              <a:xfrm>
                <a:off x="2925" y="3081"/>
                <a:ext cx="988" cy="990"/>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54" name="Oval 11"/>
              <p:cNvSpPr>
                <a:spLocks noChangeArrowheads="1"/>
              </p:cNvSpPr>
              <p:nvPr/>
            </p:nvSpPr>
            <p:spPr bwMode="auto">
              <a:xfrm>
                <a:off x="3060" y="3216"/>
                <a:ext cx="718" cy="720"/>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55" name="Oval 12"/>
              <p:cNvSpPr>
                <a:spLocks noChangeArrowheads="1"/>
              </p:cNvSpPr>
              <p:nvPr/>
            </p:nvSpPr>
            <p:spPr bwMode="auto">
              <a:xfrm>
                <a:off x="3182" y="3339"/>
                <a:ext cx="473" cy="474"/>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grpSp>
        <p:sp>
          <p:nvSpPr>
            <p:cNvPr id="55346" name="Oval 13"/>
            <p:cNvSpPr>
              <a:spLocks noChangeArrowheads="1"/>
            </p:cNvSpPr>
            <p:nvPr/>
          </p:nvSpPr>
          <p:spPr bwMode="auto">
            <a:xfrm>
              <a:off x="2010" y="3552"/>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47" name="Oval 14"/>
            <p:cNvSpPr>
              <a:spLocks noChangeArrowheads="1"/>
            </p:cNvSpPr>
            <p:nvPr/>
          </p:nvSpPr>
          <p:spPr bwMode="auto">
            <a:xfrm>
              <a:off x="2046" y="3660"/>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48" name="Oval 15"/>
            <p:cNvSpPr>
              <a:spLocks noChangeArrowheads="1"/>
            </p:cNvSpPr>
            <p:nvPr/>
          </p:nvSpPr>
          <p:spPr bwMode="auto">
            <a:xfrm>
              <a:off x="2142" y="354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49" name="Oval 16"/>
            <p:cNvSpPr>
              <a:spLocks noChangeArrowheads="1"/>
            </p:cNvSpPr>
            <p:nvPr/>
          </p:nvSpPr>
          <p:spPr bwMode="auto">
            <a:xfrm>
              <a:off x="2148" y="3648"/>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50" name="Oval 17"/>
            <p:cNvSpPr>
              <a:spLocks noChangeArrowheads="1"/>
            </p:cNvSpPr>
            <p:nvPr/>
          </p:nvSpPr>
          <p:spPr bwMode="auto">
            <a:xfrm>
              <a:off x="2124" y="3738"/>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grpSp>
      <p:grpSp>
        <p:nvGrpSpPr>
          <p:cNvPr id="4" name="Group 18"/>
          <p:cNvGrpSpPr>
            <a:grpSpLocks/>
          </p:cNvGrpSpPr>
          <p:nvPr/>
        </p:nvGrpSpPr>
        <p:grpSpPr bwMode="auto">
          <a:xfrm>
            <a:off x="4557713" y="4405313"/>
            <a:ext cx="1768475" cy="1771650"/>
            <a:chOff x="2964" y="2976"/>
            <a:chExt cx="1114" cy="1116"/>
          </a:xfrm>
        </p:grpSpPr>
        <p:grpSp>
          <p:nvGrpSpPr>
            <p:cNvPr id="5" name="Group 19"/>
            <p:cNvGrpSpPr>
              <a:grpSpLocks/>
            </p:cNvGrpSpPr>
            <p:nvPr/>
          </p:nvGrpSpPr>
          <p:grpSpPr bwMode="auto">
            <a:xfrm>
              <a:off x="2964" y="2976"/>
              <a:ext cx="1114" cy="1116"/>
              <a:chOff x="2784" y="2940"/>
              <a:chExt cx="1270" cy="1272"/>
            </a:xfrm>
          </p:grpSpPr>
          <p:sp>
            <p:nvSpPr>
              <p:cNvPr id="55340" name="Oval 20"/>
              <p:cNvSpPr>
                <a:spLocks noChangeArrowheads="1"/>
              </p:cNvSpPr>
              <p:nvPr/>
            </p:nvSpPr>
            <p:spPr bwMode="auto">
              <a:xfrm>
                <a:off x="2784" y="2940"/>
                <a:ext cx="1270" cy="1272"/>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41" name="Oval 21"/>
              <p:cNvSpPr>
                <a:spLocks noChangeArrowheads="1"/>
              </p:cNvSpPr>
              <p:nvPr/>
            </p:nvSpPr>
            <p:spPr bwMode="auto">
              <a:xfrm>
                <a:off x="3354" y="3516"/>
                <a:ext cx="384" cy="36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42" name="Oval 22"/>
              <p:cNvSpPr>
                <a:spLocks noChangeArrowheads="1"/>
              </p:cNvSpPr>
              <p:nvPr/>
            </p:nvSpPr>
            <p:spPr bwMode="auto">
              <a:xfrm>
                <a:off x="2925" y="3081"/>
                <a:ext cx="988" cy="990"/>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43" name="Oval 23"/>
              <p:cNvSpPr>
                <a:spLocks noChangeArrowheads="1"/>
              </p:cNvSpPr>
              <p:nvPr/>
            </p:nvSpPr>
            <p:spPr bwMode="auto">
              <a:xfrm>
                <a:off x="3060" y="3216"/>
                <a:ext cx="718" cy="720"/>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44" name="Oval 24"/>
              <p:cNvSpPr>
                <a:spLocks noChangeArrowheads="1"/>
              </p:cNvSpPr>
              <p:nvPr/>
            </p:nvSpPr>
            <p:spPr bwMode="auto">
              <a:xfrm>
                <a:off x="3182" y="3339"/>
                <a:ext cx="473" cy="474"/>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grpSp>
        <p:sp>
          <p:nvSpPr>
            <p:cNvPr id="55335" name="Oval 25"/>
            <p:cNvSpPr>
              <a:spLocks noChangeArrowheads="1"/>
            </p:cNvSpPr>
            <p:nvPr/>
          </p:nvSpPr>
          <p:spPr bwMode="auto">
            <a:xfrm>
              <a:off x="3198" y="3330"/>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36" name="Oval 26"/>
            <p:cNvSpPr>
              <a:spLocks noChangeArrowheads="1"/>
            </p:cNvSpPr>
            <p:nvPr/>
          </p:nvSpPr>
          <p:spPr bwMode="auto">
            <a:xfrm>
              <a:off x="3186" y="368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37" name="Oval 27"/>
            <p:cNvSpPr>
              <a:spLocks noChangeArrowheads="1"/>
            </p:cNvSpPr>
            <p:nvPr/>
          </p:nvSpPr>
          <p:spPr bwMode="auto">
            <a:xfrm>
              <a:off x="3504" y="3108"/>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38" name="Oval 28"/>
            <p:cNvSpPr>
              <a:spLocks noChangeArrowheads="1"/>
            </p:cNvSpPr>
            <p:nvPr/>
          </p:nvSpPr>
          <p:spPr bwMode="auto">
            <a:xfrm>
              <a:off x="3522" y="359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39" name="Oval 29"/>
            <p:cNvSpPr>
              <a:spLocks noChangeArrowheads="1"/>
            </p:cNvSpPr>
            <p:nvPr/>
          </p:nvSpPr>
          <p:spPr bwMode="auto">
            <a:xfrm>
              <a:off x="3786" y="3810"/>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grpSp>
      <p:sp>
        <p:nvSpPr>
          <p:cNvPr id="55304" name="Rectangle 30"/>
          <p:cNvSpPr>
            <a:spLocks noChangeArrowheads="1"/>
          </p:cNvSpPr>
          <p:nvPr/>
        </p:nvSpPr>
        <p:spPr bwMode="auto">
          <a:xfrm>
            <a:off x="4510088" y="6262688"/>
            <a:ext cx="1917700" cy="366712"/>
          </a:xfrm>
          <a:prstGeom prst="rect">
            <a:avLst/>
          </a:prstGeom>
          <a:noFill/>
          <a:ln w="9525">
            <a:noFill/>
            <a:miter lim="800000"/>
            <a:headEnd/>
            <a:tailEnd/>
          </a:ln>
        </p:spPr>
        <p:txBody>
          <a:bodyPr anchor="ctr">
            <a:spAutoFit/>
          </a:bodyPr>
          <a:lstStyle/>
          <a:p>
            <a:pPr algn="ctr" fontAlgn="base">
              <a:spcBef>
                <a:spcPct val="0"/>
              </a:spcBef>
              <a:spcAft>
                <a:spcPct val="0"/>
              </a:spcAft>
            </a:pPr>
            <a:r>
              <a:rPr lang="en-US" smtClean="0">
                <a:solidFill>
                  <a:srgbClr val="000000"/>
                </a:solidFill>
                <a:latin typeface="Arial" pitchFamily="34" charset="0"/>
              </a:rPr>
              <a:t>Low Accuracy</a:t>
            </a:r>
          </a:p>
        </p:txBody>
      </p:sp>
      <p:grpSp>
        <p:nvGrpSpPr>
          <p:cNvPr id="6" name="Group 31"/>
          <p:cNvGrpSpPr>
            <a:grpSpLocks/>
          </p:cNvGrpSpPr>
          <p:nvPr/>
        </p:nvGrpSpPr>
        <p:grpSpPr bwMode="auto">
          <a:xfrm>
            <a:off x="6886575" y="4405313"/>
            <a:ext cx="1768475" cy="1771650"/>
            <a:chOff x="4338" y="2622"/>
            <a:chExt cx="1114" cy="1116"/>
          </a:xfrm>
        </p:grpSpPr>
        <p:grpSp>
          <p:nvGrpSpPr>
            <p:cNvPr id="7" name="Group 32"/>
            <p:cNvGrpSpPr>
              <a:grpSpLocks/>
            </p:cNvGrpSpPr>
            <p:nvPr/>
          </p:nvGrpSpPr>
          <p:grpSpPr bwMode="auto">
            <a:xfrm>
              <a:off x="4338" y="2622"/>
              <a:ext cx="1114" cy="1116"/>
              <a:chOff x="2784" y="2940"/>
              <a:chExt cx="1270" cy="1272"/>
            </a:xfrm>
          </p:grpSpPr>
          <p:sp>
            <p:nvSpPr>
              <p:cNvPr id="55329" name="Oval 33"/>
              <p:cNvSpPr>
                <a:spLocks noChangeArrowheads="1"/>
              </p:cNvSpPr>
              <p:nvPr/>
            </p:nvSpPr>
            <p:spPr bwMode="auto">
              <a:xfrm>
                <a:off x="2784" y="2940"/>
                <a:ext cx="1270" cy="1272"/>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30" name="Oval 34"/>
              <p:cNvSpPr>
                <a:spLocks noChangeArrowheads="1"/>
              </p:cNvSpPr>
              <p:nvPr/>
            </p:nvSpPr>
            <p:spPr bwMode="auto">
              <a:xfrm>
                <a:off x="3354" y="3516"/>
                <a:ext cx="384" cy="366"/>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31" name="Oval 35"/>
              <p:cNvSpPr>
                <a:spLocks noChangeArrowheads="1"/>
              </p:cNvSpPr>
              <p:nvPr/>
            </p:nvSpPr>
            <p:spPr bwMode="auto">
              <a:xfrm>
                <a:off x="2925" y="3081"/>
                <a:ext cx="988" cy="990"/>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32" name="Oval 36"/>
              <p:cNvSpPr>
                <a:spLocks noChangeArrowheads="1"/>
              </p:cNvSpPr>
              <p:nvPr/>
            </p:nvSpPr>
            <p:spPr bwMode="auto">
              <a:xfrm>
                <a:off x="3060" y="3216"/>
                <a:ext cx="718" cy="720"/>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33" name="Oval 37"/>
              <p:cNvSpPr>
                <a:spLocks noChangeArrowheads="1"/>
              </p:cNvSpPr>
              <p:nvPr/>
            </p:nvSpPr>
            <p:spPr bwMode="auto">
              <a:xfrm>
                <a:off x="3182" y="3339"/>
                <a:ext cx="473" cy="474"/>
              </a:xfrm>
              <a:prstGeom prst="ellipse">
                <a:avLst/>
              </a:prstGeom>
              <a:solidFill>
                <a:srgbClr val="FF3300"/>
              </a:solidFill>
              <a:ln w="76200">
                <a:solidFill>
                  <a:schemeClr val="bg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grpSp>
        <p:grpSp>
          <p:nvGrpSpPr>
            <p:cNvPr id="8" name="Group 38"/>
            <p:cNvGrpSpPr>
              <a:grpSpLocks/>
            </p:cNvGrpSpPr>
            <p:nvPr/>
          </p:nvGrpSpPr>
          <p:grpSpPr bwMode="auto">
            <a:xfrm>
              <a:off x="4392" y="3204"/>
              <a:ext cx="194" cy="248"/>
              <a:chOff x="4782" y="3294"/>
              <a:chExt cx="194" cy="248"/>
            </a:xfrm>
          </p:grpSpPr>
          <p:sp>
            <p:nvSpPr>
              <p:cNvPr id="55324" name="Oval 39"/>
              <p:cNvSpPr>
                <a:spLocks noChangeArrowheads="1"/>
              </p:cNvSpPr>
              <p:nvPr/>
            </p:nvSpPr>
            <p:spPr bwMode="auto">
              <a:xfrm>
                <a:off x="4782" y="3300"/>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25" name="Oval 40"/>
              <p:cNvSpPr>
                <a:spLocks noChangeArrowheads="1"/>
              </p:cNvSpPr>
              <p:nvPr/>
            </p:nvSpPr>
            <p:spPr bwMode="auto">
              <a:xfrm>
                <a:off x="4818" y="3408"/>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26" name="Oval 41"/>
              <p:cNvSpPr>
                <a:spLocks noChangeArrowheads="1"/>
              </p:cNvSpPr>
              <p:nvPr/>
            </p:nvSpPr>
            <p:spPr bwMode="auto">
              <a:xfrm>
                <a:off x="4914" y="3294"/>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27" name="Oval 42"/>
              <p:cNvSpPr>
                <a:spLocks noChangeArrowheads="1"/>
              </p:cNvSpPr>
              <p:nvPr/>
            </p:nvSpPr>
            <p:spPr bwMode="auto">
              <a:xfrm>
                <a:off x="4920" y="339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55328" name="Oval 43"/>
              <p:cNvSpPr>
                <a:spLocks noChangeArrowheads="1"/>
              </p:cNvSpPr>
              <p:nvPr/>
            </p:nvSpPr>
            <p:spPr bwMode="auto">
              <a:xfrm>
                <a:off x="4896" y="3486"/>
                <a:ext cx="56" cy="56"/>
              </a:xfrm>
              <a:prstGeom prst="ellipse">
                <a:avLst/>
              </a:prstGeom>
              <a:solidFill>
                <a:schemeClr val="tx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grpSp>
      </p:grpSp>
      <p:pic>
        <p:nvPicPr>
          <p:cNvPr id="55306" name="Picture 44"/>
          <p:cNvPicPr>
            <a:picLocks noChangeAspect="1" noChangeArrowheads="1"/>
          </p:cNvPicPr>
          <p:nvPr/>
        </p:nvPicPr>
        <p:blipFill>
          <a:blip r:embed="rId3" cstate="print"/>
          <a:srcRect/>
          <a:stretch>
            <a:fillRect/>
          </a:stretch>
        </p:blipFill>
        <p:spPr bwMode="auto">
          <a:xfrm>
            <a:off x="2670175" y="3725863"/>
            <a:ext cx="790575" cy="965200"/>
          </a:xfrm>
          <a:prstGeom prst="rect">
            <a:avLst/>
          </a:prstGeom>
          <a:noFill/>
          <a:ln w="9525">
            <a:noFill/>
            <a:miter lim="800000"/>
            <a:headEnd/>
            <a:tailEnd/>
          </a:ln>
        </p:spPr>
      </p:pic>
      <p:pic>
        <p:nvPicPr>
          <p:cNvPr id="55307" name="Picture 45"/>
          <p:cNvPicPr>
            <a:picLocks noChangeAspect="1" noChangeArrowheads="1"/>
          </p:cNvPicPr>
          <p:nvPr/>
        </p:nvPicPr>
        <p:blipFill>
          <a:blip r:embed="rId3" cstate="print"/>
          <a:srcRect/>
          <a:stretch>
            <a:fillRect/>
          </a:stretch>
        </p:blipFill>
        <p:spPr bwMode="auto">
          <a:xfrm>
            <a:off x="3730625" y="3717925"/>
            <a:ext cx="3113088" cy="965200"/>
          </a:xfrm>
          <a:prstGeom prst="rect">
            <a:avLst/>
          </a:prstGeom>
          <a:noFill/>
          <a:ln w="9525">
            <a:noFill/>
            <a:miter lim="800000"/>
            <a:headEnd/>
            <a:tailEnd/>
          </a:ln>
        </p:spPr>
      </p:pic>
      <p:pic>
        <p:nvPicPr>
          <p:cNvPr id="55308" name="Picture 46"/>
          <p:cNvPicPr>
            <a:picLocks noChangeAspect="1" noChangeArrowheads="1"/>
          </p:cNvPicPr>
          <p:nvPr/>
        </p:nvPicPr>
        <p:blipFill>
          <a:blip r:embed="rId3" cstate="print"/>
          <a:srcRect/>
          <a:stretch>
            <a:fillRect/>
          </a:stretch>
        </p:blipFill>
        <p:spPr bwMode="auto">
          <a:xfrm>
            <a:off x="6700838" y="3716338"/>
            <a:ext cx="790575" cy="965200"/>
          </a:xfrm>
          <a:prstGeom prst="rect">
            <a:avLst/>
          </a:prstGeom>
          <a:noFill/>
          <a:ln w="9525">
            <a:noFill/>
            <a:miter lim="800000"/>
            <a:headEnd/>
            <a:tailEnd/>
          </a:ln>
        </p:spPr>
      </p:pic>
      <p:sp>
        <p:nvSpPr>
          <p:cNvPr id="55309" name="Line 47"/>
          <p:cNvSpPr>
            <a:spLocks noChangeShapeType="1"/>
          </p:cNvSpPr>
          <p:nvPr/>
        </p:nvSpPr>
        <p:spPr bwMode="auto">
          <a:xfrm>
            <a:off x="2532063" y="4419600"/>
            <a:ext cx="1306512"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55310" name="Line 48"/>
          <p:cNvSpPr>
            <a:spLocks noChangeShapeType="1"/>
          </p:cNvSpPr>
          <p:nvPr/>
        </p:nvSpPr>
        <p:spPr bwMode="auto">
          <a:xfrm>
            <a:off x="4541838" y="4410075"/>
            <a:ext cx="1858962"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55311" name="Line 49"/>
          <p:cNvSpPr>
            <a:spLocks noChangeShapeType="1"/>
          </p:cNvSpPr>
          <p:nvPr/>
        </p:nvSpPr>
        <p:spPr bwMode="auto">
          <a:xfrm>
            <a:off x="6827838" y="4410075"/>
            <a:ext cx="1858962" cy="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55312" name="Line 50"/>
          <p:cNvSpPr>
            <a:spLocks noChangeShapeType="1"/>
          </p:cNvSpPr>
          <p:nvPr/>
        </p:nvSpPr>
        <p:spPr bwMode="auto">
          <a:xfrm>
            <a:off x="7124700" y="4291013"/>
            <a:ext cx="652463" cy="0"/>
          </a:xfrm>
          <a:prstGeom prst="line">
            <a:avLst/>
          </a:prstGeom>
          <a:noFill/>
          <a:ln w="38100">
            <a:solidFill>
              <a:schemeClr val="tx1"/>
            </a:solidFill>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55313" name="Line 51"/>
          <p:cNvSpPr>
            <a:spLocks noChangeShapeType="1"/>
          </p:cNvSpPr>
          <p:nvPr/>
        </p:nvSpPr>
        <p:spPr bwMode="auto">
          <a:xfrm>
            <a:off x="5457825" y="4291013"/>
            <a:ext cx="423863" cy="0"/>
          </a:xfrm>
          <a:prstGeom prst="line">
            <a:avLst/>
          </a:prstGeom>
          <a:noFill/>
          <a:ln w="38100">
            <a:solidFill>
              <a:schemeClr val="tx1"/>
            </a:solidFill>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55314" name="Line 52"/>
          <p:cNvSpPr>
            <a:spLocks noChangeShapeType="1"/>
          </p:cNvSpPr>
          <p:nvPr/>
        </p:nvSpPr>
        <p:spPr bwMode="auto">
          <a:xfrm>
            <a:off x="3114675" y="4291013"/>
            <a:ext cx="100013" cy="0"/>
          </a:xfrm>
          <a:prstGeom prst="line">
            <a:avLst/>
          </a:prstGeom>
          <a:noFill/>
          <a:ln w="38100">
            <a:solidFill>
              <a:schemeClr val="tx1"/>
            </a:solidFill>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55315" name="Rectangle 53"/>
          <p:cNvSpPr>
            <a:spLocks noChangeArrowheads="1"/>
          </p:cNvSpPr>
          <p:nvPr/>
        </p:nvSpPr>
        <p:spPr bwMode="auto">
          <a:xfrm>
            <a:off x="3670300" y="3436938"/>
            <a:ext cx="1822450" cy="366712"/>
          </a:xfrm>
          <a:prstGeom prst="rect">
            <a:avLst/>
          </a:prstGeom>
          <a:noFill/>
          <a:ln w="9525">
            <a:noFill/>
            <a:miter lim="800000"/>
            <a:headEnd/>
            <a:tailEnd/>
          </a:ln>
        </p:spPr>
        <p:txBody>
          <a:bodyPr wrap="none">
            <a:spAutoFit/>
          </a:bodyPr>
          <a:lstStyle/>
          <a:p>
            <a:pPr fontAlgn="base">
              <a:spcBef>
                <a:spcPct val="0"/>
              </a:spcBef>
              <a:spcAft>
                <a:spcPct val="0"/>
              </a:spcAft>
            </a:pPr>
            <a:r>
              <a:rPr lang="en-US" b="1" smtClean="0">
                <a:solidFill>
                  <a:srgbClr val="FF3300"/>
                </a:solidFill>
                <a:latin typeface="Arial" pitchFamily="34" charset="0"/>
              </a:rPr>
              <a:t>ValueAccuracy</a:t>
            </a:r>
          </a:p>
        </p:txBody>
      </p:sp>
      <p:sp>
        <p:nvSpPr>
          <p:cNvPr id="55316" name="Line 54"/>
          <p:cNvSpPr>
            <a:spLocks noChangeShapeType="1"/>
          </p:cNvSpPr>
          <p:nvPr/>
        </p:nvSpPr>
        <p:spPr bwMode="auto">
          <a:xfrm flipH="1">
            <a:off x="3219450" y="3800475"/>
            <a:ext cx="742950" cy="4762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55317" name="Line 55"/>
          <p:cNvSpPr>
            <a:spLocks noChangeShapeType="1"/>
          </p:cNvSpPr>
          <p:nvPr/>
        </p:nvSpPr>
        <p:spPr bwMode="auto">
          <a:xfrm>
            <a:off x="4943475" y="3733800"/>
            <a:ext cx="733425" cy="523875"/>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55318" name="Line 56"/>
          <p:cNvSpPr>
            <a:spLocks noChangeShapeType="1"/>
          </p:cNvSpPr>
          <p:nvPr/>
        </p:nvSpPr>
        <p:spPr bwMode="auto">
          <a:xfrm>
            <a:off x="5381625" y="3686175"/>
            <a:ext cx="2000250" cy="561975"/>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55319" name="Line 57"/>
          <p:cNvSpPr>
            <a:spLocks noChangeShapeType="1"/>
          </p:cNvSpPr>
          <p:nvPr/>
        </p:nvSpPr>
        <p:spPr bwMode="auto">
          <a:xfrm flipV="1">
            <a:off x="3114675" y="3895725"/>
            <a:ext cx="0" cy="1419225"/>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55320" name="Line 58"/>
          <p:cNvSpPr>
            <a:spLocks noChangeShapeType="1"/>
          </p:cNvSpPr>
          <p:nvPr/>
        </p:nvSpPr>
        <p:spPr bwMode="auto">
          <a:xfrm flipV="1">
            <a:off x="5448300" y="3876675"/>
            <a:ext cx="0" cy="139065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
        <p:nvSpPr>
          <p:cNvPr id="55321" name="Line 59"/>
          <p:cNvSpPr>
            <a:spLocks noChangeShapeType="1"/>
          </p:cNvSpPr>
          <p:nvPr/>
        </p:nvSpPr>
        <p:spPr bwMode="auto">
          <a:xfrm flipV="1">
            <a:off x="7772400" y="3886200"/>
            <a:ext cx="0" cy="1390650"/>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0"/>
            <a:ext cx="7772400" cy="769938"/>
          </a:xfrm>
        </p:spPr>
        <p:txBody>
          <a:bodyPr/>
          <a:lstStyle/>
          <a:p>
            <a:pPr eaLnBrk="1" hangingPunct="1"/>
            <a:r>
              <a:rPr lang="en-US" sz="4000" smtClean="0"/>
              <a:t>Loading data into ODM</a:t>
            </a:r>
          </a:p>
        </p:txBody>
      </p:sp>
      <p:sp>
        <p:nvSpPr>
          <p:cNvPr id="59395" name="Rectangle 3"/>
          <p:cNvSpPr>
            <a:spLocks noGrp="1" noChangeArrowheads="1"/>
          </p:cNvSpPr>
          <p:nvPr>
            <p:ph type="body" idx="1"/>
          </p:nvPr>
        </p:nvSpPr>
        <p:spPr>
          <a:xfrm>
            <a:off x="298450" y="1271588"/>
            <a:ext cx="4737100" cy="5348287"/>
          </a:xfrm>
        </p:spPr>
        <p:txBody>
          <a:bodyPr/>
          <a:lstStyle/>
          <a:p>
            <a:pPr eaLnBrk="1" hangingPunct="1">
              <a:lnSpc>
                <a:spcPct val="90000"/>
              </a:lnSpc>
            </a:pPr>
            <a:r>
              <a:rPr lang="en-US" sz="2400" smtClean="0"/>
              <a:t>Interactive OD Data Loader (OD Loader)</a:t>
            </a:r>
          </a:p>
          <a:p>
            <a:pPr lvl="1" eaLnBrk="1" hangingPunct="1">
              <a:lnSpc>
                <a:spcPct val="90000"/>
              </a:lnSpc>
            </a:pPr>
            <a:r>
              <a:rPr lang="en-US" sz="2000" smtClean="0"/>
              <a:t>Loads data from spreadsheets and comma separated tables in simple format</a:t>
            </a:r>
          </a:p>
          <a:p>
            <a:pPr eaLnBrk="1" hangingPunct="1">
              <a:lnSpc>
                <a:spcPct val="90000"/>
              </a:lnSpc>
            </a:pPr>
            <a:r>
              <a:rPr lang="en-US" sz="2400" smtClean="0"/>
              <a:t>Scheduled Data Loader (SDL)</a:t>
            </a:r>
          </a:p>
          <a:p>
            <a:pPr lvl="1" eaLnBrk="1" hangingPunct="1">
              <a:lnSpc>
                <a:spcPct val="90000"/>
              </a:lnSpc>
            </a:pPr>
            <a:r>
              <a:rPr lang="en-US" sz="2000" smtClean="0"/>
              <a:t>Loads data from datalogger files on a prescribed schedule.</a:t>
            </a:r>
          </a:p>
          <a:p>
            <a:pPr lvl="1" eaLnBrk="1" hangingPunct="1">
              <a:lnSpc>
                <a:spcPct val="90000"/>
              </a:lnSpc>
            </a:pPr>
            <a:r>
              <a:rPr lang="en-US" sz="2000" smtClean="0"/>
              <a:t>Interactive configuration </a:t>
            </a:r>
          </a:p>
          <a:p>
            <a:pPr eaLnBrk="1" hangingPunct="1">
              <a:lnSpc>
                <a:spcPct val="90000"/>
              </a:lnSpc>
            </a:pPr>
            <a:r>
              <a:rPr lang="en-US" sz="2400" smtClean="0"/>
              <a:t>SQL Server Integration Services (SSIS)</a:t>
            </a:r>
          </a:p>
          <a:p>
            <a:pPr lvl="1" eaLnBrk="1" hangingPunct="1">
              <a:lnSpc>
                <a:spcPct val="90000"/>
              </a:lnSpc>
            </a:pPr>
            <a:r>
              <a:rPr lang="en-US" sz="2000" smtClean="0"/>
              <a:t>Microsoft application accompanying SQL Server useful for programming complex loading or data management functions</a:t>
            </a:r>
          </a:p>
        </p:txBody>
      </p:sp>
      <p:pic>
        <p:nvPicPr>
          <p:cNvPr id="59396" name="Picture 4"/>
          <p:cNvPicPr>
            <a:picLocks noChangeAspect="1" noChangeArrowheads="1"/>
          </p:cNvPicPr>
          <p:nvPr/>
        </p:nvPicPr>
        <p:blipFill>
          <a:blip r:embed="rId2" cstate="print"/>
          <a:srcRect/>
          <a:stretch>
            <a:fillRect/>
          </a:stretch>
        </p:blipFill>
        <p:spPr bwMode="auto">
          <a:xfrm>
            <a:off x="5048250" y="914400"/>
            <a:ext cx="3924300" cy="2041525"/>
          </a:xfrm>
          <a:prstGeom prst="rect">
            <a:avLst/>
          </a:prstGeom>
          <a:noFill/>
          <a:ln w="9525">
            <a:noFill/>
            <a:miter lim="800000"/>
            <a:headEnd/>
            <a:tailEnd/>
          </a:ln>
        </p:spPr>
      </p:pic>
      <p:sp>
        <p:nvSpPr>
          <p:cNvPr id="59397" name="Text Box 5"/>
          <p:cNvSpPr txBox="1">
            <a:spLocks noChangeArrowheads="1"/>
          </p:cNvSpPr>
          <p:nvPr/>
        </p:nvSpPr>
        <p:spPr bwMode="auto">
          <a:xfrm>
            <a:off x="6684963" y="879475"/>
            <a:ext cx="2228850" cy="473075"/>
          </a:xfrm>
          <a:prstGeom prst="rect">
            <a:avLst/>
          </a:prstGeom>
          <a:solidFill>
            <a:srgbClr val="FDFFE1"/>
          </a:solidFill>
          <a:ln w="76200">
            <a:solidFill>
              <a:schemeClr val="accent2"/>
            </a:solidFill>
            <a:miter lim="800000"/>
            <a:headEnd/>
            <a:tailEnd/>
          </a:ln>
        </p:spPr>
        <p:txBody>
          <a:bodyPr>
            <a:spAutoFit/>
          </a:bodyPr>
          <a:lstStyle/>
          <a:p>
            <a:pPr algn="ctr" fontAlgn="base">
              <a:spcBef>
                <a:spcPct val="0"/>
              </a:spcBef>
              <a:spcAft>
                <a:spcPct val="0"/>
              </a:spcAft>
            </a:pPr>
            <a:r>
              <a:rPr lang="en-US" altLang="zh-CN" sz="2000" b="1" smtClean="0">
                <a:solidFill>
                  <a:srgbClr val="3333CC"/>
                </a:solidFill>
                <a:latin typeface="Arial" pitchFamily="34" charset="0"/>
                <a:ea typeface="SimSun" pitchFamily="2" charset="-122"/>
              </a:rPr>
              <a:t>OD Data Loader</a:t>
            </a:r>
          </a:p>
        </p:txBody>
      </p:sp>
      <p:pic>
        <p:nvPicPr>
          <p:cNvPr id="59398" name="Picture 6"/>
          <p:cNvPicPr>
            <a:picLocks noChangeAspect="1" noChangeArrowheads="1"/>
          </p:cNvPicPr>
          <p:nvPr/>
        </p:nvPicPr>
        <p:blipFill>
          <a:blip r:embed="rId3" cstate="print"/>
          <a:srcRect/>
          <a:stretch>
            <a:fillRect/>
          </a:stretch>
        </p:blipFill>
        <p:spPr bwMode="auto">
          <a:xfrm>
            <a:off x="5786438" y="2347913"/>
            <a:ext cx="3357562" cy="2420937"/>
          </a:xfrm>
          <a:prstGeom prst="rect">
            <a:avLst/>
          </a:prstGeom>
          <a:noFill/>
          <a:ln w="9525">
            <a:solidFill>
              <a:schemeClr val="tx1"/>
            </a:solidFill>
            <a:miter lim="800000"/>
            <a:headEnd/>
            <a:tailEnd/>
          </a:ln>
        </p:spPr>
      </p:pic>
      <p:sp>
        <p:nvSpPr>
          <p:cNvPr id="59399" name="Text Box 9"/>
          <p:cNvSpPr txBox="1">
            <a:spLocks noChangeArrowheads="1"/>
          </p:cNvSpPr>
          <p:nvPr/>
        </p:nvSpPr>
        <p:spPr bwMode="auto">
          <a:xfrm>
            <a:off x="7445375" y="2514600"/>
            <a:ext cx="1468438" cy="473075"/>
          </a:xfrm>
          <a:prstGeom prst="rect">
            <a:avLst/>
          </a:prstGeom>
          <a:solidFill>
            <a:srgbClr val="FDFFE1"/>
          </a:solidFill>
          <a:ln w="76200">
            <a:solidFill>
              <a:schemeClr val="accent2"/>
            </a:solidFill>
            <a:miter lim="800000"/>
            <a:headEnd/>
            <a:tailEnd/>
          </a:ln>
        </p:spPr>
        <p:txBody>
          <a:bodyPr>
            <a:spAutoFit/>
          </a:bodyPr>
          <a:lstStyle/>
          <a:p>
            <a:pPr algn="ctr" fontAlgn="base">
              <a:spcBef>
                <a:spcPct val="0"/>
              </a:spcBef>
              <a:spcAft>
                <a:spcPct val="0"/>
              </a:spcAft>
            </a:pPr>
            <a:r>
              <a:rPr lang="en-US" altLang="zh-CN" sz="2000" b="1" smtClean="0">
                <a:solidFill>
                  <a:srgbClr val="3333CC"/>
                </a:solidFill>
                <a:latin typeface="Arial" pitchFamily="34" charset="0"/>
                <a:ea typeface="SimSun" pitchFamily="2" charset="-122"/>
              </a:rPr>
              <a:t>SDL</a:t>
            </a:r>
          </a:p>
        </p:txBody>
      </p:sp>
      <p:pic>
        <p:nvPicPr>
          <p:cNvPr id="59400" name="Picture 7"/>
          <p:cNvPicPr>
            <a:picLocks noChangeAspect="1" noChangeArrowheads="1"/>
          </p:cNvPicPr>
          <p:nvPr/>
        </p:nvPicPr>
        <p:blipFill>
          <a:blip r:embed="rId4" cstate="print"/>
          <a:srcRect/>
          <a:stretch>
            <a:fillRect/>
          </a:stretch>
        </p:blipFill>
        <p:spPr bwMode="auto">
          <a:xfrm>
            <a:off x="5278438" y="4349750"/>
            <a:ext cx="3616325" cy="2508250"/>
          </a:xfrm>
          <a:prstGeom prst="rect">
            <a:avLst/>
          </a:prstGeom>
          <a:noFill/>
          <a:ln w="9525">
            <a:solidFill>
              <a:schemeClr val="tx1"/>
            </a:solidFill>
            <a:miter lim="800000"/>
            <a:headEnd/>
            <a:tailEnd/>
          </a:ln>
        </p:spPr>
      </p:pic>
      <p:sp>
        <p:nvSpPr>
          <p:cNvPr id="59401" name="Text Box 8"/>
          <p:cNvSpPr txBox="1">
            <a:spLocks noChangeArrowheads="1"/>
          </p:cNvSpPr>
          <p:nvPr/>
        </p:nvSpPr>
        <p:spPr bwMode="auto">
          <a:xfrm>
            <a:off x="7613650" y="4889500"/>
            <a:ext cx="1281113" cy="473075"/>
          </a:xfrm>
          <a:prstGeom prst="rect">
            <a:avLst/>
          </a:prstGeom>
          <a:solidFill>
            <a:srgbClr val="FDFFE1"/>
          </a:solidFill>
          <a:ln w="76200">
            <a:solidFill>
              <a:schemeClr val="accent2"/>
            </a:solidFill>
            <a:miter lim="800000"/>
            <a:headEnd/>
            <a:tailEnd/>
          </a:ln>
        </p:spPr>
        <p:txBody>
          <a:bodyPr>
            <a:spAutoFit/>
          </a:bodyPr>
          <a:lstStyle/>
          <a:p>
            <a:pPr algn="ctr" fontAlgn="base">
              <a:spcBef>
                <a:spcPct val="0"/>
              </a:spcBef>
              <a:spcAft>
                <a:spcPct val="0"/>
              </a:spcAft>
            </a:pPr>
            <a:r>
              <a:rPr lang="en-US" sz="2000" b="1" smtClean="0">
                <a:solidFill>
                  <a:srgbClr val="3333CC"/>
                </a:solidFill>
                <a:latin typeface="Arial" pitchFamily="34" charset="0"/>
              </a:rPr>
              <a:t>SSIS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idx="1"/>
          </p:nvPr>
        </p:nvSpPr>
        <p:spPr/>
        <p:txBody>
          <a:bodyPr/>
          <a:lstStyle/>
          <a:p>
            <a:endParaRPr lang="en-US"/>
          </a:p>
        </p:txBody>
      </p:sp>
      <p:pic>
        <p:nvPicPr>
          <p:cNvPr id="35844" name="Picture 4" descr="ODM1DataModelFigure"/>
          <p:cNvPicPr>
            <a:picLocks noChangeAspect="1" noChangeArrowheads="1"/>
          </p:cNvPicPr>
          <p:nvPr/>
        </p:nvPicPr>
        <p:blipFill>
          <a:blip r:embed="rId2" cstate="print"/>
          <a:srcRect/>
          <a:stretch>
            <a:fillRect/>
          </a:stretch>
        </p:blipFill>
        <p:spPr bwMode="auto">
          <a:xfrm>
            <a:off x="95250" y="0"/>
            <a:ext cx="8916988" cy="6851650"/>
          </a:xfrm>
          <a:prstGeom prst="rect">
            <a:avLst/>
          </a:prstGeom>
          <a:noFill/>
        </p:spPr>
      </p:pic>
      <p:sp>
        <p:nvSpPr>
          <p:cNvPr id="35845" name="Rectangle 5"/>
          <p:cNvSpPr>
            <a:spLocks noChangeArrowheads="1"/>
          </p:cNvSpPr>
          <p:nvPr/>
        </p:nvSpPr>
        <p:spPr bwMode="auto">
          <a:xfrm>
            <a:off x="3581400" y="6237288"/>
            <a:ext cx="5334000" cy="609600"/>
          </a:xfrm>
          <a:prstGeom prst="rect">
            <a:avLst/>
          </a:prstGeom>
          <a:solidFill>
            <a:schemeClr val="bg1"/>
          </a:solidFill>
          <a:ln w="9525">
            <a:noFill/>
            <a:miter lim="800000"/>
            <a:headEnd/>
            <a:tailEnd/>
          </a:ln>
          <a:effectLst/>
        </p:spPr>
        <p:txBody>
          <a:bodyPr lIns="91433" tIns="0" rIns="91433" bIns="0">
            <a:spAutoFit/>
          </a:bodyPr>
          <a:lstStyle/>
          <a:p>
            <a:pPr algn="ctr" eaLnBrk="0" fontAlgn="base" hangingPunct="0">
              <a:spcBef>
                <a:spcPct val="0"/>
              </a:spcBef>
              <a:spcAft>
                <a:spcPct val="0"/>
              </a:spcAft>
            </a:pPr>
            <a:r>
              <a:rPr lang="en-US" sz="2000" b="1" smtClean="0">
                <a:solidFill>
                  <a:srgbClr val="FF0000"/>
                </a:solidFill>
              </a:rPr>
              <a:t>CUAHSI Observations Data Model</a:t>
            </a:r>
          </a:p>
          <a:p>
            <a:pPr algn="ctr" eaLnBrk="0" fontAlgn="base" hangingPunct="0">
              <a:spcBef>
                <a:spcPct val="0"/>
              </a:spcBef>
              <a:spcAft>
                <a:spcPct val="0"/>
              </a:spcAft>
            </a:pPr>
            <a:r>
              <a:rPr lang="en-US" sz="2000" b="1" u="sng" smtClean="0">
                <a:solidFill>
                  <a:srgbClr val="0000FF"/>
                </a:solidFill>
              </a:rPr>
              <a:t>http://www.cuahsi.org/his/odm.html</a:t>
            </a:r>
          </a:p>
        </p:txBody>
      </p:sp>
      <p:sp>
        <p:nvSpPr>
          <p:cNvPr id="35847" name="Rectangle 7"/>
          <p:cNvSpPr>
            <a:spLocks noChangeArrowheads="1"/>
          </p:cNvSpPr>
          <p:nvPr/>
        </p:nvSpPr>
        <p:spPr bwMode="auto">
          <a:xfrm>
            <a:off x="7772400" y="152400"/>
            <a:ext cx="1143000" cy="990600"/>
          </a:xfrm>
          <a:prstGeom prst="rect">
            <a:avLst/>
          </a:prstGeom>
          <a:noFill/>
          <a:ln w="28575">
            <a:solidFill>
              <a:srgbClr val="FF0000"/>
            </a:solidFill>
            <a:miter lim="800000"/>
            <a:headEnd/>
            <a:tailEnd/>
          </a:ln>
          <a:effectLst/>
        </p:spPr>
        <p:txBody>
          <a:bodyPr wrap="none"/>
          <a:lstStyle/>
          <a:p>
            <a:pPr eaLnBrk="0" fontAlgn="base" hangingPunct="0">
              <a:spcBef>
                <a:spcPct val="0"/>
              </a:spcBef>
              <a:spcAft>
                <a:spcPct val="0"/>
              </a:spcAft>
            </a:pPr>
            <a:r>
              <a:rPr lang="en-US" sz="1600" smtClean="0">
                <a:solidFill>
                  <a:srgbClr val="000000"/>
                </a:solidFill>
                <a:latin typeface="Tahoma" pitchFamily="34" charset="0"/>
              </a:rPr>
              <a:t>1</a:t>
            </a:r>
          </a:p>
        </p:txBody>
      </p:sp>
      <p:sp>
        <p:nvSpPr>
          <p:cNvPr id="35848" name="Rectangle 8"/>
          <p:cNvSpPr>
            <a:spLocks noChangeArrowheads="1"/>
          </p:cNvSpPr>
          <p:nvPr/>
        </p:nvSpPr>
        <p:spPr bwMode="auto">
          <a:xfrm>
            <a:off x="6248400" y="228600"/>
            <a:ext cx="1066800" cy="1600200"/>
          </a:xfrm>
          <a:prstGeom prst="rect">
            <a:avLst/>
          </a:prstGeom>
          <a:noFill/>
          <a:ln w="28575">
            <a:solidFill>
              <a:srgbClr val="FF0000"/>
            </a:solidFill>
            <a:miter lim="800000"/>
            <a:headEnd/>
            <a:tailEnd/>
          </a:ln>
          <a:effectLst/>
        </p:spPr>
        <p:txBody>
          <a:bodyPr wrap="none"/>
          <a:lstStyle/>
          <a:p>
            <a:pPr eaLnBrk="0" fontAlgn="base" hangingPunct="0">
              <a:spcBef>
                <a:spcPct val="0"/>
              </a:spcBef>
              <a:spcAft>
                <a:spcPct val="0"/>
              </a:spcAft>
            </a:pPr>
            <a:r>
              <a:rPr lang="en-US" sz="1600" smtClean="0">
                <a:solidFill>
                  <a:srgbClr val="000000"/>
                </a:solidFill>
                <a:latin typeface="Tahoma" pitchFamily="34" charset="0"/>
              </a:rPr>
              <a:t>2</a:t>
            </a:r>
          </a:p>
        </p:txBody>
      </p:sp>
      <p:sp>
        <p:nvSpPr>
          <p:cNvPr id="35849" name="Rectangle 9"/>
          <p:cNvSpPr>
            <a:spLocks noChangeArrowheads="1"/>
          </p:cNvSpPr>
          <p:nvPr/>
        </p:nvSpPr>
        <p:spPr bwMode="auto">
          <a:xfrm>
            <a:off x="2133600" y="228600"/>
            <a:ext cx="1371600" cy="1981200"/>
          </a:xfrm>
          <a:prstGeom prst="rect">
            <a:avLst/>
          </a:prstGeom>
          <a:noFill/>
          <a:ln w="28575">
            <a:solidFill>
              <a:srgbClr val="FF0000"/>
            </a:solidFill>
            <a:miter lim="800000"/>
            <a:headEnd/>
            <a:tailEnd/>
          </a:ln>
          <a:effectLst/>
        </p:spPr>
        <p:txBody>
          <a:bodyPr wrap="none"/>
          <a:lstStyle/>
          <a:p>
            <a:pPr algn="r" eaLnBrk="0" fontAlgn="base" hangingPunct="0">
              <a:spcBef>
                <a:spcPct val="0"/>
              </a:spcBef>
              <a:spcAft>
                <a:spcPct val="0"/>
              </a:spcAft>
            </a:pPr>
            <a:r>
              <a:rPr lang="en-US" sz="1600" smtClean="0">
                <a:solidFill>
                  <a:srgbClr val="000000"/>
                </a:solidFill>
                <a:latin typeface="Tahoma" pitchFamily="34" charset="0"/>
              </a:rPr>
              <a:t>3</a:t>
            </a:r>
          </a:p>
        </p:txBody>
      </p:sp>
      <p:sp>
        <p:nvSpPr>
          <p:cNvPr id="35846" name="Rectangle 6"/>
          <p:cNvSpPr>
            <a:spLocks noChangeArrowheads="1"/>
          </p:cNvSpPr>
          <p:nvPr/>
        </p:nvSpPr>
        <p:spPr bwMode="auto">
          <a:xfrm>
            <a:off x="152400" y="1600200"/>
            <a:ext cx="1828800" cy="1373188"/>
          </a:xfrm>
          <a:prstGeom prst="rect">
            <a:avLst/>
          </a:prstGeom>
          <a:solidFill>
            <a:schemeClr val="accent1"/>
          </a:solidFill>
          <a:ln w="9525">
            <a:noFill/>
            <a:miter lim="800000"/>
            <a:headEnd/>
            <a:tailEnd/>
          </a:ln>
          <a:effectLst/>
        </p:spPr>
        <p:txBody>
          <a:bodyPr>
            <a:spAutoFit/>
          </a:bodyPr>
          <a:lstStyle/>
          <a:p>
            <a:pPr eaLnBrk="0" fontAlgn="base" hangingPunct="0">
              <a:spcBef>
                <a:spcPct val="0"/>
              </a:spcBef>
              <a:spcAft>
                <a:spcPct val="0"/>
              </a:spcAft>
            </a:pPr>
            <a:r>
              <a:rPr lang="en-US" sz="2800" b="1" smtClean="0">
                <a:solidFill>
                  <a:srgbClr val="FF0000"/>
                </a:solidFill>
                <a:latin typeface="Tahoma" pitchFamily="34" charset="0"/>
              </a:rPr>
              <a:t>Work from Out to In</a:t>
            </a:r>
          </a:p>
        </p:txBody>
      </p:sp>
      <p:grpSp>
        <p:nvGrpSpPr>
          <p:cNvPr id="2" name="Group 17"/>
          <p:cNvGrpSpPr>
            <a:grpSpLocks/>
          </p:cNvGrpSpPr>
          <p:nvPr/>
        </p:nvGrpSpPr>
        <p:grpSpPr bwMode="auto">
          <a:xfrm>
            <a:off x="1981200" y="2057400"/>
            <a:ext cx="5638800" cy="4267200"/>
            <a:chOff x="1248" y="1296"/>
            <a:chExt cx="3552" cy="2688"/>
          </a:xfrm>
        </p:grpSpPr>
        <p:sp>
          <p:nvSpPr>
            <p:cNvPr id="35850" name="Rectangle 10"/>
            <p:cNvSpPr>
              <a:spLocks noChangeArrowheads="1"/>
            </p:cNvSpPr>
            <p:nvPr/>
          </p:nvSpPr>
          <p:spPr bwMode="auto">
            <a:xfrm>
              <a:off x="1248" y="3456"/>
              <a:ext cx="816" cy="528"/>
            </a:xfrm>
            <a:prstGeom prst="rect">
              <a:avLst/>
            </a:prstGeom>
            <a:noFill/>
            <a:ln w="28575">
              <a:solidFill>
                <a:srgbClr val="FF0000"/>
              </a:solidFill>
              <a:miter lim="800000"/>
              <a:headEnd/>
              <a:tailEnd/>
            </a:ln>
            <a:effectLst/>
          </p:spPr>
          <p:txBody>
            <a:bodyPr wrap="none"/>
            <a:lstStyle/>
            <a:p>
              <a:pPr algn="r" eaLnBrk="0" fontAlgn="base" hangingPunct="0">
                <a:spcBef>
                  <a:spcPct val="0"/>
                </a:spcBef>
                <a:spcAft>
                  <a:spcPct val="0"/>
                </a:spcAft>
              </a:pPr>
              <a:r>
                <a:rPr lang="en-US" sz="1600" smtClean="0">
                  <a:solidFill>
                    <a:srgbClr val="000000"/>
                  </a:solidFill>
                  <a:latin typeface="Tahoma" pitchFamily="34" charset="0"/>
                </a:rPr>
                <a:t>4</a:t>
              </a:r>
            </a:p>
          </p:txBody>
        </p:sp>
        <p:sp>
          <p:nvSpPr>
            <p:cNvPr id="35851" name="Rectangle 11"/>
            <p:cNvSpPr>
              <a:spLocks noChangeArrowheads="1"/>
            </p:cNvSpPr>
            <p:nvPr/>
          </p:nvSpPr>
          <p:spPr bwMode="auto">
            <a:xfrm>
              <a:off x="1344" y="1440"/>
              <a:ext cx="816" cy="528"/>
            </a:xfrm>
            <a:prstGeom prst="rect">
              <a:avLst/>
            </a:prstGeom>
            <a:noFill/>
            <a:ln w="28575">
              <a:solidFill>
                <a:srgbClr val="FF0000"/>
              </a:solidFill>
              <a:miter lim="800000"/>
              <a:headEnd/>
              <a:tailEnd/>
            </a:ln>
            <a:effectLst/>
          </p:spPr>
          <p:txBody>
            <a:bodyPr wrap="none"/>
            <a:lstStyle/>
            <a:p>
              <a:pPr algn="r" eaLnBrk="0" fontAlgn="base" hangingPunct="0">
                <a:spcBef>
                  <a:spcPct val="0"/>
                </a:spcBef>
                <a:spcAft>
                  <a:spcPct val="0"/>
                </a:spcAft>
              </a:pPr>
              <a:r>
                <a:rPr lang="en-US" sz="1600" smtClean="0">
                  <a:solidFill>
                    <a:srgbClr val="000000"/>
                  </a:solidFill>
                  <a:latin typeface="Tahoma" pitchFamily="34" charset="0"/>
                </a:rPr>
                <a:t>5</a:t>
              </a:r>
            </a:p>
          </p:txBody>
        </p:sp>
        <p:sp>
          <p:nvSpPr>
            <p:cNvPr id="35852" name="Rectangle 12"/>
            <p:cNvSpPr>
              <a:spLocks noChangeArrowheads="1"/>
            </p:cNvSpPr>
            <p:nvPr/>
          </p:nvSpPr>
          <p:spPr bwMode="auto">
            <a:xfrm>
              <a:off x="3984" y="1296"/>
              <a:ext cx="816" cy="528"/>
            </a:xfrm>
            <a:prstGeom prst="rect">
              <a:avLst/>
            </a:prstGeom>
            <a:noFill/>
            <a:ln w="28575">
              <a:solidFill>
                <a:srgbClr val="FF0000"/>
              </a:solidFill>
              <a:miter lim="800000"/>
              <a:headEnd/>
              <a:tailEnd/>
            </a:ln>
            <a:effectLst/>
          </p:spPr>
          <p:txBody>
            <a:bodyPr wrap="none"/>
            <a:lstStyle/>
            <a:p>
              <a:pPr algn="r" eaLnBrk="0" fontAlgn="base" hangingPunct="0">
                <a:spcBef>
                  <a:spcPct val="0"/>
                </a:spcBef>
                <a:spcAft>
                  <a:spcPct val="0"/>
                </a:spcAft>
              </a:pPr>
              <a:r>
                <a:rPr lang="en-US" sz="1600" smtClean="0">
                  <a:solidFill>
                    <a:srgbClr val="000000"/>
                  </a:solidFill>
                  <a:latin typeface="Tahoma" pitchFamily="34" charset="0"/>
                </a:rPr>
                <a:t>6</a:t>
              </a:r>
            </a:p>
          </p:txBody>
        </p:sp>
        <p:sp>
          <p:nvSpPr>
            <p:cNvPr id="35853" name="Rectangle 13"/>
            <p:cNvSpPr>
              <a:spLocks noChangeArrowheads="1"/>
            </p:cNvSpPr>
            <p:nvPr/>
          </p:nvSpPr>
          <p:spPr bwMode="auto">
            <a:xfrm>
              <a:off x="1344" y="2160"/>
              <a:ext cx="816" cy="1056"/>
            </a:xfrm>
            <a:prstGeom prst="rect">
              <a:avLst/>
            </a:prstGeom>
            <a:noFill/>
            <a:ln w="28575">
              <a:solidFill>
                <a:srgbClr val="FF0000"/>
              </a:solidFill>
              <a:miter lim="800000"/>
              <a:headEnd/>
              <a:tailEnd/>
            </a:ln>
            <a:effectLst/>
          </p:spPr>
          <p:txBody>
            <a:bodyPr wrap="none"/>
            <a:lstStyle/>
            <a:p>
              <a:pPr algn="r" eaLnBrk="0" fontAlgn="base" hangingPunct="0">
                <a:spcBef>
                  <a:spcPct val="0"/>
                </a:spcBef>
                <a:spcAft>
                  <a:spcPct val="0"/>
                </a:spcAft>
              </a:pPr>
              <a:r>
                <a:rPr lang="en-US" sz="1600" smtClean="0">
                  <a:solidFill>
                    <a:srgbClr val="000000"/>
                  </a:solidFill>
                  <a:latin typeface="Tahoma" pitchFamily="34" charset="0"/>
                </a:rPr>
                <a:t>7</a:t>
              </a:r>
            </a:p>
          </p:txBody>
        </p:sp>
      </p:grpSp>
      <p:sp>
        <p:nvSpPr>
          <p:cNvPr id="35854" name="Rectangle 14"/>
          <p:cNvSpPr>
            <a:spLocks noChangeArrowheads="1"/>
          </p:cNvSpPr>
          <p:nvPr/>
        </p:nvSpPr>
        <p:spPr bwMode="auto">
          <a:xfrm>
            <a:off x="3962400" y="304800"/>
            <a:ext cx="1524000" cy="2667000"/>
          </a:xfrm>
          <a:prstGeom prst="rect">
            <a:avLst/>
          </a:prstGeom>
          <a:noFill/>
          <a:ln w="28575">
            <a:solidFill>
              <a:srgbClr val="FF0000"/>
            </a:solidFill>
            <a:miter lim="800000"/>
            <a:headEnd/>
            <a:tailEnd/>
          </a:ln>
          <a:effectLst/>
        </p:spPr>
        <p:txBody>
          <a:bodyPr wrap="none"/>
          <a:lstStyle/>
          <a:p>
            <a:pPr algn="ctr" eaLnBrk="0" fontAlgn="base" hangingPunct="0">
              <a:spcBef>
                <a:spcPct val="0"/>
              </a:spcBef>
              <a:spcAft>
                <a:spcPct val="0"/>
              </a:spcAft>
            </a:pPr>
            <a:r>
              <a:rPr lang="en-US" sz="2000" b="1" smtClean="0">
                <a:solidFill>
                  <a:srgbClr val="000000"/>
                </a:solidFill>
                <a:latin typeface="Tahoma" pitchFamily="34" charset="0"/>
              </a:rPr>
              <a:t>At last …</a:t>
            </a:r>
          </a:p>
        </p:txBody>
      </p:sp>
      <p:sp>
        <p:nvSpPr>
          <p:cNvPr id="35855" name="Rectangle 15"/>
          <p:cNvSpPr>
            <a:spLocks noChangeArrowheads="1"/>
          </p:cNvSpPr>
          <p:nvPr/>
        </p:nvSpPr>
        <p:spPr bwMode="auto">
          <a:xfrm>
            <a:off x="7467600" y="2971800"/>
            <a:ext cx="1524000" cy="3352800"/>
          </a:xfrm>
          <a:prstGeom prst="rect">
            <a:avLst/>
          </a:prstGeom>
          <a:noFill/>
          <a:ln w="28575">
            <a:solidFill>
              <a:srgbClr val="FF0000"/>
            </a:solidFill>
            <a:miter lim="800000"/>
            <a:headEnd/>
            <a:tailEnd/>
          </a:ln>
          <a:effectLst/>
        </p:spPr>
        <p:txBody>
          <a:bodyPr/>
          <a:lstStyle/>
          <a:p>
            <a:pPr algn="ctr" eaLnBrk="0" fontAlgn="base" hangingPunct="0">
              <a:spcBef>
                <a:spcPct val="0"/>
              </a:spcBef>
              <a:spcAft>
                <a:spcPct val="0"/>
              </a:spcAft>
            </a:pPr>
            <a:r>
              <a:rPr lang="en-US" sz="2000" b="1" smtClean="0">
                <a:solidFill>
                  <a:srgbClr val="000000"/>
                </a:solidFill>
                <a:latin typeface="Tahoma" pitchFamily="34" charset="0"/>
              </a:rPr>
              <a:t>And don’t forget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5854"/>
                                        </p:tgtEl>
                                        <p:attrNameLst>
                                          <p:attrName>style.visibility</p:attrName>
                                        </p:attrNameLst>
                                      </p:cBhvr>
                                      <p:to>
                                        <p:strVal val="visible"/>
                                      </p:to>
                                    </p:set>
                                    <p:anim calcmode="lin" valueType="num">
                                      <p:cBhvr>
                                        <p:cTn id="23" dur="1000" fill="hold"/>
                                        <p:tgtEl>
                                          <p:spTgt spid="35854"/>
                                        </p:tgtEl>
                                        <p:attrNameLst>
                                          <p:attrName>ppt_w</p:attrName>
                                        </p:attrNameLst>
                                      </p:cBhvr>
                                      <p:tavLst>
                                        <p:tav tm="0">
                                          <p:val>
                                            <p:fltVal val="0"/>
                                          </p:val>
                                        </p:tav>
                                        <p:tav tm="100000">
                                          <p:val>
                                            <p:strVal val="#ppt_w"/>
                                          </p:val>
                                        </p:tav>
                                      </p:tavLst>
                                    </p:anim>
                                    <p:anim calcmode="lin" valueType="num">
                                      <p:cBhvr>
                                        <p:cTn id="24" dur="1000" fill="hold"/>
                                        <p:tgtEl>
                                          <p:spTgt spid="35854"/>
                                        </p:tgtEl>
                                        <p:attrNameLst>
                                          <p:attrName>ppt_h</p:attrName>
                                        </p:attrNameLst>
                                      </p:cBhvr>
                                      <p:tavLst>
                                        <p:tav tm="0">
                                          <p:val>
                                            <p:fltVal val="0"/>
                                          </p:val>
                                        </p:tav>
                                        <p:tav tm="100000">
                                          <p:val>
                                            <p:strVal val="#ppt_h"/>
                                          </p:val>
                                        </p:tav>
                                      </p:tavLst>
                                    </p:anim>
                                    <p:anim calcmode="lin" valueType="num">
                                      <p:cBhvr>
                                        <p:cTn id="25" dur="1000" fill="hold"/>
                                        <p:tgtEl>
                                          <p:spTgt spid="3585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58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5855"/>
                                        </p:tgtEl>
                                        <p:attrNameLst>
                                          <p:attrName>style.visibility</p:attrName>
                                        </p:attrNameLst>
                                      </p:cBhvr>
                                      <p:to>
                                        <p:strVal val="visible"/>
                                      </p:to>
                                    </p:set>
                                    <p:anim calcmode="lin" valueType="num">
                                      <p:cBhvr additive="base">
                                        <p:cTn id="31" dur="500" fill="hold"/>
                                        <p:tgtEl>
                                          <p:spTgt spid="35855"/>
                                        </p:tgtEl>
                                        <p:attrNameLst>
                                          <p:attrName>ppt_x</p:attrName>
                                        </p:attrNameLst>
                                      </p:cBhvr>
                                      <p:tavLst>
                                        <p:tav tm="0">
                                          <p:val>
                                            <p:strVal val="0-#ppt_w/2"/>
                                          </p:val>
                                        </p:tav>
                                        <p:tav tm="100000">
                                          <p:val>
                                            <p:strVal val="#ppt_x"/>
                                          </p:val>
                                        </p:tav>
                                      </p:tavLst>
                                    </p:anim>
                                    <p:anim calcmode="lin" valueType="num">
                                      <p:cBhvr additive="base">
                                        <p:cTn id="32" dur="500" fill="hold"/>
                                        <p:tgtEl>
                                          <p:spTgt spid="358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7" grpId="0" animBg="1"/>
      <p:bldP spid="35848" grpId="0" animBg="1"/>
      <p:bldP spid="35849" grpId="0" animBg="1"/>
      <p:bldP spid="35854" grpId="0" animBg="1"/>
      <p:bldP spid="3585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228600" y="76200"/>
            <a:ext cx="8686800" cy="1219200"/>
          </a:xfrm>
        </p:spPr>
        <p:txBody>
          <a:bodyPr>
            <a:normAutofit fontScale="90000"/>
          </a:bodyPr>
          <a:lstStyle/>
          <a:p>
            <a:r>
              <a:rPr lang="en-US" dirty="0"/>
              <a:t>Managing Data Within </a:t>
            </a:r>
            <a:r>
              <a:rPr lang="en-US" dirty="0" smtClean="0"/>
              <a:t>ODM</a:t>
            </a:r>
            <a:br>
              <a:rPr lang="en-US" dirty="0" smtClean="0"/>
            </a:br>
            <a:r>
              <a:rPr lang="en-US" dirty="0" smtClean="0"/>
              <a:t>ODM </a:t>
            </a:r>
            <a:r>
              <a:rPr lang="en-US" dirty="0"/>
              <a:t>Tools</a:t>
            </a:r>
          </a:p>
        </p:txBody>
      </p:sp>
      <p:sp>
        <p:nvSpPr>
          <p:cNvPr id="234499" name="AutoShape 3"/>
          <p:cNvSpPr>
            <a:spLocks noGrp="1" noChangeAspect="1" noChangeArrowheads="1"/>
          </p:cNvSpPr>
          <p:nvPr>
            <p:ph type="body" idx="1"/>
          </p:nvPr>
        </p:nvSpPr>
        <p:spPr>
          <a:xfrm>
            <a:off x="104775" y="1752600"/>
            <a:ext cx="3581400" cy="4525963"/>
          </a:xfrm>
        </p:spPr>
        <p:txBody>
          <a:bodyPr>
            <a:normAutofit fontScale="92500"/>
          </a:bodyPr>
          <a:lstStyle/>
          <a:p>
            <a:pPr>
              <a:lnSpc>
                <a:spcPct val="90000"/>
              </a:lnSpc>
            </a:pPr>
            <a:r>
              <a:rPr lang="en-US" b="1" dirty="0"/>
              <a:t>Query and export</a:t>
            </a:r>
            <a:r>
              <a:rPr lang="en-US" dirty="0"/>
              <a:t> – export data series and metadata</a:t>
            </a:r>
          </a:p>
          <a:p>
            <a:pPr>
              <a:lnSpc>
                <a:spcPct val="90000"/>
              </a:lnSpc>
            </a:pPr>
            <a:r>
              <a:rPr lang="en-US" b="1" dirty="0"/>
              <a:t>Visualize</a:t>
            </a:r>
            <a:r>
              <a:rPr lang="en-US" dirty="0"/>
              <a:t> – plot and summarize data series</a:t>
            </a:r>
          </a:p>
          <a:p>
            <a:pPr>
              <a:lnSpc>
                <a:spcPct val="90000"/>
              </a:lnSpc>
            </a:pPr>
            <a:r>
              <a:rPr lang="en-US" b="1" dirty="0"/>
              <a:t>Edit</a:t>
            </a:r>
            <a:r>
              <a:rPr lang="en-US" dirty="0"/>
              <a:t> – delete, modify, adjust, interpolate, average, etc.</a:t>
            </a:r>
          </a:p>
          <a:p>
            <a:pPr>
              <a:lnSpc>
                <a:spcPct val="90000"/>
              </a:lnSpc>
            </a:pPr>
            <a:endParaRPr lang="en-US" dirty="0"/>
          </a:p>
        </p:txBody>
      </p:sp>
      <p:pic>
        <p:nvPicPr>
          <p:cNvPr id="234500" name="Picture 4"/>
          <p:cNvPicPr>
            <a:picLocks noChangeAspect="1" noChangeArrowheads="1"/>
          </p:cNvPicPr>
          <p:nvPr/>
        </p:nvPicPr>
        <p:blipFill>
          <a:blip r:embed="rId2" cstate="print"/>
          <a:srcRect/>
          <a:stretch>
            <a:fillRect/>
          </a:stretch>
        </p:blipFill>
        <p:spPr bwMode="auto">
          <a:xfrm>
            <a:off x="3962400" y="1447800"/>
            <a:ext cx="4778375" cy="4891088"/>
          </a:xfrm>
          <a:prstGeom prst="rect">
            <a:avLst/>
          </a:prstGeom>
          <a:noFill/>
          <a:ln w="9525">
            <a:noFill/>
            <a:miter lim="800000"/>
            <a:headEnd/>
            <a:tailEnd/>
          </a:ln>
          <a:effectLst/>
        </p:spPr>
      </p:pic>
      <p:pic>
        <p:nvPicPr>
          <p:cNvPr id="234501" name="Picture 5"/>
          <p:cNvPicPr>
            <a:picLocks noChangeAspect="1" noChangeArrowheads="1"/>
          </p:cNvPicPr>
          <p:nvPr/>
        </p:nvPicPr>
        <p:blipFill>
          <a:blip r:embed="rId3" cstate="print"/>
          <a:srcRect/>
          <a:stretch>
            <a:fillRect/>
          </a:stretch>
        </p:blipFill>
        <p:spPr bwMode="auto">
          <a:xfrm>
            <a:off x="4545013" y="2162175"/>
            <a:ext cx="4554537" cy="4662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HydroServer</a:t>
            </a:r>
            <a:r>
              <a:rPr lang="en-US" dirty="0" smtClean="0"/>
              <a:t> Goals</a:t>
            </a:r>
            <a:endParaRPr lang="en-US" dirty="0"/>
          </a:p>
        </p:txBody>
      </p:sp>
      <p:sp>
        <p:nvSpPr>
          <p:cNvPr id="3" name="Content Placeholder 2"/>
          <p:cNvSpPr>
            <a:spLocks noGrp="1"/>
          </p:cNvSpPr>
          <p:nvPr>
            <p:ph idx="1"/>
          </p:nvPr>
        </p:nvSpPr>
        <p:spPr/>
        <p:txBody>
          <a:bodyPr>
            <a:normAutofit/>
          </a:bodyPr>
          <a:lstStyle/>
          <a:p>
            <a:r>
              <a:rPr lang="en-US" dirty="0" smtClean="0"/>
              <a:t>A platform for publishing space-time hydrologic datasets that is:</a:t>
            </a:r>
          </a:p>
          <a:p>
            <a:pPr lvl="1"/>
            <a:r>
              <a:rPr lang="en-US" dirty="0" smtClean="0"/>
              <a:t>Self contained fully documented with local control of data</a:t>
            </a:r>
          </a:p>
          <a:p>
            <a:pPr lvl="1"/>
            <a:r>
              <a:rPr lang="en-US" dirty="0" smtClean="0"/>
              <a:t>Makes data universally available</a:t>
            </a:r>
          </a:p>
          <a:p>
            <a:pPr lvl="1"/>
            <a:r>
              <a:rPr lang="en-US" dirty="0" smtClean="0"/>
              <a:t>Combine spatial data and observational data</a:t>
            </a:r>
          </a:p>
          <a:p>
            <a:pPr lvl="1"/>
            <a:r>
              <a:rPr lang="en-US" dirty="0" smtClean="0"/>
              <a:t>Autonomous – e.g., functional independent of the rest of HIS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jeff\AppData\Local\Microsoft\Windows\Temporary Internet Files\Content.IE5\Q8RGWUXA\MCj04348450000[1].png"/>
          <p:cNvPicPr>
            <a:picLocks noChangeAspect="1" noChangeArrowheads="1"/>
          </p:cNvPicPr>
          <p:nvPr/>
        </p:nvPicPr>
        <p:blipFill>
          <a:blip r:embed="rId3" cstate="print"/>
          <a:srcRect/>
          <a:stretch>
            <a:fillRect/>
          </a:stretch>
        </p:blipFill>
        <p:spPr bwMode="auto">
          <a:xfrm>
            <a:off x="3124200" y="3657600"/>
            <a:ext cx="2133600" cy="2133600"/>
          </a:xfrm>
          <a:prstGeom prst="rect">
            <a:avLst/>
          </a:prstGeom>
          <a:noFill/>
        </p:spPr>
      </p:pic>
      <p:sp>
        <p:nvSpPr>
          <p:cNvPr id="80" name="Line 29"/>
          <p:cNvSpPr>
            <a:spLocks noChangeShapeType="1"/>
          </p:cNvSpPr>
          <p:nvPr/>
        </p:nvSpPr>
        <p:spPr bwMode="auto">
          <a:xfrm flipH="1" flipV="1">
            <a:off x="4114800" y="5715000"/>
            <a:ext cx="1752600" cy="914400"/>
          </a:xfrm>
          <a:prstGeom prst="line">
            <a:avLst/>
          </a:prstGeom>
          <a:noFill/>
          <a:ln w="63500">
            <a:solidFill>
              <a:schemeClr val="tx1"/>
            </a:solidFill>
            <a:prstDash val="sysDot"/>
            <a:round/>
            <a:headEnd/>
            <a:tailEnd/>
          </a:ln>
        </p:spPr>
        <p:txBody>
          <a:bodyPr/>
          <a:lstStyle/>
          <a:p>
            <a:endParaRPr lang="en-US"/>
          </a:p>
        </p:txBody>
      </p:sp>
      <p:sp>
        <p:nvSpPr>
          <p:cNvPr id="79" name="Line 29"/>
          <p:cNvSpPr>
            <a:spLocks noChangeShapeType="1"/>
          </p:cNvSpPr>
          <p:nvPr/>
        </p:nvSpPr>
        <p:spPr bwMode="auto">
          <a:xfrm flipH="1">
            <a:off x="4038600" y="228600"/>
            <a:ext cx="1828800" cy="3505200"/>
          </a:xfrm>
          <a:prstGeom prst="line">
            <a:avLst/>
          </a:prstGeom>
          <a:noFill/>
          <a:ln w="63500">
            <a:solidFill>
              <a:schemeClr val="tx1"/>
            </a:solidFill>
            <a:prstDash val="sysDot"/>
            <a:round/>
            <a:headEnd/>
            <a:tailEnd type="none"/>
          </a:ln>
        </p:spPr>
        <p:txBody>
          <a:bodyPr/>
          <a:lstStyle/>
          <a:p>
            <a:endParaRPr lang="en-US"/>
          </a:p>
        </p:txBody>
      </p:sp>
      <p:sp>
        <p:nvSpPr>
          <p:cNvPr id="11286" name="Rectangle 23"/>
          <p:cNvSpPr>
            <a:spLocks noChangeArrowheads="1"/>
          </p:cNvSpPr>
          <p:nvPr/>
        </p:nvSpPr>
        <p:spPr bwMode="auto">
          <a:xfrm>
            <a:off x="5867400" y="152400"/>
            <a:ext cx="3124200" cy="6553200"/>
          </a:xfrm>
          <a:prstGeom prst="rect">
            <a:avLst/>
          </a:prstGeom>
          <a:solidFill>
            <a:schemeClr val="accent1">
              <a:lumMod val="20000"/>
              <a:lumOff val="80000"/>
            </a:schemeClr>
          </a:solidFill>
          <a:ln>
            <a:noFill/>
            <a:headEnd/>
            <a:tailEnd/>
          </a:ln>
          <a:effectLst>
            <a:outerShdw blurRad="107950" dist="12700" dir="5400000" algn="ctr">
              <a:srgbClr val="000000"/>
            </a:outerShdw>
          </a:effectLst>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a:solidFill>
                <a:srgbClr val="000000"/>
              </a:solidFill>
              <a:latin typeface="Arial" charset="0"/>
            </a:endParaRPr>
          </a:p>
        </p:txBody>
      </p:sp>
      <p:sp>
        <p:nvSpPr>
          <p:cNvPr id="11266" name="Rectangle 2"/>
          <p:cNvSpPr>
            <a:spLocks noChangeArrowheads="1"/>
          </p:cNvSpPr>
          <p:nvPr/>
        </p:nvSpPr>
        <p:spPr bwMode="auto">
          <a:xfrm>
            <a:off x="160252" y="152400"/>
            <a:ext cx="4868948" cy="3124200"/>
          </a:xfrm>
          <a:prstGeom prst="rect">
            <a:avLst/>
          </a:prstGeom>
          <a:solidFill>
            <a:schemeClr val="bg1"/>
          </a:solidFill>
          <a:ln>
            <a:noFill/>
            <a:headEnd/>
            <a:tailEnd/>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solidFill>
                <a:srgbClr val="000000"/>
              </a:solidFill>
              <a:latin typeface="Arial" charset="0"/>
            </a:endParaRPr>
          </a:p>
        </p:txBody>
      </p:sp>
      <p:pic>
        <p:nvPicPr>
          <p:cNvPr id="6161" name="Picture 14" descr="R.M. Young Wind Sentry Set">
            <a:hlinkClick r:id="rId4"/>
          </p:cNvPr>
          <p:cNvPicPr>
            <a:picLocks noChangeAspect="1" noChangeArrowheads="1"/>
          </p:cNvPicPr>
          <p:nvPr/>
        </p:nvPicPr>
        <p:blipFill>
          <a:blip r:embed="rId5" cstate="print"/>
          <a:srcRect/>
          <a:stretch>
            <a:fillRect/>
          </a:stretch>
        </p:blipFill>
        <p:spPr bwMode="auto">
          <a:xfrm>
            <a:off x="228600" y="914400"/>
            <a:ext cx="497624" cy="685800"/>
          </a:xfrm>
          <a:prstGeom prst="rect">
            <a:avLst/>
          </a:prstGeom>
          <a:noFill/>
          <a:ln w="9525">
            <a:noFill/>
            <a:miter lim="800000"/>
            <a:headEnd/>
            <a:tailEnd/>
          </a:ln>
        </p:spPr>
      </p:pic>
      <p:sp>
        <p:nvSpPr>
          <p:cNvPr id="6164" name="Text Box 18"/>
          <p:cNvSpPr txBox="1">
            <a:spLocks noChangeArrowheads="1"/>
          </p:cNvSpPr>
          <p:nvPr/>
        </p:nvSpPr>
        <p:spPr bwMode="auto">
          <a:xfrm>
            <a:off x="152400" y="533400"/>
            <a:ext cx="2590800" cy="369332"/>
          </a:xfrm>
          <a:prstGeom prst="rect">
            <a:avLst/>
          </a:prstGeom>
          <a:noFill/>
          <a:ln w="9525">
            <a:noFill/>
            <a:miter lim="800000"/>
            <a:headEnd/>
            <a:tailEnd/>
          </a:ln>
        </p:spPr>
        <p:txBody>
          <a:bodyPr>
            <a:spAutoFit/>
          </a:bodyPr>
          <a:lstStyle/>
          <a:p>
            <a:pPr>
              <a:spcBef>
                <a:spcPct val="50000"/>
              </a:spcBef>
            </a:pPr>
            <a:r>
              <a:rPr lang="en-US" dirty="0" smtClean="0"/>
              <a:t>Ongoing Data Collection</a:t>
            </a:r>
            <a:endParaRPr lang="en-US" dirty="0"/>
          </a:p>
        </p:txBody>
      </p:sp>
      <p:sp>
        <p:nvSpPr>
          <p:cNvPr id="6166" name="Text Box 26"/>
          <p:cNvSpPr txBox="1">
            <a:spLocks noChangeArrowheads="1"/>
          </p:cNvSpPr>
          <p:nvPr/>
        </p:nvSpPr>
        <p:spPr bwMode="auto">
          <a:xfrm>
            <a:off x="5791200" y="5743575"/>
            <a:ext cx="3352800" cy="915988"/>
          </a:xfrm>
          <a:prstGeom prst="rect">
            <a:avLst/>
          </a:prstGeom>
          <a:noFill/>
          <a:ln w="9525">
            <a:noFill/>
            <a:miter lim="800000"/>
            <a:headEnd/>
            <a:tailEnd/>
          </a:ln>
        </p:spPr>
        <p:txBody>
          <a:bodyPr>
            <a:spAutoFit/>
          </a:bodyPr>
          <a:lstStyle/>
          <a:p>
            <a:pPr algn="ctr">
              <a:spcBef>
                <a:spcPct val="50000"/>
              </a:spcBef>
            </a:pPr>
            <a:r>
              <a:rPr lang="en-US" dirty="0"/>
              <a:t>Data </a:t>
            </a:r>
            <a:r>
              <a:rPr lang="en-US" dirty="0" smtClean="0"/>
              <a:t>presentation, </a:t>
            </a:r>
            <a:r>
              <a:rPr lang="en-US" dirty="0"/>
              <a:t>visualization, </a:t>
            </a:r>
            <a:br>
              <a:rPr lang="en-US" dirty="0"/>
            </a:br>
            <a:r>
              <a:rPr lang="en-US" dirty="0"/>
              <a:t>and analysis through Internet enabled applications</a:t>
            </a:r>
          </a:p>
        </p:txBody>
      </p:sp>
      <p:sp>
        <p:nvSpPr>
          <p:cNvPr id="6172" name="Text Box 36"/>
          <p:cNvSpPr txBox="1">
            <a:spLocks noChangeArrowheads="1"/>
          </p:cNvSpPr>
          <p:nvPr/>
        </p:nvSpPr>
        <p:spPr bwMode="auto">
          <a:xfrm>
            <a:off x="5943600" y="152400"/>
            <a:ext cx="2971800" cy="461665"/>
          </a:xfrm>
          <a:prstGeom prst="rect">
            <a:avLst/>
          </a:prstGeom>
          <a:noFill/>
          <a:ln w="9525">
            <a:noFill/>
            <a:miter lim="800000"/>
            <a:headEnd/>
            <a:tailEnd/>
          </a:ln>
        </p:spPr>
        <p:txBody>
          <a:bodyPr>
            <a:spAutoFit/>
          </a:bodyPr>
          <a:lstStyle/>
          <a:p>
            <a:pPr algn="ctr"/>
            <a:r>
              <a:rPr lang="en-US" sz="2400" b="1" dirty="0" smtClean="0"/>
              <a:t>Internet Applications</a:t>
            </a:r>
            <a:endParaRPr lang="en-US" sz="2000" b="1" dirty="0"/>
          </a:p>
        </p:txBody>
      </p:sp>
      <p:sp>
        <p:nvSpPr>
          <p:cNvPr id="6173" name="Text Box 18"/>
          <p:cNvSpPr txBox="1">
            <a:spLocks noChangeArrowheads="1"/>
          </p:cNvSpPr>
          <p:nvPr/>
        </p:nvSpPr>
        <p:spPr bwMode="auto">
          <a:xfrm>
            <a:off x="685800" y="152400"/>
            <a:ext cx="43434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t>Point Observations Data</a:t>
            </a:r>
            <a:endParaRPr lang="en-US" sz="2000" b="1" dirty="0"/>
          </a:p>
        </p:txBody>
      </p:sp>
      <p:sp>
        <p:nvSpPr>
          <p:cNvPr id="41" name="Text Box 18"/>
          <p:cNvSpPr txBox="1">
            <a:spLocks noChangeArrowheads="1"/>
          </p:cNvSpPr>
          <p:nvPr/>
        </p:nvSpPr>
        <p:spPr bwMode="auto">
          <a:xfrm>
            <a:off x="152400" y="1752600"/>
            <a:ext cx="2590800" cy="369332"/>
          </a:xfrm>
          <a:prstGeom prst="rect">
            <a:avLst/>
          </a:prstGeom>
          <a:noFill/>
          <a:ln w="9525">
            <a:noFill/>
            <a:miter lim="800000"/>
            <a:headEnd/>
            <a:tailEnd/>
          </a:ln>
        </p:spPr>
        <p:txBody>
          <a:bodyPr>
            <a:spAutoFit/>
          </a:bodyPr>
          <a:lstStyle/>
          <a:p>
            <a:pPr>
              <a:spcBef>
                <a:spcPct val="50000"/>
              </a:spcBef>
            </a:pPr>
            <a:r>
              <a:rPr lang="en-US" dirty="0" smtClean="0"/>
              <a:t>Historical Data Files</a:t>
            </a:r>
            <a:endParaRPr lang="en-US" dirty="0"/>
          </a:p>
        </p:txBody>
      </p:sp>
      <p:sp>
        <p:nvSpPr>
          <p:cNvPr id="42" name="Documents"/>
          <p:cNvSpPr>
            <a:spLocks noEditPoints="1" noChangeArrowheads="1"/>
          </p:cNvSpPr>
          <p:nvPr/>
        </p:nvSpPr>
        <p:spPr bwMode="auto">
          <a:xfrm>
            <a:off x="228600" y="2209800"/>
            <a:ext cx="773112" cy="941388"/>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000" dirty="0">
              <a:latin typeface="Arial" charset="0"/>
            </a:endParaRPr>
          </a:p>
        </p:txBody>
      </p:sp>
      <p:sp>
        <p:nvSpPr>
          <p:cNvPr id="44" name="Documents"/>
          <p:cNvSpPr>
            <a:spLocks noEditPoints="1" noChangeArrowheads="1"/>
          </p:cNvSpPr>
          <p:nvPr/>
        </p:nvSpPr>
        <p:spPr bwMode="auto">
          <a:xfrm>
            <a:off x="1447800" y="2209800"/>
            <a:ext cx="838200" cy="914400"/>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sz="1000" dirty="0">
              <a:latin typeface="Arial" charset="0"/>
            </a:endParaRPr>
          </a:p>
        </p:txBody>
      </p:sp>
      <p:sp>
        <p:nvSpPr>
          <p:cNvPr id="54" name="Rectangle 2"/>
          <p:cNvSpPr>
            <a:spLocks noChangeArrowheads="1"/>
          </p:cNvSpPr>
          <p:nvPr/>
        </p:nvSpPr>
        <p:spPr bwMode="auto">
          <a:xfrm>
            <a:off x="152400" y="3429000"/>
            <a:ext cx="3124200" cy="3276600"/>
          </a:xfrm>
          <a:prstGeom prst="rect">
            <a:avLst/>
          </a:prstGeom>
          <a:solidFill>
            <a:schemeClr val="accent2">
              <a:lumMod val="20000"/>
              <a:lumOff val="80000"/>
            </a:schemeClr>
          </a:solidFill>
          <a:ln>
            <a:noFill/>
            <a:headEnd/>
            <a:tailEnd/>
          </a:ln>
          <a:effectLst>
            <a:outerShdw blurRad="107950" dist="12700" dir="5400000" algn="ctr">
              <a:srgbClr val="000000"/>
            </a:outerShdw>
          </a:effectLst>
        </p:spPr>
        <p:style>
          <a:lnRef idx="1">
            <a:schemeClr val="accent4"/>
          </a:lnRef>
          <a:fillRef idx="2">
            <a:schemeClr val="accent4"/>
          </a:fillRef>
          <a:effectRef idx="1">
            <a:schemeClr val="accent4"/>
          </a:effectRef>
          <a:fontRef idx="minor">
            <a:schemeClr val="dk1"/>
          </a:fontRef>
        </p:style>
        <p:txBody>
          <a:bodyPr wrap="none" anchor="ctr"/>
          <a:lstStyle/>
          <a:p>
            <a:pPr algn="ctr">
              <a:defRPr/>
            </a:pPr>
            <a:endParaRPr lang="en-US">
              <a:solidFill>
                <a:srgbClr val="000000"/>
              </a:solidFill>
              <a:latin typeface="Arial" charset="0"/>
            </a:endParaRPr>
          </a:p>
        </p:txBody>
      </p:sp>
      <p:pic>
        <p:nvPicPr>
          <p:cNvPr id="64" name="Picture 5"/>
          <p:cNvPicPr>
            <a:picLocks noChangeAspect="1" noChangeArrowheads="1"/>
          </p:cNvPicPr>
          <p:nvPr/>
        </p:nvPicPr>
        <p:blipFill>
          <a:blip r:embed="rId6" cstate="print"/>
          <a:srcRect/>
          <a:stretch>
            <a:fillRect/>
          </a:stretch>
        </p:blipFill>
        <p:spPr bwMode="auto">
          <a:xfrm>
            <a:off x="990600" y="1143000"/>
            <a:ext cx="723997" cy="288845"/>
          </a:xfrm>
          <a:prstGeom prst="rect">
            <a:avLst/>
          </a:prstGeom>
          <a:noFill/>
          <a:ln w="9525">
            <a:noFill/>
            <a:miter lim="800000"/>
            <a:headEnd/>
            <a:tailEnd/>
          </a:ln>
        </p:spPr>
      </p:pic>
      <p:pic>
        <p:nvPicPr>
          <p:cNvPr id="65" name="Picture 4"/>
          <p:cNvPicPr>
            <a:picLocks noChangeAspect="1" noChangeArrowheads="1"/>
          </p:cNvPicPr>
          <p:nvPr/>
        </p:nvPicPr>
        <p:blipFill>
          <a:blip r:embed="rId7" cstate="print"/>
          <a:srcRect/>
          <a:stretch>
            <a:fillRect/>
          </a:stretch>
        </p:blipFill>
        <p:spPr bwMode="auto">
          <a:xfrm>
            <a:off x="1905000" y="1143000"/>
            <a:ext cx="931228" cy="533400"/>
          </a:xfrm>
          <a:prstGeom prst="rect">
            <a:avLst/>
          </a:prstGeom>
          <a:noFill/>
          <a:ln w="9525">
            <a:noFill/>
            <a:miter lim="800000"/>
            <a:headEnd/>
            <a:tailEnd/>
          </a:ln>
        </p:spPr>
      </p:pic>
      <p:pic>
        <p:nvPicPr>
          <p:cNvPr id="72" name="Picture 4"/>
          <p:cNvPicPr>
            <a:picLocks noChangeAspect="1" noChangeArrowheads="1"/>
          </p:cNvPicPr>
          <p:nvPr/>
        </p:nvPicPr>
        <p:blipFill>
          <a:blip r:embed="rId8" cstate="print"/>
          <a:srcRect/>
          <a:stretch>
            <a:fillRect/>
          </a:stretch>
        </p:blipFill>
        <p:spPr bwMode="auto">
          <a:xfrm>
            <a:off x="381000" y="4114800"/>
            <a:ext cx="2653864" cy="2438400"/>
          </a:xfrm>
          <a:prstGeom prst="rect">
            <a:avLst/>
          </a:prstGeom>
          <a:noFill/>
          <a:ln w="9525">
            <a:noFill/>
            <a:miter lim="800000"/>
            <a:headEnd/>
            <a:tailEnd/>
          </a:ln>
        </p:spPr>
      </p:pic>
      <p:sp>
        <p:nvSpPr>
          <p:cNvPr id="73" name="Text Box 18"/>
          <p:cNvSpPr txBox="1">
            <a:spLocks noChangeArrowheads="1"/>
          </p:cNvSpPr>
          <p:nvPr/>
        </p:nvSpPr>
        <p:spPr bwMode="auto">
          <a:xfrm>
            <a:off x="457200" y="3657600"/>
            <a:ext cx="2057400" cy="400110"/>
          </a:xfrm>
          <a:prstGeom prst="rect">
            <a:avLst/>
          </a:prstGeom>
          <a:noFill/>
          <a:ln w="9525">
            <a:noFill/>
            <a:miter lim="800000"/>
            <a:headEnd/>
            <a:tailEnd/>
          </a:ln>
        </p:spPr>
        <p:txBody>
          <a:bodyPr wrap="square">
            <a:spAutoFit/>
          </a:bodyPr>
          <a:lstStyle/>
          <a:p>
            <a:pPr algn="ctr">
              <a:spcBef>
                <a:spcPct val="50000"/>
              </a:spcBef>
            </a:pPr>
            <a:r>
              <a:rPr lang="en-US" sz="2000" b="1" dirty="0" smtClean="0"/>
              <a:t>GIS Data</a:t>
            </a:r>
            <a:endParaRPr lang="en-US" sz="2000" b="1" dirty="0"/>
          </a:p>
        </p:txBody>
      </p:sp>
      <p:sp>
        <p:nvSpPr>
          <p:cNvPr id="75" name="Text Box 18"/>
          <p:cNvSpPr txBox="1">
            <a:spLocks noChangeArrowheads="1"/>
          </p:cNvSpPr>
          <p:nvPr/>
        </p:nvSpPr>
        <p:spPr bwMode="auto">
          <a:xfrm>
            <a:off x="3276600" y="6027003"/>
            <a:ext cx="1905000" cy="461665"/>
          </a:xfrm>
          <a:prstGeom prst="rect">
            <a:avLst/>
          </a:prstGeom>
          <a:noFill/>
          <a:ln w="9525">
            <a:noFill/>
            <a:miter lim="800000"/>
            <a:headEnd/>
            <a:tailEnd/>
          </a:ln>
        </p:spPr>
        <p:txBody>
          <a:bodyPr wrap="square">
            <a:spAutoFit/>
          </a:bodyPr>
          <a:lstStyle/>
          <a:p>
            <a:pPr algn="ctr">
              <a:spcBef>
                <a:spcPct val="50000"/>
              </a:spcBef>
            </a:pPr>
            <a:r>
              <a:rPr lang="en-US" sz="2400" b="1" dirty="0" err="1" smtClean="0"/>
              <a:t>HydroServer</a:t>
            </a:r>
            <a:endParaRPr lang="en-US" sz="2400" b="1" dirty="0"/>
          </a:p>
        </p:txBody>
      </p:sp>
      <p:pic>
        <p:nvPicPr>
          <p:cNvPr id="81" name="Picture 9"/>
          <p:cNvPicPr>
            <a:picLocks noChangeAspect="1" noChangeArrowheads="1"/>
          </p:cNvPicPr>
          <p:nvPr/>
        </p:nvPicPr>
        <p:blipFill>
          <a:blip r:embed="rId9" cstate="print"/>
          <a:srcRect/>
          <a:stretch>
            <a:fillRect/>
          </a:stretch>
        </p:blipFill>
        <p:spPr bwMode="auto">
          <a:xfrm>
            <a:off x="2819400" y="838200"/>
            <a:ext cx="2155336" cy="1240075"/>
          </a:xfrm>
          <a:prstGeom prst="rect">
            <a:avLst/>
          </a:prstGeom>
          <a:noFill/>
          <a:ln w="9525" cap="flat">
            <a:noFill/>
            <a:miter lim="800000"/>
            <a:headEnd/>
            <a:tailEnd/>
          </a:ln>
          <a:effectLst/>
        </p:spPr>
      </p:pic>
      <p:sp>
        <p:nvSpPr>
          <p:cNvPr id="28" name="Can 27"/>
          <p:cNvSpPr/>
          <p:nvPr/>
        </p:nvSpPr>
        <p:spPr>
          <a:xfrm>
            <a:off x="3429000" y="2209800"/>
            <a:ext cx="1219200" cy="990600"/>
          </a:xfrm>
          <a:prstGeom prst="can">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ODM Database</a:t>
            </a:r>
            <a:endParaRPr lang="en-US" sz="1200" dirty="0">
              <a:solidFill>
                <a:schemeClr val="tx1"/>
              </a:solidFill>
            </a:endParaRPr>
          </a:p>
        </p:txBody>
      </p:sp>
      <p:sp>
        <p:nvSpPr>
          <p:cNvPr id="29" name="Right Arrow 28"/>
          <p:cNvSpPr/>
          <p:nvPr/>
        </p:nvSpPr>
        <p:spPr>
          <a:xfrm rot="2187603">
            <a:off x="2666990" y="2117587"/>
            <a:ext cx="6096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ArcGIS Server - Complete and Integrated Server-Based GIS"/>
          <p:cNvPicPr>
            <a:picLocks noChangeAspect="1" noChangeArrowheads="1"/>
          </p:cNvPicPr>
          <p:nvPr/>
        </p:nvPicPr>
        <p:blipFill>
          <a:blip r:embed="rId10" cstate="print"/>
          <a:srcRect r="50831" b="48718"/>
          <a:stretch>
            <a:fillRect/>
          </a:stretch>
        </p:blipFill>
        <p:spPr bwMode="auto">
          <a:xfrm>
            <a:off x="4267200" y="5214551"/>
            <a:ext cx="2133600" cy="576649"/>
          </a:xfrm>
          <a:prstGeom prst="rect">
            <a:avLst/>
          </a:prstGeom>
          <a:noFill/>
        </p:spPr>
      </p:pic>
      <p:pic>
        <p:nvPicPr>
          <p:cNvPr id="1026" name="Picture 2"/>
          <p:cNvPicPr>
            <a:picLocks noChangeAspect="1" noChangeArrowheads="1"/>
          </p:cNvPicPr>
          <p:nvPr/>
        </p:nvPicPr>
        <p:blipFill>
          <a:blip r:embed="rId11" cstate="print"/>
          <a:srcRect/>
          <a:stretch>
            <a:fillRect/>
          </a:stretch>
        </p:blipFill>
        <p:spPr bwMode="auto">
          <a:xfrm>
            <a:off x="6477000" y="3505200"/>
            <a:ext cx="2406465" cy="2247900"/>
          </a:xfrm>
          <a:prstGeom prst="rect">
            <a:avLst/>
          </a:prstGeom>
          <a:noFill/>
          <a:ln w="9525">
            <a:noFill/>
            <a:miter lim="800000"/>
            <a:headEnd/>
            <a:tailEnd/>
          </a:ln>
        </p:spPr>
      </p:pic>
      <p:pic>
        <p:nvPicPr>
          <p:cNvPr id="1027" name="Picture 3"/>
          <p:cNvPicPr>
            <a:picLocks noChangeAspect="1" noChangeArrowheads="1"/>
          </p:cNvPicPr>
          <p:nvPr/>
        </p:nvPicPr>
        <p:blipFill>
          <a:blip r:embed="rId12" cstate="print"/>
          <a:srcRect/>
          <a:stretch>
            <a:fillRect/>
          </a:stretch>
        </p:blipFill>
        <p:spPr bwMode="auto">
          <a:xfrm>
            <a:off x="6096000" y="609600"/>
            <a:ext cx="2732766" cy="2552700"/>
          </a:xfrm>
          <a:prstGeom prst="rect">
            <a:avLst/>
          </a:prstGeom>
          <a:noFill/>
          <a:ln w="9525">
            <a:noFill/>
            <a:miter lim="800000"/>
            <a:headEnd/>
            <a:tailEnd/>
          </a:ln>
        </p:spPr>
      </p:pic>
      <p:pic>
        <p:nvPicPr>
          <p:cNvPr id="6148" name="Picture 25"/>
          <p:cNvPicPr>
            <a:picLocks noChangeAspect="1" noChangeArrowheads="1"/>
          </p:cNvPicPr>
          <p:nvPr/>
        </p:nvPicPr>
        <p:blipFill>
          <a:blip r:embed="rId13" cstate="print"/>
          <a:srcRect/>
          <a:stretch>
            <a:fillRect/>
          </a:stretch>
        </p:blipFill>
        <p:spPr bwMode="auto">
          <a:xfrm>
            <a:off x="6096000" y="2209800"/>
            <a:ext cx="2009775" cy="1585912"/>
          </a:xfrm>
          <a:prstGeom prst="rect">
            <a:avLst/>
          </a:prstGeom>
          <a:noFill/>
          <a:ln w="9525">
            <a:noFill/>
            <a:miter lim="800000"/>
            <a:headEnd/>
            <a:tailEnd/>
          </a:ln>
        </p:spPr>
      </p:pic>
      <p:grpSp>
        <p:nvGrpSpPr>
          <p:cNvPr id="48" name="Group 47"/>
          <p:cNvGrpSpPr/>
          <p:nvPr/>
        </p:nvGrpSpPr>
        <p:grpSpPr>
          <a:xfrm>
            <a:off x="4267200" y="3429000"/>
            <a:ext cx="1720472" cy="1676400"/>
            <a:chOff x="4267200" y="3429000"/>
            <a:chExt cx="1720472" cy="1676400"/>
          </a:xfrm>
        </p:grpSpPr>
        <p:sp>
          <p:nvSpPr>
            <p:cNvPr id="32" name="Rectangle 8"/>
            <p:cNvSpPr>
              <a:spLocks noChangeArrowheads="1"/>
            </p:cNvSpPr>
            <p:nvPr/>
          </p:nvSpPr>
          <p:spPr bwMode="auto">
            <a:xfrm>
              <a:off x="4552076" y="3429000"/>
              <a:ext cx="1405534" cy="1676400"/>
            </a:xfrm>
            <a:prstGeom prst="rect">
              <a:avLst/>
            </a:prstGeom>
            <a:solidFill>
              <a:srgbClr val="DEFEE3"/>
            </a:solidFill>
            <a:ln w="9525">
              <a:solidFill>
                <a:srgbClr val="000000"/>
              </a:solidFill>
              <a:miter lim="800000"/>
              <a:headEnd/>
              <a:tailEnd/>
            </a:ln>
          </p:spPr>
          <p:txBody>
            <a:bodyPr wrap="none" anchor="ctr"/>
            <a:lstStyle/>
            <a:p>
              <a:pPr algn="ctr"/>
              <a:endParaRPr lang="en-US" sz="1400">
                <a:solidFill>
                  <a:srgbClr val="000000"/>
                </a:solidFill>
              </a:endParaRPr>
            </a:p>
          </p:txBody>
        </p:sp>
        <p:sp>
          <p:nvSpPr>
            <p:cNvPr id="33" name="Text Box 12"/>
            <p:cNvSpPr txBox="1">
              <a:spLocks noChangeArrowheads="1"/>
            </p:cNvSpPr>
            <p:nvPr/>
          </p:nvSpPr>
          <p:spPr bwMode="auto">
            <a:xfrm>
              <a:off x="4608404" y="3458239"/>
              <a:ext cx="1158587" cy="830997"/>
            </a:xfrm>
            <a:prstGeom prst="rect">
              <a:avLst/>
            </a:prstGeom>
            <a:noFill/>
            <a:ln w="9525">
              <a:noFill/>
              <a:miter lim="800000"/>
              <a:headEnd/>
              <a:tailEnd/>
            </a:ln>
          </p:spPr>
          <p:txBody>
            <a:bodyPr wrap="none">
              <a:spAutoFit/>
            </a:bodyPr>
            <a:lstStyle/>
            <a:p>
              <a:r>
                <a:rPr lang="en-US" sz="1200" dirty="0" err="1">
                  <a:solidFill>
                    <a:srgbClr val="0066FF"/>
                  </a:solidFill>
                </a:rPr>
                <a:t>GetSites</a:t>
              </a:r>
              <a:endParaRPr lang="en-US" sz="1200" dirty="0">
                <a:solidFill>
                  <a:srgbClr val="0066FF"/>
                </a:solidFill>
              </a:endParaRPr>
            </a:p>
            <a:p>
              <a:r>
                <a:rPr lang="en-US" sz="1200" dirty="0" err="1">
                  <a:solidFill>
                    <a:srgbClr val="0066FF"/>
                  </a:solidFill>
                </a:rPr>
                <a:t>GetSiteInfo</a:t>
              </a:r>
              <a:endParaRPr lang="en-US" sz="1200" dirty="0">
                <a:solidFill>
                  <a:srgbClr val="0066FF"/>
                </a:solidFill>
              </a:endParaRPr>
            </a:p>
            <a:p>
              <a:r>
                <a:rPr lang="en-US" sz="1200" dirty="0" err="1">
                  <a:solidFill>
                    <a:srgbClr val="0066FF"/>
                  </a:solidFill>
                </a:rPr>
                <a:t>GetVariableInfo</a:t>
              </a:r>
              <a:endParaRPr lang="en-US" sz="1200" dirty="0">
                <a:solidFill>
                  <a:srgbClr val="0066FF"/>
                </a:solidFill>
              </a:endParaRPr>
            </a:p>
            <a:p>
              <a:r>
                <a:rPr lang="en-US" sz="1200" dirty="0" err="1">
                  <a:solidFill>
                    <a:srgbClr val="0066FF"/>
                  </a:solidFill>
                </a:rPr>
                <a:t>GetValues</a:t>
              </a:r>
              <a:endParaRPr lang="en-US" sz="1200" dirty="0">
                <a:solidFill>
                  <a:srgbClr val="0066FF"/>
                </a:solidFill>
              </a:endParaRPr>
            </a:p>
          </p:txBody>
        </p:sp>
        <p:sp>
          <p:nvSpPr>
            <p:cNvPr id="34" name="Oval 13"/>
            <p:cNvSpPr>
              <a:spLocks noChangeArrowheads="1"/>
            </p:cNvSpPr>
            <p:nvPr/>
          </p:nvSpPr>
          <p:spPr bwMode="auto">
            <a:xfrm>
              <a:off x="4275777" y="3524794"/>
              <a:ext cx="110518" cy="95794"/>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5" name="Oval 14"/>
            <p:cNvSpPr>
              <a:spLocks noChangeArrowheads="1"/>
            </p:cNvSpPr>
            <p:nvPr/>
          </p:nvSpPr>
          <p:spPr bwMode="auto">
            <a:xfrm>
              <a:off x="4275777" y="3716383"/>
              <a:ext cx="110518" cy="95794"/>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6" name="Oval 15"/>
            <p:cNvSpPr>
              <a:spLocks noChangeArrowheads="1"/>
            </p:cNvSpPr>
            <p:nvPr/>
          </p:nvSpPr>
          <p:spPr bwMode="auto">
            <a:xfrm>
              <a:off x="4275777" y="3907972"/>
              <a:ext cx="110518" cy="95794"/>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7" name="Text Box 16"/>
            <p:cNvSpPr txBox="1">
              <a:spLocks noChangeArrowheads="1"/>
            </p:cNvSpPr>
            <p:nvPr/>
          </p:nvSpPr>
          <p:spPr bwMode="auto">
            <a:xfrm>
              <a:off x="4506211" y="4648093"/>
              <a:ext cx="1481461" cy="452273"/>
            </a:xfrm>
            <a:prstGeom prst="rect">
              <a:avLst/>
            </a:prstGeom>
            <a:noFill/>
            <a:ln w="9525">
              <a:noFill/>
              <a:miter lim="800000"/>
              <a:headEnd/>
              <a:tailEnd/>
            </a:ln>
          </p:spPr>
          <p:txBody>
            <a:bodyPr>
              <a:spAutoFit/>
            </a:bodyPr>
            <a:lstStyle/>
            <a:p>
              <a:pPr algn="ctr"/>
              <a:r>
                <a:rPr lang="en-US" sz="1400" b="1" dirty="0">
                  <a:solidFill>
                    <a:srgbClr val="000000"/>
                  </a:solidFill>
                </a:rPr>
                <a:t>WaterOneFlow</a:t>
              </a:r>
            </a:p>
            <a:p>
              <a:pPr algn="ctr"/>
              <a:r>
                <a:rPr lang="en-US" sz="1400" b="1" dirty="0">
                  <a:solidFill>
                    <a:srgbClr val="000000"/>
                  </a:solidFill>
                </a:rPr>
                <a:t>Web Service</a:t>
              </a:r>
            </a:p>
          </p:txBody>
        </p:sp>
        <p:sp>
          <p:nvSpPr>
            <p:cNvPr id="38" name="AutoShape 30"/>
            <p:cNvSpPr>
              <a:spLocks noChangeArrowheads="1"/>
            </p:cNvSpPr>
            <p:nvPr/>
          </p:nvSpPr>
          <p:spPr bwMode="auto">
            <a:xfrm>
              <a:off x="4823033" y="4325390"/>
              <a:ext cx="884149" cy="337048"/>
            </a:xfrm>
            <a:prstGeom prst="foldedCorner">
              <a:avLst>
                <a:gd name="adj" fmla="val 12500"/>
              </a:avLst>
            </a:prstGeom>
            <a:solidFill>
              <a:srgbClr val="BBE0E3"/>
            </a:solidFill>
            <a:ln w="9525">
              <a:solidFill>
                <a:srgbClr val="000000"/>
              </a:solidFill>
              <a:round/>
              <a:headEnd/>
              <a:tailEnd/>
            </a:ln>
          </p:spPr>
          <p:txBody>
            <a:bodyPr wrap="none" anchor="ctr"/>
            <a:lstStyle/>
            <a:p>
              <a:pPr algn="ctr"/>
              <a:r>
                <a:rPr lang="en-US" sz="1400">
                  <a:solidFill>
                    <a:srgbClr val="000000"/>
                  </a:solidFill>
                </a:rPr>
                <a:t>WaterML</a:t>
              </a:r>
            </a:p>
          </p:txBody>
        </p:sp>
        <p:sp>
          <p:nvSpPr>
            <p:cNvPr id="43" name="Line 9"/>
            <p:cNvSpPr>
              <a:spLocks noChangeShapeType="1"/>
            </p:cNvSpPr>
            <p:nvPr/>
          </p:nvSpPr>
          <p:spPr bwMode="auto">
            <a:xfrm>
              <a:off x="4331038" y="3572697"/>
              <a:ext cx="342742" cy="0"/>
            </a:xfrm>
            <a:prstGeom prst="line">
              <a:avLst/>
            </a:prstGeom>
            <a:noFill/>
            <a:ln w="9525">
              <a:solidFill>
                <a:srgbClr val="000000"/>
              </a:solidFill>
              <a:round/>
              <a:headEnd/>
              <a:tailEnd/>
            </a:ln>
          </p:spPr>
          <p:txBody>
            <a:bodyPr/>
            <a:lstStyle/>
            <a:p>
              <a:endParaRPr lang="en-US"/>
            </a:p>
          </p:txBody>
        </p:sp>
        <p:sp>
          <p:nvSpPr>
            <p:cNvPr id="45" name="Line 10"/>
            <p:cNvSpPr>
              <a:spLocks noChangeShapeType="1"/>
            </p:cNvSpPr>
            <p:nvPr/>
          </p:nvSpPr>
          <p:spPr bwMode="auto">
            <a:xfrm>
              <a:off x="4331038" y="3764286"/>
              <a:ext cx="342742" cy="0"/>
            </a:xfrm>
            <a:prstGeom prst="line">
              <a:avLst/>
            </a:prstGeom>
            <a:noFill/>
            <a:ln w="9525">
              <a:solidFill>
                <a:srgbClr val="000000"/>
              </a:solidFill>
              <a:round/>
              <a:headEnd/>
              <a:tailEnd/>
            </a:ln>
          </p:spPr>
          <p:txBody>
            <a:bodyPr/>
            <a:lstStyle/>
            <a:p>
              <a:endParaRPr lang="en-US"/>
            </a:p>
          </p:txBody>
        </p:sp>
        <p:sp>
          <p:nvSpPr>
            <p:cNvPr id="46" name="Line 11"/>
            <p:cNvSpPr>
              <a:spLocks noChangeShapeType="1"/>
            </p:cNvSpPr>
            <p:nvPr/>
          </p:nvSpPr>
          <p:spPr bwMode="auto">
            <a:xfrm>
              <a:off x="4331038" y="3955875"/>
              <a:ext cx="342742" cy="0"/>
            </a:xfrm>
            <a:prstGeom prst="line">
              <a:avLst/>
            </a:prstGeom>
            <a:noFill/>
            <a:ln w="9525">
              <a:solidFill>
                <a:srgbClr val="000000"/>
              </a:solidFill>
              <a:round/>
              <a:headEnd/>
              <a:tailEnd/>
            </a:ln>
          </p:spPr>
          <p:txBody>
            <a:bodyPr/>
            <a:lstStyle/>
            <a:p>
              <a:endParaRPr lang="en-US"/>
            </a:p>
          </p:txBody>
        </p:sp>
        <p:sp>
          <p:nvSpPr>
            <p:cNvPr id="40" name="Oval 15"/>
            <p:cNvSpPr>
              <a:spLocks noChangeArrowheads="1"/>
            </p:cNvSpPr>
            <p:nvPr/>
          </p:nvSpPr>
          <p:spPr bwMode="auto">
            <a:xfrm>
              <a:off x="4267200" y="4100516"/>
              <a:ext cx="110518" cy="95794"/>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47" name="Line 11"/>
            <p:cNvSpPr>
              <a:spLocks noChangeShapeType="1"/>
            </p:cNvSpPr>
            <p:nvPr/>
          </p:nvSpPr>
          <p:spPr bwMode="auto">
            <a:xfrm>
              <a:off x="4332190" y="4148410"/>
              <a:ext cx="342742" cy="0"/>
            </a:xfrm>
            <a:prstGeom prst="line">
              <a:avLst/>
            </a:prstGeom>
            <a:noFill/>
            <a:ln w="9525">
              <a:solidFill>
                <a:srgbClr val="00000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4600" y="609600"/>
            <a:ext cx="4267200" cy="7160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0" name="Title 39"/>
          <p:cNvSpPr>
            <a:spLocks noGrp="1"/>
          </p:cNvSpPr>
          <p:nvPr>
            <p:ph type="title"/>
          </p:nvPr>
        </p:nvSpPr>
        <p:spPr>
          <a:xfrm>
            <a:off x="1905000" y="1828800"/>
            <a:ext cx="5100637" cy="3429000"/>
          </a:xfrm>
        </p:spPr>
        <p:txBody>
          <a:bodyPr/>
          <a:lstStyle/>
          <a:p>
            <a:r>
              <a:rPr lang="en-US" sz="2800" dirty="0" smtClean="0">
                <a:hlinkClick r:id="rId3"/>
              </a:rPr>
              <a:t>http://hydroserver.codeplex.com</a:t>
            </a:r>
            <a:r>
              <a:rPr lang="en-US" sz="2800" dirty="0" smtClean="0"/>
              <a:t> </a:t>
            </a:r>
            <a:br>
              <a:rPr lang="en-US" sz="2800" dirty="0" smtClean="0"/>
            </a:br>
            <a:r>
              <a:rPr lang="en-US" sz="2800" dirty="0" smtClean="0"/>
              <a:t/>
            </a:r>
            <a:br>
              <a:rPr lang="en-US" sz="2800" dirty="0" smtClean="0"/>
            </a:br>
            <a:r>
              <a:rPr lang="en-US" sz="2800" dirty="0" smtClean="0"/>
              <a:t> </a:t>
            </a:r>
            <a:r>
              <a:rPr lang="en-US" sz="2800" dirty="0" smtClean="0">
                <a:hlinkClick r:id="rId4"/>
              </a:rPr>
              <a:t>http://icewater.usu.edu/map</a:t>
            </a:r>
            <a:r>
              <a:rPr lang="en-US" sz="2800" dirty="0" smtClean="0"/>
              <a:t> </a:t>
            </a:r>
            <a:br>
              <a:rPr lang="en-US" sz="2800" dirty="0" smtClean="0"/>
            </a:br>
            <a:r>
              <a:rPr lang="en-US" sz="2800" dirty="0" smtClean="0"/>
              <a:t>  </a:t>
            </a:r>
            <a:br>
              <a:rPr lang="en-US" sz="2800" dirty="0" smtClean="0"/>
            </a:br>
            <a:r>
              <a:rPr lang="en-US" sz="2800" dirty="0" smtClean="0"/>
              <a:t> </a:t>
            </a:r>
            <a:r>
              <a:rPr lang="en-US" sz="2800" dirty="0" smtClean="0">
                <a:hlinkClick r:id="rId5"/>
              </a:rPr>
              <a:t>http://littlebearriver.usu.edu/</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04800" y="155575"/>
            <a:ext cx="8610600" cy="1858963"/>
          </a:xfrm>
        </p:spPr>
        <p:txBody>
          <a:bodyPr/>
          <a:lstStyle/>
          <a:p>
            <a:r>
              <a:rPr lang="en-US" sz="3200" dirty="0" smtClean="0"/>
              <a:t>Terrain flow </a:t>
            </a:r>
            <a:r>
              <a:rPr lang="en-US" sz="3200" dirty="0" smtClean="0">
                <a:solidFill>
                  <a:srgbClr val="FF0000"/>
                </a:solidFill>
              </a:rPr>
              <a:t>information model.</a:t>
            </a:r>
            <a:br>
              <a:rPr lang="en-US" sz="3200" dirty="0" smtClean="0">
                <a:solidFill>
                  <a:srgbClr val="FF0000"/>
                </a:solidFill>
              </a:rPr>
            </a:br>
            <a:r>
              <a:rPr lang="en-US" sz="3200" dirty="0" smtClean="0"/>
              <a:t>The way that data is organized can enhance or inhibit the analysis that can be done</a:t>
            </a:r>
          </a:p>
        </p:txBody>
      </p:sp>
      <p:pic>
        <p:nvPicPr>
          <p:cNvPr id="62467" name="Picture 5"/>
          <p:cNvPicPr>
            <a:picLocks noChangeAspect="1" noChangeArrowheads="1"/>
          </p:cNvPicPr>
          <p:nvPr/>
        </p:nvPicPr>
        <p:blipFill>
          <a:blip r:embed="rId3" cstate="print"/>
          <a:srcRect l="20833" t="14352" r="3870" b="10199"/>
          <a:stretch>
            <a:fillRect/>
          </a:stretch>
        </p:blipFill>
        <p:spPr bwMode="auto">
          <a:xfrm>
            <a:off x="509588" y="2682875"/>
            <a:ext cx="2320925" cy="1263650"/>
          </a:xfrm>
          <a:prstGeom prst="rect">
            <a:avLst/>
          </a:prstGeom>
          <a:noFill/>
          <a:ln w="9525">
            <a:noFill/>
            <a:miter lim="800000"/>
            <a:headEnd/>
            <a:tailEnd/>
          </a:ln>
        </p:spPr>
      </p:pic>
      <p:grpSp>
        <p:nvGrpSpPr>
          <p:cNvPr id="2" name="Group 63"/>
          <p:cNvGrpSpPr>
            <a:grpSpLocks/>
          </p:cNvGrpSpPr>
          <p:nvPr/>
        </p:nvGrpSpPr>
        <p:grpSpPr bwMode="auto">
          <a:xfrm>
            <a:off x="533400" y="4508500"/>
            <a:ext cx="2273300" cy="1339850"/>
            <a:chOff x="4208" y="2358"/>
            <a:chExt cx="1178" cy="694"/>
          </a:xfrm>
        </p:grpSpPr>
        <p:sp>
          <p:nvSpPr>
            <p:cNvPr id="62479" name="Rectangle 11"/>
            <p:cNvSpPr>
              <a:spLocks noChangeAspect="1" noChangeArrowheads="1"/>
            </p:cNvSpPr>
            <p:nvPr/>
          </p:nvSpPr>
          <p:spPr bwMode="auto">
            <a:xfrm>
              <a:off x="4208" y="2358"/>
              <a:ext cx="236" cy="231"/>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80" name="Rectangle 12"/>
            <p:cNvSpPr>
              <a:spLocks noChangeAspect="1" noChangeArrowheads="1"/>
            </p:cNvSpPr>
            <p:nvPr/>
          </p:nvSpPr>
          <p:spPr bwMode="auto">
            <a:xfrm>
              <a:off x="4444" y="2358"/>
              <a:ext cx="236" cy="231"/>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81" name="Rectangle 13"/>
            <p:cNvSpPr>
              <a:spLocks noChangeAspect="1" noChangeArrowheads="1"/>
            </p:cNvSpPr>
            <p:nvPr/>
          </p:nvSpPr>
          <p:spPr bwMode="auto">
            <a:xfrm>
              <a:off x="4680" y="2358"/>
              <a:ext cx="235" cy="231"/>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82" name="Rectangle 14"/>
            <p:cNvSpPr>
              <a:spLocks noChangeAspect="1" noChangeArrowheads="1"/>
            </p:cNvSpPr>
            <p:nvPr/>
          </p:nvSpPr>
          <p:spPr bwMode="auto">
            <a:xfrm>
              <a:off x="4915" y="2358"/>
              <a:ext cx="236" cy="231"/>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83" name="Rectangle 15"/>
            <p:cNvSpPr>
              <a:spLocks noChangeAspect="1" noChangeArrowheads="1"/>
            </p:cNvSpPr>
            <p:nvPr/>
          </p:nvSpPr>
          <p:spPr bwMode="auto">
            <a:xfrm>
              <a:off x="5151" y="2358"/>
              <a:ext cx="235" cy="231"/>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84" name="Rectangle 19"/>
            <p:cNvSpPr>
              <a:spLocks noChangeAspect="1" noChangeArrowheads="1"/>
            </p:cNvSpPr>
            <p:nvPr/>
          </p:nvSpPr>
          <p:spPr bwMode="auto">
            <a:xfrm>
              <a:off x="4208" y="2589"/>
              <a:ext cx="236" cy="231"/>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85" name="Rectangle 20"/>
            <p:cNvSpPr>
              <a:spLocks noChangeAspect="1" noChangeArrowheads="1"/>
            </p:cNvSpPr>
            <p:nvPr/>
          </p:nvSpPr>
          <p:spPr bwMode="auto">
            <a:xfrm>
              <a:off x="4444" y="2589"/>
              <a:ext cx="236" cy="231"/>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86" name="Rectangle 21"/>
            <p:cNvSpPr>
              <a:spLocks noChangeAspect="1" noChangeArrowheads="1"/>
            </p:cNvSpPr>
            <p:nvPr/>
          </p:nvSpPr>
          <p:spPr bwMode="auto">
            <a:xfrm>
              <a:off x="4680" y="2589"/>
              <a:ext cx="235" cy="231"/>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87" name="Rectangle 22"/>
            <p:cNvSpPr>
              <a:spLocks noChangeAspect="1" noChangeArrowheads="1"/>
            </p:cNvSpPr>
            <p:nvPr/>
          </p:nvSpPr>
          <p:spPr bwMode="auto">
            <a:xfrm>
              <a:off x="4915" y="2589"/>
              <a:ext cx="236" cy="231"/>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88" name="Rectangle 23"/>
            <p:cNvSpPr>
              <a:spLocks noChangeAspect="1" noChangeArrowheads="1"/>
            </p:cNvSpPr>
            <p:nvPr/>
          </p:nvSpPr>
          <p:spPr bwMode="auto">
            <a:xfrm>
              <a:off x="5151" y="2589"/>
              <a:ext cx="235" cy="231"/>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89" name="Rectangle 24"/>
            <p:cNvSpPr>
              <a:spLocks noChangeAspect="1" noChangeArrowheads="1"/>
            </p:cNvSpPr>
            <p:nvPr/>
          </p:nvSpPr>
          <p:spPr bwMode="auto">
            <a:xfrm>
              <a:off x="4208" y="2820"/>
              <a:ext cx="236" cy="232"/>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90" name="Rectangle 25"/>
            <p:cNvSpPr>
              <a:spLocks noChangeAspect="1" noChangeArrowheads="1"/>
            </p:cNvSpPr>
            <p:nvPr/>
          </p:nvSpPr>
          <p:spPr bwMode="auto">
            <a:xfrm>
              <a:off x="4444" y="2820"/>
              <a:ext cx="236" cy="232"/>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91" name="Rectangle 26"/>
            <p:cNvSpPr>
              <a:spLocks noChangeAspect="1" noChangeArrowheads="1"/>
            </p:cNvSpPr>
            <p:nvPr/>
          </p:nvSpPr>
          <p:spPr bwMode="auto">
            <a:xfrm>
              <a:off x="4680" y="2820"/>
              <a:ext cx="235" cy="232"/>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92" name="Rectangle 27"/>
            <p:cNvSpPr>
              <a:spLocks noChangeAspect="1" noChangeArrowheads="1"/>
            </p:cNvSpPr>
            <p:nvPr/>
          </p:nvSpPr>
          <p:spPr bwMode="auto">
            <a:xfrm>
              <a:off x="4915" y="2820"/>
              <a:ext cx="236" cy="232"/>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93" name="Rectangle 28"/>
            <p:cNvSpPr>
              <a:spLocks noChangeAspect="1" noChangeArrowheads="1"/>
            </p:cNvSpPr>
            <p:nvPr/>
          </p:nvSpPr>
          <p:spPr bwMode="auto">
            <a:xfrm>
              <a:off x="5151" y="2820"/>
              <a:ext cx="235" cy="232"/>
            </a:xfrm>
            <a:prstGeom prst="rect">
              <a:avLst/>
            </a:prstGeom>
            <a:noFill/>
            <a:ln w="38100">
              <a:solidFill>
                <a:srgbClr val="009900"/>
              </a:solidFill>
              <a:miter lim="800000"/>
              <a:headEnd/>
              <a:tailEnd/>
            </a:ln>
          </p:spPr>
          <p:txBody>
            <a:bodyPr wrap="none" anchor="ctr"/>
            <a:lstStyle/>
            <a:p>
              <a:pPr algn="ctr"/>
              <a:endParaRPr kumimoji="1" lang="en-US" sz="1200" b="1">
                <a:solidFill>
                  <a:srgbClr val="009999"/>
                </a:solidFill>
              </a:endParaRPr>
            </a:p>
          </p:txBody>
        </p:sp>
        <p:sp>
          <p:nvSpPr>
            <p:cNvPr id="62494" name="Freeform 36"/>
            <p:cNvSpPr>
              <a:spLocks noChangeAspect="1"/>
            </p:cNvSpPr>
            <p:nvPr/>
          </p:nvSpPr>
          <p:spPr bwMode="auto">
            <a:xfrm>
              <a:off x="4264" y="2420"/>
              <a:ext cx="154" cy="150"/>
            </a:xfrm>
            <a:custGeom>
              <a:avLst/>
              <a:gdLst>
                <a:gd name="T0" fmla="*/ 0 w 154"/>
                <a:gd name="T1" fmla="*/ 0 h 150"/>
                <a:gd name="T2" fmla="*/ 154 w 154"/>
                <a:gd name="T3" fmla="*/ 150 h 150"/>
                <a:gd name="T4" fmla="*/ 0 60000 65536"/>
                <a:gd name="T5" fmla="*/ 0 60000 65536"/>
                <a:gd name="T6" fmla="*/ 0 w 154"/>
                <a:gd name="T7" fmla="*/ 0 h 150"/>
                <a:gd name="T8" fmla="*/ 154 w 154"/>
                <a:gd name="T9" fmla="*/ 150 h 150"/>
              </a:gdLst>
              <a:ahLst/>
              <a:cxnLst>
                <a:cxn ang="T4">
                  <a:pos x="T0" y="T1"/>
                </a:cxn>
                <a:cxn ang="T5">
                  <a:pos x="T2" y="T3"/>
                </a:cxn>
              </a:cxnLst>
              <a:rect l="T6" t="T7" r="T8" b="T9"/>
              <a:pathLst>
                <a:path w="154" h="150">
                  <a:moveTo>
                    <a:pt x="0" y="0"/>
                  </a:moveTo>
                  <a:lnTo>
                    <a:pt x="154" y="150"/>
                  </a:lnTo>
                </a:path>
              </a:pathLst>
            </a:custGeom>
            <a:noFill/>
            <a:ln w="28575">
              <a:solidFill>
                <a:srgbClr val="010000"/>
              </a:solidFill>
              <a:round/>
              <a:headEnd type="none" w="sm" len="sm"/>
              <a:tailEnd type="triangle" w="med" len="med"/>
            </a:ln>
          </p:spPr>
          <p:txBody>
            <a:bodyPr wrap="none" anchor="ctr"/>
            <a:lstStyle/>
            <a:p>
              <a:endParaRPr lang="en-US"/>
            </a:p>
          </p:txBody>
        </p:sp>
        <p:sp>
          <p:nvSpPr>
            <p:cNvPr id="62495" name="Freeform 37"/>
            <p:cNvSpPr>
              <a:spLocks noChangeAspect="1"/>
            </p:cNvSpPr>
            <p:nvPr/>
          </p:nvSpPr>
          <p:spPr bwMode="auto">
            <a:xfrm>
              <a:off x="4492" y="2402"/>
              <a:ext cx="135" cy="149"/>
            </a:xfrm>
            <a:custGeom>
              <a:avLst/>
              <a:gdLst>
                <a:gd name="T0" fmla="*/ 0 w 135"/>
                <a:gd name="T1" fmla="*/ 0 h 149"/>
                <a:gd name="T2" fmla="*/ 135 w 135"/>
                <a:gd name="T3" fmla="*/ 149 h 149"/>
                <a:gd name="T4" fmla="*/ 0 60000 65536"/>
                <a:gd name="T5" fmla="*/ 0 60000 65536"/>
                <a:gd name="T6" fmla="*/ 0 w 135"/>
                <a:gd name="T7" fmla="*/ 0 h 149"/>
                <a:gd name="T8" fmla="*/ 135 w 135"/>
                <a:gd name="T9" fmla="*/ 149 h 149"/>
              </a:gdLst>
              <a:ahLst/>
              <a:cxnLst>
                <a:cxn ang="T4">
                  <a:pos x="T0" y="T1"/>
                </a:cxn>
                <a:cxn ang="T5">
                  <a:pos x="T2" y="T3"/>
                </a:cxn>
              </a:cxnLst>
              <a:rect l="T6" t="T7" r="T8" b="T9"/>
              <a:pathLst>
                <a:path w="135" h="149">
                  <a:moveTo>
                    <a:pt x="0" y="0"/>
                  </a:moveTo>
                  <a:lnTo>
                    <a:pt x="135" y="149"/>
                  </a:lnTo>
                </a:path>
              </a:pathLst>
            </a:custGeom>
            <a:noFill/>
            <a:ln w="28575">
              <a:solidFill>
                <a:srgbClr val="010000"/>
              </a:solidFill>
              <a:round/>
              <a:headEnd type="none" w="sm" len="sm"/>
              <a:tailEnd type="triangle" w="med" len="med"/>
            </a:ln>
          </p:spPr>
          <p:txBody>
            <a:bodyPr wrap="none" anchor="ctr"/>
            <a:lstStyle/>
            <a:p>
              <a:endParaRPr lang="en-US"/>
            </a:p>
          </p:txBody>
        </p:sp>
        <p:sp>
          <p:nvSpPr>
            <p:cNvPr id="62496" name="Freeform 45"/>
            <p:cNvSpPr>
              <a:spLocks noChangeAspect="1"/>
            </p:cNvSpPr>
            <p:nvPr/>
          </p:nvSpPr>
          <p:spPr bwMode="auto">
            <a:xfrm>
              <a:off x="4263" y="2915"/>
              <a:ext cx="158" cy="61"/>
            </a:xfrm>
            <a:custGeom>
              <a:avLst/>
              <a:gdLst>
                <a:gd name="T0" fmla="*/ 0 w 158"/>
                <a:gd name="T1" fmla="*/ 0 h 61"/>
                <a:gd name="T2" fmla="*/ 158 w 158"/>
                <a:gd name="T3" fmla="*/ 61 h 61"/>
                <a:gd name="T4" fmla="*/ 0 60000 65536"/>
                <a:gd name="T5" fmla="*/ 0 60000 65536"/>
                <a:gd name="T6" fmla="*/ 0 w 158"/>
                <a:gd name="T7" fmla="*/ 0 h 61"/>
                <a:gd name="T8" fmla="*/ 158 w 158"/>
                <a:gd name="T9" fmla="*/ 61 h 61"/>
              </a:gdLst>
              <a:ahLst/>
              <a:cxnLst>
                <a:cxn ang="T4">
                  <a:pos x="T0" y="T1"/>
                </a:cxn>
                <a:cxn ang="T5">
                  <a:pos x="T2" y="T3"/>
                </a:cxn>
              </a:cxnLst>
              <a:rect l="T6" t="T7" r="T8" b="T9"/>
              <a:pathLst>
                <a:path w="158" h="61">
                  <a:moveTo>
                    <a:pt x="0" y="0"/>
                  </a:moveTo>
                  <a:lnTo>
                    <a:pt x="158" y="61"/>
                  </a:lnTo>
                </a:path>
              </a:pathLst>
            </a:custGeom>
            <a:noFill/>
            <a:ln w="28575">
              <a:solidFill>
                <a:srgbClr val="010000"/>
              </a:solidFill>
              <a:round/>
              <a:headEnd type="none" w="sm" len="sm"/>
              <a:tailEnd type="triangle" w="med" len="med"/>
            </a:ln>
          </p:spPr>
          <p:txBody>
            <a:bodyPr wrap="none" anchor="ctr"/>
            <a:lstStyle/>
            <a:p>
              <a:endParaRPr lang="en-US"/>
            </a:p>
          </p:txBody>
        </p:sp>
        <p:sp>
          <p:nvSpPr>
            <p:cNvPr id="62497" name="Freeform 46"/>
            <p:cNvSpPr>
              <a:spLocks noChangeAspect="1"/>
            </p:cNvSpPr>
            <p:nvPr/>
          </p:nvSpPr>
          <p:spPr bwMode="auto">
            <a:xfrm>
              <a:off x="4260" y="2707"/>
              <a:ext cx="202" cy="2"/>
            </a:xfrm>
            <a:custGeom>
              <a:avLst/>
              <a:gdLst>
                <a:gd name="T0" fmla="*/ 0 w 202"/>
                <a:gd name="T1" fmla="*/ 0 h 2"/>
                <a:gd name="T2" fmla="*/ 202 w 202"/>
                <a:gd name="T3" fmla="*/ 2 h 2"/>
                <a:gd name="T4" fmla="*/ 0 60000 65536"/>
                <a:gd name="T5" fmla="*/ 0 60000 65536"/>
                <a:gd name="T6" fmla="*/ 0 w 202"/>
                <a:gd name="T7" fmla="*/ 0 h 2"/>
                <a:gd name="T8" fmla="*/ 202 w 202"/>
                <a:gd name="T9" fmla="*/ 2 h 2"/>
              </a:gdLst>
              <a:ahLst/>
              <a:cxnLst>
                <a:cxn ang="T4">
                  <a:pos x="T0" y="T1"/>
                </a:cxn>
                <a:cxn ang="T5">
                  <a:pos x="T2" y="T3"/>
                </a:cxn>
              </a:cxnLst>
              <a:rect l="T6" t="T7" r="T8" b="T9"/>
              <a:pathLst>
                <a:path w="202" h="2">
                  <a:moveTo>
                    <a:pt x="0" y="0"/>
                  </a:moveTo>
                  <a:lnTo>
                    <a:pt x="202" y="2"/>
                  </a:lnTo>
                </a:path>
              </a:pathLst>
            </a:custGeom>
            <a:noFill/>
            <a:ln w="28575">
              <a:solidFill>
                <a:srgbClr val="010000"/>
              </a:solidFill>
              <a:round/>
              <a:headEnd type="none" w="sm" len="sm"/>
              <a:tailEnd type="triangle" w="med" len="med"/>
            </a:ln>
          </p:spPr>
          <p:txBody>
            <a:bodyPr wrap="none" anchor="ctr"/>
            <a:lstStyle/>
            <a:p>
              <a:endParaRPr lang="en-US"/>
            </a:p>
          </p:txBody>
        </p:sp>
        <p:sp>
          <p:nvSpPr>
            <p:cNvPr id="62498" name="Freeform 47"/>
            <p:cNvSpPr>
              <a:spLocks noChangeAspect="1"/>
            </p:cNvSpPr>
            <p:nvPr/>
          </p:nvSpPr>
          <p:spPr bwMode="auto">
            <a:xfrm>
              <a:off x="4793" y="2397"/>
              <a:ext cx="30" cy="141"/>
            </a:xfrm>
            <a:custGeom>
              <a:avLst/>
              <a:gdLst>
                <a:gd name="T0" fmla="*/ 0 w 30"/>
                <a:gd name="T1" fmla="*/ 0 h 141"/>
                <a:gd name="T2" fmla="*/ 30 w 30"/>
                <a:gd name="T3" fmla="*/ 141 h 141"/>
                <a:gd name="T4" fmla="*/ 0 60000 65536"/>
                <a:gd name="T5" fmla="*/ 0 60000 65536"/>
                <a:gd name="T6" fmla="*/ 0 w 30"/>
                <a:gd name="T7" fmla="*/ 0 h 141"/>
                <a:gd name="T8" fmla="*/ 30 w 30"/>
                <a:gd name="T9" fmla="*/ 141 h 141"/>
              </a:gdLst>
              <a:ahLst/>
              <a:cxnLst>
                <a:cxn ang="T4">
                  <a:pos x="T0" y="T1"/>
                </a:cxn>
                <a:cxn ang="T5">
                  <a:pos x="T2" y="T3"/>
                </a:cxn>
              </a:cxnLst>
              <a:rect l="T6" t="T7" r="T8" b="T9"/>
              <a:pathLst>
                <a:path w="30" h="141">
                  <a:moveTo>
                    <a:pt x="0" y="0"/>
                  </a:moveTo>
                  <a:lnTo>
                    <a:pt x="30" y="141"/>
                  </a:lnTo>
                </a:path>
              </a:pathLst>
            </a:custGeom>
            <a:noFill/>
            <a:ln w="28575">
              <a:solidFill>
                <a:srgbClr val="010000"/>
              </a:solidFill>
              <a:round/>
              <a:headEnd type="none" w="sm" len="sm"/>
              <a:tailEnd type="triangle" w="med" len="med"/>
            </a:ln>
          </p:spPr>
          <p:txBody>
            <a:bodyPr wrap="none" anchor="ctr"/>
            <a:lstStyle/>
            <a:p>
              <a:endParaRPr lang="en-US"/>
            </a:p>
          </p:txBody>
        </p:sp>
        <p:sp>
          <p:nvSpPr>
            <p:cNvPr id="62499" name="Freeform 48"/>
            <p:cNvSpPr>
              <a:spLocks noChangeAspect="1"/>
            </p:cNvSpPr>
            <p:nvPr/>
          </p:nvSpPr>
          <p:spPr bwMode="auto">
            <a:xfrm>
              <a:off x="4785" y="2638"/>
              <a:ext cx="9" cy="153"/>
            </a:xfrm>
            <a:custGeom>
              <a:avLst/>
              <a:gdLst>
                <a:gd name="T0" fmla="*/ 9 w 9"/>
                <a:gd name="T1" fmla="*/ 0 h 153"/>
                <a:gd name="T2" fmla="*/ 0 w 9"/>
                <a:gd name="T3" fmla="*/ 153 h 153"/>
                <a:gd name="T4" fmla="*/ 0 60000 65536"/>
                <a:gd name="T5" fmla="*/ 0 60000 65536"/>
                <a:gd name="T6" fmla="*/ 0 w 9"/>
                <a:gd name="T7" fmla="*/ 0 h 153"/>
                <a:gd name="T8" fmla="*/ 9 w 9"/>
                <a:gd name="T9" fmla="*/ 153 h 153"/>
              </a:gdLst>
              <a:ahLst/>
              <a:cxnLst>
                <a:cxn ang="T4">
                  <a:pos x="T0" y="T1"/>
                </a:cxn>
                <a:cxn ang="T5">
                  <a:pos x="T2" y="T3"/>
                </a:cxn>
              </a:cxnLst>
              <a:rect l="T6" t="T7" r="T8" b="T9"/>
              <a:pathLst>
                <a:path w="9" h="153">
                  <a:moveTo>
                    <a:pt x="9" y="0"/>
                  </a:moveTo>
                  <a:lnTo>
                    <a:pt x="0" y="153"/>
                  </a:lnTo>
                </a:path>
              </a:pathLst>
            </a:custGeom>
            <a:noFill/>
            <a:ln w="28575">
              <a:solidFill>
                <a:srgbClr val="010000"/>
              </a:solidFill>
              <a:round/>
              <a:headEnd type="none" w="sm" len="sm"/>
              <a:tailEnd type="triangle" w="med" len="med"/>
            </a:ln>
          </p:spPr>
          <p:txBody>
            <a:bodyPr wrap="none" anchor="ctr"/>
            <a:lstStyle/>
            <a:p>
              <a:endParaRPr lang="en-US"/>
            </a:p>
          </p:txBody>
        </p:sp>
        <p:sp>
          <p:nvSpPr>
            <p:cNvPr id="62500" name="Freeform 51"/>
            <p:cNvSpPr>
              <a:spLocks noChangeAspect="1"/>
            </p:cNvSpPr>
            <p:nvPr/>
          </p:nvSpPr>
          <p:spPr bwMode="auto">
            <a:xfrm>
              <a:off x="4988" y="2405"/>
              <a:ext cx="39" cy="159"/>
            </a:xfrm>
            <a:custGeom>
              <a:avLst/>
              <a:gdLst>
                <a:gd name="T0" fmla="*/ 39 w 39"/>
                <a:gd name="T1" fmla="*/ 0 h 159"/>
                <a:gd name="T2" fmla="*/ 0 w 39"/>
                <a:gd name="T3" fmla="*/ 159 h 159"/>
                <a:gd name="T4" fmla="*/ 0 60000 65536"/>
                <a:gd name="T5" fmla="*/ 0 60000 65536"/>
                <a:gd name="T6" fmla="*/ 0 w 39"/>
                <a:gd name="T7" fmla="*/ 0 h 159"/>
                <a:gd name="T8" fmla="*/ 39 w 39"/>
                <a:gd name="T9" fmla="*/ 159 h 159"/>
              </a:gdLst>
              <a:ahLst/>
              <a:cxnLst>
                <a:cxn ang="T4">
                  <a:pos x="T0" y="T1"/>
                </a:cxn>
                <a:cxn ang="T5">
                  <a:pos x="T2" y="T3"/>
                </a:cxn>
              </a:cxnLst>
              <a:rect l="T6" t="T7" r="T8" b="T9"/>
              <a:pathLst>
                <a:path w="39" h="159">
                  <a:moveTo>
                    <a:pt x="39" y="0"/>
                  </a:moveTo>
                  <a:lnTo>
                    <a:pt x="0" y="159"/>
                  </a:lnTo>
                </a:path>
              </a:pathLst>
            </a:custGeom>
            <a:noFill/>
            <a:ln w="28575">
              <a:solidFill>
                <a:srgbClr val="010000"/>
              </a:solidFill>
              <a:round/>
              <a:headEnd type="none" w="sm" len="sm"/>
              <a:tailEnd type="triangle" w="med" len="med"/>
            </a:ln>
          </p:spPr>
          <p:txBody>
            <a:bodyPr wrap="none" anchor="ctr"/>
            <a:lstStyle/>
            <a:p>
              <a:endParaRPr lang="en-US"/>
            </a:p>
          </p:txBody>
        </p:sp>
        <p:sp>
          <p:nvSpPr>
            <p:cNvPr id="62501" name="Freeform 52"/>
            <p:cNvSpPr>
              <a:spLocks noChangeAspect="1"/>
            </p:cNvSpPr>
            <p:nvPr/>
          </p:nvSpPr>
          <p:spPr bwMode="auto">
            <a:xfrm>
              <a:off x="5026" y="2858"/>
              <a:ext cx="3" cy="168"/>
            </a:xfrm>
            <a:custGeom>
              <a:avLst/>
              <a:gdLst>
                <a:gd name="T0" fmla="*/ 3 w 3"/>
                <a:gd name="T1" fmla="*/ 0 h 168"/>
                <a:gd name="T2" fmla="*/ 0 w 3"/>
                <a:gd name="T3" fmla="*/ 168 h 168"/>
                <a:gd name="T4" fmla="*/ 0 60000 65536"/>
                <a:gd name="T5" fmla="*/ 0 60000 65536"/>
                <a:gd name="T6" fmla="*/ 0 w 3"/>
                <a:gd name="T7" fmla="*/ 0 h 168"/>
                <a:gd name="T8" fmla="*/ 3 w 3"/>
                <a:gd name="T9" fmla="*/ 168 h 168"/>
              </a:gdLst>
              <a:ahLst/>
              <a:cxnLst>
                <a:cxn ang="T4">
                  <a:pos x="T0" y="T1"/>
                </a:cxn>
                <a:cxn ang="T5">
                  <a:pos x="T2" y="T3"/>
                </a:cxn>
              </a:cxnLst>
              <a:rect l="T6" t="T7" r="T8" b="T9"/>
              <a:pathLst>
                <a:path w="3" h="168">
                  <a:moveTo>
                    <a:pt x="3" y="0"/>
                  </a:moveTo>
                  <a:lnTo>
                    <a:pt x="0" y="168"/>
                  </a:lnTo>
                </a:path>
              </a:pathLst>
            </a:custGeom>
            <a:noFill/>
            <a:ln w="28575">
              <a:solidFill>
                <a:srgbClr val="010000"/>
              </a:solidFill>
              <a:round/>
              <a:headEnd type="none" w="sm" len="sm"/>
              <a:tailEnd type="triangle" w="med" len="med"/>
            </a:ln>
          </p:spPr>
          <p:txBody>
            <a:bodyPr wrap="none" anchor="ctr"/>
            <a:lstStyle/>
            <a:p>
              <a:endParaRPr lang="en-US"/>
            </a:p>
          </p:txBody>
        </p:sp>
        <p:sp>
          <p:nvSpPr>
            <p:cNvPr id="62502" name="Freeform 54"/>
            <p:cNvSpPr>
              <a:spLocks noChangeAspect="1"/>
            </p:cNvSpPr>
            <p:nvPr/>
          </p:nvSpPr>
          <p:spPr bwMode="auto">
            <a:xfrm>
              <a:off x="5260" y="2636"/>
              <a:ext cx="9" cy="149"/>
            </a:xfrm>
            <a:custGeom>
              <a:avLst/>
              <a:gdLst>
                <a:gd name="T0" fmla="*/ 9 w 9"/>
                <a:gd name="T1" fmla="*/ 0 h 149"/>
                <a:gd name="T2" fmla="*/ 0 w 9"/>
                <a:gd name="T3" fmla="*/ 149 h 149"/>
                <a:gd name="T4" fmla="*/ 0 60000 65536"/>
                <a:gd name="T5" fmla="*/ 0 60000 65536"/>
                <a:gd name="T6" fmla="*/ 0 w 9"/>
                <a:gd name="T7" fmla="*/ 0 h 149"/>
                <a:gd name="T8" fmla="*/ 9 w 9"/>
                <a:gd name="T9" fmla="*/ 149 h 149"/>
              </a:gdLst>
              <a:ahLst/>
              <a:cxnLst>
                <a:cxn ang="T4">
                  <a:pos x="T0" y="T1"/>
                </a:cxn>
                <a:cxn ang="T5">
                  <a:pos x="T2" y="T3"/>
                </a:cxn>
              </a:cxnLst>
              <a:rect l="T6" t="T7" r="T8" b="T9"/>
              <a:pathLst>
                <a:path w="9" h="149">
                  <a:moveTo>
                    <a:pt x="9" y="0"/>
                  </a:moveTo>
                  <a:lnTo>
                    <a:pt x="0" y="149"/>
                  </a:lnTo>
                </a:path>
              </a:pathLst>
            </a:custGeom>
            <a:noFill/>
            <a:ln w="28575">
              <a:solidFill>
                <a:srgbClr val="010000"/>
              </a:solidFill>
              <a:round/>
              <a:headEnd type="none" w="sm" len="sm"/>
              <a:tailEnd type="triangle" w="med" len="med"/>
            </a:ln>
          </p:spPr>
          <p:txBody>
            <a:bodyPr wrap="none" anchor="ctr"/>
            <a:lstStyle/>
            <a:p>
              <a:endParaRPr lang="en-US"/>
            </a:p>
          </p:txBody>
        </p:sp>
        <p:sp>
          <p:nvSpPr>
            <p:cNvPr id="62503" name="Freeform 55"/>
            <p:cNvSpPr>
              <a:spLocks noChangeAspect="1"/>
            </p:cNvSpPr>
            <p:nvPr/>
          </p:nvSpPr>
          <p:spPr bwMode="auto">
            <a:xfrm>
              <a:off x="4974" y="2639"/>
              <a:ext cx="96" cy="134"/>
            </a:xfrm>
            <a:custGeom>
              <a:avLst/>
              <a:gdLst>
                <a:gd name="T0" fmla="*/ 96 w 96"/>
                <a:gd name="T1" fmla="*/ 0 h 134"/>
                <a:gd name="T2" fmla="*/ 0 w 96"/>
                <a:gd name="T3" fmla="*/ 134 h 134"/>
                <a:gd name="T4" fmla="*/ 0 60000 65536"/>
                <a:gd name="T5" fmla="*/ 0 60000 65536"/>
                <a:gd name="T6" fmla="*/ 0 w 96"/>
                <a:gd name="T7" fmla="*/ 0 h 134"/>
                <a:gd name="T8" fmla="*/ 96 w 96"/>
                <a:gd name="T9" fmla="*/ 134 h 134"/>
              </a:gdLst>
              <a:ahLst/>
              <a:cxnLst>
                <a:cxn ang="T4">
                  <a:pos x="T0" y="T1"/>
                </a:cxn>
                <a:cxn ang="T5">
                  <a:pos x="T2" y="T3"/>
                </a:cxn>
              </a:cxnLst>
              <a:rect l="T6" t="T7" r="T8" b="T9"/>
              <a:pathLst>
                <a:path w="96" h="134">
                  <a:moveTo>
                    <a:pt x="96" y="0"/>
                  </a:moveTo>
                  <a:lnTo>
                    <a:pt x="0" y="134"/>
                  </a:lnTo>
                </a:path>
              </a:pathLst>
            </a:custGeom>
            <a:noFill/>
            <a:ln w="28575">
              <a:solidFill>
                <a:srgbClr val="010000"/>
              </a:solidFill>
              <a:round/>
              <a:headEnd type="none" w="sm" len="sm"/>
              <a:tailEnd type="triangle" w="med" len="med"/>
            </a:ln>
          </p:spPr>
          <p:txBody>
            <a:bodyPr wrap="none" anchor="ctr"/>
            <a:lstStyle/>
            <a:p>
              <a:endParaRPr lang="en-US"/>
            </a:p>
          </p:txBody>
        </p:sp>
        <p:sp>
          <p:nvSpPr>
            <p:cNvPr id="62504" name="Freeform 56"/>
            <p:cNvSpPr>
              <a:spLocks noChangeAspect="1"/>
            </p:cNvSpPr>
            <p:nvPr/>
          </p:nvSpPr>
          <p:spPr bwMode="auto">
            <a:xfrm>
              <a:off x="5203" y="2405"/>
              <a:ext cx="128" cy="140"/>
            </a:xfrm>
            <a:custGeom>
              <a:avLst/>
              <a:gdLst>
                <a:gd name="T0" fmla="*/ 128 w 128"/>
                <a:gd name="T1" fmla="*/ 0 h 140"/>
                <a:gd name="T2" fmla="*/ 0 w 128"/>
                <a:gd name="T3" fmla="*/ 140 h 140"/>
                <a:gd name="T4" fmla="*/ 0 60000 65536"/>
                <a:gd name="T5" fmla="*/ 0 60000 65536"/>
                <a:gd name="T6" fmla="*/ 0 w 128"/>
                <a:gd name="T7" fmla="*/ 0 h 140"/>
                <a:gd name="T8" fmla="*/ 128 w 128"/>
                <a:gd name="T9" fmla="*/ 140 h 140"/>
              </a:gdLst>
              <a:ahLst/>
              <a:cxnLst>
                <a:cxn ang="T4">
                  <a:pos x="T0" y="T1"/>
                </a:cxn>
                <a:cxn ang="T5">
                  <a:pos x="T2" y="T3"/>
                </a:cxn>
              </a:cxnLst>
              <a:rect l="T6" t="T7" r="T8" b="T9"/>
              <a:pathLst>
                <a:path w="128" h="140">
                  <a:moveTo>
                    <a:pt x="128" y="0"/>
                  </a:moveTo>
                  <a:lnTo>
                    <a:pt x="0" y="140"/>
                  </a:lnTo>
                </a:path>
              </a:pathLst>
            </a:custGeom>
            <a:noFill/>
            <a:ln w="28575">
              <a:solidFill>
                <a:srgbClr val="010000"/>
              </a:solidFill>
              <a:round/>
              <a:headEnd type="none" w="sm" len="sm"/>
              <a:tailEnd type="triangle" w="med" len="med"/>
            </a:ln>
          </p:spPr>
          <p:txBody>
            <a:bodyPr wrap="none" anchor="ctr"/>
            <a:lstStyle/>
            <a:p>
              <a:endParaRPr lang="en-US"/>
            </a:p>
          </p:txBody>
        </p:sp>
        <p:sp>
          <p:nvSpPr>
            <p:cNvPr id="62505" name="Freeform 57"/>
            <p:cNvSpPr>
              <a:spLocks noChangeAspect="1"/>
            </p:cNvSpPr>
            <p:nvPr/>
          </p:nvSpPr>
          <p:spPr bwMode="auto">
            <a:xfrm>
              <a:off x="5197" y="2871"/>
              <a:ext cx="74" cy="136"/>
            </a:xfrm>
            <a:custGeom>
              <a:avLst/>
              <a:gdLst>
                <a:gd name="T0" fmla="*/ 74 w 74"/>
                <a:gd name="T1" fmla="*/ 0 h 136"/>
                <a:gd name="T2" fmla="*/ 0 w 74"/>
                <a:gd name="T3" fmla="*/ 136 h 136"/>
                <a:gd name="T4" fmla="*/ 0 60000 65536"/>
                <a:gd name="T5" fmla="*/ 0 60000 65536"/>
                <a:gd name="T6" fmla="*/ 0 w 74"/>
                <a:gd name="T7" fmla="*/ 0 h 136"/>
                <a:gd name="T8" fmla="*/ 74 w 74"/>
                <a:gd name="T9" fmla="*/ 136 h 136"/>
              </a:gdLst>
              <a:ahLst/>
              <a:cxnLst>
                <a:cxn ang="T4">
                  <a:pos x="T0" y="T1"/>
                </a:cxn>
                <a:cxn ang="T5">
                  <a:pos x="T2" y="T3"/>
                </a:cxn>
              </a:cxnLst>
              <a:rect l="T6" t="T7" r="T8" b="T9"/>
              <a:pathLst>
                <a:path w="74" h="136">
                  <a:moveTo>
                    <a:pt x="74" y="0"/>
                  </a:moveTo>
                  <a:lnTo>
                    <a:pt x="0" y="136"/>
                  </a:lnTo>
                </a:path>
              </a:pathLst>
            </a:custGeom>
            <a:noFill/>
            <a:ln w="28575">
              <a:solidFill>
                <a:srgbClr val="010000"/>
              </a:solidFill>
              <a:round/>
              <a:headEnd type="none" w="sm" len="sm"/>
              <a:tailEnd type="triangle" w="med" len="med"/>
            </a:ln>
          </p:spPr>
          <p:txBody>
            <a:bodyPr wrap="none" anchor="ctr"/>
            <a:lstStyle/>
            <a:p>
              <a:endParaRPr lang="en-US"/>
            </a:p>
          </p:txBody>
        </p:sp>
        <p:sp>
          <p:nvSpPr>
            <p:cNvPr id="62506" name="Freeform 59"/>
            <p:cNvSpPr>
              <a:spLocks noChangeAspect="1"/>
            </p:cNvSpPr>
            <p:nvPr/>
          </p:nvSpPr>
          <p:spPr bwMode="auto">
            <a:xfrm>
              <a:off x="4506" y="2642"/>
              <a:ext cx="127" cy="124"/>
            </a:xfrm>
            <a:custGeom>
              <a:avLst/>
              <a:gdLst>
                <a:gd name="T0" fmla="*/ 0 w 127"/>
                <a:gd name="T1" fmla="*/ 0 h 124"/>
                <a:gd name="T2" fmla="*/ 127 w 127"/>
                <a:gd name="T3" fmla="*/ 124 h 124"/>
                <a:gd name="T4" fmla="*/ 0 60000 65536"/>
                <a:gd name="T5" fmla="*/ 0 60000 65536"/>
                <a:gd name="T6" fmla="*/ 0 w 127"/>
                <a:gd name="T7" fmla="*/ 0 h 124"/>
                <a:gd name="T8" fmla="*/ 127 w 127"/>
                <a:gd name="T9" fmla="*/ 124 h 124"/>
              </a:gdLst>
              <a:ahLst/>
              <a:cxnLst>
                <a:cxn ang="T4">
                  <a:pos x="T0" y="T1"/>
                </a:cxn>
                <a:cxn ang="T5">
                  <a:pos x="T2" y="T3"/>
                </a:cxn>
              </a:cxnLst>
              <a:rect l="T6" t="T7" r="T8" b="T9"/>
              <a:pathLst>
                <a:path w="127" h="124">
                  <a:moveTo>
                    <a:pt x="0" y="0"/>
                  </a:moveTo>
                  <a:lnTo>
                    <a:pt x="127" y="124"/>
                  </a:lnTo>
                </a:path>
              </a:pathLst>
            </a:custGeom>
            <a:noFill/>
            <a:ln w="28575">
              <a:solidFill>
                <a:srgbClr val="010000"/>
              </a:solidFill>
              <a:round/>
              <a:headEnd type="none" w="sm" len="sm"/>
              <a:tailEnd type="triangle" w="med" len="med"/>
            </a:ln>
          </p:spPr>
          <p:txBody>
            <a:bodyPr wrap="none" anchor="ctr"/>
            <a:lstStyle/>
            <a:p>
              <a:endParaRPr lang="en-US"/>
            </a:p>
          </p:txBody>
        </p:sp>
        <p:sp>
          <p:nvSpPr>
            <p:cNvPr id="62507" name="Freeform 60"/>
            <p:cNvSpPr>
              <a:spLocks noChangeAspect="1"/>
            </p:cNvSpPr>
            <p:nvPr/>
          </p:nvSpPr>
          <p:spPr bwMode="auto">
            <a:xfrm>
              <a:off x="4752" y="2878"/>
              <a:ext cx="109" cy="141"/>
            </a:xfrm>
            <a:custGeom>
              <a:avLst/>
              <a:gdLst>
                <a:gd name="T0" fmla="*/ 0 w 109"/>
                <a:gd name="T1" fmla="*/ 0 h 141"/>
                <a:gd name="T2" fmla="*/ 109 w 109"/>
                <a:gd name="T3" fmla="*/ 141 h 141"/>
                <a:gd name="T4" fmla="*/ 0 60000 65536"/>
                <a:gd name="T5" fmla="*/ 0 60000 65536"/>
                <a:gd name="T6" fmla="*/ 0 w 109"/>
                <a:gd name="T7" fmla="*/ 0 h 141"/>
                <a:gd name="T8" fmla="*/ 109 w 109"/>
                <a:gd name="T9" fmla="*/ 141 h 141"/>
              </a:gdLst>
              <a:ahLst/>
              <a:cxnLst>
                <a:cxn ang="T4">
                  <a:pos x="T0" y="T1"/>
                </a:cxn>
                <a:cxn ang="T5">
                  <a:pos x="T2" y="T3"/>
                </a:cxn>
              </a:cxnLst>
              <a:rect l="T6" t="T7" r="T8" b="T9"/>
              <a:pathLst>
                <a:path w="109" h="141">
                  <a:moveTo>
                    <a:pt x="0" y="0"/>
                  </a:moveTo>
                  <a:lnTo>
                    <a:pt x="109" y="141"/>
                  </a:lnTo>
                </a:path>
              </a:pathLst>
            </a:custGeom>
            <a:noFill/>
            <a:ln w="28575">
              <a:solidFill>
                <a:srgbClr val="010000"/>
              </a:solidFill>
              <a:round/>
              <a:headEnd type="none" w="sm" len="sm"/>
              <a:tailEnd type="triangle" w="med" len="med"/>
            </a:ln>
          </p:spPr>
          <p:txBody>
            <a:bodyPr wrap="none" anchor="ctr"/>
            <a:lstStyle/>
            <a:p>
              <a:endParaRPr lang="en-US"/>
            </a:p>
          </p:txBody>
        </p:sp>
        <p:sp>
          <p:nvSpPr>
            <p:cNvPr id="62508" name="Freeform 62"/>
            <p:cNvSpPr>
              <a:spLocks noChangeAspect="1"/>
            </p:cNvSpPr>
            <p:nvPr/>
          </p:nvSpPr>
          <p:spPr bwMode="auto">
            <a:xfrm>
              <a:off x="4481" y="2886"/>
              <a:ext cx="152" cy="114"/>
            </a:xfrm>
            <a:custGeom>
              <a:avLst/>
              <a:gdLst>
                <a:gd name="T0" fmla="*/ 0 w 152"/>
                <a:gd name="T1" fmla="*/ 0 h 114"/>
                <a:gd name="T2" fmla="*/ 152 w 152"/>
                <a:gd name="T3" fmla="*/ 114 h 114"/>
                <a:gd name="T4" fmla="*/ 0 60000 65536"/>
                <a:gd name="T5" fmla="*/ 0 60000 65536"/>
                <a:gd name="T6" fmla="*/ 0 w 152"/>
                <a:gd name="T7" fmla="*/ 0 h 114"/>
                <a:gd name="T8" fmla="*/ 152 w 152"/>
                <a:gd name="T9" fmla="*/ 114 h 114"/>
              </a:gdLst>
              <a:ahLst/>
              <a:cxnLst>
                <a:cxn ang="T4">
                  <a:pos x="T0" y="T1"/>
                </a:cxn>
                <a:cxn ang="T5">
                  <a:pos x="T2" y="T3"/>
                </a:cxn>
              </a:cxnLst>
              <a:rect l="T6" t="T7" r="T8" b="T9"/>
              <a:pathLst>
                <a:path w="152" h="114">
                  <a:moveTo>
                    <a:pt x="0" y="0"/>
                  </a:moveTo>
                  <a:lnTo>
                    <a:pt x="152" y="114"/>
                  </a:lnTo>
                </a:path>
              </a:pathLst>
            </a:custGeom>
            <a:noFill/>
            <a:ln w="28575">
              <a:solidFill>
                <a:srgbClr val="010000"/>
              </a:solidFill>
              <a:round/>
              <a:headEnd type="none" w="sm" len="sm"/>
              <a:tailEnd type="triangle" w="med" len="med"/>
            </a:ln>
          </p:spPr>
          <p:txBody>
            <a:bodyPr wrap="none" anchor="ctr"/>
            <a:lstStyle/>
            <a:p>
              <a:endParaRPr lang="en-US"/>
            </a:p>
          </p:txBody>
        </p:sp>
      </p:grpSp>
      <p:sp>
        <p:nvSpPr>
          <p:cNvPr id="62469" name="Rectangle 38"/>
          <p:cNvSpPr>
            <a:spLocks noChangeArrowheads="1"/>
          </p:cNvSpPr>
          <p:nvPr/>
        </p:nvSpPr>
        <p:spPr bwMode="auto">
          <a:xfrm>
            <a:off x="692150" y="2232025"/>
            <a:ext cx="1957388" cy="449263"/>
          </a:xfrm>
          <a:prstGeom prst="rect">
            <a:avLst/>
          </a:prstGeom>
          <a:noFill/>
          <a:ln w="9525">
            <a:noFill/>
            <a:miter lim="800000"/>
            <a:headEnd/>
            <a:tailEnd/>
          </a:ln>
        </p:spPr>
        <p:txBody>
          <a:bodyPr>
            <a:spAutoFit/>
          </a:bodyPr>
          <a:lstStyle/>
          <a:p>
            <a:pPr>
              <a:spcBef>
                <a:spcPct val="45000"/>
              </a:spcBef>
            </a:pPr>
            <a:r>
              <a:rPr kumimoji="1" lang="en-US" sz="2000" b="1">
                <a:solidFill>
                  <a:srgbClr val="463416"/>
                </a:solidFill>
                <a:latin typeface="Arial" pitchFamily="34" charset="0"/>
              </a:rPr>
              <a:t>Raw DEM</a:t>
            </a:r>
          </a:p>
        </p:txBody>
      </p:sp>
      <p:sp>
        <p:nvSpPr>
          <p:cNvPr id="62470" name="Rectangle 39"/>
          <p:cNvSpPr>
            <a:spLocks noChangeArrowheads="1"/>
          </p:cNvSpPr>
          <p:nvPr/>
        </p:nvSpPr>
        <p:spPr bwMode="auto">
          <a:xfrm>
            <a:off x="5429250" y="2220913"/>
            <a:ext cx="2644775" cy="400050"/>
          </a:xfrm>
          <a:prstGeom prst="rect">
            <a:avLst/>
          </a:prstGeom>
          <a:noFill/>
          <a:ln w="9525">
            <a:noFill/>
            <a:miter lim="800000"/>
            <a:headEnd/>
            <a:tailEnd/>
          </a:ln>
        </p:spPr>
        <p:txBody>
          <a:bodyPr wrap="none">
            <a:spAutoFit/>
          </a:bodyPr>
          <a:lstStyle/>
          <a:p>
            <a:pPr>
              <a:spcBef>
                <a:spcPct val="45000"/>
              </a:spcBef>
            </a:pPr>
            <a:r>
              <a:rPr kumimoji="1" lang="en-US" sz="2000" b="1">
                <a:solidFill>
                  <a:srgbClr val="463416"/>
                </a:solidFill>
                <a:latin typeface="Arial" pitchFamily="34" charset="0"/>
              </a:rPr>
              <a:t>Pit Removal (Filling)</a:t>
            </a:r>
          </a:p>
        </p:txBody>
      </p:sp>
      <p:sp>
        <p:nvSpPr>
          <p:cNvPr id="62471" name="Rectangle 40"/>
          <p:cNvSpPr>
            <a:spLocks noChangeArrowheads="1"/>
          </p:cNvSpPr>
          <p:nvPr/>
        </p:nvSpPr>
        <p:spPr bwMode="auto">
          <a:xfrm>
            <a:off x="873125" y="4092575"/>
            <a:ext cx="1595438" cy="447675"/>
          </a:xfrm>
          <a:prstGeom prst="rect">
            <a:avLst/>
          </a:prstGeom>
          <a:noFill/>
          <a:ln w="9525">
            <a:noFill/>
            <a:miter lim="800000"/>
            <a:headEnd/>
            <a:tailEnd/>
          </a:ln>
        </p:spPr>
        <p:txBody>
          <a:bodyPr wrap="none">
            <a:spAutoFit/>
          </a:bodyPr>
          <a:lstStyle/>
          <a:p>
            <a:pPr>
              <a:spcBef>
                <a:spcPct val="45000"/>
              </a:spcBef>
            </a:pPr>
            <a:r>
              <a:rPr kumimoji="1" lang="en-US" sz="2000" b="1">
                <a:solidFill>
                  <a:srgbClr val="463416"/>
                </a:solidFill>
                <a:latin typeface="Arial" pitchFamily="34" charset="0"/>
              </a:rPr>
              <a:t>Flow Field</a:t>
            </a:r>
          </a:p>
        </p:txBody>
      </p:sp>
      <p:sp>
        <p:nvSpPr>
          <p:cNvPr id="62472" name="Rectangle 41"/>
          <p:cNvSpPr>
            <a:spLocks noChangeArrowheads="1"/>
          </p:cNvSpPr>
          <p:nvPr/>
        </p:nvSpPr>
        <p:spPr bwMode="auto">
          <a:xfrm>
            <a:off x="4933950" y="3810000"/>
            <a:ext cx="4095750" cy="708025"/>
          </a:xfrm>
          <a:prstGeom prst="rect">
            <a:avLst/>
          </a:prstGeom>
          <a:noFill/>
          <a:ln w="9525">
            <a:noFill/>
            <a:miter lim="800000"/>
            <a:headEnd/>
            <a:tailEnd/>
          </a:ln>
        </p:spPr>
        <p:txBody>
          <a:bodyPr>
            <a:spAutoFit/>
          </a:bodyPr>
          <a:lstStyle/>
          <a:p>
            <a:pPr algn="ctr">
              <a:spcBef>
                <a:spcPct val="45000"/>
              </a:spcBef>
            </a:pPr>
            <a:r>
              <a:rPr kumimoji="1" lang="en-US" sz="2000" b="1">
                <a:solidFill>
                  <a:srgbClr val="463416"/>
                </a:solidFill>
                <a:latin typeface="Arial" pitchFamily="34" charset="0"/>
              </a:rPr>
              <a:t>Channels, Watersheds, Flow Related Terrain Information</a:t>
            </a:r>
            <a:endParaRPr kumimoji="1" lang="en-US" sz="2000" b="1">
              <a:solidFill>
                <a:srgbClr val="463416"/>
              </a:solidFill>
              <a:latin typeface="Arial" pitchFamily="34" charset="0"/>
              <a:sym typeface="Symbol" pitchFamily="18" charset="2"/>
            </a:endParaRPr>
          </a:p>
        </p:txBody>
      </p:sp>
      <p:sp>
        <p:nvSpPr>
          <p:cNvPr id="41" name="Right Arrow 40"/>
          <p:cNvSpPr/>
          <p:nvPr/>
        </p:nvSpPr>
        <p:spPr bwMode="auto">
          <a:xfrm>
            <a:off x="3368675" y="3025775"/>
            <a:ext cx="1323975" cy="488950"/>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2" name="Right Arrow 41"/>
          <p:cNvSpPr/>
          <p:nvPr/>
        </p:nvSpPr>
        <p:spPr bwMode="auto">
          <a:xfrm rot="9126082">
            <a:off x="3368675" y="3951288"/>
            <a:ext cx="1323975" cy="490537"/>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sp>
        <p:nvSpPr>
          <p:cNvPr id="43" name="Right Arrow 42"/>
          <p:cNvSpPr/>
          <p:nvPr/>
        </p:nvSpPr>
        <p:spPr bwMode="auto">
          <a:xfrm>
            <a:off x="3424238" y="4956175"/>
            <a:ext cx="1320800" cy="490538"/>
          </a:xfrm>
          <a:prstGeom prst="rightArrow">
            <a:avLst/>
          </a:prstGeom>
          <a:solidFill>
            <a:schemeClr val="accent5"/>
          </a:solidFill>
          <a:ln w="9525" cap="flat" cmpd="sng" algn="ctr">
            <a:solidFill>
              <a:schemeClr val="bg2"/>
            </a:solidFill>
            <a:prstDash val="solid"/>
            <a:round/>
            <a:headEnd type="none" w="med" len="med"/>
            <a:tailEnd type="none" w="med" len="med"/>
          </a:ln>
          <a:effectLst/>
        </p:spPr>
        <p:txBody>
          <a:bodyPr wrap="none" anchor="ctr"/>
          <a:lstStyle/>
          <a:p>
            <a:pPr algn="ctr">
              <a:defRPr/>
            </a:pPr>
            <a:endParaRPr kumimoji="1" lang="en-US" sz="2000">
              <a:solidFill>
                <a:srgbClr val="463416"/>
              </a:solidFill>
            </a:endParaRPr>
          </a:p>
        </p:txBody>
      </p:sp>
      <p:pic>
        <p:nvPicPr>
          <p:cNvPr id="62476" name="Picture 44"/>
          <p:cNvPicPr>
            <a:picLocks noChangeAspect="1" noChangeArrowheads="1"/>
          </p:cNvPicPr>
          <p:nvPr/>
        </p:nvPicPr>
        <p:blipFill>
          <a:blip r:embed="rId4" cstate="print"/>
          <a:srcRect/>
          <a:stretch>
            <a:fillRect/>
          </a:stretch>
        </p:blipFill>
        <p:spPr bwMode="auto">
          <a:xfrm>
            <a:off x="5148263" y="2717800"/>
            <a:ext cx="3128962" cy="971550"/>
          </a:xfrm>
          <a:prstGeom prst="rect">
            <a:avLst/>
          </a:prstGeom>
          <a:noFill/>
          <a:ln w="9525">
            <a:noFill/>
            <a:miter lim="800000"/>
            <a:headEnd/>
            <a:tailEnd/>
          </a:ln>
        </p:spPr>
      </p:pic>
      <p:pic>
        <p:nvPicPr>
          <p:cNvPr id="62477" name="Picture 7"/>
          <p:cNvPicPr>
            <a:picLocks noChangeAspect="1" noChangeArrowheads="1"/>
          </p:cNvPicPr>
          <p:nvPr/>
        </p:nvPicPr>
        <p:blipFill>
          <a:blip r:embed="rId5" cstate="print"/>
          <a:srcRect l="29329" t="44711" r="2107"/>
          <a:stretch>
            <a:fillRect/>
          </a:stretch>
        </p:blipFill>
        <p:spPr bwMode="auto">
          <a:xfrm>
            <a:off x="4826000" y="4478338"/>
            <a:ext cx="3098800" cy="2179637"/>
          </a:xfrm>
          <a:prstGeom prst="rect">
            <a:avLst/>
          </a:prstGeom>
          <a:noFill/>
          <a:ln w="9525">
            <a:solidFill>
              <a:schemeClr val="tx1"/>
            </a:solidFill>
            <a:miter lim="800000"/>
            <a:headEnd/>
            <a:tailEnd/>
          </a:ln>
        </p:spPr>
      </p:pic>
      <p:pic>
        <p:nvPicPr>
          <p:cNvPr id="62478" name="Picture 64"/>
          <p:cNvPicPr>
            <a:picLocks noChangeAspect="1" noChangeArrowheads="1"/>
          </p:cNvPicPr>
          <p:nvPr/>
        </p:nvPicPr>
        <p:blipFill>
          <a:blip r:embed="rId6" cstate="print"/>
          <a:srcRect l="53413" t="3049" r="9546" b="59863"/>
          <a:stretch>
            <a:fillRect/>
          </a:stretch>
        </p:blipFill>
        <p:spPr bwMode="auto">
          <a:xfrm>
            <a:off x="6940550" y="4476750"/>
            <a:ext cx="2084388" cy="2178050"/>
          </a:xfrm>
          <a:prstGeom prst="rect">
            <a:avLst/>
          </a:prstGeom>
          <a:noFill/>
          <a:ln w="9525" algn="ctr">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468313"/>
            <a:ext cx="8229600" cy="1066800"/>
          </a:xfrm>
        </p:spPr>
        <p:txBody>
          <a:bodyPr/>
          <a:lstStyle/>
          <a:p>
            <a:pPr eaLnBrk="1" hangingPunct="1"/>
            <a:r>
              <a:rPr lang="en-US" smtClean="0"/>
              <a:t>Syntactic Heterogeneity</a:t>
            </a:r>
          </a:p>
        </p:txBody>
      </p:sp>
      <p:sp>
        <p:nvSpPr>
          <p:cNvPr id="4" name="Flowchart: Magnetic Disk 3"/>
          <p:cNvSpPr/>
          <p:nvPr/>
        </p:nvSpPr>
        <p:spPr>
          <a:xfrm>
            <a:off x="5638800" y="3897313"/>
            <a:ext cx="2438400" cy="2009775"/>
          </a:xfrm>
          <a:prstGeom prst="flowChartMagneticDisk">
            <a:avLst/>
          </a:prstGeom>
          <a:solidFill>
            <a:schemeClr val="tx2">
              <a:lumMod val="20000"/>
              <a:lumOff val="80000"/>
            </a:schemeClr>
          </a:solidFill>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lstStyle/>
          <a:p>
            <a:pPr algn="ctr" fontAlgn="base">
              <a:spcBef>
                <a:spcPct val="0"/>
              </a:spcBef>
              <a:spcAft>
                <a:spcPct val="0"/>
              </a:spcAft>
              <a:defRPr/>
            </a:pPr>
            <a:r>
              <a:rPr lang="en-US">
                <a:solidFill>
                  <a:prstClr val="black"/>
                </a:solidFill>
              </a:rPr>
              <a:t>ODM Observations</a:t>
            </a:r>
          </a:p>
          <a:p>
            <a:pPr algn="ctr" fontAlgn="base">
              <a:spcBef>
                <a:spcPct val="0"/>
              </a:spcBef>
              <a:spcAft>
                <a:spcPct val="0"/>
              </a:spcAft>
              <a:defRPr/>
            </a:pPr>
            <a:r>
              <a:rPr lang="en-US">
                <a:solidFill>
                  <a:prstClr val="black"/>
                </a:solidFill>
              </a:rPr>
              <a:t>Database</a:t>
            </a:r>
          </a:p>
        </p:txBody>
      </p:sp>
      <p:sp>
        <p:nvSpPr>
          <p:cNvPr id="5" name="Rectangle 4"/>
          <p:cNvSpPr/>
          <p:nvPr/>
        </p:nvSpPr>
        <p:spPr>
          <a:xfrm>
            <a:off x="685800" y="1687513"/>
            <a:ext cx="3468688" cy="3814762"/>
          </a:xfrm>
          <a:prstGeom prst="rect">
            <a:avLst/>
          </a:prstGeom>
          <a:solidFill>
            <a:schemeClr val="accent5">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 name="Documents"/>
          <p:cNvSpPr>
            <a:spLocks noEditPoints="1" noChangeArrowheads="1"/>
          </p:cNvSpPr>
          <p:nvPr/>
        </p:nvSpPr>
        <p:spPr bwMode="auto">
          <a:xfrm>
            <a:off x="827088" y="2576513"/>
            <a:ext cx="1354137" cy="127158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3">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r>
              <a:rPr lang="en-US" sz="1600">
                <a:solidFill>
                  <a:prstClr val="black"/>
                </a:solidFill>
              </a:rPr>
              <a:t>Excel</a:t>
            </a:r>
          </a:p>
          <a:p>
            <a:pPr fontAlgn="base">
              <a:spcBef>
                <a:spcPct val="0"/>
              </a:spcBef>
              <a:spcAft>
                <a:spcPct val="0"/>
              </a:spcAft>
              <a:defRPr/>
            </a:pPr>
            <a:r>
              <a:rPr lang="en-US" sz="1600">
                <a:solidFill>
                  <a:prstClr val="black"/>
                </a:solidFill>
              </a:rPr>
              <a:t>Files</a:t>
            </a:r>
          </a:p>
        </p:txBody>
      </p:sp>
      <p:sp>
        <p:nvSpPr>
          <p:cNvPr id="7" name="Documents"/>
          <p:cNvSpPr>
            <a:spLocks noEditPoints="1" noChangeArrowheads="1"/>
          </p:cNvSpPr>
          <p:nvPr/>
        </p:nvSpPr>
        <p:spPr bwMode="auto">
          <a:xfrm>
            <a:off x="827088" y="4030663"/>
            <a:ext cx="1354137" cy="136207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2">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r>
              <a:rPr lang="en-US" sz="1600">
                <a:solidFill>
                  <a:prstClr val="black"/>
                </a:solidFill>
              </a:rPr>
              <a:t>Access</a:t>
            </a:r>
          </a:p>
          <a:p>
            <a:pPr fontAlgn="base">
              <a:spcBef>
                <a:spcPct val="0"/>
              </a:spcBef>
              <a:spcAft>
                <a:spcPct val="0"/>
              </a:spcAft>
              <a:defRPr/>
            </a:pPr>
            <a:r>
              <a:rPr lang="en-US" sz="1600">
                <a:solidFill>
                  <a:prstClr val="black"/>
                </a:solidFill>
              </a:rPr>
              <a:t>Files</a:t>
            </a:r>
          </a:p>
        </p:txBody>
      </p:sp>
      <p:sp>
        <p:nvSpPr>
          <p:cNvPr id="8" name="Documents"/>
          <p:cNvSpPr>
            <a:spLocks noEditPoints="1" noChangeArrowheads="1"/>
          </p:cNvSpPr>
          <p:nvPr/>
        </p:nvSpPr>
        <p:spPr bwMode="auto">
          <a:xfrm>
            <a:off x="2543175" y="2576513"/>
            <a:ext cx="1354138" cy="1271587"/>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r>
              <a:rPr lang="en-US" sz="1600">
                <a:solidFill>
                  <a:prstClr val="black"/>
                </a:solidFill>
              </a:rPr>
              <a:t>Text</a:t>
            </a:r>
          </a:p>
          <a:p>
            <a:pPr fontAlgn="base">
              <a:spcBef>
                <a:spcPct val="0"/>
              </a:spcBef>
              <a:spcAft>
                <a:spcPct val="0"/>
              </a:spcAft>
              <a:defRPr/>
            </a:pPr>
            <a:r>
              <a:rPr lang="en-US" sz="1600">
                <a:solidFill>
                  <a:prstClr val="black"/>
                </a:solidFill>
              </a:rPr>
              <a:t>Files</a:t>
            </a:r>
          </a:p>
        </p:txBody>
      </p:sp>
      <p:sp>
        <p:nvSpPr>
          <p:cNvPr id="9" name="Documents"/>
          <p:cNvSpPr>
            <a:spLocks noEditPoints="1" noChangeArrowheads="1"/>
          </p:cNvSpPr>
          <p:nvPr/>
        </p:nvSpPr>
        <p:spPr bwMode="auto">
          <a:xfrm>
            <a:off x="2543175" y="4030663"/>
            <a:ext cx="1263650" cy="136207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5">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r>
              <a:rPr lang="en-US" sz="1600">
                <a:solidFill>
                  <a:prstClr val="black"/>
                </a:solidFill>
              </a:rPr>
              <a:t>Data Logger</a:t>
            </a:r>
          </a:p>
          <a:p>
            <a:pPr fontAlgn="base">
              <a:spcBef>
                <a:spcPct val="0"/>
              </a:spcBef>
              <a:spcAft>
                <a:spcPct val="0"/>
              </a:spcAft>
              <a:defRPr/>
            </a:pPr>
            <a:r>
              <a:rPr lang="en-US" sz="1600">
                <a:solidFill>
                  <a:prstClr val="black"/>
                </a:solidFill>
              </a:rPr>
              <a:t>Files</a:t>
            </a:r>
          </a:p>
        </p:txBody>
      </p:sp>
      <p:sp>
        <p:nvSpPr>
          <p:cNvPr id="65545" name="TextBox 45"/>
          <p:cNvSpPr txBox="1">
            <a:spLocks noChangeArrowheads="1"/>
          </p:cNvSpPr>
          <p:nvPr/>
        </p:nvSpPr>
        <p:spPr bwMode="auto">
          <a:xfrm>
            <a:off x="827088" y="1758950"/>
            <a:ext cx="3160712" cy="641350"/>
          </a:xfrm>
          <a:prstGeom prst="rect">
            <a:avLst/>
          </a:prstGeom>
          <a:noFill/>
          <a:ln w="9525">
            <a:noFill/>
            <a:miter lim="800000"/>
            <a:headEnd/>
            <a:tailEnd/>
          </a:ln>
        </p:spPr>
        <p:txBody>
          <a:bodyPr>
            <a:spAutoFit/>
          </a:bodyPr>
          <a:lstStyle/>
          <a:p>
            <a:pPr algn="ctr" fontAlgn="base">
              <a:spcBef>
                <a:spcPct val="0"/>
              </a:spcBef>
              <a:spcAft>
                <a:spcPct val="0"/>
              </a:spcAft>
            </a:pPr>
            <a:r>
              <a:rPr lang="en-US" smtClean="0">
                <a:solidFill>
                  <a:srgbClr val="000000"/>
                </a:solidFill>
              </a:rPr>
              <a:t>Multiple Data Sources</a:t>
            </a:r>
          </a:p>
          <a:p>
            <a:pPr algn="ctr" fontAlgn="base">
              <a:spcBef>
                <a:spcPct val="0"/>
              </a:spcBef>
              <a:spcAft>
                <a:spcPct val="0"/>
              </a:spcAft>
            </a:pPr>
            <a:r>
              <a:rPr lang="en-US" smtClean="0">
                <a:solidFill>
                  <a:srgbClr val="000000"/>
                </a:solidFill>
              </a:rPr>
              <a:t>With Multiple Formats</a:t>
            </a:r>
          </a:p>
        </p:txBody>
      </p:sp>
      <p:sp>
        <p:nvSpPr>
          <p:cNvPr id="11" name="Right Arrow 10"/>
          <p:cNvSpPr/>
          <p:nvPr/>
        </p:nvSpPr>
        <p:spPr>
          <a:xfrm>
            <a:off x="4445000" y="3403600"/>
            <a:ext cx="812800" cy="727075"/>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pic>
        <p:nvPicPr>
          <p:cNvPr id="65547" name="Picture 2" descr="http://water.usu.edu/cuahsi/odm/files/ODM1DataModelFigure.jpg"/>
          <p:cNvPicPr>
            <a:picLocks noChangeAspect="1" noChangeArrowheads="1"/>
          </p:cNvPicPr>
          <p:nvPr/>
        </p:nvPicPr>
        <p:blipFill>
          <a:blip r:embed="rId2" cstate="print"/>
          <a:srcRect/>
          <a:stretch>
            <a:fillRect/>
          </a:stretch>
        </p:blipFill>
        <p:spPr bwMode="auto">
          <a:xfrm>
            <a:off x="5486400" y="1611313"/>
            <a:ext cx="2774950" cy="2133600"/>
          </a:xfrm>
          <a:prstGeom prst="rect">
            <a:avLst/>
          </a:prstGeom>
          <a:noFill/>
          <a:ln w="9525">
            <a:noFill/>
            <a:miter lim="800000"/>
            <a:headEnd/>
            <a:tailEnd/>
          </a:ln>
        </p:spPr>
      </p:pic>
      <p:sp>
        <p:nvSpPr>
          <p:cNvPr id="12" name="TextBox 11"/>
          <p:cNvSpPr txBox="1"/>
          <p:nvPr/>
        </p:nvSpPr>
        <p:spPr>
          <a:xfrm>
            <a:off x="6804025" y="6488113"/>
            <a:ext cx="2339975" cy="369887"/>
          </a:xfrm>
          <a:prstGeom prst="rect">
            <a:avLst/>
          </a:prstGeom>
          <a:noFill/>
        </p:spPr>
        <p:txBody>
          <a:bodyPr>
            <a:spAutoFit/>
          </a:bodyPr>
          <a:lstStyle/>
          <a:p>
            <a:pPr fontAlgn="base">
              <a:spcBef>
                <a:spcPct val="0"/>
              </a:spcBef>
              <a:spcAft>
                <a:spcPct val="0"/>
              </a:spcAft>
              <a:defRPr/>
            </a:pPr>
            <a:r>
              <a:rPr lang="en-US" dirty="0">
                <a:solidFill>
                  <a:srgbClr val="FFFFFF">
                    <a:lumMod val="50000"/>
                  </a:srgbClr>
                </a:solidFill>
              </a:rPr>
              <a:t>From Jeff </a:t>
            </a:r>
            <a:r>
              <a:rPr lang="en-US" dirty="0" err="1">
                <a:solidFill>
                  <a:srgbClr val="FFFFFF">
                    <a:lumMod val="50000"/>
                  </a:srgbClr>
                </a:solidFill>
              </a:rPr>
              <a:t>Horsburgh</a:t>
            </a:r>
            <a:endParaRPr lang="en-US" dirty="0">
              <a:solidFill>
                <a:srgbClr val="FFFFFF">
                  <a:lumMod val="50000"/>
                </a:srgb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0"/>
            <a:ext cx="8229600" cy="731838"/>
          </a:xfrm>
        </p:spPr>
        <p:txBody>
          <a:bodyPr/>
          <a:lstStyle/>
          <a:p>
            <a:r>
              <a:rPr lang="en-US" smtClean="0">
                <a:latin typeface="Arial" pitchFamily="34" charset="0"/>
              </a:rPr>
              <a:t>Semantic Heterogeneity</a:t>
            </a:r>
          </a:p>
        </p:txBody>
      </p:sp>
      <p:graphicFrame>
        <p:nvGraphicFramePr>
          <p:cNvPr id="3" name="Table 2"/>
          <p:cNvGraphicFramePr>
            <a:graphicFrameLocks noGrp="1"/>
          </p:cNvGraphicFramePr>
          <p:nvPr/>
        </p:nvGraphicFramePr>
        <p:xfrm>
          <a:off x="152400" y="685800"/>
          <a:ext cx="8991600" cy="5436553"/>
        </p:xfrm>
        <a:graphic>
          <a:graphicData uri="http://schemas.openxmlformats.org/drawingml/2006/table">
            <a:tbl>
              <a:tblPr/>
              <a:tblGrid>
                <a:gridCol w="3406775"/>
                <a:gridCol w="3113088"/>
                <a:gridCol w="2471737"/>
              </a:tblGrid>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General Description of Attribute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USGS NWIS</a:t>
                      </a:r>
                      <a:r>
                        <a:rPr kumimoji="0" lang="en-US" sz="1200" b="1" i="0" u="none" strike="noStrike" cap="none" normalizeH="0" baseline="30000" smtClean="0">
                          <a:ln>
                            <a:noFill/>
                          </a:ln>
                          <a:solidFill>
                            <a:srgbClr val="000000"/>
                          </a:solidFill>
                          <a:effectLst/>
                          <a:latin typeface="Times New Roman" pitchFamily="18" charset="0"/>
                          <a:cs typeface="Times New Roman" pitchFamily="18" charset="0"/>
                        </a:rPr>
                        <a:t>a</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imes New Roman" pitchFamily="18" charset="0"/>
                          <a:cs typeface="Times New Roman" pitchFamily="18" charset="0"/>
                        </a:rPr>
                        <a:t>EPA STORET</a:t>
                      </a:r>
                      <a:r>
                        <a:rPr kumimoji="0" lang="en-US" sz="1200" b="1" i="0" u="none" strike="noStrike" cap="none" normalizeH="0" baseline="30000" smtClean="0">
                          <a:ln>
                            <a:noFill/>
                          </a:ln>
                          <a:solidFill>
                            <a:srgbClr val="000000"/>
                          </a:solidFill>
                          <a:effectLst/>
                          <a:latin typeface="Times New Roman" pitchFamily="18" charset="0"/>
                          <a:cs typeface="Times New Roman" pitchFamily="18" charset="0"/>
                        </a:rPr>
                        <a:t>b</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Times New Roman" pitchFamily="18" charset="0"/>
                          <a:cs typeface="Times New Roman" pitchFamily="18" charset="0"/>
                        </a:rPr>
                        <a:t>Structural Heterogeneity</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w="1905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w="19050" cap="flat" cmpd="dbl"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w="19050" cap="flat" cmpd="dbl" algn="ctr">
                      <a:solidFill>
                        <a:srgbClr val="000000"/>
                      </a:solidFill>
                      <a:prstDash val="solid"/>
                      <a:round/>
                      <a:headEnd type="none" w="med" len="med"/>
                      <a:tailEnd type="none" w="med" len="med"/>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Code for location at which data are collected</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"site_no"</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"Station ID"</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Name of location at which data are collected</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"Site" OR "Gage"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"Station Name"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Code for measured variable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"Parameter"</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a:t>
                      </a:r>
                      <a:r>
                        <a:rPr kumimoji="0" lang="en-US" sz="1200" b="0" i="0" u="none" strike="noStrike" cap="none" normalizeH="0" baseline="30000" smtClean="0">
                          <a:ln>
                            <a:noFill/>
                          </a:ln>
                          <a:solidFill>
                            <a:srgbClr val="000000"/>
                          </a:solidFill>
                          <a:effectLst/>
                          <a:latin typeface="Times New Roman" pitchFamily="18" charset="0"/>
                          <a:cs typeface="Times New Roman" pitchFamily="18" charset="0"/>
                        </a:rPr>
                        <a:t>c</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Name of measured variable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"Description"</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"Characteristic Name"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Time at which the observation was made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"datetime"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"Activity Start"</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Code that identifies the agency that collected the data</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"agency_cd"</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"Org ID"</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15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1" i="1" u="none" strike="noStrike" cap="none" normalizeH="0" baseline="0" smtClean="0">
                          <a:ln>
                            <a:noFill/>
                          </a:ln>
                          <a:solidFill>
                            <a:srgbClr val="000000"/>
                          </a:solidFill>
                          <a:effectLst/>
                          <a:latin typeface="Times New Roman" pitchFamily="18" charset="0"/>
                          <a:cs typeface="Times New Roman" pitchFamily="18" charset="0"/>
                        </a:rPr>
                        <a:t>Contextual Semantic Heterogeneity</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Name of measured variable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"Discharge"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"Flow"</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Units of measured variable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"cubic feet per second"</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"cfs"</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Time at which the observation was made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"2008-01-01"</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"2006-04-04 00:00:00"</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Latitude of location at which data are collected</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"41°44'36"</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"41.7188889"</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357188">
                <a:tc>
                  <a:txBody>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Type of monitoring site</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"Spring, Estuary, Lake, Surface Water"</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2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New Roman" pitchFamily="18" charset="0"/>
                          <a:cs typeface="Times New Roman" pitchFamily="18" charset="0"/>
                        </a:rPr>
                        <a:t>"River/Stream"</a:t>
                      </a:r>
                      <a:endPar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6612" name="Rectangle 1"/>
          <p:cNvSpPr>
            <a:spLocks noChangeArrowheads="1"/>
          </p:cNvSpPr>
          <p:nvPr/>
        </p:nvSpPr>
        <p:spPr bwMode="auto">
          <a:xfrm>
            <a:off x="228600" y="6096000"/>
            <a:ext cx="5867400" cy="554038"/>
          </a:xfrm>
          <a:prstGeom prst="rect">
            <a:avLst/>
          </a:prstGeom>
          <a:noFill/>
          <a:ln w="9525">
            <a:noFill/>
            <a:miter lim="800000"/>
            <a:headEnd/>
            <a:tailEnd/>
          </a:ln>
        </p:spPr>
        <p:txBody>
          <a:bodyPr anchor="ctr">
            <a:spAutoFit/>
          </a:bodyPr>
          <a:lstStyle/>
          <a:p>
            <a:pPr eaLnBrk="0" fontAlgn="base" hangingPunct="0">
              <a:spcBef>
                <a:spcPct val="0"/>
              </a:spcBef>
              <a:spcAft>
                <a:spcPct val="0"/>
              </a:spcAft>
            </a:pPr>
            <a:r>
              <a:rPr lang="en-US" sz="1000" baseline="30000" smtClean="0">
                <a:solidFill>
                  <a:srgbClr val="000000"/>
                </a:solidFill>
                <a:latin typeface="Times New Roman" pitchFamily="18" charset="0"/>
                <a:ea typeface="Calibri" pitchFamily="34" charset="0"/>
                <a:cs typeface="Times New Roman" pitchFamily="18" charset="0"/>
              </a:rPr>
              <a:t>a</a:t>
            </a:r>
            <a:r>
              <a:rPr lang="en-US" sz="1000" smtClean="0">
                <a:solidFill>
                  <a:srgbClr val="000000"/>
                </a:solidFill>
                <a:latin typeface="Times New Roman" pitchFamily="18" charset="0"/>
                <a:ea typeface="Calibri" pitchFamily="34" charset="0"/>
                <a:cs typeface="Times New Roman" pitchFamily="18" charset="0"/>
              </a:rPr>
              <a:t> United States Geological Survey National Water Information System (</a:t>
            </a:r>
            <a:r>
              <a:rPr lang="en-US" sz="1000" smtClean="0">
                <a:solidFill>
                  <a:srgbClr val="000000"/>
                </a:solidFill>
                <a:latin typeface="Times New Roman" pitchFamily="18" charset="0"/>
                <a:ea typeface="Calibri" pitchFamily="34" charset="0"/>
                <a:cs typeface="Times New Roman" pitchFamily="18" charset="0"/>
                <a:hlinkClick r:id="rId2"/>
              </a:rPr>
              <a:t>http://waterdata.usgs.gov/nwis/</a:t>
            </a:r>
            <a:r>
              <a:rPr lang="en-US" sz="1000" smtClean="0">
                <a:solidFill>
                  <a:srgbClr val="000000"/>
                </a:solidFill>
                <a:latin typeface="Times New Roman" pitchFamily="18" charset="0"/>
                <a:ea typeface="Calibri" pitchFamily="34" charset="0"/>
                <a:cs typeface="Times New Roman" pitchFamily="18" charset="0"/>
              </a:rPr>
              <a:t>).</a:t>
            </a:r>
            <a:endParaRPr lang="en-US" sz="700" smtClean="0">
              <a:solidFill>
                <a:srgbClr val="000000"/>
              </a:solidFill>
              <a:latin typeface="Arial" pitchFamily="34" charset="0"/>
              <a:ea typeface="Calibri" pitchFamily="34" charset="0"/>
              <a:cs typeface="Times New Roman" pitchFamily="18" charset="0"/>
            </a:endParaRPr>
          </a:p>
          <a:p>
            <a:pPr eaLnBrk="0" fontAlgn="base" hangingPunct="0">
              <a:spcBef>
                <a:spcPct val="0"/>
              </a:spcBef>
              <a:spcAft>
                <a:spcPct val="0"/>
              </a:spcAft>
            </a:pPr>
            <a:r>
              <a:rPr lang="en-US" sz="1000" baseline="30000" smtClean="0">
                <a:solidFill>
                  <a:srgbClr val="000000"/>
                </a:solidFill>
                <a:latin typeface="Times New Roman" pitchFamily="18" charset="0"/>
                <a:ea typeface="Calibri" pitchFamily="34" charset="0"/>
                <a:cs typeface="Times New Roman" pitchFamily="18" charset="0"/>
              </a:rPr>
              <a:t>b</a:t>
            </a:r>
            <a:r>
              <a:rPr lang="en-US" sz="1000" smtClean="0">
                <a:solidFill>
                  <a:srgbClr val="000000"/>
                </a:solidFill>
                <a:latin typeface="Times New Roman" pitchFamily="18" charset="0"/>
                <a:ea typeface="Calibri" pitchFamily="34" charset="0"/>
                <a:cs typeface="Times New Roman" pitchFamily="18" charset="0"/>
              </a:rPr>
              <a:t> United States Environmental Protection Agency Storage and Retrieval System (</a:t>
            </a:r>
            <a:r>
              <a:rPr lang="en-US" sz="1000" smtClean="0">
                <a:solidFill>
                  <a:srgbClr val="000000"/>
                </a:solidFill>
                <a:latin typeface="Times New Roman" pitchFamily="18" charset="0"/>
                <a:ea typeface="Calibri" pitchFamily="34" charset="0"/>
                <a:cs typeface="Times New Roman" pitchFamily="18" charset="0"/>
                <a:hlinkClick r:id="rId3"/>
              </a:rPr>
              <a:t>http://www.epa.gov/storet/</a:t>
            </a:r>
            <a:r>
              <a:rPr lang="en-US" sz="1000" smtClean="0">
                <a:solidFill>
                  <a:srgbClr val="000000"/>
                </a:solidFill>
                <a:latin typeface="Times New Roman" pitchFamily="18" charset="0"/>
                <a:ea typeface="Calibri" pitchFamily="34" charset="0"/>
                <a:cs typeface="Times New Roman" pitchFamily="18" charset="0"/>
              </a:rPr>
              <a:t>).</a:t>
            </a:r>
            <a:endParaRPr lang="en-US" sz="700" smtClean="0">
              <a:solidFill>
                <a:srgbClr val="000000"/>
              </a:solidFill>
              <a:latin typeface="Arial" pitchFamily="34" charset="0"/>
              <a:ea typeface="Calibri" pitchFamily="34" charset="0"/>
              <a:cs typeface="Times New Roman" pitchFamily="18" charset="0"/>
            </a:endParaRPr>
          </a:p>
          <a:p>
            <a:pPr eaLnBrk="0" fontAlgn="base" hangingPunct="0">
              <a:spcBef>
                <a:spcPct val="0"/>
              </a:spcBef>
              <a:spcAft>
                <a:spcPct val="0"/>
              </a:spcAft>
            </a:pPr>
            <a:r>
              <a:rPr lang="en-US" sz="1000" baseline="30000" smtClean="0">
                <a:solidFill>
                  <a:srgbClr val="000000"/>
                </a:solidFill>
                <a:latin typeface="Times New Roman" pitchFamily="18" charset="0"/>
                <a:ea typeface="Calibri" pitchFamily="34" charset="0"/>
                <a:cs typeface="Times New Roman" pitchFamily="18" charset="0"/>
              </a:rPr>
              <a:t>c</a:t>
            </a:r>
            <a:r>
              <a:rPr lang="en-US" sz="1000" smtClean="0">
                <a:solidFill>
                  <a:srgbClr val="000000"/>
                </a:solidFill>
                <a:latin typeface="Times New Roman" pitchFamily="18" charset="0"/>
                <a:ea typeface="Calibri" pitchFamily="34" charset="0"/>
                <a:cs typeface="Times New Roman" pitchFamily="18" charset="0"/>
              </a:rPr>
              <a:t> An equivalent to the USGS parameter code does not exist in data retrieved from EPA STORET.</a:t>
            </a:r>
            <a:endParaRPr lang="en-US" smtClean="0">
              <a:solidFill>
                <a:srgbClr val="000000"/>
              </a:solidFill>
              <a:latin typeface="Arial" pitchFamily="34" charset="0"/>
              <a:ea typeface="Calibri" pitchFamily="34" charset="0"/>
              <a:cs typeface="Times New Roman" pitchFamily="18" charset="0"/>
            </a:endParaRPr>
          </a:p>
        </p:txBody>
      </p:sp>
      <p:sp>
        <p:nvSpPr>
          <p:cNvPr id="5" name="TextBox 4"/>
          <p:cNvSpPr txBox="1"/>
          <p:nvPr/>
        </p:nvSpPr>
        <p:spPr>
          <a:xfrm>
            <a:off x="6804025" y="6488113"/>
            <a:ext cx="2339975" cy="369887"/>
          </a:xfrm>
          <a:prstGeom prst="rect">
            <a:avLst/>
          </a:prstGeom>
          <a:noFill/>
        </p:spPr>
        <p:txBody>
          <a:bodyPr>
            <a:spAutoFit/>
          </a:bodyPr>
          <a:lstStyle/>
          <a:p>
            <a:pPr fontAlgn="base">
              <a:spcBef>
                <a:spcPct val="0"/>
              </a:spcBef>
              <a:spcAft>
                <a:spcPct val="0"/>
              </a:spcAft>
              <a:defRPr/>
            </a:pPr>
            <a:r>
              <a:rPr lang="en-US" dirty="0">
                <a:solidFill>
                  <a:prstClr val="white">
                    <a:lumMod val="50000"/>
                  </a:prstClr>
                </a:solidFill>
                <a:latin typeface="Arial" pitchFamily="34" charset="0"/>
              </a:rPr>
              <a:t>From Jeff </a:t>
            </a:r>
            <a:r>
              <a:rPr lang="en-US" dirty="0" err="1">
                <a:solidFill>
                  <a:prstClr val="white">
                    <a:lumMod val="50000"/>
                  </a:prstClr>
                </a:solidFill>
                <a:latin typeface="Arial" pitchFamily="34" charset="0"/>
              </a:rPr>
              <a:t>Horsburgh</a:t>
            </a:r>
            <a:endParaRPr lang="en-US" dirty="0">
              <a:solidFill>
                <a:prstClr val="white">
                  <a:lumMod val="50000"/>
                </a:prstClr>
              </a:solidFill>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cstate="print"/>
          <a:srcRect/>
          <a:stretch>
            <a:fillRect/>
          </a:stretch>
        </p:blipFill>
        <p:spPr bwMode="auto">
          <a:xfrm>
            <a:off x="4724400" y="1100138"/>
            <a:ext cx="3686175" cy="2505075"/>
          </a:xfrm>
          <a:prstGeom prst="rect">
            <a:avLst/>
          </a:prstGeom>
          <a:noFill/>
          <a:ln w="9525">
            <a:noFill/>
            <a:miter lim="800000"/>
            <a:headEnd/>
            <a:tailEnd/>
          </a:ln>
        </p:spPr>
      </p:pic>
      <p:sp>
        <p:nvSpPr>
          <p:cNvPr id="67587" name="Title 1"/>
          <p:cNvSpPr>
            <a:spLocks noGrp="1"/>
          </p:cNvSpPr>
          <p:nvPr>
            <p:ph type="title"/>
          </p:nvPr>
        </p:nvSpPr>
        <p:spPr>
          <a:xfrm>
            <a:off x="228600" y="596900"/>
            <a:ext cx="8686800" cy="503238"/>
          </a:xfrm>
        </p:spPr>
        <p:txBody>
          <a:bodyPr/>
          <a:lstStyle/>
          <a:p>
            <a:pPr eaLnBrk="1" hangingPunct="1"/>
            <a:r>
              <a:rPr lang="en-US" sz="4000" smtClean="0"/>
              <a:t>Overcoming Semantic Heterogeneity</a:t>
            </a:r>
          </a:p>
        </p:txBody>
      </p:sp>
      <p:sp>
        <p:nvSpPr>
          <p:cNvPr id="67588" name="Content Placeholder 2"/>
          <p:cNvSpPr>
            <a:spLocks noGrp="1"/>
          </p:cNvSpPr>
          <p:nvPr>
            <p:ph idx="1"/>
          </p:nvPr>
        </p:nvSpPr>
        <p:spPr>
          <a:xfrm>
            <a:off x="152400" y="1404938"/>
            <a:ext cx="4343400" cy="3048000"/>
          </a:xfrm>
        </p:spPr>
        <p:txBody>
          <a:bodyPr/>
          <a:lstStyle/>
          <a:p>
            <a:pPr eaLnBrk="1" hangingPunct="1"/>
            <a:r>
              <a:rPr lang="en-US" sz="2800" smtClean="0"/>
              <a:t>ODM Controlled Vocabulary System</a:t>
            </a:r>
          </a:p>
          <a:p>
            <a:pPr lvl="1" eaLnBrk="1" hangingPunct="1"/>
            <a:r>
              <a:rPr lang="en-US" sz="2000" smtClean="0"/>
              <a:t>ODM CV central database</a:t>
            </a:r>
          </a:p>
          <a:p>
            <a:pPr lvl="1" eaLnBrk="1" hangingPunct="1"/>
            <a:r>
              <a:rPr lang="en-US" sz="2000" smtClean="0"/>
              <a:t>Online submission and editing of CV terms</a:t>
            </a:r>
          </a:p>
          <a:p>
            <a:pPr lvl="1" eaLnBrk="1" hangingPunct="1"/>
            <a:r>
              <a:rPr lang="en-US" sz="2000" smtClean="0"/>
              <a:t>Web services for broadcasting  CVs</a:t>
            </a:r>
          </a:p>
        </p:txBody>
      </p:sp>
      <p:sp>
        <p:nvSpPr>
          <p:cNvPr id="9" name="Rectangle 8"/>
          <p:cNvSpPr/>
          <p:nvPr/>
        </p:nvSpPr>
        <p:spPr>
          <a:xfrm>
            <a:off x="381000" y="4305300"/>
            <a:ext cx="4648200" cy="1925638"/>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67590" name="TextBox 9"/>
          <p:cNvSpPr txBox="1">
            <a:spLocks noChangeArrowheads="1"/>
          </p:cNvSpPr>
          <p:nvPr/>
        </p:nvSpPr>
        <p:spPr bwMode="auto">
          <a:xfrm>
            <a:off x="381000" y="4300538"/>
            <a:ext cx="4648200" cy="457200"/>
          </a:xfrm>
          <a:prstGeom prst="rect">
            <a:avLst/>
          </a:prstGeom>
          <a:noFill/>
          <a:ln w="9525">
            <a:noFill/>
            <a:miter lim="800000"/>
            <a:headEnd/>
            <a:tailEnd/>
          </a:ln>
        </p:spPr>
        <p:txBody>
          <a:bodyPr>
            <a:spAutoFit/>
          </a:bodyPr>
          <a:lstStyle/>
          <a:p>
            <a:pPr algn="ctr" fontAlgn="base">
              <a:spcBef>
                <a:spcPct val="0"/>
              </a:spcBef>
              <a:spcAft>
                <a:spcPct val="0"/>
              </a:spcAft>
            </a:pPr>
            <a:r>
              <a:rPr lang="en-US" sz="2400" b="1" smtClean="0">
                <a:solidFill>
                  <a:srgbClr val="000000"/>
                </a:solidFill>
              </a:rPr>
              <a:t>Variable Name</a:t>
            </a:r>
          </a:p>
        </p:txBody>
      </p:sp>
      <p:graphicFrame>
        <p:nvGraphicFramePr>
          <p:cNvPr id="11" name="Table 10"/>
          <p:cNvGraphicFramePr>
            <a:graphicFrameLocks noGrp="1"/>
          </p:cNvGraphicFramePr>
          <p:nvPr/>
        </p:nvGraphicFramePr>
        <p:xfrm>
          <a:off x="533400" y="4800600"/>
          <a:ext cx="4343400" cy="1333500"/>
        </p:xfrm>
        <a:graphic>
          <a:graphicData uri="http://schemas.openxmlformats.org/drawingml/2006/table">
            <a:tbl>
              <a:tblPr/>
              <a:tblGrid>
                <a:gridCol w="1600200"/>
                <a:gridCol w="2743200"/>
              </a:tblGrid>
              <a:tr h="333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Investigator 1:</a:t>
                      </a:r>
                    </a:p>
                  </a:txBody>
                  <a:tcPr marL="857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“Temperature, water”</a:t>
                      </a:r>
                    </a:p>
                  </a:txBody>
                  <a:tcPr marL="857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Investigator 2:</a:t>
                      </a:r>
                    </a:p>
                  </a:txBody>
                  <a:tcPr marL="857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“Water Temperature”</a:t>
                      </a:r>
                    </a:p>
                  </a:txBody>
                  <a:tcPr marL="857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Investigator 3:</a:t>
                      </a:r>
                    </a:p>
                  </a:txBody>
                  <a:tcPr marL="857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“Temperature”</a:t>
                      </a:r>
                    </a:p>
                  </a:txBody>
                  <a:tcPr marL="857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Investigator 4:</a:t>
                      </a:r>
                    </a:p>
                  </a:txBody>
                  <a:tcPr marL="857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“Temp.”</a:t>
                      </a:r>
                    </a:p>
                  </a:txBody>
                  <a:tcPr marL="857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12" name="Straight Arrow Connector 11"/>
          <p:cNvCxnSpPr/>
          <p:nvPr/>
        </p:nvCxnSpPr>
        <p:spPr>
          <a:xfrm>
            <a:off x="4876800" y="5367338"/>
            <a:ext cx="1295400" cy="7620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876800" y="5443538"/>
            <a:ext cx="1295400" cy="22860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876800" y="5443538"/>
            <a:ext cx="1295400" cy="53340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76800" y="4986338"/>
            <a:ext cx="1295400" cy="457200"/>
          </a:xfrm>
          <a:prstGeom prst="straightConnector1">
            <a:avLst/>
          </a:prstGeom>
          <a:ln w="1587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7612" name="TextBox 19"/>
          <p:cNvSpPr txBox="1">
            <a:spLocks noChangeArrowheads="1"/>
          </p:cNvSpPr>
          <p:nvPr/>
        </p:nvSpPr>
        <p:spPr bwMode="auto">
          <a:xfrm>
            <a:off x="5486400" y="3690938"/>
            <a:ext cx="3429000" cy="457200"/>
          </a:xfrm>
          <a:prstGeom prst="rect">
            <a:avLst/>
          </a:prstGeom>
          <a:noFill/>
          <a:ln w="9525">
            <a:noFill/>
            <a:miter lim="800000"/>
            <a:headEnd/>
            <a:tailEnd/>
          </a:ln>
        </p:spPr>
        <p:txBody>
          <a:bodyPr>
            <a:spAutoFit/>
          </a:bodyPr>
          <a:lstStyle/>
          <a:p>
            <a:pPr algn="ctr" fontAlgn="base">
              <a:spcBef>
                <a:spcPct val="0"/>
              </a:spcBef>
              <a:spcAft>
                <a:spcPct val="0"/>
              </a:spcAft>
            </a:pPr>
            <a:r>
              <a:rPr lang="en-US" sz="2400" b="1" smtClean="0">
                <a:solidFill>
                  <a:srgbClr val="000000"/>
                </a:solidFill>
              </a:rPr>
              <a:t>ODM VariableNameCV</a:t>
            </a:r>
          </a:p>
        </p:txBody>
      </p:sp>
      <p:graphicFrame>
        <p:nvGraphicFramePr>
          <p:cNvPr id="21" name="Table 20"/>
          <p:cNvGraphicFramePr>
            <a:graphicFrameLocks noGrp="1"/>
          </p:cNvGraphicFramePr>
          <p:nvPr/>
        </p:nvGraphicFramePr>
        <p:xfrm>
          <a:off x="6172200" y="4224338"/>
          <a:ext cx="2120900" cy="2000250"/>
        </p:xfrm>
        <a:graphic>
          <a:graphicData uri="http://schemas.openxmlformats.org/drawingml/2006/table">
            <a:tbl>
              <a:tblPr/>
              <a:tblGrid>
                <a:gridCol w="2120900"/>
              </a:tblGrid>
              <a:tr h="333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charset="0"/>
                        </a:rPr>
                        <a:t>Term</a:t>
                      </a:r>
                    </a:p>
                  </a:txBody>
                  <a:tcPr marL="857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marL="857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Sunshine duration</a:t>
                      </a:r>
                    </a:p>
                  </a:txBody>
                  <a:tcPr marL="857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0000"/>
                          </a:solidFill>
                          <a:effectLst/>
                          <a:latin typeface="Arial" charset="0"/>
                        </a:rPr>
                        <a:t>Temperature</a:t>
                      </a:r>
                    </a:p>
                  </a:txBody>
                  <a:tcPr marL="857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Turbidity</a:t>
                      </a:r>
                    </a:p>
                  </a:txBody>
                  <a:tcPr marL="857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charset="0"/>
                        </a:rPr>
                        <a:t>…</a:t>
                      </a:r>
                    </a:p>
                  </a:txBody>
                  <a:tcPr marL="857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 name="TextBox 15"/>
          <p:cNvSpPr txBox="1"/>
          <p:nvPr/>
        </p:nvSpPr>
        <p:spPr>
          <a:xfrm>
            <a:off x="6804025" y="6488113"/>
            <a:ext cx="2339975" cy="369887"/>
          </a:xfrm>
          <a:prstGeom prst="rect">
            <a:avLst/>
          </a:prstGeom>
          <a:noFill/>
        </p:spPr>
        <p:txBody>
          <a:bodyPr>
            <a:spAutoFit/>
          </a:bodyPr>
          <a:lstStyle/>
          <a:p>
            <a:pPr fontAlgn="base">
              <a:spcBef>
                <a:spcPct val="0"/>
              </a:spcBef>
              <a:spcAft>
                <a:spcPct val="0"/>
              </a:spcAft>
              <a:defRPr/>
            </a:pPr>
            <a:r>
              <a:rPr lang="en-US" dirty="0">
                <a:solidFill>
                  <a:srgbClr val="FFFFFF">
                    <a:lumMod val="50000"/>
                  </a:srgbClr>
                </a:solidFill>
              </a:rPr>
              <a:t>From Jeff </a:t>
            </a:r>
            <a:r>
              <a:rPr lang="en-US" dirty="0" err="1">
                <a:solidFill>
                  <a:srgbClr val="FFFFFF">
                    <a:lumMod val="50000"/>
                  </a:srgbClr>
                </a:solidFill>
              </a:rPr>
              <a:t>Horsburgh</a:t>
            </a:r>
            <a:endParaRPr lang="en-US" dirty="0">
              <a:solidFill>
                <a:srgbClr val="FFFFFF">
                  <a:lumMod val="50000"/>
                </a:srgb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srcRect/>
          <a:stretch>
            <a:fillRect/>
          </a:stretch>
        </p:blipFill>
        <p:spPr bwMode="auto">
          <a:xfrm>
            <a:off x="4800600" y="990600"/>
            <a:ext cx="1905000" cy="1563688"/>
          </a:xfrm>
          <a:prstGeom prst="rect">
            <a:avLst/>
          </a:prstGeom>
          <a:noFill/>
          <a:ln w="9525">
            <a:noFill/>
            <a:miter lim="800000"/>
            <a:headEnd/>
            <a:tailEnd/>
          </a:ln>
        </p:spPr>
      </p:pic>
      <p:sp>
        <p:nvSpPr>
          <p:cNvPr id="68611" name="Rectangle 19"/>
          <p:cNvSpPr>
            <a:spLocks noChangeArrowheads="1"/>
          </p:cNvSpPr>
          <p:nvPr/>
        </p:nvSpPr>
        <p:spPr bwMode="auto">
          <a:xfrm>
            <a:off x="0" y="38100"/>
            <a:ext cx="9144000" cy="639763"/>
          </a:xfrm>
          <a:prstGeom prst="rect">
            <a:avLst/>
          </a:prstGeom>
          <a:noFill/>
          <a:ln w="9525">
            <a:noFill/>
            <a:miter lim="800000"/>
            <a:headEnd/>
            <a:tailEnd/>
          </a:ln>
        </p:spPr>
        <p:txBody>
          <a:bodyPr anchor="ctr"/>
          <a:lstStyle/>
          <a:p>
            <a:pPr algn="ctr" fontAlgn="base">
              <a:spcBef>
                <a:spcPct val="0"/>
              </a:spcBef>
              <a:spcAft>
                <a:spcPct val="0"/>
              </a:spcAft>
            </a:pPr>
            <a:r>
              <a:rPr lang="en-US" sz="2800" smtClean="0">
                <a:solidFill>
                  <a:srgbClr val="000000"/>
                </a:solidFill>
              </a:rPr>
              <a:t>Dynamic controlled vocabulary moderation system</a:t>
            </a:r>
          </a:p>
        </p:txBody>
      </p:sp>
      <p:sp>
        <p:nvSpPr>
          <p:cNvPr id="68612" name="Rectangle 2"/>
          <p:cNvSpPr>
            <a:spLocks noChangeArrowheads="1"/>
          </p:cNvSpPr>
          <p:nvPr/>
        </p:nvSpPr>
        <p:spPr bwMode="auto">
          <a:xfrm>
            <a:off x="76200" y="2513013"/>
            <a:ext cx="3657600" cy="3963987"/>
          </a:xfrm>
          <a:prstGeom prst="rect">
            <a:avLst/>
          </a:prstGeom>
          <a:solidFill>
            <a:srgbClr val="BAD0BA"/>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pitchFamily="34" charset="0"/>
            </a:endParaRPr>
          </a:p>
        </p:txBody>
      </p:sp>
      <p:sp>
        <p:nvSpPr>
          <p:cNvPr id="4" name="Flowchart: Magnetic Disk 3"/>
          <p:cNvSpPr/>
          <p:nvPr/>
        </p:nvSpPr>
        <p:spPr>
          <a:xfrm>
            <a:off x="304800" y="4724400"/>
            <a:ext cx="1524000" cy="1447800"/>
          </a:xfrm>
          <a:prstGeom prst="flowChartMagneticDisk">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solidFill>
                  <a:srgbClr val="000000"/>
                </a:solidFill>
              </a:rPr>
              <a:t>Local ODM</a:t>
            </a:r>
          </a:p>
          <a:p>
            <a:pPr algn="ctr" fontAlgn="base">
              <a:spcBef>
                <a:spcPct val="0"/>
              </a:spcBef>
              <a:spcAft>
                <a:spcPct val="0"/>
              </a:spcAft>
              <a:defRPr/>
            </a:pPr>
            <a:r>
              <a:rPr lang="en-US">
                <a:solidFill>
                  <a:srgbClr val="000000"/>
                </a:solidFill>
              </a:rPr>
              <a:t>Database</a:t>
            </a:r>
          </a:p>
        </p:txBody>
      </p:sp>
      <p:sp>
        <p:nvSpPr>
          <p:cNvPr id="5" name="Flowchart: Magnetic Disk 4"/>
          <p:cNvSpPr/>
          <p:nvPr/>
        </p:nvSpPr>
        <p:spPr>
          <a:xfrm>
            <a:off x="6934200" y="4572000"/>
            <a:ext cx="1752600" cy="1752600"/>
          </a:xfrm>
          <a:prstGeom prst="flowChartMagneticDisk">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solidFill>
                  <a:srgbClr val="000000"/>
                </a:solidFill>
              </a:rPr>
              <a:t>Master ODM Controlled Vocabulary</a:t>
            </a:r>
          </a:p>
        </p:txBody>
      </p:sp>
      <p:pic>
        <p:nvPicPr>
          <p:cNvPr id="68615" name="Picture 11" descr="C:\Documents and Settings\jeff\Local Settings\Temporary Internet Files\Content.IE5\ZZTF3DSW\MCj04316460000[1].png"/>
          <p:cNvPicPr>
            <a:picLocks noChangeAspect="1" noChangeArrowheads="1"/>
          </p:cNvPicPr>
          <p:nvPr/>
        </p:nvPicPr>
        <p:blipFill>
          <a:blip r:embed="rId3" cstate="print"/>
          <a:srcRect/>
          <a:stretch>
            <a:fillRect/>
          </a:stretch>
        </p:blipFill>
        <p:spPr bwMode="auto">
          <a:xfrm>
            <a:off x="2019300" y="723900"/>
            <a:ext cx="1562100" cy="1562100"/>
          </a:xfrm>
          <a:prstGeom prst="rect">
            <a:avLst/>
          </a:prstGeom>
          <a:noFill/>
          <a:ln w="9525">
            <a:noFill/>
            <a:miter lim="800000"/>
            <a:headEnd/>
            <a:tailEnd/>
          </a:ln>
        </p:spPr>
      </p:pic>
      <p:pic>
        <p:nvPicPr>
          <p:cNvPr id="68616" name="Picture 3"/>
          <p:cNvPicPr>
            <a:picLocks noChangeAspect="1" noChangeArrowheads="1"/>
          </p:cNvPicPr>
          <p:nvPr/>
        </p:nvPicPr>
        <p:blipFill>
          <a:blip r:embed="rId4" cstate="print"/>
          <a:srcRect/>
          <a:stretch>
            <a:fillRect/>
          </a:stretch>
        </p:blipFill>
        <p:spPr bwMode="auto">
          <a:xfrm>
            <a:off x="4467225" y="4343400"/>
            <a:ext cx="1933575" cy="1920875"/>
          </a:xfrm>
          <a:prstGeom prst="rect">
            <a:avLst/>
          </a:prstGeom>
          <a:noFill/>
          <a:ln w="9525">
            <a:noFill/>
            <a:miter lim="800000"/>
            <a:headEnd/>
            <a:tailEnd/>
          </a:ln>
        </p:spPr>
      </p:pic>
      <p:pic>
        <p:nvPicPr>
          <p:cNvPr id="68617" name="Picture 12" descr="C:\Documents and Settings\jeff\Local Settings\Temporary Internet Files\Content.IE5\ZM38QXDJ\MCj04316080000[1].png"/>
          <p:cNvPicPr>
            <a:picLocks noChangeAspect="1" noChangeArrowheads="1"/>
          </p:cNvPicPr>
          <p:nvPr/>
        </p:nvPicPr>
        <p:blipFill>
          <a:blip r:embed="rId5" cstate="print"/>
          <a:srcRect/>
          <a:stretch>
            <a:fillRect/>
          </a:stretch>
        </p:blipFill>
        <p:spPr bwMode="auto">
          <a:xfrm>
            <a:off x="6934200" y="2438400"/>
            <a:ext cx="838200" cy="838200"/>
          </a:xfrm>
          <a:prstGeom prst="rect">
            <a:avLst/>
          </a:prstGeom>
          <a:noFill/>
          <a:ln w="9525">
            <a:noFill/>
            <a:miter lim="800000"/>
            <a:headEnd/>
            <a:tailEnd/>
          </a:ln>
        </p:spPr>
      </p:pic>
      <p:pic>
        <p:nvPicPr>
          <p:cNvPr id="68618" name="Picture 11" descr="C:\Documents and Settings\jeff\Local Settings\Temporary Internet Files\Content.IE5\ZZTF3DSW\MCj04316460000[1].png"/>
          <p:cNvPicPr>
            <a:picLocks noChangeAspect="1" noChangeArrowheads="1"/>
          </p:cNvPicPr>
          <p:nvPr/>
        </p:nvPicPr>
        <p:blipFill>
          <a:blip r:embed="rId3" cstate="print"/>
          <a:srcRect/>
          <a:stretch>
            <a:fillRect/>
          </a:stretch>
        </p:blipFill>
        <p:spPr bwMode="auto">
          <a:xfrm>
            <a:off x="7848600" y="2590800"/>
            <a:ext cx="1028700" cy="1028700"/>
          </a:xfrm>
          <a:prstGeom prst="rect">
            <a:avLst/>
          </a:prstGeom>
          <a:noFill/>
          <a:ln w="9525">
            <a:noFill/>
            <a:miter lim="800000"/>
            <a:headEnd/>
            <a:tailEnd/>
          </a:ln>
        </p:spPr>
      </p:pic>
      <p:sp>
        <p:nvSpPr>
          <p:cNvPr id="68619" name="TextBox 19"/>
          <p:cNvSpPr txBox="1">
            <a:spLocks noChangeArrowheads="1"/>
          </p:cNvSpPr>
          <p:nvPr/>
        </p:nvSpPr>
        <p:spPr bwMode="auto">
          <a:xfrm>
            <a:off x="5016500" y="1543050"/>
            <a:ext cx="1455738" cy="701675"/>
          </a:xfrm>
          <a:prstGeom prst="rect">
            <a:avLst/>
          </a:prstGeom>
          <a:noFill/>
          <a:ln w="9525">
            <a:noFill/>
            <a:miter lim="800000"/>
            <a:headEnd/>
            <a:tailEnd/>
          </a:ln>
        </p:spPr>
        <p:txBody>
          <a:bodyPr>
            <a:spAutoFit/>
          </a:bodyPr>
          <a:lstStyle/>
          <a:p>
            <a:pPr algn="ctr" fontAlgn="base">
              <a:spcBef>
                <a:spcPct val="0"/>
              </a:spcBef>
              <a:spcAft>
                <a:spcPct val="0"/>
              </a:spcAft>
            </a:pPr>
            <a:r>
              <a:rPr lang="en-US" sz="2000" smtClean="0">
                <a:solidFill>
                  <a:srgbClr val="000000"/>
                </a:solidFill>
              </a:rPr>
              <a:t>ODM Website</a:t>
            </a:r>
          </a:p>
        </p:txBody>
      </p:sp>
      <p:sp>
        <p:nvSpPr>
          <p:cNvPr id="68620" name="TextBox 20"/>
          <p:cNvSpPr txBox="1">
            <a:spLocks noChangeArrowheads="1"/>
          </p:cNvSpPr>
          <p:nvPr/>
        </p:nvSpPr>
        <p:spPr bwMode="auto">
          <a:xfrm>
            <a:off x="5562600" y="3184525"/>
            <a:ext cx="2743200" cy="701675"/>
          </a:xfrm>
          <a:prstGeom prst="rect">
            <a:avLst/>
          </a:prstGeom>
          <a:noFill/>
          <a:ln w="9525">
            <a:noFill/>
            <a:miter lim="800000"/>
            <a:headEnd/>
            <a:tailEnd/>
          </a:ln>
        </p:spPr>
        <p:txBody>
          <a:bodyPr>
            <a:spAutoFit/>
          </a:bodyPr>
          <a:lstStyle/>
          <a:p>
            <a:pPr algn="ctr" fontAlgn="base">
              <a:spcBef>
                <a:spcPct val="0"/>
              </a:spcBef>
              <a:spcAft>
                <a:spcPct val="0"/>
              </a:spcAft>
            </a:pPr>
            <a:r>
              <a:rPr lang="en-US" sz="2000" smtClean="0">
                <a:solidFill>
                  <a:srgbClr val="000000"/>
                </a:solidFill>
              </a:rPr>
              <a:t>ODM Controlled</a:t>
            </a:r>
          </a:p>
          <a:p>
            <a:pPr algn="ctr" fontAlgn="base">
              <a:spcBef>
                <a:spcPct val="0"/>
              </a:spcBef>
              <a:spcAft>
                <a:spcPct val="0"/>
              </a:spcAft>
            </a:pPr>
            <a:r>
              <a:rPr lang="en-US" sz="2000" smtClean="0">
                <a:solidFill>
                  <a:srgbClr val="000000"/>
                </a:solidFill>
              </a:rPr>
              <a:t>Vocabulary Moderator</a:t>
            </a:r>
          </a:p>
        </p:txBody>
      </p:sp>
      <p:sp>
        <p:nvSpPr>
          <p:cNvPr id="68621" name="TextBox 21"/>
          <p:cNvSpPr txBox="1">
            <a:spLocks noChangeArrowheads="1"/>
          </p:cNvSpPr>
          <p:nvPr/>
        </p:nvSpPr>
        <p:spPr bwMode="auto">
          <a:xfrm>
            <a:off x="0" y="1028700"/>
            <a:ext cx="2209800" cy="701675"/>
          </a:xfrm>
          <a:prstGeom prst="rect">
            <a:avLst/>
          </a:prstGeom>
          <a:noFill/>
          <a:ln w="9525">
            <a:noFill/>
            <a:miter lim="800000"/>
            <a:headEnd/>
            <a:tailEnd/>
          </a:ln>
        </p:spPr>
        <p:txBody>
          <a:bodyPr>
            <a:spAutoFit/>
          </a:bodyPr>
          <a:lstStyle/>
          <a:p>
            <a:pPr algn="ctr" fontAlgn="base">
              <a:spcBef>
                <a:spcPct val="0"/>
              </a:spcBef>
              <a:spcAft>
                <a:spcPct val="0"/>
              </a:spcAft>
            </a:pPr>
            <a:r>
              <a:rPr lang="en-US" sz="2000" smtClean="0">
                <a:solidFill>
                  <a:srgbClr val="000000"/>
                </a:solidFill>
              </a:rPr>
              <a:t>ODM Data Manager</a:t>
            </a:r>
          </a:p>
        </p:txBody>
      </p:sp>
      <p:sp>
        <p:nvSpPr>
          <p:cNvPr id="68622" name="TextBox 22"/>
          <p:cNvSpPr txBox="1">
            <a:spLocks noChangeArrowheads="1"/>
          </p:cNvSpPr>
          <p:nvPr/>
        </p:nvSpPr>
        <p:spPr bwMode="auto">
          <a:xfrm>
            <a:off x="4572000" y="4876800"/>
            <a:ext cx="1676400" cy="1190625"/>
          </a:xfrm>
          <a:prstGeom prst="rect">
            <a:avLst/>
          </a:prstGeom>
          <a:solidFill>
            <a:schemeClr val="bg1">
              <a:alpha val="63921"/>
            </a:schemeClr>
          </a:solidFill>
          <a:ln w="9525">
            <a:noFill/>
            <a:miter lim="800000"/>
            <a:headEnd/>
            <a:tailEnd/>
          </a:ln>
        </p:spPr>
        <p:txBody>
          <a:bodyPr>
            <a:spAutoFit/>
          </a:bodyPr>
          <a:lstStyle/>
          <a:p>
            <a:pPr algn="ctr" fontAlgn="base">
              <a:spcBef>
                <a:spcPct val="0"/>
              </a:spcBef>
              <a:spcAft>
                <a:spcPct val="0"/>
              </a:spcAft>
            </a:pPr>
            <a:r>
              <a:rPr lang="en-US" smtClean="0">
                <a:solidFill>
                  <a:srgbClr val="000000"/>
                </a:solidFill>
              </a:rPr>
              <a:t>ODM</a:t>
            </a:r>
          </a:p>
          <a:p>
            <a:pPr algn="ctr" fontAlgn="base">
              <a:spcBef>
                <a:spcPct val="0"/>
              </a:spcBef>
              <a:spcAft>
                <a:spcPct val="0"/>
              </a:spcAft>
            </a:pPr>
            <a:r>
              <a:rPr lang="en-US" smtClean="0">
                <a:solidFill>
                  <a:srgbClr val="000000"/>
                </a:solidFill>
              </a:rPr>
              <a:t>Controlled Vocabulary</a:t>
            </a:r>
          </a:p>
          <a:p>
            <a:pPr algn="ctr" fontAlgn="base">
              <a:spcBef>
                <a:spcPct val="0"/>
              </a:spcBef>
              <a:spcAft>
                <a:spcPct val="0"/>
              </a:spcAft>
            </a:pPr>
            <a:r>
              <a:rPr lang="en-US" smtClean="0">
                <a:solidFill>
                  <a:srgbClr val="000000"/>
                </a:solidFill>
              </a:rPr>
              <a:t>Web Services</a:t>
            </a:r>
          </a:p>
        </p:txBody>
      </p:sp>
      <p:cxnSp>
        <p:nvCxnSpPr>
          <p:cNvPr id="68623" name="Curved Connector 24"/>
          <p:cNvCxnSpPr>
            <a:cxnSpLocks noChangeShapeType="1"/>
          </p:cNvCxnSpPr>
          <p:nvPr/>
        </p:nvCxnSpPr>
        <p:spPr bwMode="auto">
          <a:xfrm>
            <a:off x="3581400" y="1504950"/>
            <a:ext cx="1219200" cy="268288"/>
          </a:xfrm>
          <a:prstGeom prst="curvedConnector3">
            <a:avLst>
              <a:gd name="adj1" fmla="val 50000"/>
            </a:avLst>
          </a:prstGeom>
          <a:noFill/>
          <a:ln w="44450" algn="ctr">
            <a:solidFill>
              <a:schemeClr val="tx1"/>
            </a:solidFill>
            <a:round/>
            <a:headEnd/>
            <a:tailEnd type="triangle" w="lg" len="lg"/>
          </a:ln>
        </p:spPr>
      </p:cxnSp>
      <p:cxnSp>
        <p:nvCxnSpPr>
          <p:cNvPr id="68624" name="Curved Connector 26"/>
          <p:cNvCxnSpPr>
            <a:cxnSpLocks noChangeShapeType="1"/>
          </p:cNvCxnSpPr>
          <p:nvPr/>
        </p:nvCxnSpPr>
        <p:spPr bwMode="auto">
          <a:xfrm>
            <a:off x="6705600" y="1773238"/>
            <a:ext cx="647700" cy="665162"/>
          </a:xfrm>
          <a:prstGeom prst="curvedConnector2">
            <a:avLst/>
          </a:prstGeom>
          <a:noFill/>
          <a:ln w="44450" algn="ctr">
            <a:solidFill>
              <a:schemeClr val="tx1"/>
            </a:solidFill>
            <a:round/>
            <a:headEnd/>
            <a:tailEnd type="triangle" w="lg" len="lg"/>
          </a:ln>
        </p:spPr>
      </p:cxnSp>
      <p:cxnSp>
        <p:nvCxnSpPr>
          <p:cNvPr id="68625" name="Shape 28"/>
          <p:cNvCxnSpPr>
            <a:cxnSpLocks noChangeShapeType="1"/>
            <a:endCxn id="5" idx="1"/>
          </p:cNvCxnSpPr>
          <p:nvPr/>
        </p:nvCxnSpPr>
        <p:spPr bwMode="auto">
          <a:xfrm rot="5400000">
            <a:off x="7616825" y="3813175"/>
            <a:ext cx="939800" cy="552450"/>
          </a:xfrm>
          <a:prstGeom prst="curvedConnector3">
            <a:avLst>
              <a:gd name="adj1" fmla="val 50676"/>
            </a:avLst>
          </a:prstGeom>
          <a:noFill/>
          <a:ln w="44450" algn="ctr">
            <a:solidFill>
              <a:schemeClr val="tx1"/>
            </a:solidFill>
            <a:round/>
            <a:headEnd/>
            <a:tailEnd type="triangle" w="lg" len="lg"/>
          </a:ln>
        </p:spPr>
      </p:cxnSp>
      <p:cxnSp>
        <p:nvCxnSpPr>
          <p:cNvPr id="68626" name="Shape 30"/>
          <p:cNvCxnSpPr>
            <a:cxnSpLocks noChangeShapeType="1"/>
            <a:stCxn id="5" idx="2"/>
          </p:cNvCxnSpPr>
          <p:nvPr/>
        </p:nvCxnSpPr>
        <p:spPr bwMode="auto">
          <a:xfrm rot="10800000">
            <a:off x="6400800" y="5303838"/>
            <a:ext cx="520700" cy="144462"/>
          </a:xfrm>
          <a:prstGeom prst="curvedConnector3">
            <a:avLst>
              <a:gd name="adj1" fmla="val 48782"/>
            </a:avLst>
          </a:prstGeom>
          <a:noFill/>
          <a:ln w="44450" algn="ctr">
            <a:solidFill>
              <a:schemeClr val="tx1"/>
            </a:solidFill>
            <a:round/>
            <a:headEnd/>
            <a:tailEnd type="triangle" w="lg" len="lg"/>
          </a:ln>
        </p:spPr>
      </p:cxnSp>
      <p:cxnSp>
        <p:nvCxnSpPr>
          <p:cNvPr id="68627" name="Curved Connector 32"/>
          <p:cNvCxnSpPr>
            <a:cxnSpLocks noChangeShapeType="1"/>
          </p:cNvCxnSpPr>
          <p:nvPr/>
        </p:nvCxnSpPr>
        <p:spPr bwMode="auto">
          <a:xfrm rot="5400000" flipH="1">
            <a:off x="4115594" y="3024981"/>
            <a:ext cx="688975" cy="1947863"/>
          </a:xfrm>
          <a:prstGeom prst="curvedConnector2">
            <a:avLst/>
          </a:prstGeom>
          <a:noFill/>
          <a:ln w="44450" algn="ctr">
            <a:solidFill>
              <a:schemeClr val="tx1"/>
            </a:solidFill>
            <a:round/>
            <a:headEnd/>
            <a:tailEnd type="triangle" w="lg" len="lg"/>
          </a:ln>
        </p:spPr>
      </p:cxnSp>
      <p:pic>
        <p:nvPicPr>
          <p:cNvPr id="68628" name="Picture 20"/>
          <p:cNvPicPr>
            <a:picLocks noChangeAspect="1" noChangeArrowheads="1"/>
          </p:cNvPicPr>
          <p:nvPr/>
        </p:nvPicPr>
        <p:blipFill>
          <a:blip r:embed="rId6" cstate="print"/>
          <a:srcRect/>
          <a:stretch>
            <a:fillRect/>
          </a:stretch>
        </p:blipFill>
        <p:spPr bwMode="auto">
          <a:xfrm>
            <a:off x="1447800" y="2781300"/>
            <a:ext cx="2038350" cy="1746250"/>
          </a:xfrm>
          <a:prstGeom prst="rect">
            <a:avLst/>
          </a:prstGeom>
          <a:noFill/>
          <a:ln w="9525">
            <a:noFill/>
            <a:miter lim="800000"/>
            <a:headEnd/>
            <a:tailEnd/>
          </a:ln>
        </p:spPr>
      </p:pic>
      <p:sp>
        <p:nvSpPr>
          <p:cNvPr id="68629" name="TextBox 20"/>
          <p:cNvSpPr txBox="1">
            <a:spLocks noChangeArrowheads="1"/>
          </p:cNvSpPr>
          <p:nvPr/>
        </p:nvSpPr>
        <p:spPr bwMode="auto">
          <a:xfrm>
            <a:off x="76200" y="3162300"/>
            <a:ext cx="1295400" cy="701675"/>
          </a:xfrm>
          <a:prstGeom prst="rect">
            <a:avLst/>
          </a:prstGeom>
          <a:noFill/>
          <a:ln w="9525">
            <a:noFill/>
            <a:miter lim="800000"/>
            <a:headEnd/>
            <a:tailEnd/>
          </a:ln>
        </p:spPr>
        <p:txBody>
          <a:bodyPr>
            <a:spAutoFit/>
          </a:bodyPr>
          <a:lstStyle/>
          <a:p>
            <a:pPr algn="ctr" fontAlgn="base">
              <a:spcBef>
                <a:spcPct val="0"/>
              </a:spcBef>
              <a:spcAft>
                <a:spcPct val="0"/>
              </a:spcAft>
            </a:pPr>
            <a:r>
              <a:rPr lang="en-US" sz="2000" smtClean="0">
                <a:solidFill>
                  <a:srgbClr val="000000"/>
                </a:solidFill>
              </a:rPr>
              <a:t>ODM </a:t>
            </a:r>
          </a:p>
          <a:p>
            <a:pPr algn="ctr" fontAlgn="base">
              <a:spcBef>
                <a:spcPct val="0"/>
              </a:spcBef>
              <a:spcAft>
                <a:spcPct val="0"/>
              </a:spcAft>
            </a:pPr>
            <a:r>
              <a:rPr lang="en-US" sz="2000" smtClean="0">
                <a:solidFill>
                  <a:srgbClr val="000000"/>
                </a:solidFill>
              </a:rPr>
              <a:t>Tools</a:t>
            </a:r>
          </a:p>
        </p:txBody>
      </p:sp>
      <p:cxnSp>
        <p:nvCxnSpPr>
          <p:cNvPr id="68630" name="Curved Connector 32"/>
          <p:cNvCxnSpPr>
            <a:cxnSpLocks noChangeShapeType="1"/>
          </p:cNvCxnSpPr>
          <p:nvPr/>
        </p:nvCxnSpPr>
        <p:spPr bwMode="auto">
          <a:xfrm rot="5400000">
            <a:off x="1693863" y="4675187"/>
            <a:ext cx="920750" cy="625475"/>
          </a:xfrm>
          <a:prstGeom prst="curvedConnector2">
            <a:avLst/>
          </a:prstGeom>
          <a:noFill/>
          <a:ln w="44450" algn="ctr">
            <a:solidFill>
              <a:schemeClr val="tx1"/>
            </a:solidFill>
            <a:round/>
            <a:headEnd/>
            <a:tailEnd type="triangle" w="lg" len="lg"/>
          </a:ln>
        </p:spPr>
      </p:cxnSp>
      <p:sp>
        <p:nvSpPr>
          <p:cNvPr id="68631" name="TextBox 20"/>
          <p:cNvSpPr txBox="1">
            <a:spLocks noChangeArrowheads="1"/>
          </p:cNvSpPr>
          <p:nvPr/>
        </p:nvSpPr>
        <p:spPr bwMode="auto">
          <a:xfrm>
            <a:off x="1905000" y="5486400"/>
            <a:ext cx="1676400" cy="946150"/>
          </a:xfrm>
          <a:prstGeom prst="rect">
            <a:avLst/>
          </a:prstGeom>
          <a:noFill/>
          <a:ln w="9525">
            <a:noFill/>
            <a:miter lim="800000"/>
            <a:headEnd/>
            <a:tailEnd/>
          </a:ln>
        </p:spPr>
        <p:txBody>
          <a:bodyPr>
            <a:spAutoFit/>
          </a:bodyPr>
          <a:lstStyle/>
          <a:p>
            <a:pPr algn="ctr" fontAlgn="base">
              <a:spcBef>
                <a:spcPct val="0"/>
              </a:spcBef>
              <a:spcAft>
                <a:spcPct val="0"/>
              </a:spcAft>
            </a:pPr>
            <a:r>
              <a:rPr lang="en-US" sz="2800" smtClean="0">
                <a:solidFill>
                  <a:srgbClr val="000000"/>
                </a:solidFill>
              </a:rPr>
              <a:t>Local </a:t>
            </a:r>
          </a:p>
          <a:p>
            <a:pPr algn="ctr" fontAlgn="base">
              <a:spcBef>
                <a:spcPct val="0"/>
              </a:spcBef>
              <a:spcAft>
                <a:spcPct val="0"/>
              </a:spcAft>
            </a:pPr>
            <a:r>
              <a:rPr lang="en-US" sz="2800" smtClean="0">
                <a:solidFill>
                  <a:srgbClr val="000000"/>
                </a:solidFill>
              </a:rPr>
              <a:t>Server</a:t>
            </a:r>
          </a:p>
        </p:txBody>
      </p:sp>
      <p:sp>
        <p:nvSpPr>
          <p:cNvPr id="9" name="Document"/>
          <p:cNvSpPr>
            <a:spLocks noEditPoints="1" noChangeArrowheads="1"/>
          </p:cNvSpPr>
          <p:nvPr/>
        </p:nvSpPr>
        <p:spPr bwMode="auto">
          <a:xfrm>
            <a:off x="4343400" y="3352800"/>
            <a:ext cx="685800" cy="76200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r>
              <a:rPr lang="en-US" sz="1600">
                <a:solidFill>
                  <a:srgbClr val="000000"/>
                </a:solidFill>
              </a:rPr>
              <a:t>XML</a:t>
            </a:r>
          </a:p>
        </p:txBody>
      </p:sp>
      <p:cxnSp>
        <p:nvCxnSpPr>
          <p:cNvPr id="68633" name="Curved Connector 24"/>
          <p:cNvCxnSpPr>
            <a:cxnSpLocks noChangeShapeType="1"/>
          </p:cNvCxnSpPr>
          <p:nvPr/>
        </p:nvCxnSpPr>
        <p:spPr bwMode="auto">
          <a:xfrm rot="5400000">
            <a:off x="2386013" y="2366962"/>
            <a:ext cx="495300" cy="333375"/>
          </a:xfrm>
          <a:prstGeom prst="curvedConnector3">
            <a:avLst>
              <a:gd name="adj1" fmla="val 50000"/>
            </a:avLst>
          </a:prstGeom>
          <a:noFill/>
          <a:ln w="44450" algn="ctr">
            <a:solidFill>
              <a:schemeClr val="tx1"/>
            </a:solidFill>
            <a:round/>
            <a:headEnd/>
            <a:tailEnd type="triangle" w="lg" len="lg"/>
          </a:ln>
        </p:spPr>
      </p:cxnSp>
      <p:sp>
        <p:nvSpPr>
          <p:cNvPr id="68634" name="Rectangle 26"/>
          <p:cNvSpPr>
            <a:spLocks noChangeArrowheads="1"/>
          </p:cNvSpPr>
          <p:nvPr/>
        </p:nvSpPr>
        <p:spPr bwMode="auto">
          <a:xfrm>
            <a:off x="1360488" y="6400800"/>
            <a:ext cx="5384800" cy="461963"/>
          </a:xfrm>
          <a:prstGeom prst="rect">
            <a:avLst/>
          </a:prstGeom>
          <a:noFill/>
          <a:ln w="9525" algn="ctr">
            <a:noFill/>
            <a:miter lim="800000"/>
            <a:headEnd/>
            <a:tailEnd/>
          </a:ln>
        </p:spPr>
        <p:txBody>
          <a:bodyPr wrap="none">
            <a:spAutoFit/>
          </a:bodyPr>
          <a:lstStyle/>
          <a:p>
            <a:pPr eaLnBrk="0" fontAlgn="base" hangingPunct="0">
              <a:spcBef>
                <a:spcPct val="0"/>
              </a:spcBef>
              <a:spcAft>
                <a:spcPct val="0"/>
              </a:spcAft>
            </a:pPr>
            <a:r>
              <a:rPr lang="en-US" sz="2400" smtClean="0">
                <a:solidFill>
                  <a:srgbClr val="000000"/>
                </a:solidFill>
                <a:latin typeface="Arial" pitchFamily="34" charset="0"/>
                <a:hlinkClick r:id="rId7"/>
              </a:rPr>
              <a:t>http://his.cuahsi.org/mastercvreg.html</a:t>
            </a:r>
            <a:r>
              <a:rPr lang="en-US" sz="2400" smtClean="0">
                <a:solidFill>
                  <a:srgbClr val="000000"/>
                </a:solidFill>
                <a:latin typeface="Arial" pitchFamily="34" charset="0"/>
              </a:rPr>
              <a:t> </a:t>
            </a:r>
          </a:p>
        </p:txBody>
      </p:sp>
      <p:sp>
        <p:nvSpPr>
          <p:cNvPr id="28" name="TextBox 27"/>
          <p:cNvSpPr txBox="1"/>
          <p:nvPr/>
        </p:nvSpPr>
        <p:spPr>
          <a:xfrm>
            <a:off x="6804025" y="6488113"/>
            <a:ext cx="2339975" cy="369887"/>
          </a:xfrm>
          <a:prstGeom prst="rect">
            <a:avLst/>
          </a:prstGeom>
          <a:noFill/>
        </p:spPr>
        <p:txBody>
          <a:bodyPr>
            <a:spAutoFit/>
          </a:bodyPr>
          <a:lstStyle/>
          <a:p>
            <a:pPr fontAlgn="base">
              <a:spcBef>
                <a:spcPct val="0"/>
              </a:spcBef>
              <a:spcAft>
                <a:spcPct val="0"/>
              </a:spcAft>
              <a:defRPr/>
            </a:pPr>
            <a:r>
              <a:rPr lang="en-US" dirty="0">
                <a:solidFill>
                  <a:srgbClr val="FFFFFF">
                    <a:lumMod val="50000"/>
                  </a:srgbClr>
                </a:solidFill>
                <a:latin typeface="Arial" pitchFamily="34" charset="0"/>
              </a:rPr>
              <a:t>From Jeff </a:t>
            </a:r>
            <a:r>
              <a:rPr lang="en-US" dirty="0" err="1">
                <a:solidFill>
                  <a:srgbClr val="FFFFFF">
                    <a:lumMod val="50000"/>
                  </a:srgbClr>
                </a:solidFill>
                <a:latin typeface="Arial" pitchFamily="34" charset="0"/>
              </a:rPr>
              <a:t>Horsburgh</a:t>
            </a:r>
            <a:endParaRPr lang="en-US" dirty="0">
              <a:solidFill>
                <a:srgbClr val="FFFFFF">
                  <a:lumMod val="50000"/>
                </a:srgbClr>
              </a:solidFill>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1524000" y="1219200"/>
            <a:ext cx="6172200" cy="3868738"/>
          </a:xfrm>
          <a:prstGeom prst="rect">
            <a:avLst/>
          </a:prstGeom>
          <a:noFill/>
          <a:ln w="9525">
            <a:noFill/>
            <a:miter lim="800000"/>
            <a:headEnd/>
            <a:tailEnd/>
          </a:ln>
        </p:spPr>
      </p:pic>
      <p:sp>
        <p:nvSpPr>
          <p:cNvPr id="34819" name="Rectangle 3"/>
          <p:cNvSpPr>
            <a:spLocks noChangeArrowheads="1"/>
          </p:cNvSpPr>
          <p:nvPr/>
        </p:nvSpPr>
        <p:spPr bwMode="auto">
          <a:xfrm>
            <a:off x="152400" y="4876800"/>
            <a:ext cx="8839200" cy="1752600"/>
          </a:xfrm>
          <a:prstGeom prst="rect">
            <a:avLst/>
          </a:prstGeom>
          <a:noFill/>
          <a:ln w="9525">
            <a:noFill/>
            <a:miter lim="800000"/>
            <a:headEnd/>
            <a:tailEnd/>
          </a:ln>
        </p:spPr>
        <p:txBody>
          <a:bodyPr/>
          <a:lstStyle/>
          <a:p>
            <a:pPr marL="342900" indent="-342900">
              <a:lnSpc>
                <a:spcPct val="90000"/>
              </a:lnSpc>
              <a:spcBef>
                <a:spcPct val="20000"/>
              </a:spcBef>
              <a:buFont typeface="Arial" charset="0"/>
              <a:buChar char="•"/>
            </a:pPr>
            <a:r>
              <a:rPr lang="en-US" sz="2400">
                <a:solidFill>
                  <a:srgbClr val="FF3300"/>
                </a:solidFill>
                <a:latin typeface="Calibri" pitchFamily="34" charset="0"/>
              </a:rPr>
              <a:t>11 WATERS Network </a:t>
            </a:r>
            <a:r>
              <a:rPr lang="en-US" sz="2400">
                <a:solidFill>
                  <a:srgbClr val="000000"/>
                </a:solidFill>
                <a:latin typeface="Calibri" pitchFamily="34" charset="0"/>
              </a:rPr>
              <a:t>test bed projects</a:t>
            </a:r>
          </a:p>
          <a:p>
            <a:pPr marL="342900" indent="-342900">
              <a:lnSpc>
                <a:spcPct val="90000"/>
              </a:lnSpc>
              <a:spcBef>
                <a:spcPct val="20000"/>
              </a:spcBef>
              <a:buFont typeface="Arial" charset="0"/>
              <a:buChar char="•"/>
            </a:pPr>
            <a:r>
              <a:rPr lang="en-US" sz="2400">
                <a:solidFill>
                  <a:srgbClr val="FF3300"/>
                </a:solidFill>
                <a:latin typeface="Calibri" pitchFamily="34" charset="0"/>
              </a:rPr>
              <a:t>16 ODM instances </a:t>
            </a:r>
            <a:r>
              <a:rPr lang="en-US" sz="2400">
                <a:solidFill>
                  <a:srgbClr val="000000"/>
                </a:solidFill>
                <a:latin typeface="Calibri" pitchFamily="34" charset="0"/>
              </a:rPr>
              <a:t>(some test beds have more than one ODM instance)</a:t>
            </a:r>
          </a:p>
          <a:p>
            <a:pPr marL="342900" indent="-342900">
              <a:lnSpc>
                <a:spcPct val="90000"/>
              </a:lnSpc>
              <a:spcBef>
                <a:spcPct val="20000"/>
              </a:spcBef>
              <a:buFont typeface="Arial" charset="0"/>
              <a:buChar char="•"/>
            </a:pPr>
            <a:r>
              <a:rPr lang="en-US" sz="2400">
                <a:solidFill>
                  <a:srgbClr val="000000"/>
                </a:solidFill>
                <a:latin typeface="Calibri" pitchFamily="34" charset="0"/>
              </a:rPr>
              <a:t>Data from </a:t>
            </a:r>
            <a:r>
              <a:rPr lang="en-US" sz="2400">
                <a:solidFill>
                  <a:srgbClr val="FF3300"/>
                </a:solidFill>
                <a:latin typeface="Calibri" pitchFamily="34" charset="0"/>
              </a:rPr>
              <a:t>1246 sites</a:t>
            </a:r>
            <a:r>
              <a:rPr lang="en-US" sz="2400">
                <a:solidFill>
                  <a:srgbClr val="000000"/>
                </a:solidFill>
                <a:latin typeface="Calibri" pitchFamily="34" charset="0"/>
              </a:rPr>
              <a:t>, of these,</a:t>
            </a:r>
            <a:r>
              <a:rPr lang="en-US" sz="2400">
                <a:solidFill>
                  <a:srgbClr val="FF3300"/>
                </a:solidFill>
                <a:latin typeface="Calibri" pitchFamily="34" charset="0"/>
              </a:rPr>
              <a:t> 167 sites </a:t>
            </a:r>
            <a:r>
              <a:rPr lang="en-US" sz="2400">
                <a:solidFill>
                  <a:srgbClr val="000000"/>
                </a:solidFill>
                <a:latin typeface="Calibri" pitchFamily="34" charset="0"/>
              </a:rPr>
              <a:t>are operated by WATERS investigators</a:t>
            </a:r>
          </a:p>
          <a:p>
            <a:pPr marL="342900" indent="-342900">
              <a:lnSpc>
                <a:spcPct val="90000"/>
              </a:lnSpc>
              <a:spcBef>
                <a:spcPct val="20000"/>
              </a:spcBef>
              <a:buFont typeface="Arial" charset="0"/>
              <a:buNone/>
            </a:pPr>
            <a:endParaRPr lang="en-US" sz="2400">
              <a:solidFill>
                <a:srgbClr val="000000"/>
              </a:solidFill>
              <a:latin typeface="Calibri" pitchFamily="34" charset="0"/>
            </a:endParaRPr>
          </a:p>
        </p:txBody>
      </p:sp>
      <p:pic>
        <p:nvPicPr>
          <p:cNvPr id="34820" name="Picture 4"/>
          <p:cNvPicPr>
            <a:picLocks noChangeAspect="1" noChangeArrowheads="1"/>
          </p:cNvPicPr>
          <p:nvPr/>
        </p:nvPicPr>
        <p:blipFill>
          <a:blip r:embed="rId4" cstate="print"/>
          <a:srcRect/>
          <a:stretch>
            <a:fillRect/>
          </a:stretch>
        </p:blipFill>
        <p:spPr bwMode="auto">
          <a:xfrm>
            <a:off x="2743200" y="2362200"/>
            <a:ext cx="187325" cy="398463"/>
          </a:xfrm>
          <a:prstGeom prst="rect">
            <a:avLst/>
          </a:prstGeom>
          <a:noFill/>
          <a:ln w="9525">
            <a:noFill/>
            <a:miter lim="800000"/>
            <a:headEnd/>
            <a:tailEnd/>
          </a:ln>
        </p:spPr>
      </p:pic>
      <p:pic>
        <p:nvPicPr>
          <p:cNvPr id="34821" name="Picture 5"/>
          <p:cNvPicPr>
            <a:picLocks noChangeAspect="1" noChangeArrowheads="1"/>
          </p:cNvPicPr>
          <p:nvPr/>
        </p:nvPicPr>
        <p:blipFill>
          <a:blip r:embed="rId5" cstate="print"/>
          <a:srcRect/>
          <a:stretch>
            <a:fillRect/>
          </a:stretch>
        </p:blipFill>
        <p:spPr bwMode="auto">
          <a:xfrm>
            <a:off x="4191000" y="4267200"/>
            <a:ext cx="187325" cy="396875"/>
          </a:xfrm>
          <a:prstGeom prst="rect">
            <a:avLst/>
          </a:prstGeom>
          <a:noFill/>
          <a:ln w="9525">
            <a:noFill/>
            <a:miter lim="800000"/>
            <a:headEnd/>
            <a:tailEnd/>
          </a:ln>
        </p:spPr>
      </p:pic>
      <p:pic>
        <p:nvPicPr>
          <p:cNvPr id="34822" name="Picture 6"/>
          <p:cNvPicPr>
            <a:picLocks noChangeAspect="1" noChangeArrowheads="1"/>
          </p:cNvPicPr>
          <p:nvPr/>
        </p:nvPicPr>
        <p:blipFill>
          <a:blip r:embed="rId4" cstate="print"/>
          <a:srcRect/>
          <a:stretch>
            <a:fillRect/>
          </a:stretch>
        </p:blipFill>
        <p:spPr bwMode="auto">
          <a:xfrm>
            <a:off x="6324600" y="2743200"/>
            <a:ext cx="187325" cy="398463"/>
          </a:xfrm>
          <a:prstGeom prst="rect">
            <a:avLst/>
          </a:prstGeom>
          <a:noFill/>
          <a:ln w="9525">
            <a:noFill/>
            <a:miter lim="800000"/>
            <a:headEnd/>
            <a:tailEnd/>
          </a:ln>
        </p:spPr>
      </p:pic>
      <p:pic>
        <p:nvPicPr>
          <p:cNvPr id="34823" name="Picture 7"/>
          <p:cNvPicPr>
            <a:picLocks noChangeAspect="1" noChangeArrowheads="1"/>
          </p:cNvPicPr>
          <p:nvPr/>
        </p:nvPicPr>
        <p:blipFill>
          <a:blip r:embed="rId4" cstate="print"/>
          <a:srcRect/>
          <a:stretch>
            <a:fillRect/>
          </a:stretch>
        </p:blipFill>
        <p:spPr bwMode="auto">
          <a:xfrm>
            <a:off x="6213475" y="2286000"/>
            <a:ext cx="187325" cy="398463"/>
          </a:xfrm>
          <a:prstGeom prst="rect">
            <a:avLst/>
          </a:prstGeom>
          <a:noFill/>
          <a:ln w="9525">
            <a:noFill/>
            <a:miter lim="800000"/>
            <a:headEnd/>
            <a:tailEnd/>
          </a:ln>
        </p:spPr>
      </p:pic>
      <p:pic>
        <p:nvPicPr>
          <p:cNvPr id="34824" name="Picture 8"/>
          <p:cNvPicPr>
            <a:picLocks noChangeAspect="1" noChangeArrowheads="1"/>
          </p:cNvPicPr>
          <p:nvPr/>
        </p:nvPicPr>
        <p:blipFill>
          <a:blip r:embed="rId6" cstate="print"/>
          <a:srcRect/>
          <a:stretch>
            <a:fillRect/>
          </a:stretch>
        </p:blipFill>
        <p:spPr bwMode="auto">
          <a:xfrm>
            <a:off x="6629400" y="2971800"/>
            <a:ext cx="187325" cy="400050"/>
          </a:xfrm>
          <a:prstGeom prst="rect">
            <a:avLst/>
          </a:prstGeom>
          <a:noFill/>
          <a:ln w="9525">
            <a:noFill/>
            <a:miter lim="800000"/>
            <a:headEnd/>
            <a:tailEnd/>
          </a:ln>
        </p:spPr>
      </p:pic>
      <p:pic>
        <p:nvPicPr>
          <p:cNvPr id="34825" name="Picture 9"/>
          <p:cNvPicPr>
            <a:picLocks noChangeAspect="1" noChangeArrowheads="1"/>
          </p:cNvPicPr>
          <p:nvPr/>
        </p:nvPicPr>
        <p:blipFill>
          <a:blip r:embed="rId6" cstate="print"/>
          <a:srcRect/>
          <a:stretch>
            <a:fillRect/>
          </a:stretch>
        </p:blipFill>
        <p:spPr bwMode="auto">
          <a:xfrm>
            <a:off x="6477000" y="3352800"/>
            <a:ext cx="187325" cy="400050"/>
          </a:xfrm>
          <a:prstGeom prst="rect">
            <a:avLst/>
          </a:prstGeom>
          <a:noFill/>
          <a:ln w="9525">
            <a:noFill/>
            <a:miter lim="800000"/>
            <a:headEnd/>
            <a:tailEnd/>
          </a:ln>
        </p:spPr>
      </p:pic>
      <p:pic>
        <p:nvPicPr>
          <p:cNvPr id="34826" name="Picture 10"/>
          <p:cNvPicPr>
            <a:picLocks noChangeAspect="1" noChangeArrowheads="1"/>
          </p:cNvPicPr>
          <p:nvPr/>
        </p:nvPicPr>
        <p:blipFill>
          <a:blip r:embed="rId6" cstate="print"/>
          <a:srcRect/>
          <a:stretch>
            <a:fillRect/>
          </a:stretch>
        </p:blipFill>
        <p:spPr bwMode="auto">
          <a:xfrm>
            <a:off x="5867400" y="3962400"/>
            <a:ext cx="187325" cy="400050"/>
          </a:xfrm>
          <a:prstGeom prst="rect">
            <a:avLst/>
          </a:prstGeom>
          <a:noFill/>
          <a:ln w="9525">
            <a:noFill/>
            <a:miter lim="800000"/>
            <a:headEnd/>
            <a:tailEnd/>
          </a:ln>
        </p:spPr>
      </p:pic>
      <p:pic>
        <p:nvPicPr>
          <p:cNvPr id="34827" name="Picture 11"/>
          <p:cNvPicPr>
            <a:picLocks noChangeAspect="1" noChangeArrowheads="1"/>
          </p:cNvPicPr>
          <p:nvPr/>
        </p:nvPicPr>
        <p:blipFill>
          <a:blip r:embed="rId5" cstate="print"/>
          <a:srcRect/>
          <a:stretch>
            <a:fillRect/>
          </a:stretch>
        </p:blipFill>
        <p:spPr bwMode="auto">
          <a:xfrm>
            <a:off x="4724400" y="2514600"/>
            <a:ext cx="187325" cy="396875"/>
          </a:xfrm>
          <a:prstGeom prst="rect">
            <a:avLst/>
          </a:prstGeom>
          <a:noFill/>
          <a:ln w="9525">
            <a:noFill/>
            <a:miter lim="800000"/>
            <a:headEnd/>
            <a:tailEnd/>
          </a:ln>
        </p:spPr>
      </p:pic>
      <p:pic>
        <p:nvPicPr>
          <p:cNvPr id="34828" name="Picture 12"/>
          <p:cNvPicPr>
            <a:picLocks noChangeAspect="1" noChangeArrowheads="1"/>
          </p:cNvPicPr>
          <p:nvPr/>
        </p:nvPicPr>
        <p:blipFill>
          <a:blip r:embed="rId4" cstate="print"/>
          <a:srcRect/>
          <a:stretch>
            <a:fillRect/>
          </a:stretch>
        </p:blipFill>
        <p:spPr bwMode="auto">
          <a:xfrm>
            <a:off x="4613275" y="1962150"/>
            <a:ext cx="187325" cy="400050"/>
          </a:xfrm>
          <a:prstGeom prst="rect">
            <a:avLst/>
          </a:prstGeom>
          <a:noFill/>
          <a:ln w="9525">
            <a:noFill/>
            <a:miter lim="800000"/>
            <a:headEnd/>
            <a:tailEnd/>
          </a:ln>
        </p:spPr>
      </p:pic>
      <p:pic>
        <p:nvPicPr>
          <p:cNvPr id="34829" name="Picture 13"/>
          <p:cNvPicPr>
            <a:picLocks noChangeAspect="1" noChangeArrowheads="1"/>
          </p:cNvPicPr>
          <p:nvPr/>
        </p:nvPicPr>
        <p:blipFill>
          <a:blip r:embed="rId5" cstate="print"/>
          <a:srcRect/>
          <a:stretch>
            <a:fillRect/>
          </a:stretch>
        </p:blipFill>
        <p:spPr bwMode="auto">
          <a:xfrm>
            <a:off x="2743200" y="1355725"/>
            <a:ext cx="187325" cy="396875"/>
          </a:xfrm>
          <a:prstGeom prst="rect">
            <a:avLst/>
          </a:prstGeom>
          <a:noFill/>
          <a:ln w="9525">
            <a:noFill/>
            <a:miter lim="800000"/>
            <a:headEnd/>
            <a:tailEnd/>
          </a:ln>
        </p:spPr>
      </p:pic>
      <p:pic>
        <p:nvPicPr>
          <p:cNvPr id="34830" name="Picture 14"/>
          <p:cNvPicPr>
            <a:picLocks noChangeAspect="1" noChangeArrowheads="1"/>
          </p:cNvPicPr>
          <p:nvPr/>
        </p:nvPicPr>
        <p:blipFill>
          <a:blip r:embed="rId4" cstate="print"/>
          <a:srcRect/>
          <a:stretch>
            <a:fillRect/>
          </a:stretch>
        </p:blipFill>
        <p:spPr bwMode="auto">
          <a:xfrm>
            <a:off x="1676400" y="2667000"/>
            <a:ext cx="187325" cy="400050"/>
          </a:xfrm>
          <a:prstGeom prst="rect">
            <a:avLst/>
          </a:prstGeom>
          <a:noFill/>
          <a:ln w="9525">
            <a:noFill/>
            <a:miter lim="800000"/>
            <a:headEnd/>
            <a:tailEnd/>
          </a:ln>
        </p:spPr>
      </p:pic>
      <p:pic>
        <p:nvPicPr>
          <p:cNvPr id="34831" name="Picture 15"/>
          <p:cNvPicPr>
            <a:picLocks noChangeAspect="1" noChangeArrowheads="1"/>
          </p:cNvPicPr>
          <p:nvPr/>
        </p:nvPicPr>
        <p:blipFill>
          <a:blip r:embed="rId7" cstate="print"/>
          <a:srcRect/>
          <a:stretch>
            <a:fillRect/>
          </a:stretch>
        </p:blipFill>
        <p:spPr bwMode="auto">
          <a:xfrm>
            <a:off x="1819275" y="3429000"/>
            <a:ext cx="314325" cy="609600"/>
          </a:xfrm>
          <a:prstGeom prst="rect">
            <a:avLst/>
          </a:prstGeom>
          <a:noFill/>
          <a:ln w="9525">
            <a:noFill/>
            <a:miter lim="800000"/>
            <a:headEnd/>
            <a:tailEnd/>
          </a:ln>
        </p:spPr>
      </p:pic>
      <p:sp>
        <p:nvSpPr>
          <p:cNvPr id="34832" name="Text Box 16"/>
          <p:cNvSpPr txBox="1">
            <a:spLocks noChangeArrowheads="1"/>
          </p:cNvSpPr>
          <p:nvPr/>
        </p:nvSpPr>
        <p:spPr bwMode="auto">
          <a:xfrm>
            <a:off x="0" y="4114800"/>
            <a:ext cx="3352800" cy="517525"/>
          </a:xfrm>
          <a:prstGeom prst="rect">
            <a:avLst/>
          </a:prstGeom>
          <a:noFill/>
          <a:ln w="9525">
            <a:noFill/>
            <a:miter lim="800000"/>
            <a:headEnd/>
            <a:tailEnd/>
          </a:ln>
        </p:spPr>
        <p:txBody>
          <a:bodyPr>
            <a:spAutoFit/>
          </a:bodyPr>
          <a:lstStyle/>
          <a:p>
            <a:pPr algn="ctr"/>
            <a:r>
              <a:rPr lang="en-US" sz="1400">
                <a:solidFill>
                  <a:srgbClr val="3399FF"/>
                </a:solidFill>
              </a:rPr>
              <a:t>National Hydrologic Information Server</a:t>
            </a:r>
          </a:p>
          <a:p>
            <a:pPr algn="ctr"/>
            <a:r>
              <a:rPr lang="en-US" sz="1400">
                <a:solidFill>
                  <a:srgbClr val="3399FF"/>
                </a:solidFill>
              </a:rPr>
              <a:t>San Diego Supercomputer Center</a:t>
            </a:r>
          </a:p>
        </p:txBody>
      </p:sp>
      <p:sp>
        <p:nvSpPr>
          <p:cNvPr id="34833" name="Line 17"/>
          <p:cNvSpPr>
            <a:spLocks noChangeShapeType="1"/>
          </p:cNvSpPr>
          <p:nvPr/>
        </p:nvSpPr>
        <p:spPr bwMode="auto">
          <a:xfrm flipV="1">
            <a:off x="1524000" y="3810000"/>
            <a:ext cx="304800" cy="304800"/>
          </a:xfrm>
          <a:prstGeom prst="line">
            <a:avLst/>
          </a:prstGeom>
          <a:noFill/>
          <a:ln w="9525">
            <a:solidFill>
              <a:schemeClr val="tx1"/>
            </a:solidFill>
            <a:round/>
            <a:headEnd/>
            <a:tailEnd type="triangle" w="med" len="med"/>
          </a:ln>
        </p:spPr>
        <p:txBody>
          <a:bodyPr/>
          <a:lstStyle/>
          <a:p>
            <a:endParaRPr lang="en-US"/>
          </a:p>
        </p:txBody>
      </p:sp>
      <p:cxnSp>
        <p:nvCxnSpPr>
          <p:cNvPr id="34834" name="AutoShape 18"/>
          <p:cNvCxnSpPr>
            <a:cxnSpLocks noChangeShapeType="1"/>
          </p:cNvCxnSpPr>
          <p:nvPr/>
        </p:nvCxnSpPr>
        <p:spPr bwMode="auto">
          <a:xfrm>
            <a:off x="2133600" y="3733800"/>
            <a:ext cx="2057400" cy="731838"/>
          </a:xfrm>
          <a:prstGeom prst="straightConnector1">
            <a:avLst/>
          </a:prstGeom>
          <a:noFill/>
          <a:ln w="9525">
            <a:solidFill>
              <a:schemeClr val="tx1"/>
            </a:solidFill>
            <a:round/>
            <a:headEnd/>
            <a:tailEnd/>
          </a:ln>
        </p:spPr>
      </p:cxnSp>
      <p:cxnSp>
        <p:nvCxnSpPr>
          <p:cNvPr id="34835" name="AutoShape 19"/>
          <p:cNvCxnSpPr>
            <a:cxnSpLocks noChangeShapeType="1"/>
          </p:cNvCxnSpPr>
          <p:nvPr/>
        </p:nvCxnSpPr>
        <p:spPr bwMode="auto">
          <a:xfrm flipH="1">
            <a:off x="4378325" y="4162425"/>
            <a:ext cx="1489075" cy="303213"/>
          </a:xfrm>
          <a:prstGeom prst="straightConnector1">
            <a:avLst/>
          </a:prstGeom>
          <a:noFill/>
          <a:ln w="9525">
            <a:solidFill>
              <a:schemeClr val="tx1"/>
            </a:solidFill>
            <a:round/>
            <a:headEnd/>
            <a:tailEnd/>
          </a:ln>
        </p:spPr>
      </p:cxnSp>
      <p:cxnSp>
        <p:nvCxnSpPr>
          <p:cNvPr id="34836" name="AutoShape 20"/>
          <p:cNvCxnSpPr>
            <a:cxnSpLocks noChangeShapeType="1"/>
          </p:cNvCxnSpPr>
          <p:nvPr/>
        </p:nvCxnSpPr>
        <p:spPr bwMode="auto">
          <a:xfrm flipH="1" flipV="1">
            <a:off x="4818063" y="2911475"/>
            <a:ext cx="1143000" cy="1050925"/>
          </a:xfrm>
          <a:prstGeom prst="straightConnector1">
            <a:avLst/>
          </a:prstGeom>
          <a:noFill/>
          <a:ln w="9525">
            <a:solidFill>
              <a:schemeClr val="tx1"/>
            </a:solidFill>
            <a:round/>
            <a:headEnd/>
            <a:tailEnd/>
          </a:ln>
        </p:spPr>
      </p:cxnSp>
      <p:cxnSp>
        <p:nvCxnSpPr>
          <p:cNvPr id="34837" name="AutoShape 21"/>
          <p:cNvCxnSpPr>
            <a:cxnSpLocks noChangeShapeType="1"/>
          </p:cNvCxnSpPr>
          <p:nvPr/>
        </p:nvCxnSpPr>
        <p:spPr bwMode="auto">
          <a:xfrm flipH="1">
            <a:off x="1863725" y="2562225"/>
            <a:ext cx="879475" cy="304800"/>
          </a:xfrm>
          <a:prstGeom prst="straightConnector1">
            <a:avLst/>
          </a:prstGeom>
          <a:noFill/>
          <a:ln w="9525">
            <a:solidFill>
              <a:schemeClr val="tx1"/>
            </a:solidFill>
            <a:round/>
            <a:headEnd/>
            <a:tailEnd/>
          </a:ln>
        </p:spPr>
      </p:cxnSp>
      <p:cxnSp>
        <p:nvCxnSpPr>
          <p:cNvPr id="34838" name="AutoShape 22"/>
          <p:cNvCxnSpPr>
            <a:cxnSpLocks noChangeShapeType="1"/>
          </p:cNvCxnSpPr>
          <p:nvPr/>
        </p:nvCxnSpPr>
        <p:spPr bwMode="auto">
          <a:xfrm>
            <a:off x="2836863" y="1752600"/>
            <a:ext cx="0" cy="609600"/>
          </a:xfrm>
          <a:prstGeom prst="straightConnector1">
            <a:avLst/>
          </a:prstGeom>
          <a:noFill/>
          <a:ln w="9525">
            <a:solidFill>
              <a:schemeClr val="tx1"/>
            </a:solidFill>
            <a:round/>
            <a:headEnd/>
            <a:tailEnd/>
          </a:ln>
        </p:spPr>
      </p:cxnSp>
      <p:cxnSp>
        <p:nvCxnSpPr>
          <p:cNvPr id="34839" name="AutoShape 23"/>
          <p:cNvCxnSpPr>
            <a:cxnSpLocks noChangeShapeType="1"/>
          </p:cNvCxnSpPr>
          <p:nvPr/>
        </p:nvCxnSpPr>
        <p:spPr bwMode="auto">
          <a:xfrm>
            <a:off x="2930525" y="2562225"/>
            <a:ext cx="1793875" cy="150813"/>
          </a:xfrm>
          <a:prstGeom prst="straightConnector1">
            <a:avLst/>
          </a:prstGeom>
          <a:noFill/>
          <a:ln w="9525">
            <a:solidFill>
              <a:schemeClr val="tx1"/>
            </a:solidFill>
            <a:round/>
            <a:headEnd/>
            <a:tailEnd/>
          </a:ln>
        </p:spPr>
      </p:cxnSp>
      <p:cxnSp>
        <p:nvCxnSpPr>
          <p:cNvPr id="34840" name="AutoShape 24"/>
          <p:cNvCxnSpPr>
            <a:cxnSpLocks noChangeShapeType="1"/>
          </p:cNvCxnSpPr>
          <p:nvPr/>
        </p:nvCxnSpPr>
        <p:spPr bwMode="auto">
          <a:xfrm flipH="1">
            <a:off x="2133600" y="2760663"/>
            <a:ext cx="703263" cy="973137"/>
          </a:xfrm>
          <a:prstGeom prst="straightConnector1">
            <a:avLst/>
          </a:prstGeom>
          <a:noFill/>
          <a:ln w="9525">
            <a:solidFill>
              <a:schemeClr val="tx1"/>
            </a:solidFill>
            <a:round/>
            <a:headEnd/>
            <a:tailEnd/>
          </a:ln>
        </p:spPr>
      </p:cxnSp>
      <p:cxnSp>
        <p:nvCxnSpPr>
          <p:cNvPr id="34841" name="AutoShape 25"/>
          <p:cNvCxnSpPr>
            <a:cxnSpLocks noChangeShapeType="1"/>
          </p:cNvCxnSpPr>
          <p:nvPr/>
        </p:nvCxnSpPr>
        <p:spPr bwMode="auto">
          <a:xfrm flipH="1" flipV="1">
            <a:off x="2836863" y="2760663"/>
            <a:ext cx="1447800" cy="1506537"/>
          </a:xfrm>
          <a:prstGeom prst="straightConnector1">
            <a:avLst/>
          </a:prstGeom>
          <a:noFill/>
          <a:ln w="9525">
            <a:solidFill>
              <a:schemeClr val="tx1"/>
            </a:solidFill>
            <a:round/>
            <a:headEnd/>
            <a:tailEnd/>
          </a:ln>
        </p:spPr>
      </p:cxnSp>
      <p:cxnSp>
        <p:nvCxnSpPr>
          <p:cNvPr id="34842" name="AutoShape 26"/>
          <p:cNvCxnSpPr>
            <a:cxnSpLocks noChangeShapeType="1"/>
          </p:cNvCxnSpPr>
          <p:nvPr/>
        </p:nvCxnSpPr>
        <p:spPr bwMode="auto">
          <a:xfrm flipH="1">
            <a:off x="1770063" y="1554163"/>
            <a:ext cx="973137" cy="1112837"/>
          </a:xfrm>
          <a:prstGeom prst="straightConnector1">
            <a:avLst/>
          </a:prstGeom>
          <a:noFill/>
          <a:ln w="9525">
            <a:solidFill>
              <a:schemeClr val="tx1"/>
            </a:solidFill>
            <a:round/>
            <a:headEnd/>
            <a:tailEnd/>
          </a:ln>
        </p:spPr>
      </p:cxnSp>
      <p:cxnSp>
        <p:nvCxnSpPr>
          <p:cNvPr id="34843" name="AutoShape 27"/>
          <p:cNvCxnSpPr>
            <a:cxnSpLocks noChangeShapeType="1"/>
          </p:cNvCxnSpPr>
          <p:nvPr/>
        </p:nvCxnSpPr>
        <p:spPr bwMode="auto">
          <a:xfrm flipV="1">
            <a:off x="4284663" y="2911475"/>
            <a:ext cx="533400" cy="1355725"/>
          </a:xfrm>
          <a:prstGeom prst="straightConnector1">
            <a:avLst/>
          </a:prstGeom>
          <a:noFill/>
          <a:ln w="9525">
            <a:solidFill>
              <a:schemeClr val="tx1"/>
            </a:solidFill>
            <a:round/>
            <a:headEnd/>
            <a:tailEnd/>
          </a:ln>
        </p:spPr>
      </p:cxnSp>
      <p:cxnSp>
        <p:nvCxnSpPr>
          <p:cNvPr id="34844" name="AutoShape 28"/>
          <p:cNvCxnSpPr>
            <a:cxnSpLocks noChangeShapeType="1"/>
          </p:cNvCxnSpPr>
          <p:nvPr/>
        </p:nvCxnSpPr>
        <p:spPr bwMode="auto">
          <a:xfrm flipH="1" flipV="1">
            <a:off x="4706938" y="2362200"/>
            <a:ext cx="111125" cy="152400"/>
          </a:xfrm>
          <a:prstGeom prst="straightConnector1">
            <a:avLst/>
          </a:prstGeom>
          <a:noFill/>
          <a:ln w="9525">
            <a:solidFill>
              <a:schemeClr val="tx1"/>
            </a:solidFill>
            <a:round/>
            <a:headEnd/>
            <a:tailEnd/>
          </a:ln>
        </p:spPr>
      </p:cxnSp>
      <p:cxnSp>
        <p:nvCxnSpPr>
          <p:cNvPr id="34845" name="AutoShape 29"/>
          <p:cNvCxnSpPr>
            <a:cxnSpLocks noChangeShapeType="1"/>
          </p:cNvCxnSpPr>
          <p:nvPr/>
        </p:nvCxnSpPr>
        <p:spPr bwMode="auto">
          <a:xfrm flipH="1" flipV="1">
            <a:off x="2930525" y="1554163"/>
            <a:ext cx="1682750" cy="608012"/>
          </a:xfrm>
          <a:prstGeom prst="straightConnector1">
            <a:avLst/>
          </a:prstGeom>
          <a:noFill/>
          <a:ln w="9525">
            <a:solidFill>
              <a:schemeClr val="tx1"/>
            </a:solidFill>
            <a:round/>
            <a:headEnd/>
            <a:tailEnd/>
          </a:ln>
        </p:spPr>
      </p:cxnSp>
      <p:cxnSp>
        <p:nvCxnSpPr>
          <p:cNvPr id="34846" name="AutoShape 30"/>
          <p:cNvCxnSpPr>
            <a:cxnSpLocks noChangeShapeType="1"/>
          </p:cNvCxnSpPr>
          <p:nvPr/>
        </p:nvCxnSpPr>
        <p:spPr bwMode="auto">
          <a:xfrm flipH="1">
            <a:off x="2930525" y="2162175"/>
            <a:ext cx="1682750" cy="400050"/>
          </a:xfrm>
          <a:prstGeom prst="straightConnector1">
            <a:avLst/>
          </a:prstGeom>
          <a:noFill/>
          <a:ln w="9525">
            <a:solidFill>
              <a:schemeClr val="tx1"/>
            </a:solidFill>
            <a:round/>
            <a:headEnd/>
            <a:tailEnd/>
          </a:ln>
        </p:spPr>
      </p:cxnSp>
      <p:cxnSp>
        <p:nvCxnSpPr>
          <p:cNvPr id="34847" name="AutoShape 31"/>
          <p:cNvCxnSpPr>
            <a:cxnSpLocks noChangeShapeType="1"/>
          </p:cNvCxnSpPr>
          <p:nvPr/>
        </p:nvCxnSpPr>
        <p:spPr bwMode="auto">
          <a:xfrm>
            <a:off x="4800600" y="2162175"/>
            <a:ext cx="1412875" cy="323850"/>
          </a:xfrm>
          <a:prstGeom prst="straightConnector1">
            <a:avLst/>
          </a:prstGeom>
          <a:noFill/>
          <a:ln w="9525">
            <a:solidFill>
              <a:schemeClr val="tx1"/>
            </a:solidFill>
            <a:round/>
            <a:headEnd/>
            <a:tailEnd/>
          </a:ln>
        </p:spPr>
      </p:cxnSp>
      <p:cxnSp>
        <p:nvCxnSpPr>
          <p:cNvPr id="34848" name="AutoShape 32"/>
          <p:cNvCxnSpPr>
            <a:cxnSpLocks noChangeShapeType="1"/>
          </p:cNvCxnSpPr>
          <p:nvPr/>
        </p:nvCxnSpPr>
        <p:spPr bwMode="auto">
          <a:xfrm flipH="1" flipV="1">
            <a:off x="6307138" y="2684463"/>
            <a:ext cx="111125" cy="58737"/>
          </a:xfrm>
          <a:prstGeom prst="straightConnector1">
            <a:avLst/>
          </a:prstGeom>
          <a:noFill/>
          <a:ln w="9525">
            <a:solidFill>
              <a:schemeClr val="tx1"/>
            </a:solidFill>
            <a:round/>
            <a:headEnd/>
            <a:tailEnd/>
          </a:ln>
        </p:spPr>
      </p:cxnSp>
      <p:cxnSp>
        <p:nvCxnSpPr>
          <p:cNvPr id="34849" name="AutoShape 33"/>
          <p:cNvCxnSpPr>
            <a:cxnSpLocks noChangeShapeType="1"/>
          </p:cNvCxnSpPr>
          <p:nvPr/>
        </p:nvCxnSpPr>
        <p:spPr bwMode="auto">
          <a:xfrm flipH="1" flipV="1">
            <a:off x="4911725" y="2713038"/>
            <a:ext cx="1412875" cy="230187"/>
          </a:xfrm>
          <a:prstGeom prst="straightConnector1">
            <a:avLst/>
          </a:prstGeom>
          <a:noFill/>
          <a:ln w="9525">
            <a:solidFill>
              <a:schemeClr val="tx1"/>
            </a:solidFill>
            <a:round/>
            <a:headEnd/>
            <a:tailEnd/>
          </a:ln>
        </p:spPr>
      </p:cxnSp>
      <p:cxnSp>
        <p:nvCxnSpPr>
          <p:cNvPr id="34850" name="AutoShape 34"/>
          <p:cNvCxnSpPr>
            <a:cxnSpLocks noChangeShapeType="1"/>
          </p:cNvCxnSpPr>
          <p:nvPr/>
        </p:nvCxnSpPr>
        <p:spPr bwMode="auto">
          <a:xfrm flipV="1">
            <a:off x="4911725" y="2486025"/>
            <a:ext cx="1301750" cy="227013"/>
          </a:xfrm>
          <a:prstGeom prst="straightConnector1">
            <a:avLst/>
          </a:prstGeom>
          <a:noFill/>
          <a:ln w="9525">
            <a:solidFill>
              <a:schemeClr val="tx1"/>
            </a:solidFill>
            <a:round/>
            <a:headEnd/>
            <a:tailEnd/>
          </a:ln>
        </p:spPr>
      </p:cxnSp>
      <p:cxnSp>
        <p:nvCxnSpPr>
          <p:cNvPr id="34851" name="AutoShape 35"/>
          <p:cNvCxnSpPr>
            <a:cxnSpLocks noChangeShapeType="1"/>
          </p:cNvCxnSpPr>
          <p:nvPr/>
        </p:nvCxnSpPr>
        <p:spPr bwMode="auto">
          <a:xfrm flipH="1" flipV="1">
            <a:off x="6511925" y="2943225"/>
            <a:ext cx="117475" cy="228600"/>
          </a:xfrm>
          <a:prstGeom prst="straightConnector1">
            <a:avLst/>
          </a:prstGeom>
          <a:noFill/>
          <a:ln w="9525">
            <a:solidFill>
              <a:schemeClr val="tx1"/>
            </a:solidFill>
            <a:round/>
            <a:headEnd/>
            <a:tailEnd/>
          </a:ln>
        </p:spPr>
      </p:cxnSp>
      <p:cxnSp>
        <p:nvCxnSpPr>
          <p:cNvPr id="34852" name="AutoShape 36"/>
          <p:cNvCxnSpPr>
            <a:cxnSpLocks noChangeShapeType="1"/>
          </p:cNvCxnSpPr>
          <p:nvPr/>
        </p:nvCxnSpPr>
        <p:spPr bwMode="auto">
          <a:xfrm flipH="1">
            <a:off x="5961063" y="3552825"/>
            <a:ext cx="515937" cy="409575"/>
          </a:xfrm>
          <a:prstGeom prst="straightConnector1">
            <a:avLst/>
          </a:prstGeom>
          <a:noFill/>
          <a:ln w="9525">
            <a:solidFill>
              <a:schemeClr val="tx1"/>
            </a:solidFill>
            <a:round/>
            <a:headEnd/>
            <a:tailEnd/>
          </a:ln>
        </p:spPr>
      </p:cxnSp>
      <p:cxnSp>
        <p:nvCxnSpPr>
          <p:cNvPr id="34853" name="AutoShape 37"/>
          <p:cNvCxnSpPr>
            <a:cxnSpLocks noChangeShapeType="1"/>
          </p:cNvCxnSpPr>
          <p:nvPr/>
        </p:nvCxnSpPr>
        <p:spPr bwMode="auto">
          <a:xfrm flipH="1">
            <a:off x="6570663" y="3171825"/>
            <a:ext cx="58737" cy="180975"/>
          </a:xfrm>
          <a:prstGeom prst="straightConnector1">
            <a:avLst/>
          </a:prstGeom>
          <a:noFill/>
          <a:ln w="9525">
            <a:solidFill>
              <a:schemeClr val="tx1"/>
            </a:solidFill>
            <a:round/>
            <a:headEnd/>
            <a:tailEnd/>
          </a:ln>
        </p:spPr>
      </p:cxnSp>
      <p:cxnSp>
        <p:nvCxnSpPr>
          <p:cNvPr id="34854" name="AutoShape 38"/>
          <p:cNvCxnSpPr>
            <a:cxnSpLocks noChangeShapeType="1"/>
          </p:cNvCxnSpPr>
          <p:nvPr/>
        </p:nvCxnSpPr>
        <p:spPr bwMode="auto">
          <a:xfrm flipH="1" flipV="1">
            <a:off x="4911725" y="2713038"/>
            <a:ext cx="1565275" cy="839787"/>
          </a:xfrm>
          <a:prstGeom prst="straightConnector1">
            <a:avLst/>
          </a:prstGeom>
          <a:noFill/>
          <a:ln w="9525">
            <a:solidFill>
              <a:schemeClr val="tx1"/>
            </a:solidFill>
            <a:round/>
            <a:headEnd/>
            <a:tailEnd/>
          </a:ln>
        </p:spPr>
      </p:cxnSp>
      <p:cxnSp>
        <p:nvCxnSpPr>
          <p:cNvPr id="34855" name="AutoShape 39"/>
          <p:cNvCxnSpPr>
            <a:cxnSpLocks noChangeShapeType="1"/>
          </p:cNvCxnSpPr>
          <p:nvPr/>
        </p:nvCxnSpPr>
        <p:spPr bwMode="auto">
          <a:xfrm flipH="1" flipV="1">
            <a:off x="6418263" y="3141663"/>
            <a:ext cx="152400" cy="211137"/>
          </a:xfrm>
          <a:prstGeom prst="straightConnector1">
            <a:avLst/>
          </a:prstGeom>
          <a:noFill/>
          <a:ln w="9525">
            <a:solidFill>
              <a:schemeClr val="tx1"/>
            </a:solidFill>
            <a:round/>
            <a:headEnd/>
            <a:tailEnd/>
          </a:ln>
        </p:spPr>
      </p:cxnSp>
      <p:cxnSp>
        <p:nvCxnSpPr>
          <p:cNvPr id="34856" name="AutoShape 40"/>
          <p:cNvCxnSpPr>
            <a:cxnSpLocks noChangeShapeType="1"/>
          </p:cNvCxnSpPr>
          <p:nvPr/>
        </p:nvCxnSpPr>
        <p:spPr bwMode="auto">
          <a:xfrm>
            <a:off x="1770063" y="3067050"/>
            <a:ext cx="206375" cy="361950"/>
          </a:xfrm>
          <a:prstGeom prst="straightConnector1">
            <a:avLst/>
          </a:prstGeom>
          <a:noFill/>
          <a:ln w="9525">
            <a:solidFill>
              <a:schemeClr val="tx1"/>
            </a:solidFill>
            <a:round/>
            <a:headEnd/>
            <a:tailEnd/>
          </a:ln>
        </p:spPr>
      </p:cxnSp>
      <p:sp>
        <p:nvSpPr>
          <p:cNvPr id="34857" name="Rectangle 41"/>
          <p:cNvSpPr>
            <a:spLocks noGrp="1"/>
          </p:cNvSpPr>
          <p:nvPr>
            <p:ph type="title"/>
          </p:nvPr>
        </p:nvSpPr>
        <p:spPr>
          <a:xfrm>
            <a:off x="457200" y="152400"/>
            <a:ext cx="8229600" cy="1143000"/>
          </a:xfrm>
        </p:spPr>
        <p:txBody>
          <a:bodyPr>
            <a:normAutofit fontScale="90000"/>
          </a:bodyPr>
          <a:lstStyle/>
          <a:p>
            <a:pPr eaLnBrk="1" hangingPunct="1"/>
            <a:r>
              <a:rPr lang="en-US" dirty="0" smtClean="0"/>
              <a:t>HydroServer Implementation in WATERS Network Information System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ICEWATER – A Regional HIS</a:t>
            </a:r>
            <a:endParaRPr lang="en-US" dirty="0"/>
          </a:p>
        </p:txBody>
      </p:sp>
      <p:grpSp>
        <p:nvGrpSpPr>
          <p:cNvPr id="4" name="Group 3"/>
          <p:cNvGrpSpPr>
            <a:grpSpLocks noChangeAspect="1"/>
          </p:cNvGrpSpPr>
          <p:nvPr/>
        </p:nvGrpSpPr>
        <p:grpSpPr>
          <a:xfrm>
            <a:off x="4038600" y="1219200"/>
            <a:ext cx="4432892" cy="3074707"/>
            <a:chOff x="7759108" y="20520231"/>
            <a:chExt cx="9081092" cy="6298754"/>
          </a:xfrm>
        </p:grpSpPr>
        <p:pic>
          <p:nvPicPr>
            <p:cNvPr id="5" name="Picture 2"/>
            <p:cNvPicPr>
              <a:picLocks noChangeAspect="1" noChangeArrowheads="1"/>
            </p:cNvPicPr>
            <p:nvPr/>
          </p:nvPicPr>
          <p:blipFill>
            <a:blip r:embed="rId2" cstate="print"/>
            <a:srcRect/>
            <a:stretch>
              <a:fillRect/>
            </a:stretch>
          </p:blipFill>
          <p:spPr bwMode="auto">
            <a:xfrm>
              <a:off x="11397502" y="20520231"/>
              <a:ext cx="5442698" cy="6004055"/>
            </a:xfrm>
            <a:prstGeom prst="rect">
              <a:avLst/>
            </a:prstGeom>
            <a:noFill/>
            <a:ln w="9525">
              <a:noFill/>
              <a:miter lim="800000"/>
              <a:headEnd/>
              <a:tailEnd/>
            </a:ln>
          </p:spPr>
        </p:pic>
        <p:sp>
          <p:nvSpPr>
            <p:cNvPr id="6" name="TextBox 5"/>
            <p:cNvSpPr txBox="1">
              <a:spLocks noChangeArrowheads="1"/>
            </p:cNvSpPr>
            <p:nvPr/>
          </p:nvSpPr>
          <p:spPr bwMode="auto">
            <a:xfrm>
              <a:off x="12499433" y="21043247"/>
              <a:ext cx="879314"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WA</a:t>
              </a:r>
            </a:p>
          </p:txBody>
        </p:sp>
        <p:sp>
          <p:nvSpPr>
            <p:cNvPr id="7" name="TextBox 6"/>
            <p:cNvSpPr txBox="1">
              <a:spLocks noChangeArrowheads="1"/>
            </p:cNvSpPr>
            <p:nvPr/>
          </p:nvSpPr>
          <p:spPr bwMode="auto">
            <a:xfrm>
              <a:off x="12499433" y="22295555"/>
              <a:ext cx="879314"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OR</a:t>
              </a:r>
            </a:p>
          </p:txBody>
        </p:sp>
        <p:sp>
          <p:nvSpPr>
            <p:cNvPr id="8" name="TextBox 7"/>
            <p:cNvSpPr txBox="1">
              <a:spLocks noChangeArrowheads="1"/>
            </p:cNvSpPr>
            <p:nvPr/>
          </p:nvSpPr>
          <p:spPr bwMode="auto">
            <a:xfrm>
              <a:off x="13601365" y="22098294"/>
              <a:ext cx="713988"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ID</a:t>
              </a:r>
            </a:p>
          </p:txBody>
        </p:sp>
        <p:sp>
          <p:nvSpPr>
            <p:cNvPr id="9" name="TextBox 8"/>
            <p:cNvSpPr txBox="1">
              <a:spLocks noChangeArrowheads="1"/>
            </p:cNvSpPr>
            <p:nvPr/>
          </p:nvSpPr>
          <p:spPr bwMode="auto">
            <a:xfrm>
              <a:off x="15327699" y="21013375"/>
              <a:ext cx="1016968"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MT</a:t>
              </a:r>
            </a:p>
          </p:txBody>
        </p:sp>
        <p:sp>
          <p:nvSpPr>
            <p:cNvPr id="10" name="TextBox 9"/>
            <p:cNvSpPr txBox="1">
              <a:spLocks noChangeArrowheads="1"/>
            </p:cNvSpPr>
            <p:nvPr/>
          </p:nvSpPr>
          <p:spPr bwMode="auto">
            <a:xfrm>
              <a:off x="14455367" y="24009168"/>
              <a:ext cx="796593"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UT</a:t>
              </a:r>
            </a:p>
          </p:txBody>
        </p:sp>
        <p:sp>
          <p:nvSpPr>
            <p:cNvPr id="11" name="TextBox 10"/>
            <p:cNvSpPr txBox="1">
              <a:spLocks noChangeArrowheads="1"/>
            </p:cNvSpPr>
            <p:nvPr/>
          </p:nvSpPr>
          <p:spPr bwMode="auto">
            <a:xfrm>
              <a:off x="14519641" y="25353063"/>
              <a:ext cx="732319"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AZ</a:t>
              </a:r>
            </a:p>
          </p:txBody>
        </p:sp>
        <p:sp>
          <p:nvSpPr>
            <p:cNvPr id="12" name="TextBox 11"/>
            <p:cNvSpPr txBox="1">
              <a:spLocks noChangeArrowheads="1"/>
            </p:cNvSpPr>
            <p:nvPr/>
          </p:nvSpPr>
          <p:spPr bwMode="auto">
            <a:xfrm>
              <a:off x="12683087" y="24564027"/>
              <a:ext cx="851761"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CA</a:t>
              </a:r>
            </a:p>
          </p:txBody>
        </p:sp>
        <p:sp>
          <p:nvSpPr>
            <p:cNvPr id="13" name="TextBox 12"/>
            <p:cNvSpPr txBox="1">
              <a:spLocks noChangeArrowheads="1"/>
            </p:cNvSpPr>
            <p:nvPr/>
          </p:nvSpPr>
          <p:spPr bwMode="auto">
            <a:xfrm>
              <a:off x="13325881" y="23774992"/>
              <a:ext cx="833371"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NV</a:t>
              </a:r>
            </a:p>
          </p:txBody>
        </p:sp>
        <p:pic>
          <p:nvPicPr>
            <p:cNvPr id="14" name="Picture 5"/>
            <p:cNvPicPr>
              <a:picLocks noChangeAspect="1" noChangeArrowheads="1"/>
            </p:cNvPicPr>
            <p:nvPr/>
          </p:nvPicPr>
          <p:blipFill>
            <a:blip r:embed="rId3" cstate="print"/>
            <a:srcRect/>
            <a:stretch>
              <a:fillRect/>
            </a:stretch>
          </p:blipFill>
          <p:spPr bwMode="auto">
            <a:xfrm>
              <a:off x="14611468" y="23380478"/>
              <a:ext cx="225743" cy="515749"/>
            </a:xfrm>
            <a:prstGeom prst="rect">
              <a:avLst/>
            </a:prstGeom>
            <a:noFill/>
            <a:ln w="9525">
              <a:noFill/>
              <a:miter lim="800000"/>
              <a:headEnd/>
              <a:tailEnd/>
            </a:ln>
          </p:spPr>
        </p:pic>
        <p:pic>
          <p:nvPicPr>
            <p:cNvPr id="15" name="Picture 14"/>
            <p:cNvPicPr>
              <a:picLocks noChangeAspect="1" noChangeArrowheads="1"/>
            </p:cNvPicPr>
            <p:nvPr/>
          </p:nvPicPr>
          <p:blipFill>
            <a:blip r:embed="rId4" cstate="print"/>
            <a:srcRect/>
            <a:stretch>
              <a:fillRect/>
            </a:stretch>
          </p:blipFill>
          <p:spPr bwMode="auto">
            <a:xfrm>
              <a:off x="15070606" y="21309264"/>
              <a:ext cx="225743" cy="513694"/>
            </a:xfrm>
            <a:prstGeom prst="rect">
              <a:avLst/>
            </a:prstGeom>
            <a:noFill/>
            <a:ln w="9525">
              <a:noFill/>
              <a:miter lim="800000"/>
              <a:headEnd/>
              <a:tailEnd/>
            </a:ln>
          </p:spPr>
        </p:pic>
        <p:grpSp>
          <p:nvGrpSpPr>
            <p:cNvPr id="16" name="Group 220"/>
            <p:cNvGrpSpPr/>
            <p:nvPr/>
          </p:nvGrpSpPr>
          <p:grpSpPr>
            <a:xfrm>
              <a:off x="7759108" y="23088600"/>
              <a:ext cx="4051892" cy="3661611"/>
              <a:chOff x="8610600" y="23012400"/>
              <a:chExt cx="3362325" cy="2828925"/>
            </a:xfrm>
          </p:grpSpPr>
          <p:pic>
            <p:nvPicPr>
              <p:cNvPr id="38" name="Picture 3"/>
              <p:cNvPicPr>
                <a:picLocks noChangeAspect="1" noChangeArrowheads="1"/>
              </p:cNvPicPr>
              <p:nvPr/>
            </p:nvPicPr>
            <p:blipFill>
              <a:blip r:embed="rId5" cstate="print"/>
              <a:srcRect/>
              <a:stretch>
                <a:fillRect/>
              </a:stretch>
            </p:blipFill>
            <p:spPr bwMode="auto">
              <a:xfrm>
                <a:off x="8610600" y="23012400"/>
                <a:ext cx="3362325" cy="2828925"/>
              </a:xfrm>
              <a:prstGeom prst="rect">
                <a:avLst/>
              </a:prstGeom>
              <a:noFill/>
              <a:ln w="9525">
                <a:noFill/>
                <a:miter lim="800000"/>
                <a:headEnd/>
                <a:tailEnd/>
              </a:ln>
            </p:spPr>
          </p:pic>
          <p:sp>
            <p:nvSpPr>
              <p:cNvPr id="39" name="TextBox 4"/>
              <p:cNvSpPr txBox="1">
                <a:spLocks noChangeArrowheads="1"/>
              </p:cNvSpPr>
              <p:nvPr/>
            </p:nvSpPr>
            <p:spPr bwMode="auto">
              <a:xfrm>
                <a:off x="10210800" y="23603020"/>
                <a:ext cx="731433" cy="414048"/>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AK</a:t>
                </a:r>
              </a:p>
            </p:txBody>
          </p:sp>
          <p:pic>
            <p:nvPicPr>
              <p:cNvPr id="40" name="Picture 15"/>
              <p:cNvPicPr>
                <a:picLocks noChangeAspect="1" noChangeArrowheads="1"/>
              </p:cNvPicPr>
              <p:nvPr/>
            </p:nvPicPr>
            <p:blipFill>
              <a:blip r:embed="rId3" cstate="print"/>
              <a:srcRect/>
              <a:stretch>
                <a:fillRect/>
              </a:stretch>
            </p:blipFill>
            <p:spPr bwMode="auto">
              <a:xfrm>
                <a:off x="10668000" y="24079200"/>
                <a:ext cx="187325" cy="400050"/>
              </a:xfrm>
              <a:prstGeom prst="rect">
                <a:avLst/>
              </a:prstGeom>
              <a:noFill/>
              <a:ln w="9525">
                <a:noFill/>
                <a:miter lim="800000"/>
                <a:headEnd/>
                <a:tailEnd/>
              </a:ln>
            </p:spPr>
          </p:pic>
        </p:grpSp>
        <p:pic>
          <p:nvPicPr>
            <p:cNvPr id="17" name="Picture 15"/>
            <p:cNvPicPr>
              <a:picLocks noChangeAspect="1" noChangeArrowheads="1"/>
            </p:cNvPicPr>
            <p:nvPr/>
          </p:nvPicPr>
          <p:blipFill>
            <a:blip r:embed="rId3" cstate="print"/>
            <a:srcRect/>
            <a:stretch>
              <a:fillRect/>
            </a:stretch>
          </p:blipFill>
          <p:spPr bwMode="auto">
            <a:xfrm>
              <a:off x="13601365" y="22591443"/>
              <a:ext cx="225743" cy="517804"/>
            </a:xfrm>
            <a:prstGeom prst="rect">
              <a:avLst/>
            </a:prstGeom>
            <a:noFill/>
            <a:ln w="9525">
              <a:noFill/>
              <a:miter lim="800000"/>
              <a:headEnd/>
              <a:tailEnd/>
            </a:ln>
          </p:spPr>
        </p:pic>
        <p:pic>
          <p:nvPicPr>
            <p:cNvPr id="18" name="Picture 15"/>
            <p:cNvPicPr>
              <a:picLocks noChangeAspect="1" noChangeArrowheads="1"/>
            </p:cNvPicPr>
            <p:nvPr/>
          </p:nvPicPr>
          <p:blipFill>
            <a:blip r:embed="rId3" cstate="print"/>
            <a:srcRect/>
            <a:stretch>
              <a:fillRect/>
            </a:stretch>
          </p:blipFill>
          <p:spPr bwMode="auto">
            <a:xfrm>
              <a:off x="13234055" y="21309263"/>
              <a:ext cx="225743" cy="517804"/>
            </a:xfrm>
            <a:prstGeom prst="rect">
              <a:avLst/>
            </a:prstGeom>
            <a:noFill/>
            <a:ln w="9525">
              <a:noFill/>
              <a:miter lim="800000"/>
              <a:headEnd/>
              <a:tailEnd/>
            </a:ln>
          </p:spPr>
        </p:pic>
        <p:pic>
          <p:nvPicPr>
            <p:cNvPr id="19" name="Picture 15"/>
            <p:cNvPicPr>
              <a:picLocks noChangeAspect="1" noChangeArrowheads="1"/>
            </p:cNvPicPr>
            <p:nvPr/>
          </p:nvPicPr>
          <p:blipFill>
            <a:blip r:embed="rId3" cstate="print"/>
            <a:srcRect/>
            <a:stretch>
              <a:fillRect/>
            </a:stretch>
          </p:blipFill>
          <p:spPr bwMode="auto">
            <a:xfrm>
              <a:off x="14244158" y="21112005"/>
              <a:ext cx="225743" cy="517804"/>
            </a:xfrm>
            <a:prstGeom prst="rect">
              <a:avLst/>
            </a:prstGeom>
            <a:noFill/>
            <a:ln w="9525">
              <a:noFill/>
              <a:miter lim="800000"/>
              <a:headEnd/>
              <a:tailEnd/>
            </a:ln>
          </p:spPr>
        </p:pic>
        <p:pic>
          <p:nvPicPr>
            <p:cNvPr id="20" name="Picture 15"/>
            <p:cNvPicPr>
              <a:picLocks noChangeAspect="1" noChangeArrowheads="1"/>
            </p:cNvPicPr>
            <p:nvPr/>
          </p:nvPicPr>
          <p:blipFill>
            <a:blip r:embed="rId3" cstate="print"/>
            <a:srcRect/>
            <a:stretch>
              <a:fillRect/>
            </a:stretch>
          </p:blipFill>
          <p:spPr bwMode="auto">
            <a:xfrm>
              <a:off x="14427813" y="22690073"/>
              <a:ext cx="225743" cy="517804"/>
            </a:xfrm>
            <a:prstGeom prst="rect">
              <a:avLst/>
            </a:prstGeom>
            <a:noFill/>
            <a:ln w="9525">
              <a:noFill/>
              <a:miter lim="800000"/>
              <a:headEnd/>
              <a:tailEnd/>
            </a:ln>
          </p:spPr>
        </p:pic>
        <p:pic>
          <p:nvPicPr>
            <p:cNvPr id="21" name="Picture 15"/>
            <p:cNvPicPr>
              <a:picLocks noChangeAspect="1" noChangeArrowheads="1"/>
            </p:cNvPicPr>
            <p:nvPr/>
          </p:nvPicPr>
          <p:blipFill>
            <a:blip r:embed="rId3" cstate="print"/>
            <a:srcRect/>
            <a:stretch>
              <a:fillRect/>
            </a:stretch>
          </p:blipFill>
          <p:spPr bwMode="auto">
            <a:xfrm>
              <a:off x="13601365" y="21407892"/>
              <a:ext cx="225743" cy="517804"/>
            </a:xfrm>
            <a:prstGeom prst="rect">
              <a:avLst/>
            </a:prstGeom>
            <a:noFill/>
            <a:ln w="9525">
              <a:noFill/>
              <a:miter lim="800000"/>
              <a:headEnd/>
              <a:tailEnd/>
            </a:ln>
          </p:spPr>
        </p:pic>
        <p:cxnSp>
          <p:nvCxnSpPr>
            <p:cNvPr id="22" name="Straight Connector 21"/>
            <p:cNvCxnSpPr>
              <a:stCxn id="40" idx="3"/>
              <a:endCxn id="17" idx="1"/>
            </p:cNvCxnSpPr>
            <p:nvPr/>
          </p:nvCxnSpPr>
          <p:spPr>
            <a:xfrm flipV="1">
              <a:off x="10464196" y="22850345"/>
              <a:ext cx="3137169" cy="18779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40" idx="3"/>
              <a:endCxn id="18" idx="1"/>
            </p:cNvCxnSpPr>
            <p:nvPr/>
          </p:nvCxnSpPr>
          <p:spPr>
            <a:xfrm flipV="1">
              <a:off x="10464196" y="21568165"/>
              <a:ext cx="2769859" cy="31601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459797" y="21568165"/>
              <a:ext cx="141568" cy="98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827108" y="22850345"/>
              <a:ext cx="600705" cy="98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4" idx="1"/>
            </p:cNvCxnSpPr>
            <p:nvPr/>
          </p:nvCxnSpPr>
          <p:spPr>
            <a:xfrm>
              <a:off x="13827108" y="22850346"/>
              <a:ext cx="784361" cy="788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14175149" y="22372149"/>
              <a:ext cx="1557520" cy="459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13918724" y="22068113"/>
              <a:ext cx="1060264" cy="18365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4469901" y="21370908"/>
              <a:ext cx="600705" cy="195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3827108" y="21370906"/>
              <a:ext cx="417050" cy="2958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13148392" y="22025600"/>
              <a:ext cx="764377" cy="3673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13745272" y="21894660"/>
              <a:ext cx="764377" cy="8264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653555" y="22948976"/>
              <a:ext cx="70784" cy="4315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79"/>
            <p:cNvSpPr txBox="1">
              <a:spLocks noChangeArrowheads="1"/>
            </p:cNvSpPr>
            <p:nvPr/>
          </p:nvSpPr>
          <p:spPr bwMode="auto">
            <a:xfrm>
              <a:off x="15346087" y="22690073"/>
              <a:ext cx="842479"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WY</a:t>
              </a:r>
            </a:p>
          </p:txBody>
        </p:sp>
        <p:sp>
          <p:nvSpPr>
            <p:cNvPr id="35" name="TextBox 80"/>
            <p:cNvSpPr txBox="1">
              <a:spLocks noChangeArrowheads="1"/>
            </p:cNvSpPr>
            <p:nvPr/>
          </p:nvSpPr>
          <p:spPr bwMode="auto">
            <a:xfrm>
              <a:off x="15713398" y="23972253"/>
              <a:ext cx="943471"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CO</a:t>
              </a:r>
            </a:p>
          </p:txBody>
        </p:sp>
        <p:sp>
          <p:nvSpPr>
            <p:cNvPr id="36" name="TextBox 81"/>
            <p:cNvSpPr txBox="1">
              <a:spLocks noChangeArrowheads="1"/>
            </p:cNvSpPr>
            <p:nvPr/>
          </p:nvSpPr>
          <p:spPr bwMode="auto">
            <a:xfrm>
              <a:off x="15713398" y="25353063"/>
              <a:ext cx="943471" cy="535922"/>
            </a:xfrm>
            <a:prstGeom prst="rect">
              <a:avLst/>
            </a:prstGeom>
            <a:noFill/>
            <a:ln w="9525">
              <a:noFill/>
              <a:miter lim="800000"/>
              <a:headEnd/>
              <a:tailEnd/>
            </a:ln>
          </p:spPr>
          <p:txBody>
            <a:bodyPr wrap="square" lIns="91439" tIns="45719" rIns="91439" bIns="45719">
              <a:spAutoFit/>
            </a:bodyPr>
            <a:lstStyle/>
            <a:p>
              <a:r>
                <a:rPr lang="en-US" sz="1100" b="1" dirty="0">
                  <a:solidFill>
                    <a:srgbClr val="000000"/>
                  </a:solidFill>
                </a:rPr>
                <a:t>NM</a:t>
              </a:r>
            </a:p>
          </p:txBody>
        </p:sp>
        <p:cxnSp>
          <p:nvCxnSpPr>
            <p:cNvPr id="37" name="Straight Connector 36"/>
            <p:cNvCxnSpPr/>
            <p:nvPr/>
          </p:nvCxnSpPr>
          <p:spPr>
            <a:xfrm rot="16200000" flipH="1">
              <a:off x="8677863" y="23173738"/>
              <a:ext cx="6016384" cy="1274109"/>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pic>
        <p:nvPicPr>
          <p:cNvPr id="78" name="Picture 15" descr="\\fish\Working\shared\logos\USU\New Word Mark\big-wordmark.jpg"/>
          <p:cNvPicPr>
            <a:picLocks noChangeAspect="1" noChangeArrowheads="1"/>
          </p:cNvPicPr>
          <p:nvPr/>
        </p:nvPicPr>
        <p:blipFill>
          <a:blip r:embed="rId6" cstate="print"/>
          <a:srcRect/>
          <a:stretch>
            <a:fillRect/>
          </a:stretch>
        </p:blipFill>
        <p:spPr bwMode="auto">
          <a:xfrm>
            <a:off x="152124" y="6477000"/>
            <a:ext cx="914676" cy="291129"/>
          </a:xfrm>
          <a:prstGeom prst="rect">
            <a:avLst/>
          </a:prstGeom>
          <a:noFill/>
        </p:spPr>
      </p:pic>
      <p:pic>
        <p:nvPicPr>
          <p:cNvPr id="79" name="Picture 20"/>
          <p:cNvPicPr>
            <a:picLocks noChangeAspect="1" noChangeArrowheads="1"/>
          </p:cNvPicPr>
          <p:nvPr/>
        </p:nvPicPr>
        <p:blipFill>
          <a:blip r:embed="rId7" cstate="print"/>
          <a:srcRect/>
          <a:stretch>
            <a:fillRect/>
          </a:stretch>
        </p:blipFill>
        <p:spPr bwMode="auto">
          <a:xfrm>
            <a:off x="1198694" y="6496050"/>
            <a:ext cx="934906" cy="271492"/>
          </a:xfrm>
          <a:prstGeom prst="rect">
            <a:avLst/>
          </a:prstGeom>
          <a:noFill/>
          <a:ln w="9525">
            <a:noFill/>
            <a:miter lim="800000"/>
            <a:headEnd/>
            <a:tailEnd/>
          </a:ln>
        </p:spPr>
      </p:pic>
      <p:pic>
        <p:nvPicPr>
          <p:cNvPr id="80" name="Picture 22" descr="ISU Wordmark Black">
            <a:hlinkClick r:id="rId8"/>
          </p:cNvPr>
          <p:cNvPicPr>
            <a:picLocks noChangeAspect="1" noChangeArrowheads="1"/>
          </p:cNvPicPr>
          <p:nvPr/>
        </p:nvPicPr>
        <p:blipFill>
          <a:blip r:embed="rId9" cstate="print"/>
          <a:srcRect/>
          <a:stretch>
            <a:fillRect/>
          </a:stretch>
        </p:blipFill>
        <p:spPr bwMode="auto">
          <a:xfrm>
            <a:off x="3638550" y="6496050"/>
            <a:ext cx="871168" cy="254817"/>
          </a:xfrm>
          <a:prstGeom prst="rect">
            <a:avLst/>
          </a:prstGeom>
          <a:noFill/>
        </p:spPr>
      </p:pic>
      <p:pic>
        <p:nvPicPr>
          <p:cNvPr id="81" name="Picture 23"/>
          <p:cNvPicPr>
            <a:picLocks noChangeAspect="1" noChangeArrowheads="1"/>
          </p:cNvPicPr>
          <p:nvPr/>
        </p:nvPicPr>
        <p:blipFill>
          <a:blip r:embed="rId10" cstate="print"/>
          <a:srcRect/>
          <a:stretch>
            <a:fillRect/>
          </a:stretch>
        </p:blipFill>
        <p:spPr bwMode="auto">
          <a:xfrm>
            <a:off x="2352675" y="6486525"/>
            <a:ext cx="1109058" cy="278380"/>
          </a:xfrm>
          <a:prstGeom prst="rect">
            <a:avLst/>
          </a:prstGeom>
          <a:noFill/>
          <a:ln w="9525">
            <a:noFill/>
            <a:miter lim="800000"/>
            <a:headEnd/>
            <a:tailEnd/>
          </a:ln>
        </p:spPr>
      </p:pic>
      <p:pic>
        <p:nvPicPr>
          <p:cNvPr id="82" name="Picture 25" descr="http://www.uaf.edu/marketing/standards/graphic/downloads/UAFLogo_A/UAFLogo_A_black_horiz.png"/>
          <p:cNvPicPr>
            <a:picLocks noChangeAspect="1" noChangeArrowheads="1"/>
          </p:cNvPicPr>
          <p:nvPr/>
        </p:nvPicPr>
        <p:blipFill>
          <a:blip r:embed="rId11" cstate="print"/>
          <a:srcRect/>
          <a:stretch>
            <a:fillRect/>
          </a:stretch>
        </p:blipFill>
        <p:spPr bwMode="auto">
          <a:xfrm>
            <a:off x="4695700" y="6514736"/>
            <a:ext cx="1073751" cy="231439"/>
          </a:xfrm>
          <a:prstGeom prst="rect">
            <a:avLst/>
          </a:prstGeom>
          <a:noFill/>
        </p:spPr>
      </p:pic>
      <p:pic>
        <p:nvPicPr>
          <p:cNvPr id="83" name="Picture 27" descr="http://www.uihome.uidaho.edu/uihome/brg/logos/institution_jpg/ID_BLACK.jpg"/>
          <p:cNvPicPr>
            <a:picLocks noChangeAspect="1" noChangeArrowheads="1"/>
          </p:cNvPicPr>
          <p:nvPr/>
        </p:nvPicPr>
        <p:blipFill>
          <a:blip r:embed="rId12" cstate="print"/>
          <a:srcRect/>
          <a:stretch>
            <a:fillRect/>
          </a:stretch>
        </p:blipFill>
        <p:spPr bwMode="auto">
          <a:xfrm>
            <a:off x="5867400" y="6505715"/>
            <a:ext cx="1196368" cy="276085"/>
          </a:xfrm>
          <a:prstGeom prst="rect">
            <a:avLst/>
          </a:prstGeom>
          <a:noFill/>
        </p:spPr>
      </p:pic>
      <p:pic>
        <p:nvPicPr>
          <p:cNvPr id="84" name="Picture 29" descr="UM logo"/>
          <p:cNvPicPr>
            <a:picLocks noChangeAspect="1" noChangeArrowheads="1"/>
          </p:cNvPicPr>
          <p:nvPr/>
        </p:nvPicPr>
        <p:blipFill>
          <a:blip r:embed="rId13" cstate="print"/>
          <a:srcRect/>
          <a:stretch>
            <a:fillRect/>
          </a:stretch>
        </p:blipFill>
        <p:spPr bwMode="auto">
          <a:xfrm>
            <a:off x="7162800" y="6492152"/>
            <a:ext cx="914676" cy="289648"/>
          </a:xfrm>
          <a:prstGeom prst="rect">
            <a:avLst/>
          </a:prstGeom>
          <a:noFill/>
        </p:spPr>
      </p:pic>
      <p:pic>
        <p:nvPicPr>
          <p:cNvPr id="85" name="Picture 33" descr="http://identity.wsu.edu/logo/images/academic-signature.gif"/>
          <p:cNvPicPr>
            <a:picLocks noChangeAspect="1" noChangeArrowheads="1"/>
          </p:cNvPicPr>
          <p:nvPr/>
        </p:nvPicPr>
        <p:blipFill>
          <a:blip r:embed="rId14" cstate="print"/>
          <a:srcRect/>
          <a:stretch>
            <a:fillRect/>
          </a:stretch>
        </p:blipFill>
        <p:spPr bwMode="auto">
          <a:xfrm>
            <a:off x="8229600" y="6493478"/>
            <a:ext cx="779248" cy="288322"/>
          </a:xfrm>
          <a:prstGeom prst="rect">
            <a:avLst/>
          </a:prstGeom>
          <a:noFill/>
        </p:spPr>
      </p:pic>
      <p:pic>
        <p:nvPicPr>
          <p:cNvPr id="86" name="Picture 6"/>
          <p:cNvPicPr>
            <a:picLocks noChangeAspect="1" noChangeArrowheads="1"/>
          </p:cNvPicPr>
          <p:nvPr/>
        </p:nvPicPr>
        <p:blipFill>
          <a:blip r:embed="rId15" cstate="print"/>
          <a:srcRect/>
          <a:stretch>
            <a:fillRect/>
          </a:stretch>
        </p:blipFill>
        <p:spPr bwMode="auto">
          <a:xfrm>
            <a:off x="6629400" y="4212368"/>
            <a:ext cx="2362200" cy="2112232"/>
          </a:xfrm>
          <a:prstGeom prst="rect">
            <a:avLst/>
          </a:prstGeom>
          <a:noFill/>
          <a:ln w="9525">
            <a:noFill/>
            <a:miter lim="800000"/>
            <a:headEnd/>
            <a:tailEnd/>
          </a:ln>
        </p:spPr>
      </p:pic>
      <p:sp>
        <p:nvSpPr>
          <p:cNvPr id="88" name="Content Placeholder 2"/>
          <p:cNvSpPr>
            <a:spLocks noGrp="1"/>
          </p:cNvSpPr>
          <p:nvPr>
            <p:ph idx="1"/>
          </p:nvPr>
        </p:nvSpPr>
        <p:spPr>
          <a:xfrm>
            <a:off x="152400" y="1219200"/>
            <a:ext cx="3429000" cy="4572000"/>
          </a:xfrm>
        </p:spPr>
        <p:txBody>
          <a:bodyPr>
            <a:normAutofit fontScale="62500" lnSpcReduction="20000"/>
          </a:bodyPr>
          <a:lstStyle/>
          <a:p>
            <a:r>
              <a:rPr lang="en-US" b="1" dirty="0" smtClean="0"/>
              <a:t>ICEWATER</a:t>
            </a:r>
            <a:r>
              <a:rPr lang="en-US" dirty="0" smtClean="0"/>
              <a:t> – </a:t>
            </a:r>
            <a:r>
              <a:rPr lang="en-US" b="1" dirty="0" smtClean="0"/>
              <a:t>I</a:t>
            </a:r>
            <a:r>
              <a:rPr lang="en-US" dirty="0" smtClean="0"/>
              <a:t>NRA </a:t>
            </a:r>
            <a:r>
              <a:rPr lang="en-US" b="1" dirty="0" smtClean="0"/>
              <a:t>C</a:t>
            </a:r>
            <a:r>
              <a:rPr lang="en-US" dirty="0" smtClean="0"/>
              <a:t>onstellation of </a:t>
            </a:r>
            <a:br>
              <a:rPr lang="en-US" dirty="0" smtClean="0"/>
            </a:br>
            <a:r>
              <a:rPr lang="en-US" b="1" dirty="0" smtClean="0"/>
              <a:t>E</a:t>
            </a:r>
            <a:r>
              <a:rPr lang="en-US" dirty="0" smtClean="0"/>
              <a:t>xperimental </a:t>
            </a:r>
            <a:r>
              <a:rPr lang="en-US" b="1" dirty="0" err="1" smtClean="0"/>
              <a:t>WATER</a:t>
            </a:r>
            <a:r>
              <a:rPr lang="en-US" dirty="0" err="1" smtClean="0"/>
              <a:t>sheds</a:t>
            </a:r>
            <a:endParaRPr lang="en-US" dirty="0" smtClean="0"/>
          </a:p>
          <a:p>
            <a:r>
              <a:rPr lang="en-US" dirty="0" smtClean="0"/>
              <a:t>Coalition of 8 universities</a:t>
            </a:r>
          </a:p>
          <a:p>
            <a:endParaRPr lang="en-US" dirty="0" smtClean="0"/>
          </a:p>
          <a:p>
            <a:r>
              <a:rPr lang="en-US" dirty="0" smtClean="0"/>
              <a:t>Point Observations</a:t>
            </a:r>
          </a:p>
          <a:p>
            <a:pPr lvl="1"/>
            <a:r>
              <a:rPr lang="en-US" dirty="0" smtClean="0"/>
              <a:t>Stream gages</a:t>
            </a:r>
          </a:p>
          <a:p>
            <a:pPr lvl="1"/>
            <a:r>
              <a:rPr lang="en-US" dirty="0" smtClean="0"/>
              <a:t>Water quality sampling</a:t>
            </a:r>
          </a:p>
          <a:p>
            <a:pPr lvl="1"/>
            <a:r>
              <a:rPr lang="en-US" dirty="0" smtClean="0"/>
              <a:t>Weather stations</a:t>
            </a:r>
          </a:p>
          <a:p>
            <a:pPr lvl="1"/>
            <a:r>
              <a:rPr lang="en-US" dirty="0" smtClean="0"/>
              <a:t>Soil moisture</a:t>
            </a:r>
          </a:p>
          <a:p>
            <a:pPr lvl="1"/>
            <a:r>
              <a:rPr lang="en-US" dirty="0" smtClean="0"/>
              <a:t>Snow monitoring</a:t>
            </a:r>
          </a:p>
          <a:p>
            <a:pPr lvl="1"/>
            <a:r>
              <a:rPr lang="en-US" dirty="0" smtClean="0"/>
              <a:t>Groundwater level/quality</a:t>
            </a:r>
          </a:p>
          <a:p>
            <a:r>
              <a:rPr lang="en-US" dirty="0" smtClean="0"/>
              <a:t>Spatially Distributed Data</a:t>
            </a:r>
          </a:p>
          <a:p>
            <a:pPr lvl="1"/>
            <a:r>
              <a:rPr lang="en-US" dirty="0" smtClean="0"/>
              <a:t>Land use/cover</a:t>
            </a:r>
          </a:p>
          <a:p>
            <a:pPr lvl="1"/>
            <a:r>
              <a:rPr lang="en-US" dirty="0" smtClean="0"/>
              <a:t>Terrain</a:t>
            </a:r>
          </a:p>
          <a:p>
            <a:pPr lvl="1"/>
            <a:r>
              <a:rPr lang="en-US" dirty="0" err="1" smtClean="0"/>
              <a:t>Hydrography</a:t>
            </a:r>
            <a:endParaRPr lang="en-US" dirty="0" smtClean="0"/>
          </a:p>
          <a:p>
            <a:pPr lvl="1"/>
            <a:endParaRPr lang="en-US" dirty="0"/>
          </a:p>
        </p:txBody>
      </p:sp>
      <p:pic>
        <p:nvPicPr>
          <p:cNvPr id="89" name="Picture 2"/>
          <p:cNvPicPr>
            <a:picLocks noChangeAspect="1" noChangeArrowheads="1"/>
          </p:cNvPicPr>
          <p:nvPr/>
        </p:nvPicPr>
        <p:blipFill>
          <a:blip r:embed="rId16" cstate="print"/>
          <a:srcRect/>
          <a:stretch>
            <a:fillRect/>
          </a:stretch>
        </p:blipFill>
        <p:spPr bwMode="auto">
          <a:xfrm>
            <a:off x="228600" y="76200"/>
            <a:ext cx="990600" cy="993463"/>
          </a:xfrm>
          <a:prstGeom prst="rect">
            <a:avLst/>
          </a:prstGeom>
          <a:noFill/>
          <a:ln w="9525">
            <a:noFill/>
            <a:miter lim="800000"/>
            <a:headEnd/>
            <a:tailEnd/>
          </a:ln>
          <a:effectLst/>
        </p:spPr>
      </p:pic>
      <p:pic>
        <p:nvPicPr>
          <p:cNvPr id="90" name="Picture 2"/>
          <p:cNvPicPr>
            <a:picLocks noChangeAspect="1" noChangeArrowheads="1"/>
          </p:cNvPicPr>
          <p:nvPr/>
        </p:nvPicPr>
        <p:blipFill>
          <a:blip r:embed="rId17" cstate="print"/>
          <a:srcRect/>
          <a:stretch>
            <a:fillRect/>
          </a:stretch>
        </p:blipFill>
        <p:spPr bwMode="auto">
          <a:xfrm>
            <a:off x="8001000" y="76200"/>
            <a:ext cx="1033095" cy="838200"/>
          </a:xfrm>
          <a:prstGeom prst="rect">
            <a:avLst/>
          </a:prstGeom>
          <a:noFill/>
          <a:ln w="9525">
            <a:noFill/>
            <a:miter lim="800000"/>
            <a:headEnd/>
            <a:tailEnd/>
          </a:ln>
          <a:effectLst/>
        </p:spPr>
      </p:pic>
      <p:pic>
        <p:nvPicPr>
          <p:cNvPr id="91" name="Picture 3" descr="\\colossus.uwrl.usu.edu\working\jeff\Working\Projects\NSF Little Bear River Testbed\Monitoring\Site Photos\Buger King\DSCN1914.JPG"/>
          <p:cNvPicPr>
            <a:picLocks noChangeAspect="1" noChangeArrowheads="1"/>
          </p:cNvPicPr>
          <p:nvPr/>
        </p:nvPicPr>
        <p:blipFill>
          <a:blip r:embed="rId18" cstate="print"/>
          <a:srcRect/>
          <a:stretch>
            <a:fillRect/>
          </a:stretch>
        </p:blipFill>
        <p:spPr bwMode="auto">
          <a:xfrm>
            <a:off x="5391150" y="4876800"/>
            <a:ext cx="1085850" cy="1447800"/>
          </a:xfrm>
          <a:prstGeom prst="rect">
            <a:avLst/>
          </a:prstGeom>
          <a:noFill/>
        </p:spPr>
      </p:pic>
      <p:pic>
        <p:nvPicPr>
          <p:cNvPr id="92" name="Picture 2" descr="http://earth.boisestate.edu/boisefront/drycreek/watershedone/images/lowerweather.jpg"/>
          <p:cNvPicPr>
            <a:picLocks noChangeAspect="1" noChangeArrowheads="1"/>
          </p:cNvPicPr>
          <p:nvPr/>
        </p:nvPicPr>
        <p:blipFill>
          <a:blip r:embed="rId19" cstate="print"/>
          <a:srcRect/>
          <a:stretch>
            <a:fillRect/>
          </a:stretch>
        </p:blipFill>
        <p:spPr bwMode="auto">
          <a:xfrm>
            <a:off x="3864354" y="4876800"/>
            <a:ext cx="1393446" cy="1447800"/>
          </a:xfrm>
          <a:prstGeom prst="rect">
            <a:avLst/>
          </a:prstGeom>
          <a:noFill/>
        </p:spPr>
      </p:pic>
      <p:sp>
        <p:nvSpPr>
          <p:cNvPr id="93" name="TextBox 92"/>
          <p:cNvSpPr txBox="1"/>
          <p:nvPr/>
        </p:nvSpPr>
        <p:spPr>
          <a:xfrm>
            <a:off x="304800" y="5867400"/>
            <a:ext cx="3352800" cy="461665"/>
          </a:xfrm>
          <a:prstGeom prst="rect">
            <a:avLst/>
          </a:prstGeom>
          <a:noFill/>
        </p:spPr>
        <p:txBody>
          <a:bodyPr wrap="square" rtlCol="0">
            <a:spAutoFit/>
          </a:bodyPr>
          <a:lstStyle/>
          <a:p>
            <a:r>
              <a:rPr lang="en-US" sz="2400" dirty="0" smtClean="0">
                <a:hlinkClick r:id="rId20"/>
              </a:rPr>
              <a:t>http://icewater.inra.org</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Principles</a:t>
            </a:r>
            <a:endParaRPr lang="en-US" dirty="0"/>
          </a:p>
        </p:txBody>
      </p:sp>
      <p:sp>
        <p:nvSpPr>
          <p:cNvPr id="3" name="Content Placeholder 2"/>
          <p:cNvSpPr>
            <a:spLocks noGrp="1"/>
          </p:cNvSpPr>
          <p:nvPr>
            <p:ph idx="1"/>
          </p:nvPr>
        </p:nvSpPr>
        <p:spPr>
          <a:xfrm>
            <a:off x="457200" y="1600200"/>
            <a:ext cx="7081520" cy="4525963"/>
          </a:xfrm>
        </p:spPr>
        <p:txBody>
          <a:bodyPr>
            <a:normAutofit fontScale="92500" lnSpcReduction="10000"/>
          </a:bodyPr>
          <a:lstStyle/>
          <a:p>
            <a:r>
              <a:rPr lang="en-US" dirty="0" smtClean="0"/>
              <a:t>Servers maintain their own complete data and metadata.  Local control of data that is complete and self describing</a:t>
            </a:r>
          </a:p>
          <a:p>
            <a:r>
              <a:rPr lang="en-US" dirty="0" smtClean="0"/>
              <a:t>Adherence to standards</a:t>
            </a:r>
          </a:p>
          <a:p>
            <a:r>
              <a:rPr lang="en-US" dirty="0" smtClean="0"/>
              <a:t>Open Source</a:t>
            </a:r>
          </a:p>
          <a:p>
            <a:r>
              <a:rPr lang="en-US" dirty="0" smtClean="0"/>
              <a:t>Minimize custom programming</a:t>
            </a:r>
          </a:p>
          <a:p>
            <a:r>
              <a:rPr lang="en-US" dirty="0" smtClean="0"/>
              <a:t>Maintain syntactic and semantic consistency</a:t>
            </a:r>
          </a:p>
          <a:p>
            <a:r>
              <a:rPr lang="en-US" dirty="0" smtClean="0"/>
              <a:t>Data repositories are required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76200"/>
            <a:ext cx="8229600" cy="1143000"/>
          </a:xfrm>
        </p:spPr>
        <p:txBody>
          <a:bodyPr>
            <a:normAutofit/>
          </a:bodyPr>
          <a:lstStyle/>
          <a:p>
            <a:r>
              <a:rPr lang="en-US" dirty="0" smtClean="0"/>
              <a:t>What’s next for </a:t>
            </a:r>
            <a:r>
              <a:rPr lang="en-US" dirty="0" err="1" smtClean="0"/>
              <a:t>HydroServer</a:t>
            </a:r>
            <a:endParaRPr lang="en-US" dirty="0" smtClean="0"/>
          </a:p>
        </p:txBody>
      </p:sp>
      <p:sp>
        <p:nvSpPr>
          <p:cNvPr id="53251" name="Content Placeholder 2"/>
          <p:cNvSpPr>
            <a:spLocks noGrp="1"/>
          </p:cNvSpPr>
          <p:nvPr>
            <p:ph idx="1"/>
          </p:nvPr>
        </p:nvSpPr>
        <p:spPr>
          <a:xfrm>
            <a:off x="457200" y="1371600"/>
            <a:ext cx="8229600" cy="4114800"/>
          </a:xfrm>
        </p:spPr>
        <p:txBody>
          <a:bodyPr/>
          <a:lstStyle/>
          <a:p>
            <a:r>
              <a:rPr lang="en-US" dirty="0" smtClean="0"/>
              <a:t>Security and Data Access Control</a:t>
            </a:r>
          </a:p>
          <a:p>
            <a:r>
              <a:rPr lang="en-US" dirty="0" smtClean="0"/>
              <a:t>Web based data loader</a:t>
            </a:r>
          </a:p>
          <a:p>
            <a:r>
              <a:rPr lang="en-US" dirty="0" smtClean="0"/>
              <a:t>Data model enhancements</a:t>
            </a:r>
          </a:p>
          <a:p>
            <a:pPr lvl="1"/>
            <a:r>
              <a:rPr lang="en-US" dirty="0" smtClean="0"/>
              <a:t>Flexibility in attributes </a:t>
            </a:r>
          </a:p>
          <a:p>
            <a:pPr lvl="1"/>
            <a:r>
              <a:rPr lang="en-US" dirty="0" smtClean="0"/>
              <a:t>Moving platforms</a:t>
            </a:r>
          </a:p>
          <a:p>
            <a:pPr lvl="1"/>
            <a:r>
              <a:rPr lang="en-US" dirty="0" smtClean="0"/>
              <a:t>Additional data types</a:t>
            </a:r>
          </a:p>
          <a:p>
            <a:r>
              <a:rPr lang="en-US" dirty="0" smtClean="0"/>
              <a:t>Tighter integration with Hydrologic Ontology</a:t>
            </a:r>
          </a:p>
          <a:p>
            <a:r>
              <a:rPr lang="en-US" dirty="0" smtClean="0"/>
              <a:t>Enhanced spatial data sharing</a:t>
            </a:r>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1828800" y="1219200"/>
            <a:ext cx="1676400" cy="541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1828800" y="1219200"/>
            <a:ext cx="1676400" cy="646331"/>
          </a:xfrm>
          <a:prstGeom prst="rect">
            <a:avLst/>
          </a:prstGeom>
          <a:noFill/>
        </p:spPr>
        <p:txBody>
          <a:bodyPr wrap="square" rtlCol="0">
            <a:spAutoFit/>
          </a:bodyPr>
          <a:lstStyle/>
          <a:p>
            <a:pPr algn="ctr"/>
            <a:r>
              <a:rPr lang="en-US" dirty="0" smtClean="0">
                <a:solidFill>
                  <a:prstClr val="black"/>
                </a:solidFill>
              </a:rPr>
              <a:t>Security</a:t>
            </a:r>
          </a:p>
          <a:p>
            <a:pPr algn="ctr"/>
            <a:r>
              <a:rPr lang="en-US" dirty="0" smtClean="0">
                <a:solidFill>
                  <a:prstClr val="black"/>
                </a:solidFill>
              </a:rPr>
              <a:t>Service</a:t>
            </a:r>
            <a:endParaRPr lang="en-US" dirty="0">
              <a:solidFill>
                <a:prstClr val="black"/>
              </a:solidFill>
            </a:endParaRPr>
          </a:p>
        </p:txBody>
      </p:sp>
      <p:sp>
        <p:nvSpPr>
          <p:cNvPr id="26" name="Rectangle 25"/>
          <p:cNvSpPr/>
          <p:nvPr/>
        </p:nvSpPr>
        <p:spPr>
          <a:xfrm>
            <a:off x="7315200" y="1219200"/>
            <a:ext cx="1676400" cy="541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3657600" y="1219200"/>
            <a:ext cx="1676400" cy="5410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0"/>
            <a:ext cx="9144000" cy="990600"/>
          </a:xfrm>
        </p:spPr>
        <p:txBody>
          <a:bodyPr/>
          <a:lstStyle/>
          <a:p>
            <a:r>
              <a:rPr lang="en-US" dirty="0" smtClean="0"/>
              <a:t>Proposed </a:t>
            </a:r>
            <a:r>
              <a:rPr lang="en-US" dirty="0" err="1" smtClean="0"/>
              <a:t>HydroServer</a:t>
            </a:r>
            <a:r>
              <a:rPr lang="en-US" dirty="0" smtClean="0"/>
              <a:t> Access Control</a:t>
            </a:r>
            <a:endParaRPr lang="en-US" dirty="0"/>
          </a:p>
        </p:txBody>
      </p:sp>
      <p:sp>
        <p:nvSpPr>
          <p:cNvPr id="7" name="TextBox 6"/>
          <p:cNvSpPr txBox="1"/>
          <p:nvPr/>
        </p:nvSpPr>
        <p:spPr>
          <a:xfrm>
            <a:off x="1600200" y="838200"/>
            <a:ext cx="3886200" cy="369332"/>
          </a:xfrm>
          <a:prstGeom prst="rect">
            <a:avLst/>
          </a:prstGeom>
          <a:noFill/>
        </p:spPr>
        <p:txBody>
          <a:bodyPr wrap="square" rtlCol="0">
            <a:spAutoFit/>
          </a:bodyPr>
          <a:lstStyle/>
          <a:p>
            <a:pPr algn="ctr"/>
            <a:r>
              <a:rPr lang="en-US" dirty="0" smtClean="0">
                <a:solidFill>
                  <a:prstClr val="black"/>
                </a:solidFill>
              </a:rPr>
              <a:t>HydroServer Services</a:t>
            </a:r>
            <a:endParaRPr lang="en-US" dirty="0">
              <a:solidFill>
                <a:prstClr val="black"/>
              </a:solidFill>
            </a:endParaRPr>
          </a:p>
        </p:txBody>
      </p:sp>
      <p:sp>
        <p:nvSpPr>
          <p:cNvPr id="14" name="TextBox 13"/>
          <p:cNvSpPr txBox="1"/>
          <p:nvPr/>
        </p:nvSpPr>
        <p:spPr>
          <a:xfrm>
            <a:off x="1057275" y="1827212"/>
            <a:ext cx="2438400" cy="276999"/>
          </a:xfrm>
          <a:prstGeom prst="rect">
            <a:avLst/>
          </a:prstGeom>
          <a:solidFill>
            <a:schemeClr val="bg1"/>
          </a:solidFill>
        </p:spPr>
        <p:txBody>
          <a:bodyPr wrap="square" rtlCol="0">
            <a:spAutoFit/>
          </a:bodyPr>
          <a:lstStyle/>
          <a:p>
            <a:r>
              <a:rPr lang="en-US" sz="1200" dirty="0" smtClean="0">
                <a:solidFill>
                  <a:prstClr val="black"/>
                </a:solidFill>
              </a:rPr>
              <a:t>Data consumer provides credentials</a:t>
            </a:r>
            <a:endParaRPr lang="en-US" sz="1200" dirty="0">
              <a:solidFill>
                <a:prstClr val="black"/>
              </a:solidFill>
            </a:endParaRPr>
          </a:p>
        </p:txBody>
      </p:sp>
      <p:sp>
        <p:nvSpPr>
          <p:cNvPr id="16" name="TextBox 15"/>
          <p:cNvSpPr txBox="1"/>
          <p:nvPr/>
        </p:nvSpPr>
        <p:spPr>
          <a:xfrm>
            <a:off x="1219200" y="2208209"/>
            <a:ext cx="2133600" cy="276999"/>
          </a:xfrm>
          <a:prstGeom prst="rect">
            <a:avLst/>
          </a:prstGeom>
          <a:solidFill>
            <a:schemeClr val="bg1"/>
          </a:solidFill>
        </p:spPr>
        <p:txBody>
          <a:bodyPr wrap="square" rtlCol="0">
            <a:spAutoFit/>
          </a:bodyPr>
          <a:lstStyle/>
          <a:p>
            <a:r>
              <a:rPr lang="en-US" sz="1200" dirty="0" smtClean="0">
                <a:solidFill>
                  <a:srgbClr val="00B050"/>
                </a:solidFill>
              </a:rPr>
              <a:t>Security service returns a token </a:t>
            </a:r>
            <a:endParaRPr lang="en-US" sz="1200" dirty="0">
              <a:solidFill>
                <a:srgbClr val="00B050"/>
              </a:solidFill>
            </a:endParaRPr>
          </a:p>
        </p:txBody>
      </p:sp>
      <p:sp>
        <p:nvSpPr>
          <p:cNvPr id="18" name="TextBox 17"/>
          <p:cNvSpPr txBox="1"/>
          <p:nvPr/>
        </p:nvSpPr>
        <p:spPr>
          <a:xfrm>
            <a:off x="1066800" y="3427411"/>
            <a:ext cx="3810000" cy="276999"/>
          </a:xfrm>
          <a:prstGeom prst="rect">
            <a:avLst/>
          </a:prstGeom>
          <a:solidFill>
            <a:schemeClr val="bg1"/>
          </a:solidFill>
        </p:spPr>
        <p:txBody>
          <a:bodyPr wrap="square" rtlCol="0">
            <a:spAutoFit/>
          </a:bodyPr>
          <a:lstStyle/>
          <a:p>
            <a:r>
              <a:rPr lang="en-US" sz="1200" dirty="0" smtClean="0">
                <a:solidFill>
                  <a:prstClr val="black"/>
                </a:solidFill>
              </a:rPr>
              <a:t>Data consumer calls </a:t>
            </a:r>
            <a:r>
              <a:rPr lang="en-US" sz="1200" dirty="0" err="1" smtClean="0">
                <a:solidFill>
                  <a:prstClr val="black"/>
                </a:solidFill>
              </a:rPr>
              <a:t>GetValues</a:t>
            </a:r>
            <a:r>
              <a:rPr lang="en-US" sz="1200" dirty="0" smtClean="0">
                <a:solidFill>
                  <a:prstClr val="black"/>
                </a:solidFill>
              </a:rPr>
              <a:t> using the token</a:t>
            </a:r>
            <a:endParaRPr lang="en-US" sz="1200" dirty="0">
              <a:solidFill>
                <a:prstClr val="black"/>
              </a:solidFill>
            </a:endParaRPr>
          </a:p>
        </p:txBody>
      </p:sp>
      <p:sp>
        <p:nvSpPr>
          <p:cNvPr id="20" name="TextBox 19"/>
          <p:cNvSpPr txBox="1"/>
          <p:nvPr/>
        </p:nvSpPr>
        <p:spPr>
          <a:xfrm>
            <a:off x="1295400" y="3810000"/>
            <a:ext cx="4724400" cy="276999"/>
          </a:xfrm>
          <a:prstGeom prst="rect">
            <a:avLst/>
          </a:prstGeom>
          <a:solidFill>
            <a:schemeClr val="bg1"/>
          </a:solidFill>
        </p:spPr>
        <p:txBody>
          <a:bodyPr wrap="square" rtlCol="0">
            <a:spAutoFit/>
          </a:bodyPr>
          <a:lstStyle/>
          <a:p>
            <a:r>
              <a:rPr lang="en-US" sz="1200" dirty="0" smtClean="0">
                <a:solidFill>
                  <a:prstClr val="black"/>
                </a:solidFill>
              </a:rPr>
              <a:t>The token is evaluated to see if the consumer is authentic and authorized</a:t>
            </a:r>
            <a:endParaRPr lang="en-US" sz="1200" dirty="0">
              <a:solidFill>
                <a:prstClr val="black"/>
              </a:solidFill>
            </a:endParaRPr>
          </a:p>
        </p:txBody>
      </p:sp>
      <p:sp>
        <p:nvSpPr>
          <p:cNvPr id="23" name="TextBox 22"/>
          <p:cNvSpPr txBox="1"/>
          <p:nvPr/>
        </p:nvSpPr>
        <p:spPr>
          <a:xfrm>
            <a:off x="3657600" y="1219200"/>
            <a:ext cx="1676400" cy="646331"/>
          </a:xfrm>
          <a:prstGeom prst="rect">
            <a:avLst/>
          </a:prstGeom>
          <a:noFill/>
        </p:spPr>
        <p:txBody>
          <a:bodyPr wrap="square" rtlCol="0">
            <a:spAutoFit/>
          </a:bodyPr>
          <a:lstStyle/>
          <a:p>
            <a:pPr algn="ctr"/>
            <a:r>
              <a:rPr lang="en-US" dirty="0" smtClean="0">
                <a:solidFill>
                  <a:prstClr val="black"/>
                </a:solidFill>
              </a:rPr>
              <a:t>WaterOneFlow Web Service</a:t>
            </a:r>
            <a:endParaRPr lang="en-US" dirty="0">
              <a:solidFill>
                <a:prstClr val="black"/>
              </a:solidFill>
            </a:endParaRPr>
          </a:p>
        </p:txBody>
      </p:sp>
      <p:sp>
        <p:nvSpPr>
          <p:cNvPr id="27" name="TextBox 26"/>
          <p:cNvSpPr txBox="1"/>
          <p:nvPr/>
        </p:nvSpPr>
        <p:spPr>
          <a:xfrm>
            <a:off x="7315200" y="1219200"/>
            <a:ext cx="1676400" cy="646331"/>
          </a:xfrm>
          <a:prstGeom prst="rect">
            <a:avLst/>
          </a:prstGeom>
          <a:noFill/>
        </p:spPr>
        <p:txBody>
          <a:bodyPr wrap="square" rtlCol="0">
            <a:spAutoFit/>
          </a:bodyPr>
          <a:lstStyle/>
          <a:p>
            <a:pPr algn="ctr"/>
            <a:r>
              <a:rPr lang="en-US" dirty="0" smtClean="0">
                <a:solidFill>
                  <a:prstClr val="black"/>
                </a:solidFill>
              </a:rPr>
              <a:t>Data Store (ODM)</a:t>
            </a:r>
            <a:endParaRPr lang="en-US" dirty="0">
              <a:solidFill>
                <a:prstClr val="black"/>
              </a:solidFill>
            </a:endParaRPr>
          </a:p>
        </p:txBody>
      </p:sp>
      <p:sp>
        <p:nvSpPr>
          <p:cNvPr id="38" name="TextBox 37"/>
          <p:cNvSpPr txBox="1"/>
          <p:nvPr/>
        </p:nvSpPr>
        <p:spPr>
          <a:xfrm>
            <a:off x="1447800" y="4142599"/>
            <a:ext cx="4648200" cy="276999"/>
          </a:xfrm>
          <a:prstGeom prst="rect">
            <a:avLst/>
          </a:prstGeom>
          <a:solidFill>
            <a:schemeClr val="bg1"/>
          </a:solidFill>
        </p:spPr>
        <p:txBody>
          <a:bodyPr wrap="square" rtlCol="0">
            <a:spAutoFit/>
          </a:bodyPr>
          <a:lstStyle/>
          <a:p>
            <a:r>
              <a:rPr lang="en-US" sz="1200" dirty="0" smtClean="0">
                <a:solidFill>
                  <a:srgbClr val="00B050"/>
                </a:solidFill>
              </a:rPr>
              <a:t>True (Authorized)</a:t>
            </a:r>
            <a:r>
              <a:rPr lang="en-US" sz="1200" dirty="0" smtClean="0">
                <a:solidFill>
                  <a:prstClr val="black"/>
                </a:solidFill>
              </a:rPr>
              <a:t>, </a:t>
            </a:r>
            <a:r>
              <a:rPr lang="en-US" sz="1200" dirty="0" smtClean="0">
                <a:solidFill>
                  <a:srgbClr val="FF0000"/>
                </a:solidFill>
              </a:rPr>
              <a:t>False (Not Authorized)</a:t>
            </a:r>
            <a:r>
              <a:rPr lang="en-US" sz="1200" dirty="0" smtClean="0">
                <a:solidFill>
                  <a:prstClr val="black"/>
                </a:solidFill>
              </a:rPr>
              <a:t>, or </a:t>
            </a:r>
            <a:r>
              <a:rPr lang="en-US" sz="1200" dirty="0" smtClean="0">
                <a:solidFill>
                  <a:srgbClr val="FF0000"/>
                </a:solidFill>
              </a:rPr>
              <a:t>Error (Token Not Found)</a:t>
            </a:r>
            <a:endParaRPr lang="en-US" sz="1200" dirty="0">
              <a:solidFill>
                <a:srgbClr val="FF0000"/>
              </a:solidFill>
            </a:endParaRPr>
          </a:p>
        </p:txBody>
      </p:sp>
      <p:sp>
        <p:nvSpPr>
          <p:cNvPr id="55" name="TextBox 54"/>
          <p:cNvSpPr txBox="1"/>
          <p:nvPr/>
        </p:nvSpPr>
        <p:spPr>
          <a:xfrm>
            <a:off x="5486400" y="5181600"/>
            <a:ext cx="1524000" cy="276999"/>
          </a:xfrm>
          <a:prstGeom prst="rect">
            <a:avLst/>
          </a:prstGeom>
          <a:solidFill>
            <a:schemeClr val="bg1"/>
          </a:solidFill>
        </p:spPr>
        <p:txBody>
          <a:bodyPr wrap="square" rtlCol="0">
            <a:spAutoFit/>
          </a:bodyPr>
          <a:lstStyle/>
          <a:p>
            <a:r>
              <a:rPr lang="en-US" sz="1200" dirty="0" smtClean="0">
                <a:solidFill>
                  <a:prstClr val="black"/>
                </a:solidFill>
              </a:rPr>
              <a:t>Returns </a:t>
            </a:r>
            <a:r>
              <a:rPr lang="en-US" sz="1200" dirty="0" err="1" smtClean="0">
                <a:solidFill>
                  <a:prstClr val="black"/>
                </a:solidFill>
              </a:rPr>
              <a:t>DataValues</a:t>
            </a:r>
            <a:endParaRPr lang="en-US" sz="1200" dirty="0">
              <a:solidFill>
                <a:prstClr val="black"/>
              </a:solidFill>
            </a:endParaRPr>
          </a:p>
        </p:txBody>
      </p:sp>
      <p:sp>
        <p:nvSpPr>
          <p:cNvPr id="65" name="TextBox 64"/>
          <p:cNvSpPr txBox="1"/>
          <p:nvPr/>
        </p:nvSpPr>
        <p:spPr>
          <a:xfrm>
            <a:off x="2133600" y="6170611"/>
            <a:ext cx="2286000" cy="276999"/>
          </a:xfrm>
          <a:prstGeom prst="rect">
            <a:avLst/>
          </a:prstGeom>
          <a:solidFill>
            <a:schemeClr val="bg1"/>
          </a:solidFill>
        </p:spPr>
        <p:txBody>
          <a:bodyPr wrap="square" rtlCol="0">
            <a:spAutoFit/>
          </a:bodyPr>
          <a:lstStyle/>
          <a:p>
            <a:r>
              <a:rPr lang="en-US" sz="1200" dirty="0" smtClean="0">
                <a:solidFill>
                  <a:srgbClr val="00B050"/>
                </a:solidFill>
              </a:rPr>
              <a:t>Data returned to consumer</a:t>
            </a:r>
            <a:endParaRPr lang="en-US" sz="1200" dirty="0">
              <a:solidFill>
                <a:srgbClr val="00B050"/>
              </a:solidFill>
            </a:endParaRPr>
          </a:p>
        </p:txBody>
      </p:sp>
      <p:sp>
        <p:nvSpPr>
          <p:cNvPr id="76" name="TextBox 75"/>
          <p:cNvSpPr txBox="1"/>
          <p:nvPr/>
        </p:nvSpPr>
        <p:spPr>
          <a:xfrm>
            <a:off x="3962400" y="5710535"/>
            <a:ext cx="1066800" cy="461665"/>
          </a:xfrm>
          <a:prstGeom prst="rect">
            <a:avLst/>
          </a:prstGeom>
          <a:noFill/>
        </p:spPr>
        <p:txBody>
          <a:bodyPr wrap="square" rtlCol="0">
            <a:spAutoFit/>
          </a:bodyPr>
          <a:lstStyle/>
          <a:p>
            <a:r>
              <a:rPr lang="en-US" sz="1200" dirty="0" smtClean="0">
                <a:solidFill>
                  <a:prstClr val="black"/>
                </a:solidFill>
              </a:rPr>
              <a:t>Data Access Logged</a:t>
            </a:r>
            <a:endParaRPr lang="en-US" sz="1200" dirty="0">
              <a:solidFill>
                <a:prstClr val="black"/>
              </a:solidFill>
            </a:endParaRPr>
          </a:p>
        </p:txBody>
      </p:sp>
      <p:sp>
        <p:nvSpPr>
          <p:cNvPr id="77" name="Circular Arrow 76"/>
          <p:cNvSpPr/>
          <p:nvPr/>
        </p:nvSpPr>
        <p:spPr>
          <a:xfrm>
            <a:off x="4876800" y="5638800"/>
            <a:ext cx="381000" cy="381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8" name="Circular Arrow 77"/>
          <p:cNvSpPr/>
          <p:nvPr/>
        </p:nvSpPr>
        <p:spPr>
          <a:xfrm rot="10800000">
            <a:off x="4876800" y="5715000"/>
            <a:ext cx="381000" cy="381000"/>
          </a:xfrm>
          <a:prstGeom prst="circular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11" name="Straight Arrow Connector 10"/>
          <p:cNvCxnSpPr/>
          <p:nvPr/>
        </p:nvCxnSpPr>
        <p:spPr>
          <a:xfrm>
            <a:off x="1219200" y="2132012"/>
            <a:ext cx="1600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1143000" y="2514598"/>
            <a:ext cx="1676400" cy="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066800" y="3732212"/>
            <a:ext cx="3505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2667000" y="4113208"/>
            <a:ext cx="1752600" cy="15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743200" y="4418012"/>
            <a:ext cx="1676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495800" y="5103811"/>
            <a:ext cx="3657600" cy="1589"/>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10800000" flipV="1">
            <a:off x="4495800" y="5462882"/>
            <a:ext cx="3657600" cy="446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10800000" flipV="1">
            <a:off x="1066800" y="6476998"/>
            <a:ext cx="3581400" cy="1"/>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rot="16200000">
            <a:off x="-162603" y="1991404"/>
            <a:ext cx="1581138" cy="646331"/>
          </a:xfrm>
          <a:prstGeom prst="rect">
            <a:avLst/>
          </a:prstGeom>
          <a:noFill/>
        </p:spPr>
        <p:txBody>
          <a:bodyPr wrap="none" rtlCol="0">
            <a:spAutoFit/>
          </a:bodyPr>
          <a:lstStyle/>
          <a:p>
            <a:pPr algn="ctr"/>
            <a:r>
              <a:rPr lang="en-US" dirty="0" smtClean="0">
                <a:solidFill>
                  <a:prstClr val="black"/>
                </a:solidFill>
              </a:rPr>
              <a:t>User</a:t>
            </a:r>
          </a:p>
          <a:p>
            <a:pPr algn="ctr"/>
            <a:r>
              <a:rPr lang="en-US" dirty="0" smtClean="0">
                <a:solidFill>
                  <a:prstClr val="black"/>
                </a:solidFill>
              </a:rPr>
              <a:t>Authentication</a:t>
            </a:r>
            <a:endParaRPr lang="en-US" dirty="0">
              <a:solidFill>
                <a:prstClr val="black"/>
              </a:solidFill>
            </a:endParaRPr>
          </a:p>
        </p:txBody>
      </p:sp>
      <p:sp>
        <p:nvSpPr>
          <p:cNvPr id="80" name="TextBox 79"/>
          <p:cNvSpPr txBox="1"/>
          <p:nvPr/>
        </p:nvSpPr>
        <p:spPr>
          <a:xfrm rot="16200000">
            <a:off x="-549825" y="4671244"/>
            <a:ext cx="2355581" cy="646331"/>
          </a:xfrm>
          <a:prstGeom prst="rect">
            <a:avLst/>
          </a:prstGeom>
          <a:noFill/>
        </p:spPr>
        <p:txBody>
          <a:bodyPr wrap="none" rtlCol="0">
            <a:spAutoFit/>
          </a:bodyPr>
          <a:lstStyle/>
          <a:p>
            <a:pPr algn="ctr"/>
            <a:r>
              <a:rPr lang="en-US" dirty="0" smtClean="0">
                <a:solidFill>
                  <a:prstClr val="black"/>
                </a:solidFill>
              </a:rPr>
              <a:t>User Authorization and</a:t>
            </a:r>
          </a:p>
          <a:p>
            <a:pPr algn="ctr"/>
            <a:r>
              <a:rPr lang="en-US" dirty="0" smtClean="0">
                <a:solidFill>
                  <a:prstClr val="black"/>
                </a:solidFill>
              </a:rPr>
              <a:t>Data Access</a:t>
            </a:r>
            <a:endParaRPr lang="en-US" dirty="0">
              <a:solidFill>
                <a:prstClr val="black"/>
              </a:solidFill>
            </a:endParaRPr>
          </a:p>
        </p:txBody>
      </p:sp>
      <p:sp>
        <p:nvSpPr>
          <p:cNvPr id="53" name="TextBox 52"/>
          <p:cNvSpPr txBox="1"/>
          <p:nvPr/>
        </p:nvSpPr>
        <p:spPr>
          <a:xfrm>
            <a:off x="4953000" y="4800600"/>
            <a:ext cx="2819400" cy="276999"/>
          </a:xfrm>
          <a:prstGeom prst="rect">
            <a:avLst/>
          </a:prstGeom>
          <a:solidFill>
            <a:schemeClr val="bg1"/>
          </a:solidFill>
        </p:spPr>
        <p:txBody>
          <a:bodyPr wrap="square" rtlCol="0">
            <a:spAutoFit/>
          </a:bodyPr>
          <a:lstStyle/>
          <a:p>
            <a:r>
              <a:rPr lang="en-US" sz="1200" dirty="0" smtClean="0">
                <a:solidFill>
                  <a:srgbClr val="00B050"/>
                </a:solidFill>
              </a:rPr>
              <a:t>True – Get </a:t>
            </a:r>
            <a:r>
              <a:rPr lang="en-US" sz="1200" dirty="0" err="1" smtClean="0">
                <a:solidFill>
                  <a:srgbClr val="00B050"/>
                </a:solidFill>
              </a:rPr>
              <a:t>DataValues</a:t>
            </a:r>
            <a:r>
              <a:rPr lang="en-US" sz="1200" dirty="0" smtClean="0">
                <a:solidFill>
                  <a:srgbClr val="00B050"/>
                </a:solidFill>
              </a:rPr>
              <a:t> from the data store</a:t>
            </a:r>
            <a:endParaRPr lang="en-US" sz="1200" dirty="0">
              <a:solidFill>
                <a:srgbClr val="00B05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Why Access Control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Significant feedback from academic users:</a:t>
            </a:r>
          </a:p>
          <a:p>
            <a:pPr lvl="1"/>
            <a:r>
              <a:rPr lang="en-US" dirty="0"/>
              <a:t>Control who can </a:t>
            </a:r>
            <a:r>
              <a:rPr lang="en-US" dirty="0" smtClean="0"/>
              <a:t>download data</a:t>
            </a:r>
          </a:p>
          <a:p>
            <a:pPr lvl="1"/>
            <a:r>
              <a:rPr lang="en-US" dirty="0"/>
              <a:t>H</a:t>
            </a:r>
            <a:r>
              <a:rPr lang="en-US" dirty="0" smtClean="0"/>
              <a:t>ow</a:t>
            </a:r>
            <a:r>
              <a:rPr lang="en-US" dirty="0"/>
              <a:t>, when, and if data go from private to </a:t>
            </a:r>
            <a:r>
              <a:rPr lang="en-US" dirty="0" smtClean="0"/>
              <a:t>public</a:t>
            </a:r>
            <a:endParaRPr lang="en-US" dirty="0"/>
          </a:p>
          <a:p>
            <a:pPr lvl="1"/>
            <a:r>
              <a:rPr lang="en-US" dirty="0"/>
              <a:t>Publish </a:t>
            </a:r>
            <a:r>
              <a:rPr lang="en-US" dirty="0" smtClean="0"/>
              <a:t>papers before data </a:t>
            </a:r>
            <a:r>
              <a:rPr lang="en-US" dirty="0"/>
              <a:t>are </a:t>
            </a:r>
            <a:r>
              <a:rPr lang="en-US" dirty="0" smtClean="0"/>
              <a:t>released</a:t>
            </a:r>
            <a:endParaRPr lang="en-US" dirty="0"/>
          </a:p>
          <a:p>
            <a:pPr lvl="1"/>
            <a:r>
              <a:rPr lang="en-US" dirty="0" smtClean="0"/>
              <a:t>Track </a:t>
            </a:r>
            <a:r>
              <a:rPr lang="en-US" dirty="0"/>
              <a:t>who is downloading </a:t>
            </a:r>
            <a:r>
              <a:rPr lang="en-US" dirty="0" smtClean="0"/>
              <a:t>their data</a:t>
            </a:r>
          </a:p>
          <a:p>
            <a:pPr lvl="1"/>
            <a:r>
              <a:rPr lang="en-US" dirty="0" smtClean="0"/>
              <a:t>Have </a:t>
            </a:r>
            <a:r>
              <a:rPr lang="en-US" dirty="0"/>
              <a:t>and use a data use/access </a:t>
            </a:r>
            <a:r>
              <a:rPr lang="en-US" dirty="0" smtClean="0"/>
              <a:t>agreement</a:t>
            </a:r>
            <a:endParaRPr lang="en-US" dirty="0"/>
          </a:p>
          <a:p>
            <a:pPr lvl="1"/>
            <a:r>
              <a:rPr lang="en-US" dirty="0" smtClean="0"/>
              <a:t>Only </a:t>
            </a:r>
            <a:r>
              <a:rPr lang="en-US" dirty="0"/>
              <a:t>expose the best or highest quality </a:t>
            </a:r>
            <a:r>
              <a:rPr lang="en-US" dirty="0" smtClean="0"/>
              <a:t>data</a:t>
            </a:r>
          </a:p>
          <a:p>
            <a:pPr lvl="1"/>
            <a:r>
              <a:rPr lang="en-US" dirty="0" smtClean="0"/>
              <a:t>Integrate data </a:t>
            </a:r>
            <a:r>
              <a:rPr lang="en-US" dirty="0"/>
              <a:t>organization, management, and </a:t>
            </a:r>
            <a:r>
              <a:rPr lang="en-US" dirty="0" smtClean="0"/>
              <a:t>publication</a:t>
            </a:r>
          </a:p>
          <a:p>
            <a:pPr lvl="1"/>
            <a:endParaRPr lang="en-US" dirty="0" smtClean="0"/>
          </a:p>
          <a:p>
            <a:r>
              <a:rPr lang="en-US" dirty="0" smtClean="0">
                <a:solidFill>
                  <a:srgbClr val="FF0000"/>
                </a:solidFill>
              </a:rPr>
              <a:t>Some say that they will not publish their data using the CUAHSI HIS until they have access control</a:t>
            </a:r>
          </a:p>
        </p:txBody>
      </p:sp>
    </p:spTree>
    <p:extLst>
      <p:ext uri="{BB962C8B-B14F-4D97-AF65-F5344CB8AC3E}">
        <p14:creationId xmlns:p14="http://schemas.microsoft.com/office/powerpoint/2010/main" xmlns="" val="2066673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spect="1" noChangeArrowheads="1"/>
          </p:cNvPicPr>
          <p:nvPr/>
        </p:nvPicPr>
        <p:blipFill>
          <a:blip r:embed="rId2" cstate="print"/>
          <a:srcRect/>
          <a:stretch>
            <a:fillRect/>
          </a:stretch>
        </p:blipFill>
        <p:spPr bwMode="auto">
          <a:xfrm>
            <a:off x="3405788" y="3342165"/>
            <a:ext cx="2614012" cy="1676400"/>
          </a:xfrm>
          <a:prstGeom prst="rect">
            <a:avLst/>
          </a:prstGeom>
          <a:noFill/>
          <a:ln w="9525">
            <a:noFill/>
            <a:miter lim="800000"/>
            <a:headEnd/>
            <a:tailEnd/>
          </a:ln>
        </p:spPr>
      </p:pic>
      <p:grpSp>
        <p:nvGrpSpPr>
          <p:cNvPr id="2" name="Group 26"/>
          <p:cNvGrpSpPr/>
          <p:nvPr/>
        </p:nvGrpSpPr>
        <p:grpSpPr>
          <a:xfrm>
            <a:off x="457200" y="1818165"/>
            <a:ext cx="8458200" cy="4735035"/>
            <a:chOff x="457200" y="979965"/>
            <a:chExt cx="8458200" cy="4735035"/>
          </a:xfrm>
        </p:grpSpPr>
        <p:grpSp>
          <p:nvGrpSpPr>
            <p:cNvPr id="3" name="Group 25"/>
            <p:cNvGrpSpPr/>
            <p:nvPr/>
          </p:nvGrpSpPr>
          <p:grpSpPr>
            <a:xfrm>
              <a:off x="1559736" y="1549431"/>
              <a:ext cx="6288864" cy="3114535"/>
              <a:chOff x="1407336" y="1549431"/>
              <a:chExt cx="5570756" cy="3114535"/>
            </a:xfrm>
          </p:grpSpPr>
          <p:sp>
            <p:nvSpPr>
              <p:cNvPr id="44036" name="Text Box 16"/>
              <p:cNvSpPr txBox="1">
                <a:spLocks noChangeArrowheads="1"/>
              </p:cNvSpPr>
              <p:nvPr/>
            </p:nvSpPr>
            <p:spPr bwMode="auto">
              <a:xfrm>
                <a:off x="5364233" y="2868352"/>
                <a:ext cx="1613859" cy="1019652"/>
              </a:xfrm>
              <a:prstGeom prst="rect">
                <a:avLst/>
              </a:prstGeom>
              <a:noFill/>
              <a:ln w="9525">
                <a:noFill/>
                <a:miter lim="800000"/>
                <a:headEnd/>
                <a:tailEnd/>
              </a:ln>
            </p:spPr>
            <p:txBody>
              <a:bodyPr lIns="91403" tIns="45703" rIns="91403" bIns="45703">
                <a:spAutoFit/>
              </a:bodyPr>
              <a:lstStyle/>
              <a:p>
                <a:pPr algn="ctr"/>
                <a:r>
                  <a:rPr lang="en-US" sz="2400" dirty="0">
                    <a:solidFill>
                      <a:prstClr val="black"/>
                    </a:solidFill>
                  </a:rPr>
                  <a:t>Soil </a:t>
                </a:r>
              </a:p>
              <a:p>
                <a:pPr algn="ctr"/>
                <a:r>
                  <a:rPr lang="en-US" sz="2400" dirty="0">
                    <a:solidFill>
                      <a:prstClr val="black"/>
                    </a:solidFill>
                  </a:rPr>
                  <a:t>moisture</a:t>
                </a:r>
              </a:p>
              <a:p>
                <a:pPr algn="ctr"/>
                <a:r>
                  <a:rPr lang="en-US" sz="2400" dirty="0">
                    <a:solidFill>
                      <a:prstClr val="black"/>
                    </a:solidFill>
                  </a:rPr>
                  <a:t>data</a:t>
                </a:r>
              </a:p>
            </p:txBody>
          </p:sp>
          <p:sp>
            <p:nvSpPr>
              <p:cNvPr id="44037" name="Text Box 11"/>
              <p:cNvSpPr txBox="1">
                <a:spLocks noChangeArrowheads="1"/>
              </p:cNvSpPr>
              <p:nvPr/>
            </p:nvSpPr>
            <p:spPr bwMode="auto">
              <a:xfrm>
                <a:off x="2035648" y="1739681"/>
                <a:ext cx="1346984" cy="391187"/>
              </a:xfrm>
              <a:prstGeom prst="rect">
                <a:avLst/>
              </a:prstGeom>
              <a:noFill/>
              <a:ln w="9525">
                <a:noFill/>
                <a:miter lim="800000"/>
                <a:headEnd/>
                <a:tailEnd/>
              </a:ln>
            </p:spPr>
            <p:txBody>
              <a:bodyPr wrap="none" lIns="91403" tIns="45703" rIns="91403" bIns="45703">
                <a:spAutoFit/>
              </a:bodyPr>
              <a:lstStyle/>
              <a:p>
                <a:r>
                  <a:rPr lang="en-US" sz="2400" dirty="0">
                    <a:solidFill>
                      <a:prstClr val="black"/>
                    </a:solidFill>
                  </a:rPr>
                  <a:t>Streamflow</a:t>
                </a:r>
              </a:p>
            </p:txBody>
          </p:sp>
          <p:sp>
            <p:nvSpPr>
              <p:cNvPr id="44038" name="Text Box 12"/>
              <p:cNvSpPr txBox="1">
                <a:spLocks noChangeArrowheads="1"/>
              </p:cNvSpPr>
              <p:nvPr/>
            </p:nvSpPr>
            <p:spPr bwMode="auto">
              <a:xfrm>
                <a:off x="5204528" y="4262090"/>
                <a:ext cx="1773564" cy="391187"/>
              </a:xfrm>
              <a:prstGeom prst="rect">
                <a:avLst/>
              </a:prstGeom>
              <a:noFill/>
              <a:ln w="9525">
                <a:noFill/>
                <a:miter lim="800000"/>
                <a:headEnd/>
                <a:tailEnd/>
              </a:ln>
            </p:spPr>
            <p:txBody>
              <a:bodyPr wrap="square" lIns="91403" tIns="45703" rIns="91403" bIns="45703">
                <a:spAutoFit/>
              </a:bodyPr>
              <a:lstStyle/>
              <a:p>
                <a:pPr algn="ctr"/>
                <a:r>
                  <a:rPr lang="en-US" sz="2400" dirty="0">
                    <a:solidFill>
                      <a:prstClr val="black"/>
                    </a:solidFill>
                  </a:rPr>
                  <a:t>Flux </a:t>
                </a:r>
                <a:r>
                  <a:rPr lang="en-US" sz="2400" dirty="0" smtClean="0">
                    <a:solidFill>
                      <a:prstClr val="black"/>
                    </a:solidFill>
                  </a:rPr>
                  <a:t>tower data</a:t>
                </a:r>
                <a:endParaRPr lang="en-US" sz="2400" dirty="0">
                  <a:solidFill>
                    <a:prstClr val="black"/>
                  </a:solidFill>
                </a:endParaRPr>
              </a:p>
            </p:txBody>
          </p:sp>
          <p:sp>
            <p:nvSpPr>
              <p:cNvPr id="44039" name="Text Box 13"/>
              <p:cNvSpPr txBox="1">
                <a:spLocks noChangeArrowheads="1"/>
              </p:cNvSpPr>
              <p:nvPr/>
            </p:nvSpPr>
            <p:spPr bwMode="auto">
              <a:xfrm>
                <a:off x="1407336" y="2838425"/>
                <a:ext cx="1473067" cy="705420"/>
              </a:xfrm>
              <a:prstGeom prst="rect">
                <a:avLst/>
              </a:prstGeom>
              <a:noFill/>
              <a:ln w="9525">
                <a:noFill/>
                <a:miter lim="800000"/>
                <a:headEnd/>
                <a:tailEnd/>
              </a:ln>
            </p:spPr>
            <p:txBody>
              <a:bodyPr wrap="none" lIns="91403" tIns="45703" rIns="91403" bIns="45703">
                <a:spAutoFit/>
              </a:bodyPr>
              <a:lstStyle/>
              <a:p>
                <a:pPr algn="ctr"/>
                <a:r>
                  <a:rPr lang="en-US" sz="2400" dirty="0">
                    <a:solidFill>
                      <a:prstClr val="black"/>
                    </a:solidFill>
                  </a:rPr>
                  <a:t>Precipitation</a:t>
                </a:r>
              </a:p>
              <a:p>
                <a:pPr algn="ctr"/>
                <a:r>
                  <a:rPr lang="en-US" sz="2400" dirty="0">
                    <a:solidFill>
                      <a:prstClr val="black"/>
                    </a:solidFill>
                  </a:rPr>
                  <a:t>&amp; Climate</a:t>
                </a:r>
              </a:p>
            </p:txBody>
          </p:sp>
          <p:sp>
            <p:nvSpPr>
              <p:cNvPr id="44040" name="Text Box 14"/>
              <p:cNvSpPr txBox="1">
                <a:spLocks noChangeArrowheads="1"/>
              </p:cNvSpPr>
              <p:nvPr/>
            </p:nvSpPr>
            <p:spPr bwMode="auto">
              <a:xfrm>
                <a:off x="4889321" y="1549431"/>
                <a:ext cx="1536108" cy="705420"/>
              </a:xfrm>
              <a:prstGeom prst="rect">
                <a:avLst/>
              </a:prstGeom>
              <a:noFill/>
              <a:ln w="9525">
                <a:noFill/>
                <a:miter lim="800000"/>
                <a:headEnd/>
                <a:tailEnd/>
              </a:ln>
            </p:spPr>
            <p:txBody>
              <a:bodyPr wrap="none" lIns="91403" tIns="45703" rIns="91403" bIns="45703">
                <a:spAutoFit/>
              </a:bodyPr>
              <a:lstStyle/>
              <a:p>
                <a:pPr algn="ctr"/>
                <a:r>
                  <a:rPr lang="en-US" sz="2400" dirty="0">
                    <a:solidFill>
                      <a:prstClr val="black"/>
                    </a:solidFill>
                  </a:rPr>
                  <a:t>Groundwater</a:t>
                </a:r>
              </a:p>
              <a:p>
                <a:pPr algn="ctr"/>
                <a:r>
                  <a:rPr lang="en-US" sz="2400" dirty="0">
                    <a:solidFill>
                      <a:prstClr val="black"/>
                    </a:solidFill>
                  </a:rPr>
                  <a:t>levels</a:t>
                </a:r>
              </a:p>
            </p:txBody>
          </p:sp>
          <p:sp>
            <p:nvSpPr>
              <p:cNvPr id="44041" name="Text Box 15"/>
              <p:cNvSpPr txBox="1">
                <a:spLocks noChangeArrowheads="1"/>
              </p:cNvSpPr>
              <p:nvPr/>
            </p:nvSpPr>
            <p:spPr bwMode="auto">
              <a:xfrm>
                <a:off x="1407336" y="4272779"/>
                <a:ext cx="1893343" cy="391187"/>
              </a:xfrm>
              <a:prstGeom prst="rect">
                <a:avLst/>
              </a:prstGeom>
              <a:noFill/>
              <a:ln w="9525">
                <a:noFill/>
                <a:miter lim="800000"/>
                <a:headEnd/>
                <a:tailEnd/>
              </a:ln>
            </p:spPr>
            <p:txBody>
              <a:bodyPr lIns="91403" tIns="45703" rIns="91403" bIns="45703">
                <a:spAutoFit/>
              </a:bodyPr>
              <a:lstStyle/>
              <a:p>
                <a:r>
                  <a:rPr lang="en-US" sz="2400" dirty="0">
                    <a:solidFill>
                      <a:prstClr val="black"/>
                    </a:solidFill>
                  </a:rPr>
                  <a:t>Water Quality</a:t>
                </a:r>
              </a:p>
            </p:txBody>
          </p:sp>
          <p:sp>
            <p:nvSpPr>
              <p:cNvPr id="44042" name="Line 17"/>
              <p:cNvSpPr>
                <a:spLocks noChangeShapeType="1"/>
              </p:cNvSpPr>
              <p:nvPr/>
            </p:nvSpPr>
            <p:spPr bwMode="auto">
              <a:xfrm>
                <a:off x="3346909" y="2150107"/>
                <a:ext cx="401363" cy="393325"/>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3" name="Line 18"/>
              <p:cNvSpPr>
                <a:spLocks noChangeShapeType="1"/>
              </p:cNvSpPr>
              <p:nvPr/>
            </p:nvSpPr>
            <p:spPr bwMode="auto">
              <a:xfrm>
                <a:off x="2863591" y="3161208"/>
                <a:ext cx="590488" cy="3847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4" name="Line 19"/>
              <p:cNvSpPr>
                <a:spLocks noChangeShapeType="1"/>
              </p:cNvSpPr>
              <p:nvPr/>
            </p:nvSpPr>
            <p:spPr bwMode="auto">
              <a:xfrm flipV="1">
                <a:off x="2483241" y="3892280"/>
                <a:ext cx="949823" cy="380499"/>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5" name="Line 20"/>
              <p:cNvSpPr>
                <a:spLocks noChangeShapeType="1"/>
              </p:cNvSpPr>
              <p:nvPr/>
            </p:nvSpPr>
            <p:spPr bwMode="auto">
              <a:xfrm flipH="1" flipV="1">
                <a:off x="4889321" y="3892280"/>
                <a:ext cx="1075906" cy="43607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6" name="Line 21"/>
              <p:cNvSpPr>
                <a:spLocks noChangeShapeType="1"/>
              </p:cNvSpPr>
              <p:nvPr/>
            </p:nvSpPr>
            <p:spPr bwMode="auto">
              <a:xfrm flipH="1" flipV="1">
                <a:off x="4889321" y="3357871"/>
                <a:ext cx="695557" cy="3847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sp>
            <p:nvSpPr>
              <p:cNvPr id="44047" name="Line 22"/>
              <p:cNvSpPr>
                <a:spLocks noChangeShapeType="1"/>
              </p:cNvSpPr>
              <p:nvPr/>
            </p:nvSpPr>
            <p:spPr bwMode="auto">
              <a:xfrm flipH="1">
                <a:off x="4557303" y="2252713"/>
                <a:ext cx="605197" cy="290718"/>
              </a:xfrm>
              <a:prstGeom prst="line">
                <a:avLst/>
              </a:prstGeom>
              <a:noFill/>
              <a:ln w="38100">
                <a:solidFill>
                  <a:schemeClr val="tx1"/>
                </a:solidFill>
                <a:round/>
                <a:headEnd/>
                <a:tailEnd type="triangle" w="med" len="med"/>
              </a:ln>
            </p:spPr>
            <p:txBody>
              <a:bodyPr/>
              <a:lstStyle/>
              <a:p>
                <a:endParaRPr lang="en-US">
                  <a:solidFill>
                    <a:prstClr val="black"/>
                  </a:solidFill>
                </a:endParaRPr>
              </a:p>
            </p:txBody>
          </p:sp>
        </p:grpSp>
        <p:pic>
          <p:nvPicPr>
            <p:cNvPr id="17" name="Picture 5" descr="stream3"/>
            <p:cNvPicPr>
              <a:picLocks noChangeAspect="1" noChangeArrowheads="1"/>
            </p:cNvPicPr>
            <p:nvPr/>
          </p:nvPicPr>
          <p:blipFill>
            <a:blip r:embed="rId3" cstate="print"/>
            <a:srcRect/>
            <a:stretch>
              <a:fillRect/>
            </a:stretch>
          </p:blipFill>
          <p:spPr bwMode="auto">
            <a:xfrm>
              <a:off x="837058" y="979965"/>
              <a:ext cx="1185996" cy="1499647"/>
            </a:xfrm>
            <a:prstGeom prst="rect">
              <a:avLst/>
            </a:prstGeom>
            <a:noFill/>
            <a:ln w="9525">
              <a:noFill/>
              <a:miter lim="800000"/>
              <a:headEnd/>
              <a:tailEnd/>
            </a:ln>
          </p:spPr>
        </p:pic>
        <p:pic>
          <p:nvPicPr>
            <p:cNvPr id="18" name="Picture 16" descr="weather_sta"/>
            <p:cNvPicPr>
              <a:picLocks noChangeAspect="1" noChangeArrowheads="1"/>
            </p:cNvPicPr>
            <p:nvPr/>
          </p:nvPicPr>
          <p:blipFill>
            <a:blip r:embed="rId4" cstate="print"/>
            <a:srcRect/>
            <a:stretch>
              <a:fillRect/>
            </a:stretch>
          </p:blipFill>
          <p:spPr bwMode="auto">
            <a:xfrm>
              <a:off x="520510" y="2752635"/>
              <a:ext cx="871827" cy="1456122"/>
            </a:xfrm>
            <a:prstGeom prst="rect">
              <a:avLst/>
            </a:prstGeom>
            <a:noFill/>
            <a:ln w="9525">
              <a:noFill/>
              <a:miter lim="800000"/>
              <a:headEnd/>
              <a:tailEnd/>
            </a:ln>
          </p:spPr>
        </p:pic>
        <p:pic>
          <p:nvPicPr>
            <p:cNvPr id="19" name="Picture 6" descr="tdr"/>
            <p:cNvPicPr>
              <a:picLocks noChangeAspect="1" noChangeArrowheads="1"/>
            </p:cNvPicPr>
            <p:nvPr/>
          </p:nvPicPr>
          <p:blipFill>
            <a:blip r:embed="rId5" cstate="print"/>
            <a:srcRect/>
            <a:stretch>
              <a:fillRect/>
            </a:stretch>
          </p:blipFill>
          <p:spPr bwMode="auto">
            <a:xfrm>
              <a:off x="7854964" y="2689325"/>
              <a:ext cx="970748" cy="1392812"/>
            </a:xfrm>
            <a:prstGeom prst="rect">
              <a:avLst/>
            </a:prstGeom>
            <a:noFill/>
            <a:ln w="9525">
              <a:noFill/>
              <a:miter lim="800000"/>
              <a:headEnd/>
              <a:tailEnd/>
            </a:ln>
          </p:spPr>
        </p:pic>
        <p:pic>
          <p:nvPicPr>
            <p:cNvPr id="20" name="Picture 15" descr="VAIRA3"/>
            <p:cNvPicPr>
              <a:picLocks noChangeAspect="1" noChangeArrowheads="1"/>
            </p:cNvPicPr>
            <p:nvPr/>
          </p:nvPicPr>
          <p:blipFill>
            <a:blip r:embed="rId6" cstate="print"/>
            <a:srcRect/>
            <a:stretch>
              <a:fillRect/>
            </a:stretch>
          </p:blipFill>
          <p:spPr bwMode="auto">
            <a:xfrm>
              <a:off x="7728344" y="4675806"/>
              <a:ext cx="1187056" cy="1039194"/>
            </a:xfrm>
            <a:prstGeom prst="rect">
              <a:avLst/>
            </a:prstGeom>
            <a:noFill/>
            <a:ln w="9525">
              <a:noFill/>
              <a:miter lim="800000"/>
              <a:headEnd/>
              <a:tailEnd/>
            </a:ln>
          </p:spPr>
        </p:pic>
        <p:pic>
          <p:nvPicPr>
            <p:cNvPr id="21" name="Picture 3" descr="C:\Documents and Settings\Amber\Desktop\Research\Site Photos\LBR\DSC00422.JPG"/>
            <p:cNvPicPr>
              <a:picLocks noChangeAspect="1" noChangeArrowheads="1"/>
            </p:cNvPicPr>
            <p:nvPr/>
          </p:nvPicPr>
          <p:blipFill>
            <a:blip r:embed="rId7" cstate="print"/>
            <a:srcRect/>
            <a:stretch>
              <a:fillRect/>
            </a:stretch>
          </p:blipFill>
          <p:spPr bwMode="auto">
            <a:xfrm>
              <a:off x="457200" y="4715234"/>
              <a:ext cx="1266193" cy="949645"/>
            </a:xfrm>
            <a:prstGeom prst="rect">
              <a:avLst/>
            </a:prstGeom>
            <a:noFill/>
          </p:spPr>
        </p:pic>
        <p:pic>
          <p:nvPicPr>
            <p:cNvPr id="4098" name="Picture 2" descr="Truck-mounted drill rig for drilling a well. "/>
            <p:cNvPicPr>
              <a:picLocks noChangeAspect="1" noChangeArrowheads="1"/>
            </p:cNvPicPr>
            <p:nvPr/>
          </p:nvPicPr>
          <p:blipFill>
            <a:blip r:embed="rId8" cstate="print"/>
            <a:srcRect/>
            <a:stretch>
              <a:fillRect/>
            </a:stretch>
          </p:blipFill>
          <p:spPr bwMode="auto">
            <a:xfrm>
              <a:off x="7538415" y="979965"/>
              <a:ext cx="1016075" cy="1361157"/>
            </a:xfrm>
            <a:prstGeom prst="rect">
              <a:avLst/>
            </a:prstGeom>
            <a:noFill/>
          </p:spPr>
        </p:pic>
      </p:grpSp>
      <p:sp>
        <p:nvSpPr>
          <p:cNvPr id="31" name="Rectangle 2"/>
          <p:cNvSpPr>
            <a:spLocks noGrp="1" noChangeArrowheads="1"/>
          </p:cNvSpPr>
          <p:nvPr>
            <p:ph type="title"/>
          </p:nvPr>
        </p:nvSpPr>
        <p:spPr>
          <a:xfrm>
            <a:off x="0" y="76200"/>
            <a:ext cx="9144000" cy="1828800"/>
          </a:xfrm>
        </p:spPr>
        <p:txBody>
          <a:bodyPr/>
          <a:lstStyle/>
          <a:p>
            <a:r>
              <a:rPr lang="en-US" sz="3200" dirty="0" smtClean="0">
                <a:solidFill>
                  <a:srgbClr val="FF0000"/>
                </a:solidFill>
              </a:rPr>
              <a:t>Observation Data Model </a:t>
            </a:r>
            <a:r>
              <a:rPr lang="en-US" sz="3200" dirty="0" smtClean="0"/>
              <a:t>for hydrologic and environmental measurements</a:t>
            </a:r>
            <a:r>
              <a:rPr lang="en-US" sz="3200" dirty="0" smtClean="0">
                <a:solidFill>
                  <a:srgbClr val="FF0000"/>
                </a:solidFill>
              </a:rPr>
              <a:t/>
            </a:r>
            <a:br>
              <a:rPr lang="en-US" sz="3200" dirty="0" smtClean="0">
                <a:solidFill>
                  <a:srgbClr val="FF0000"/>
                </a:solidFill>
              </a:rPr>
            </a:br>
            <a:r>
              <a:rPr lang="en-US" sz="2800" dirty="0" smtClean="0"/>
              <a:t>The way that data is organized can enhance or inhibit the analysis that can be done</a:t>
            </a:r>
            <a:endParaRPr lang="en-US" sz="32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9" name="Picture 3"/>
          <p:cNvPicPr>
            <a:picLocks noChangeAspect="1" noChangeArrowheads="1"/>
          </p:cNvPicPr>
          <p:nvPr/>
        </p:nvPicPr>
        <p:blipFill>
          <a:blip r:embed="rId2" cstate="print"/>
          <a:srcRect/>
          <a:stretch>
            <a:fillRect/>
          </a:stretch>
        </p:blipFill>
        <p:spPr bwMode="auto">
          <a:xfrm>
            <a:off x="0" y="0"/>
            <a:ext cx="9105458" cy="6011334"/>
          </a:xfrm>
          <a:prstGeom prst="rect">
            <a:avLst/>
          </a:prstGeom>
          <a:noFill/>
          <a:ln w="9525">
            <a:noFill/>
            <a:miter lim="800000"/>
            <a:headEnd/>
            <a:tailEnd/>
          </a:ln>
        </p:spPr>
      </p:pic>
      <p:sp>
        <p:nvSpPr>
          <p:cNvPr id="8" name="Rectangle 7"/>
          <p:cNvSpPr/>
          <p:nvPr/>
        </p:nvSpPr>
        <p:spPr>
          <a:xfrm>
            <a:off x="-228600" y="2057400"/>
            <a:ext cx="95250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p:nvPr>
        </p:nvSpPr>
        <p:spPr>
          <a:xfrm>
            <a:off x="152400" y="2133600"/>
            <a:ext cx="8763000" cy="4572000"/>
          </a:xfrm>
          <a:solidFill>
            <a:schemeClr val="bg1"/>
          </a:solidFill>
        </p:spPr>
        <p:txBody>
          <a:bodyPr/>
          <a:lstStyle/>
          <a:p>
            <a:r>
              <a:rPr lang="en-US" dirty="0" smtClean="0"/>
              <a:t>An online collaborative environment centered on the sharing of hydrologic data and models </a:t>
            </a:r>
          </a:p>
          <a:p>
            <a:pPr lvl="1"/>
            <a:r>
              <a:rPr lang="en-US" dirty="0" smtClean="0"/>
              <a:t>Simple and easy to use</a:t>
            </a:r>
          </a:p>
          <a:p>
            <a:pPr lvl="1"/>
            <a:r>
              <a:rPr lang="en-US" dirty="0" smtClean="0"/>
              <a:t>Find, create, share, connect, integrate, work together online</a:t>
            </a:r>
          </a:p>
          <a:p>
            <a:pPr lvl="1"/>
            <a:r>
              <a:rPr lang="en-US" dirty="0" smtClean="0"/>
              <a:t>Leverage existing online sharing and collaboration platforms</a:t>
            </a:r>
          </a:p>
          <a:p>
            <a:pPr lvl="1"/>
            <a:r>
              <a:rPr lang="en-US" b="1" dirty="0" smtClean="0">
                <a:solidFill>
                  <a:srgbClr val="FF0000"/>
                </a:solidFill>
              </a:rPr>
              <a:t>Hydro value added</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229600" cy="974725"/>
          </a:xfrm>
        </p:spPr>
        <p:txBody>
          <a:bodyPr/>
          <a:lstStyle/>
          <a:p>
            <a:r>
              <a:rPr lang="en-US" dirty="0" smtClean="0"/>
              <a:t>Purpose</a:t>
            </a:r>
            <a:endParaRPr lang="en-US" dirty="0"/>
          </a:p>
        </p:txBody>
      </p:sp>
      <p:sp>
        <p:nvSpPr>
          <p:cNvPr id="3" name="Content Placeholder 2"/>
          <p:cNvSpPr>
            <a:spLocks noGrp="1"/>
          </p:cNvSpPr>
          <p:nvPr>
            <p:ph idx="1"/>
          </p:nvPr>
        </p:nvSpPr>
        <p:spPr>
          <a:xfrm>
            <a:off x="457200" y="1112837"/>
            <a:ext cx="8229600" cy="4525963"/>
          </a:xfrm>
        </p:spPr>
        <p:txBody>
          <a:bodyPr/>
          <a:lstStyle/>
          <a:p>
            <a:r>
              <a:rPr lang="en-US" dirty="0" smtClean="0"/>
              <a:t>Facilitate collaboration</a:t>
            </a:r>
          </a:p>
          <a:p>
            <a:r>
              <a:rPr lang="en-US" dirty="0" smtClean="0"/>
              <a:t>Provide a place for </a:t>
            </a:r>
            <a:r>
              <a:rPr lang="en-US" dirty="0" err="1" smtClean="0"/>
              <a:t>HydroDesktop</a:t>
            </a:r>
            <a:r>
              <a:rPr lang="en-US" dirty="0" smtClean="0"/>
              <a:t> users to simply upload and publish data</a:t>
            </a:r>
          </a:p>
          <a:p>
            <a:r>
              <a:rPr lang="en-US" dirty="0" smtClean="0"/>
              <a:t>Support immutable archive data collections as well as transient “work in progress” data sharing</a:t>
            </a:r>
          </a:p>
          <a:p>
            <a:r>
              <a:rPr lang="en-US" dirty="0" smtClean="0">
                <a:solidFill>
                  <a:srgbClr val="FF0000"/>
                </a:solidFill>
              </a:rPr>
              <a:t>Support seeing inside data collections to facilitate integration and synthesis across datasets</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961373" y="533399"/>
            <a:ext cx="7221255" cy="6234113"/>
          </a:xfrm>
          <a:prstGeom prst="rect">
            <a:avLst/>
          </a:prstGeom>
          <a:noFill/>
          <a:ln w="9525">
            <a:noFill/>
            <a:miter lim="800000"/>
            <a:headEnd/>
            <a:tailEnd/>
          </a:ln>
        </p:spPr>
      </p:pic>
      <p:sp>
        <p:nvSpPr>
          <p:cNvPr id="3" name="TextBox 2"/>
          <p:cNvSpPr txBox="1"/>
          <p:nvPr/>
        </p:nvSpPr>
        <p:spPr>
          <a:xfrm>
            <a:off x="6477000" y="6488668"/>
            <a:ext cx="2438400" cy="369332"/>
          </a:xfrm>
          <a:prstGeom prst="rect">
            <a:avLst/>
          </a:prstGeom>
          <a:solidFill>
            <a:schemeClr val="bg1"/>
          </a:solidFill>
        </p:spPr>
        <p:txBody>
          <a:bodyPr wrap="square" rtlCol="0">
            <a:spAutoFit/>
          </a:bodyPr>
          <a:lstStyle/>
          <a:p>
            <a:pPr fontAlgn="base">
              <a:spcBef>
                <a:spcPct val="0"/>
              </a:spcBef>
              <a:spcAft>
                <a:spcPct val="0"/>
              </a:spcAft>
            </a:pPr>
            <a:r>
              <a:rPr lang="en-US" dirty="0" smtClean="0">
                <a:solidFill>
                  <a:srgbClr val="000000"/>
                </a:solidFill>
                <a:latin typeface="Arial" charset="0"/>
              </a:rPr>
              <a:t>From Tim </a:t>
            </a:r>
            <a:r>
              <a:rPr lang="en-US" dirty="0" err="1" smtClean="0">
                <a:solidFill>
                  <a:srgbClr val="000000"/>
                </a:solidFill>
                <a:latin typeface="Arial" charset="0"/>
              </a:rPr>
              <a:t>Whiteaker</a:t>
            </a:r>
            <a:endParaRPr lang="en-US" dirty="0">
              <a:solidFill>
                <a:srgbClr val="000000"/>
              </a:solidFill>
              <a:latin typeface="Arial" charset="0"/>
            </a:endParaRPr>
          </a:p>
        </p:txBody>
      </p:sp>
      <p:sp>
        <p:nvSpPr>
          <p:cNvPr id="4" name="Title 3"/>
          <p:cNvSpPr>
            <a:spLocks noGrp="1"/>
          </p:cNvSpPr>
          <p:nvPr>
            <p:ph type="title"/>
          </p:nvPr>
        </p:nvSpPr>
        <p:spPr>
          <a:xfrm>
            <a:off x="457200" y="0"/>
            <a:ext cx="8229600" cy="609600"/>
          </a:xfrm>
        </p:spPr>
        <p:txBody>
          <a:bodyPr/>
          <a:lstStyle/>
          <a:p>
            <a:r>
              <a:rPr lang="en-US" sz="4000" dirty="0" smtClean="0"/>
              <a:t>An example</a:t>
            </a:r>
            <a:endParaRPr lang="en-US" sz="4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p:cNvGrpSpPr/>
          <p:nvPr/>
        </p:nvGrpSpPr>
        <p:grpSpPr>
          <a:xfrm>
            <a:off x="396561" y="1832810"/>
            <a:ext cx="8214039" cy="4415590"/>
            <a:chOff x="1447799" y="1371600"/>
            <a:chExt cx="6400802" cy="3276601"/>
          </a:xfrm>
        </p:grpSpPr>
        <p:sp>
          <p:nvSpPr>
            <p:cNvPr id="26" name="Freeform 25"/>
            <p:cNvSpPr/>
            <p:nvPr/>
          </p:nvSpPr>
          <p:spPr>
            <a:xfrm>
              <a:off x="1447799" y="1752600"/>
              <a:ext cx="3886201" cy="2895601"/>
            </a:xfrm>
            <a:custGeom>
              <a:avLst/>
              <a:gdLst>
                <a:gd name="connsiteX0" fmla="*/ 1247775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76375 w 3971925"/>
                <a:gd name="connsiteY6" fmla="*/ 19050 h 2962275"/>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247775 w 3971925"/>
                <a:gd name="connsiteY7" fmla="*/ 9525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609725 w 3971925"/>
                <a:gd name="connsiteY7" fmla="*/ 0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609725 w 3971925"/>
                <a:gd name="connsiteY6" fmla="*/ 0 h 2971800"/>
                <a:gd name="connsiteX0" fmla="*/ 1447800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95475 h 2962275"/>
                <a:gd name="connsiteX6" fmla="*/ 1447800 w 3971925"/>
                <a:gd name="connsiteY6" fmla="*/ 0 h 2962275"/>
                <a:gd name="connsiteX0" fmla="*/ 1447800 w 4000500"/>
                <a:gd name="connsiteY0" fmla="*/ 0 h 2962275"/>
                <a:gd name="connsiteX1" fmla="*/ 2943225 w 4000500"/>
                <a:gd name="connsiteY1" fmla="*/ 0 h 2962275"/>
                <a:gd name="connsiteX2" fmla="*/ 4000500 w 4000500"/>
                <a:gd name="connsiteY2" fmla="*/ 1924050 h 2962275"/>
                <a:gd name="connsiteX3" fmla="*/ 3962400 w 4000500"/>
                <a:gd name="connsiteY3" fmla="*/ 2962275 h 2962275"/>
                <a:gd name="connsiteX4" fmla="*/ 9525 w 4000500"/>
                <a:gd name="connsiteY4" fmla="*/ 2943225 h 2962275"/>
                <a:gd name="connsiteX5" fmla="*/ 0 w 4000500"/>
                <a:gd name="connsiteY5" fmla="*/ 1895475 h 2962275"/>
                <a:gd name="connsiteX6" fmla="*/ 1447800 w 4000500"/>
                <a:gd name="connsiteY6" fmla="*/ 0 h 2962275"/>
                <a:gd name="connsiteX0" fmla="*/ 1447800 w 4019550"/>
                <a:gd name="connsiteY0" fmla="*/ 0 h 2962275"/>
                <a:gd name="connsiteX1" fmla="*/ 2943225 w 4019550"/>
                <a:gd name="connsiteY1" fmla="*/ 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19550"/>
                <a:gd name="connsiteY0" fmla="*/ 0 h 2962275"/>
                <a:gd name="connsiteX1" fmla="*/ 3924299 w 4019550"/>
                <a:gd name="connsiteY1" fmla="*/ 1905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00500"/>
                <a:gd name="connsiteY0" fmla="*/ 0 h 3143250"/>
                <a:gd name="connsiteX1" fmla="*/ 3924299 w 4000500"/>
                <a:gd name="connsiteY1" fmla="*/ 19050 h 3143250"/>
                <a:gd name="connsiteX2" fmla="*/ 4000500 w 4000500"/>
                <a:gd name="connsiteY2" fmla="*/ 1924050 h 3143250"/>
                <a:gd name="connsiteX3" fmla="*/ 3924299 w 4000500"/>
                <a:gd name="connsiteY3" fmla="*/ 3143250 h 3143250"/>
                <a:gd name="connsiteX4" fmla="*/ 9525 w 4000500"/>
                <a:gd name="connsiteY4" fmla="*/ 2943225 h 3143250"/>
                <a:gd name="connsiteX5" fmla="*/ 0 w 4000500"/>
                <a:gd name="connsiteY5" fmla="*/ 1895475 h 3143250"/>
                <a:gd name="connsiteX6" fmla="*/ 1447800 w 4000500"/>
                <a:gd name="connsiteY6"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9525 w 3924299"/>
                <a:gd name="connsiteY3" fmla="*/ 2943225 h 3143250"/>
                <a:gd name="connsiteX4" fmla="*/ 0 w 3924299"/>
                <a:gd name="connsiteY4" fmla="*/ 1895475 h 3143250"/>
                <a:gd name="connsiteX5" fmla="*/ 1447800 w 3924299"/>
                <a:gd name="connsiteY5" fmla="*/ 0 h 3143250"/>
                <a:gd name="connsiteX0" fmla="*/ 1485900 w 3962399"/>
                <a:gd name="connsiteY0" fmla="*/ 0 h 3143250"/>
                <a:gd name="connsiteX1" fmla="*/ 3962399 w 3962399"/>
                <a:gd name="connsiteY1" fmla="*/ 19050 h 3143250"/>
                <a:gd name="connsiteX2" fmla="*/ 3962399 w 3962399"/>
                <a:gd name="connsiteY2" fmla="*/ 3143250 h 3143250"/>
                <a:gd name="connsiteX3" fmla="*/ 0 w 3962399"/>
                <a:gd name="connsiteY3" fmla="*/ 3143249 h 3143250"/>
                <a:gd name="connsiteX4" fmla="*/ 38100 w 3962399"/>
                <a:gd name="connsiteY4" fmla="*/ 1895475 h 3143250"/>
                <a:gd name="connsiteX5" fmla="*/ 1485900 w 3962399"/>
                <a:gd name="connsiteY5"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114300 w 3924299"/>
                <a:gd name="connsiteY3" fmla="*/ 3143249 h 3143250"/>
                <a:gd name="connsiteX4" fmla="*/ 0 w 3924299"/>
                <a:gd name="connsiteY4" fmla="*/ 1895475 h 3143250"/>
                <a:gd name="connsiteX5" fmla="*/ 1447800 w 39242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333500 w 38099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765658 w 3809999"/>
                <a:gd name="connsiteY5" fmla="*/ 850543 h 3143250"/>
                <a:gd name="connsiteX6" fmla="*/ 1333500 w 3809999"/>
                <a:gd name="connsiteY6"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447800 w 3809999"/>
                <a:gd name="connsiteY5" fmla="*/ 1847849 h 3143250"/>
                <a:gd name="connsiteX6" fmla="*/ 1333500 w 3809999"/>
                <a:gd name="connsiteY6" fmla="*/ 0 h 3143250"/>
                <a:gd name="connsiteX0" fmla="*/ 1752600 w 3809999"/>
                <a:gd name="connsiteY0" fmla="*/ 304799 h 3124200"/>
                <a:gd name="connsiteX1" fmla="*/ 3809999 w 3809999"/>
                <a:gd name="connsiteY1" fmla="*/ 0 h 3124200"/>
                <a:gd name="connsiteX2" fmla="*/ 3809999 w 3809999"/>
                <a:gd name="connsiteY2" fmla="*/ 3124200 h 3124200"/>
                <a:gd name="connsiteX3" fmla="*/ 0 w 3809999"/>
                <a:gd name="connsiteY3" fmla="*/ 3124199 h 3124200"/>
                <a:gd name="connsiteX4" fmla="*/ 0 w 3809999"/>
                <a:gd name="connsiteY4" fmla="*/ 1981199 h 3124200"/>
                <a:gd name="connsiteX5" fmla="*/ 1447800 w 3809999"/>
                <a:gd name="connsiteY5" fmla="*/ 1828799 h 3124200"/>
                <a:gd name="connsiteX6" fmla="*/ 1752600 w 3809999"/>
                <a:gd name="connsiteY6" fmla="*/ 304799 h 3124200"/>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447800 w 3810000"/>
                <a:gd name="connsiteY5" fmla="*/ 1524000 h 2819401"/>
                <a:gd name="connsiteX6" fmla="*/ 1752600 w 3810000"/>
                <a:gd name="connsiteY6" fmla="*/ 0 h 2819401"/>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752599 w 3810000"/>
                <a:gd name="connsiteY5" fmla="*/ 1676400 h 2819401"/>
                <a:gd name="connsiteX6" fmla="*/ 1752600 w 3810000"/>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7620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6201" h="2819401">
                  <a:moveTo>
                    <a:pt x="1828801" y="0"/>
                  </a:moveTo>
                  <a:lnTo>
                    <a:pt x="3886201" y="0"/>
                  </a:lnTo>
                  <a:cubicBezTo>
                    <a:pt x="3886201" y="939800"/>
                    <a:pt x="3886200" y="1879601"/>
                    <a:pt x="3886200" y="2819401"/>
                  </a:cubicBezTo>
                  <a:lnTo>
                    <a:pt x="1" y="2819400"/>
                  </a:lnTo>
                  <a:cubicBezTo>
                    <a:pt x="1" y="2438400"/>
                    <a:pt x="0" y="2057400"/>
                    <a:pt x="0" y="1676400"/>
                  </a:cubicBezTo>
                  <a:lnTo>
                    <a:pt x="1828800" y="1676400"/>
                  </a:lnTo>
                  <a:cubicBezTo>
                    <a:pt x="1828800" y="1117600"/>
                    <a:pt x="1828801" y="558800"/>
                    <a:pt x="1828801" y="0"/>
                  </a:cubicBezTo>
                  <a:close/>
                </a:path>
              </a:pathLst>
            </a:custGeom>
            <a:solidFill>
              <a:schemeClr val="accent1">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sp>
          <p:nvSpPr>
            <p:cNvPr id="73" name="Freeform 72"/>
            <p:cNvSpPr/>
            <p:nvPr/>
          </p:nvSpPr>
          <p:spPr>
            <a:xfrm>
              <a:off x="5562601" y="1752600"/>
              <a:ext cx="2286000" cy="2895601"/>
            </a:xfrm>
            <a:custGeom>
              <a:avLst/>
              <a:gdLst>
                <a:gd name="connsiteX0" fmla="*/ 1247775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76375 w 3971925"/>
                <a:gd name="connsiteY6" fmla="*/ 19050 h 2962275"/>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0" fmla="*/ 1247775 w 3971925"/>
                <a:gd name="connsiteY0" fmla="*/ 9525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247775 w 3971925"/>
                <a:gd name="connsiteY7" fmla="*/ 9525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228725 w 3971925"/>
                <a:gd name="connsiteY6" fmla="*/ 0 h 2971800"/>
                <a:gd name="connsiteX7" fmla="*/ 1609725 w 3971925"/>
                <a:gd name="connsiteY7" fmla="*/ 0 h 2971800"/>
                <a:gd name="connsiteX0" fmla="*/ 1609725 w 3971925"/>
                <a:gd name="connsiteY0" fmla="*/ 0 h 2971800"/>
                <a:gd name="connsiteX1" fmla="*/ 3048000 w 3971925"/>
                <a:gd name="connsiteY1" fmla="*/ 9525 h 2971800"/>
                <a:gd name="connsiteX2" fmla="*/ 3971925 w 3971925"/>
                <a:gd name="connsiteY2" fmla="*/ 1952625 h 2971800"/>
                <a:gd name="connsiteX3" fmla="*/ 3962400 w 3971925"/>
                <a:gd name="connsiteY3" fmla="*/ 2971800 h 2971800"/>
                <a:gd name="connsiteX4" fmla="*/ 9525 w 3971925"/>
                <a:gd name="connsiteY4" fmla="*/ 2952750 h 2971800"/>
                <a:gd name="connsiteX5" fmla="*/ 0 w 3971925"/>
                <a:gd name="connsiteY5" fmla="*/ 1819275 h 2971800"/>
                <a:gd name="connsiteX6" fmla="*/ 1609725 w 3971925"/>
                <a:gd name="connsiteY6" fmla="*/ 0 h 2971800"/>
                <a:gd name="connsiteX0" fmla="*/ 1447800 w 3971925"/>
                <a:gd name="connsiteY0" fmla="*/ 0 h 2962275"/>
                <a:gd name="connsiteX1" fmla="*/ 3048000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09750 h 2962275"/>
                <a:gd name="connsiteX6" fmla="*/ 1447800 w 3971925"/>
                <a:gd name="connsiteY6" fmla="*/ 0 h 2962275"/>
                <a:gd name="connsiteX0" fmla="*/ 1447800 w 3971925"/>
                <a:gd name="connsiteY0" fmla="*/ 0 h 2962275"/>
                <a:gd name="connsiteX1" fmla="*/ 2943225 w 3971925"/>
                <a:gd name="connsiteY1" fmla="*/ 0 h 2962275"/>
                <a:gd name="connsiteX2" fmla="*/ 3971925 w 3971925"/>
                <a:gd name="connsiteY2" fmla="*/ 1943100 h 2962275"/>
                <a:gd name="connsiteX3" fmla="*/ 3962400 w 3971925"/>
                <a:gd name="connsiteY3" fmla="*/ 2962275 h 2962275"/>
                <a:gd name="connsiteX4" fmla="*/ 9525 w 3971925"/>
                <a:gd name="connsiteY4" fmla="*/ 2943225 h 2962275"/>
                <a:gd name="connsiteX5" fmla="*/ 0 w 3971925"/>
                <a:gd name="connsiteY5" fmla="*/ 1895475 h 2962275"/>
                <a:gd name="connsiteX6" fmla="*/ 1447800 w 3971925"/>
                <a:gd name="connsiteY6" fmla="*/ 0 h 2962275"/>
                <a:gd name="connsiteX0" fmla="*/ 1447800 w 4000500"/>
                <a:gd name="connsiteY0" fmla="*/ 0 h 2962275"/>
                <a:gd name="connsiteX1" fmla="*/ 2943225 w 4000500"/>
                <a:gd name="connsiteY1" fmla="*/ 0 h 2962275"/>
                <a:gd name="connsiteX2" fmla="*/ 4000500 w 4000500"/>
                <a:gd name="connsiteY2" fmla="*/ 1924050 h 2962275"/>
                <a:gd name="connsiteX3" fmla="*/ 3962400 w 4000500"/>
                <a:gd name="connsiteY3" fmla="*/ 2962275 h 2962275"/>
                <a:gd name="connsiteX4" fmla="*/ 9525 w 4000500"/>
                <a:gd name="connsiteY4" fmla="*/ 2943225 h 2962275"/>
                <a:gd name="connsiteX5" fmla="*/ 0 w 4000500"/>
                <a:gd name="connsiteY5" fmla="*/ 1895475 h 2962275"/>
                <a:gd name="connsiteX6" fmla="*/ 1447800 w 4000500"/>
                <a:gd name="connsiteY6" fmla="*/ 0 h 2962275"/>
                <a:gd name="connsiteX0" fmla="*/ 1447800 w 4019550"/>
                <a:gd name="connsiteY0" fmla="*/ 0 h 2962275"/>
                <a:gd name="connsiteX1" fmla="*/ 2943225 w 4019550"/>
                <a:gd name="connsiteY1" fmla="*/ 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19550"/>
                <a:gd name="connsiteY0" fmla="*/ 0 h 2962275"/>
                <a:gd name="connsiteX1" fmla="*/ 3924299 w 4019550"/>
                <a:gd name="connsiteY1" fmla="*/ 19050 h 2962275"/>
                <a:gd name="connsiteX2" fmla="*/ 4000500 w 4019550"/>
                <a:gd name="connsiteY2" fmla="*/ 1924050 h 2962275"/>
                <a:gd name="connsiteX3" fmla="*/ 4019550 w 4019550"/>
                <a:gd name="connsiteY3" fmla="*/ 2962275 h 2962275"/>
                <a:gd name="connsiteX4" fmla="*/ 9525 w 4019550"/>
                <a:gd name="connsiteY4" fmla="*/ 2943225 h 2962275"/>
                <a:gd name="connsiteX5" fmla="*/ 0 w 4019550"/>
                <a:gd name="connsiteY5" fmla="*/ 1895475 h 2962275"/>
                <a:gd name="connsiteX6" fmla="*/ 1447800 w 4019550"/>
                <a:gd name="connsiteY6" fmla="*/ 0 h 2962275"/>
                <a:gd name="connsiteX0" fmla="*/ 1447800 w 4000500"/>
                <a:gd name="connsiteY0" fmla="*/ 0 h 3143250"/>
                <a:gd name="connsiteX1" fmla="*/ 3924299 w 4000500"/>
                <a:gd name="connsiteY1" fmla="*/ 19050 h 3143250"/>
                <a:gd name="connsiteX2" fmla="*/ 4000500 w 4000500"/>
                <a:gd name="connsiteY2" fmla="*/ 1924050 h 3143250"/>
                <a:gd name="connsiteX3" fmla="*/ 3924299 w 4000500"/>
                <a:gd name="connsiteY3" fmla="*/ 3143250 h 3143250"/>
                <a:gd name="connsiteX4" fmla="*/ 9525 w 4000500"/>
                <a:gd name="connsiteY4" fmla="*/ 2943225 h 3143250"/>
                <a:gd name="connsiteX5" fmla="*/ 0 w 4000500"/>
                <a:gd name="connsiteY5" fmla="*/ 1895475 h 3143250"/>
                <a:gd name="connsiteX6" fmla="*/ 1447800 w 4000500"/>
                <a:gd name="connsiteY6"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9525 w 3924299"/>
                <a:gd name="connsiteY3" fmla="*/ 2943225 h 3143250"/>
                <a:gd name="connsiteX4" fmla="*/ 0 w 3924299"/>
                <a:gd name="connsiteY4" fmla="*/ 1895475 h 3143250"/>
                <a:gd name="connsiteX5" fmla="*/ 1447800 w 3924299"/>
                <a:gd name="connsiteY5" fmla="*/ 0 h 3143250"/>
                <a:gd name="connsiteX0" fmla="*/ 1485900 w 3962399"/>
                <a:gd name="connsiteY0" fmla="*/ 0 h 3143250"/>
                <a:gd name="connsiteX1" fmla="*/ 3962399 w 3962399"/>
                <a:gd name="connsiteY1" fmla="*/ 19050 h 3143250"/>
                <a:gd name="connsiteX2" fmla="*/ 3962399 w 3962399"/>
                <a:gd name="connsiteY2" fmla="*/ 3143250 h 3143250"/>
                <a:gd name="connsiteX3" fmla="*/ 0 w 3962399"/>
                <a:gd name="connsiteY3" fmla="*/ 3143249 h 3143250"/>
                <a:gd name="connsiteX4" fmla="*/ 38100 w 3962399"/>
                <a:gd name="connsiteY4" fmla="*/ 1895475 h 3143250"/>
                <a:gd name="connsiteX5" fmla="*/ 1485900 w 3962399"/>
                <a:gd name="connsiteY5" fmla="*/ 0 h 3143250"/>
                <a:gd name="connsiteX0" fmla="*/ 1447800 w 3924299"/>
                <a:gd name="connsiteY0" fmla="*/ 0 h 3143250"/>
                <a:gd name="connsiteX1" fmla="*/ 3924299 w 3924299"/>
                <a:gd name="connsiteY1" fmla="*/ 19050 h 3143250"/>
                <a:gd name="connsiteX2" fmla="*/ 3924299 w 3924299"/>
                <a:gd name="connsiteY2" fmla="*/ 3143250 h 3143250"/>
                <a:gd name="connsiteX3" fmla="*/ 114300 w 3924299"/>
                <a:gd name="connsiteY3" fmla="*/ 3143249 h 3143250"/>
                <a:gd name="connsiteX4" fmla="*/ 0 w 3924299"/>
                <a:gd name="connsiteY4" fmla="*/ 1895475 h 3143250"/>
                <a:gd name="connsiteX5" fmla="*/ 1447800 w 39242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333500 w 3809999"/>
                <a:gd name="connsiteY5"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765658 w 3809999"/>
                <a:gd name="connsiteY5" fmla="*/ 850543 h 3143250"/>
                <a:gd name="connsiteX6" fmla="*/ 1333500 w 3809999"/>
                <a:gd name="connsiteY6" fmla="*/ 0 h 3143250"/>
                <a:gd name="connsiteX0" fmla="*/ 1333500 w 3809999"/>
                <a:gd name="connsiteY0" fmla="*/ 0 h 3143250"/>
                <a:gd name="connsiteX1" fmla="*/ 3809999 w 3809999"/>
                <a:gd name="connsiteY1" fmla="*/ 19050 h 3143250"/>
                <a:gd name="connsiteX2" fmla="*/ 3809999 w 3809999"/>
                <a:gd name="connsiteY2" fmla="*/ 3143250 h 3143250"/>
                <a:gd name="connsiteX3" fmla="*/ 0 w 3809999"/>
                <a:gd name="connsiteY3" fmla="*/ 3143249 h 3143250"/>
                <a:gd name="connsiteX4" fmla="*/ 0 w 3809999"/>
                <a:gd name="connsiteY4" fmla="*/ 2000249 h 3143250"/>
                <a:gd name="connsiteX5" fmla="*/ 1447800 w 3809999"/>
                <a:gd name="connsiteY5" fmla="*/ 1847849 h 3143250"/>
                <a:gd name="connsiteX6" fmla="*/ 1333500 w 3809999"/>
                <a:gd name="connsiteY6" fmla="*/ 0 h 3143250"/>
                <a:gd name="connsiteX0" fmla="*/ 1752600 w 3809999"/>
                <a:gd name="connsiteY0" fmla="*/ 304799 h 3124200"/>
                <a:gd name="connsiteX1" fmla="*/ 3809999 w 3809999"/>
                <a:gd name="connsiteY1" fmla="*/ 0 h 3124200"/>
                <a:gd name="connsiteX2" fmla="*/ 3809999 w 3809999"/>
                <a:gd name="connsiteY2" fmla="*/ 3124200 h 3124200"/>
                <a:gd name="connsiteX3" fmla="*/ 0 w 3809999"/>
                <a:gd name="connsiteY3" fmla="*/ 3124199 h 3124200"/>
                <a:gd name="connsiteX4" fmla="*/ 0 w 3809999"/>
                <a:gd name="connsiteY4" fmla="*/ 1981199 h 3124200"/>
                <a:gd name="connsiteX5" fmla="*/ 1447800 w 3809999"/>
                <a:gd name="connsiteY5" fmla="*/ 1828799 h 3124200"/>
                <a:gd name="connsiteX6" fmla="*/ 1752600 w 3809999"/>
                <a:gd name="connsiteY6" fmla="*/ 304799 h 3124200"/>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447800 w 3810000"/>
                <a:gd name="connsiteY5" fmla="*/ 1524000 h 2819401"/>
                <a:gd name="connsiteX6" fmla="*/ 1752600 w 3810000"/>
                <a:gd name="connsiteY6" fmla="*/ 0 h 2819401"/>
                <a:gd name="connsiteX0" fmla="*/ 1752600 w 3810000"/>
                <a:gd name="connsiteY0" fmla="*/ 0 h 2819401"/>
                <a:gd name="connsiteX1" fmla="*/ 3810000 w 3810000"/>
                <a:gd name="connsiteY1" fmla="*/ 0 h 2819401"/>
                <a:gd name="connsiteX2" fmla="*/ 3809999 w 3810000"/>
                <a:gd name="connsiteY2" fmla="*/ 2819401 h 2819401"/>
                <a:gd name="connsiteX3" fmla="*/ 0 w 3810000"/>
                <a:gd name="connsiteY3" fmla="*/ 2819400 h 2819401"/>
                <a:gd name="connsiteX4" fmla="*/ 0 w 3810000"/>
                <a:gd name="connsiteY4" fmla="*/ 1676400 h 2819401"/>
                <a:gd name="connsiteX5" fmla="*/ 1752599 w 3810000"/>
                <a:gd name="connsiteY5" fmla="*/ 1676400 h 2819401"/>
                <a:gd name="connsiteX6" fmla="*/ 1752600 w 3810000"/>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7620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 name="connsiteX0" fmla="*/ 1828801 w 3886201"/>
                <a:gd name="connsiteY0" fmla="*/ 0 h 2819401"/>
                <a:gd name="connsiteX1" fmla="*/ 3886201 w 3886201"/>
                <a:gd name="connsiteY1" fmla="*/ 0 h 2819401"/>
                <a:gd name="connsiteX2" fmla="*/ 3886200 w 3886201"/>
                <a:gd name="connsiteY2" fmla="*/ 2819401 h 2819401"/>
                <a:gd name="connsiteX3" fmla="*/ 1 w 3886201"/>
                <a:gd name="connsiteY3" fmla="*/ 2819400 h 2819401"/>
                <a:gd name="connsiteX4" fmla="*/ 0 w 3886201"/>
                <a:gd name="connsiteY4" fmla="*/ 1676400 h 2819401"/>
                <a:gd name="connsiteX5" fmla="*/ 1828800 w 3886201"/>
                <a:gd name="connsiteY5" fmla="*/ 1676400 h 2819401"/>
                <a:gd name="connsiteX6" fmla="*/ 1828801 w 3886201"/>
                <a:gd name="connsiteY6" fmla="*/ 0 h 2819401"/>
                <a:gd name="connsiteX0" fmla="*/ 2171700 w 4229100"/>
                <a:gd name="connsiteY0" fmla="*/ 0 h 2819401"/>
                <a:gd name="connsiteX1" fmla="*/ 4229100 w 4229100"/>
                <a:gd name="connsiteY1" fmla="*/ 0 h 2819401"/>
                <a:gd name="connsiteX2" fmla="*/ 4229099 w 4229100"/>
                <a:gd name="connsiteY2" fmla="*/ 2819401 h 2819401"/>
                <a:gd name="connsiteX3" fmla="*/ 342900 w 4229100"/>
                <a:gd name="connsiteY3" fmla="*/ 2819400 h 2819401"/>
                <a:gd name="connsiteX4" fmla="*/ 2171699 w 4229100"/>
                <a:gd name="connsiteY4" fmla="*/ 1676400 h 2819401"/>
                <a:gd name="connsiteX5" fmla="*/ 2171700 w 4229100"/>
                <a:gd name="connsiteY5" fmla="*/ 0 h 2819401"/>
                <a:gd name="connsiteX0" fmla="*/ 2171701 w 4229101"/>
                <a:gd name="connsiteY0" fmla="*/ 0 h 2819401"/>
                <a:gd name="connsiteX1" fmla="*/ 4229101 w 4229101"/>
                <a:gd name="connsiteY1" fmla="*/ 0 h 2819401"/>
                <a:gd name="connsiteX2" fmla="*/ 4229100 w 4229101"/>
                <a:gd name="connsiteY2" fmla="*/ 2819401 h 2819401"/>
                <a:gd name="connsiteX3" fmla="*/ 342900 w 4229101"/>
                <a:gd name="connsiteY3" fmla="*/ 2819400 h 2819401"/>
                <a:gd name="connsiteX4" fmla="*/ 2171700 w 4229101"/>
                <a:gd name="connsiteY4" fmla="*/ 1676400 h 2819401"/>
                <a:gd name="connsiteX5" fmla="*/ 2171701 w 4229101"/>
                <a:gd name="connsiteY5" fmla="*/ 0 h 2819401"/>
                <a:gd name="connsiteX0" fmla="*/ 1 w 2057401"/>
                <a:gd name="connsiteY0" fmla="*/ 0 h 2819401"/>
                <a:gd name="connsiteX1" fmla="*/ 2057401 w 2057401"/>
                <a:gd name="connsiteY1" fmla="*/ 0 h 2819401"/>
                <a:gd name="connsiteX2" fmla="*/ 2057400 w 2057401"/>
                <a:gd name="connsiteY2" fmla="*/ 2819401 h 2819401"/>
                <a:gd name="connsiteX3" fmla="*/ 0 w 2057401"/>
                <a:gd name="connsiteY3" fmla="*/ 1676400 h 2819401"/>
                <a:gd name="connsiteX4" fmla="*/ 1 w 2057401"/>
                <a:gd name="connsiteY4" fmla="*/ 0 h 2819401"/>
                <a:gd name="connsiteX0" fmla="*/ 0 w 2057400"/>
                <a:gd name="connsiteY0" fmla="*/ 0 h 2819401"/>
                <a:gd name="connsiteX1" fmla="*/ 2057400 w 2057400"/>
                <a:gd name="connsiteY1" fmla="*/ 0 h 2819401"/>
                <a:gd name="connsiteX2" fmla="*/ 2057399 w 2057400"/>
                <a:gd name="connsiteY2" fmla="*/ 2819401 h 2819401"/>
                <a:gd name="connsiteX3" fmla="*/ 0 w 2057400"/>
                <a:gd name="connsiteY3" fmla="*/ 2819400 h 2819401"/>
                <a:gd name="connsiteX4" fmla="*/ 0 w 2057400"/>
                <a:gd name="connsiteY4" fmla="*/ 0 h 2819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400" h="2819401">
                  <a:moveTo>
                    <a:pt x="0" y="0"/>
                  </a:moveTo>
                  <a:lnTo>
                    <a:pt x="2057400" y="0"/>
                  </a:lnTo>
                  <a:cubicBezTo>
                    <a:pt x="2057400" y="939800"/>
                    <a:pt x="2057399" y="1879601"/>
                    <a:pt x="2057399" y="2819401"/>
                  </a:cubicBezTo>
                  <a:lnTo>
                    <a:pt x="0" y="2819400"/>
                  </a:lnTo>
                  <a:lnTo>
                    <a:pt x="0" y="0"/>
                  </a:lnTo>
                  <a:close/>
                </a:path>
              </a:pathLst>
            </a:custGeom>
            <a:solidFill>
              <a:schemeClr val="accent1">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a:p>
          </p:txBody>
        </p:sp>
        <p:cxnSp>
          <p:nvCxnSpPr>
            <p:cNvPr id="33" name="Straight Arrow Connector 32"/>
            <p:cNvCxnSpPr>
              <a:stCxn id="6" idx="3"/>
              <a:endCxn id="34" idx="1"/>
            </p:cNvCxnSpPr>
            <p:nvPr/>
          </p:nvCxnSpPr>
          <p:spPr>
            <a:xfrm>
              <a:off x="3063240" y="3977640"/>
              <a:ext cx="746760" cy="1588"/>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0"/>
              <a:endCxn id="18" idx="2"/>
            </p:cNvCxnSpPr>
            <p:nvPr/>
          </p:nvCxnSpPr>
          <p:spPr>
            <a:xfrm rot="16200000" flipV="1">
              <a:off x="1956466" y="3282345"/>
              <a:ext cx="742890" cy="7619"/>
            </a:xfrm>
            <a:prstGeom prst="straightConnector1">
              <a:avLst/>
            </a:prstGeom>
            <a:ln w="12700">
              <a:solidFill>
                <a:srgbClr val="008DA9"/>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0200" y="3657600"/>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err="1" smtClean="0">
                  <a:latin typeface="Arial" pitchFamily="34" charset="0"/>
                  <a:cs typeface="Arial" pitchFamily="34" charset="0"/>
                </a:rPr>
                <a:t>HydroServer</a:t>
              </a:r>
              <a:endParaRPr lang="en-US" dirty="0">
                <a:latin typeface="Arial" pitchFamily="34" charset="0"/>
                <a:cs typeface="Arial" pitchFamily="34" charset="0"/>
              </a:endParaRPr>
            </a:p>
          </p:txBody>
        </p:sp>
        <p:sp>
          <p:nvSpPr>
            <p:cNvPr id="15" name="TextBox 14"/>
            <p:cNvSpPr txBox="1"/>
            <p:nvPr/>
          </p:nvSpPr>
          <p:spPr>
            <a:xfrm>
              <a:off x="3810000" y="1950720"/>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err="1" smtClean="0">
                  <a:latin typeface="Arial" pitchFamily="34" charset="0"/>
                  <a:cs typeface="Arial" pitchFamily="34" charset="0"/>
                </a:rPr>
                <a:t>HydroDesktop</a:t>
              </a:r>
              <a:endParaRPr lang="en-US" dirty="0" smtClean="0">
                <a:latin typeface="Arial" pitchFamily="34" charset="0"/>
                <a:cs typeface="Arial" pitchFamily="34" charset="0"/>
              </a:endParaRPr>
            </a:p>
            <a:p>
              <a:pPr algn="ctr"/>
              <a:endParaRPr lang="en-US" dirty="0">
                <a:latin typeface="Arial" pitchFamily="34" charset="0"/>
                <a:cs typeface="Arial" pitchFamily="34" charset="0"/>
              </a:endParaRPr>
            </a:p>
          </p:txBody>
        </p:sp>
        <p:sp>
          <p:nvSpPr>
            <p:cNvPr id="18" name="TextBox 17"/>
            <p:cNvSpPr txBox="1"/>
            <p:nvPr/>
          </p:nvSpPr>
          <p:spPr>
            <a:xfrm>
              <a:off x="1769301" y="2514600"/>
              <a:ext cx="1109599" cy="400110"/>
            </a:xfrm>
            <a:prstGeom prst="rect">
              <a:avLst/>
            </a:prstGeom>
            <a:solidFill>
              <a:schemeClr val="bg1"/>
            </a:solidFill>
            <a:ln w="19050">
              <a:solidFill>
                <a:schemeClr val="tx1"/>
              </a:solidFill>
            </a:ln>
            <a:effectLst/>
          </p:spPr>
          <p:txBody>
            <a:bodyPr wrap="square" rtlCol="0">
              <a:noAutofit/>
            </a:bodyPr>
            <a:lstStyle/>
            <a:p>
              <a:pPr algn="ctr"/>
              <a:r>
                <a:rPr lang="en-US" sz="1200" dirty="0" smtClean="0">
                  <a:latin typeface="Arial Black" pitchFamily="34" charset="0"/>
                  <a:cs typeface="Aharoni" pitchFamily="2" charset="-79"/>
                </a:rPr>
                <a:t>Observer or instrument</a:t>
              </a:r>
              <a:endParaRPr lang="en-US" sz="1200" dirty="0">
                <a:latin typeface="Arial Black" pitchFamily="34" charset="0"/>
                <a:cs typeface="Aharoni" pitchFamily="2" charset="-79"/>
              </a:endParaRPr>
            </a:p>
          </p:txBody>
        </p:sp>
        <p:pic>
          <p:nvPicPr>
            <p:cNvPr id="27" name="Picture 26" descr="R.M. Young Wind Sentry Set">
              <a:hlinkClick r:id="rId2"/>
            </p:cNvPr>
            <p:cNvPicPr>
              <a:picLocks noChangeAspect="1" noChangeArrowheads="1"/>
            </p:cNvPicPr>
            <p:nvPr/>
          </p:nvPicPr>
          <p:blipFill>
            <a:blip r:embed="rId3" cstate="print"/>
            <a:srcRect/>
            <a:stretch>
              <a:fillRect/>
            </a:stretch>
          </p:blipFill>
          <p:spPr bwMode="auto">
            <a:xfrm>
              <a:off x="1752600" y="1752600"/>
              <a:ext cx="497624" cy="6858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sp>
          <p:nvSpPr>
            <p:cNvPr id="34" name="TextBox 33"/>
            <p:cNvSpPr txBox="1"/>
            <p:nvPr/>
          </p:nvSpPr>
          <p:spPr>
            <a:xfrm>
              <a:off x="3810000" y="3657600"/>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HIS Central</a:t>
              </a:r>
              <a:endParaRPr lang="en-US" dirty="0">
                <a:latin typeface="Arial" pitchFamily="34" charset="0"/>
                <a:cs typeface="Arial" pitchFamily="34" charset="0"/>
              </a:endParaRPr>
            </a:p>
          </p:txBody>
        </p:sp>
        <p:sp>
          <p:nvSpPr>
            <p:cNvPr id="35" name="TextBox 34"/>
            <p:cNvSpPr txBox="1"/>
            <p:nvPr/>
          </p:nvSpPr>
          <p:spPr>
            <a:xfrm>
              <a:off x="6019800" y="1950720"/>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Web Interface (</a:t>
              </a:r>
              <a:r>
                <a:rPr lang="en-US" dirty="0" err="1" smtClean="0">
                  <a:latin typeface="Arial" pitchFamily="34" charset="0"/>
                  <a:cs typeface="Arial" pitchFamily="34" charset="0"/>
                </a:rPr>
                <a:t>HUBzero</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1" name="Oval 40"/>
            <p:cNvSpPr/>
            <p:nvPr/>
          </p:nvSpPr>
          <p:spPr>
            <a:xfrm>
              <a:off x="1676400" y="13716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1</a:t>
              </a:r>
              <a:endParaRPr lang="en-US" sz="2800" dirty="0">
                <a:solidFill>
                  <a:schemeClr val="tx1"/>
                </a:solidFill>
              </a:endParaRPr>
            </a:p>
          </p:txBody>
        </p:sp>
        <p:sp>
          <p:nvSpPr>
            <p:cNvPr id="42" name="Oval 41"/>
            <p:cNvSpPr/>
            <p:nvPr/>
          </p:nvSpPr>
          <p:spPr>
            <a:xfrm>
              <a:off x="1905000" y="30480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2</a:t>
              </a:r>
              <a:endParaRPr lang="en-US" sz="2800" dirty="0">
                <a:solidFill>
                  <a:schemeClr val="tx1"/>
                </a:solidFill>
              </a:endParaRPr>
            </a:p>
          </p:txBody>
        </p:sp>
        <p:sp>
          <p:nvSpPr>
            <p:cNvPr id="47" name="Oval 46"/>
            <p:cNvSpPr/>
            <p:nvPr/>
          </p:nvSpPr>
          <p:spPr>
            <a:xfrm>
              <a:off x="3352800" y="34290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3</a:t>
              </a:r>
              <a:endParaRPr lang="en-US" sz="2800" dirty="0">
                <a:solidFill>
                  <a:schemeClr val="tx1"/>
                </a:solidFill>
              </a:endParaRPr>
            </a:p>
          </p:txBody>
        </p:sp>
        <p:sp>
          <p:nvSpPr>
            <p:cNvPr id="48" name="Oval 47"/>
            <p:cNvSpPr/>
            <p:nvPr/>
          </p:nvSpPr>
          <p:spPr>
            <a:xfrm>
              <a:off x="4306094" y="26670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4</a:t>
              </a:r>
              <a:endParaRPr lang="en-US" sz="2800" dirty="0">
                <a:solidFill>
                  <a:schemeClr val="tx1"/>
                </a:solidFill>
              </a:endParaRPr>
            </a:p>
          </p:txBody>
        </p:sp>
        <p:cxnSp>
          <p:nvCxnSpPr>
            <p:cNvPr id="49" name="Straight Arrow Connector 48"/>
            <p:cNvCxnSpPr/>
            <p:nvPr/>
          </p:nvCxnSpPr>
          <p:spPr>
            <a:xfrm rot="16200000" flipV="1">
              <a:off x="3733800" y="3124200"/>
              <a:ext cx="1066802" cy="2"/>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flipH="1" flipV="1">
              <a:off x="2819400" y="2667000"/>
              <a:ext cx="1066800" cy="914400"/>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3657600" y="26670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5</a:t>
              </a:r>
              <a:endParaRPr lang="en-US" sz="2800" dirty="0">
                <a:solidFill>
                  <a:schemeClr val="tx1"/>
                </a:solidFill>
              </a:endParaRPr>
            </a:p>
          </p:txBody>
        </p:sp>
        <p:sp>
          <p:nvSpPr>
            <p:cNvPr id="58" name="Oval 57"/>
            <p:cNvSpPr/>
            <p:nvPr/>
          </p:nvSpPr>
          <p:spPr>
            <a:xfrm>
              <a:off x="5638800" y="18288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6</a:t>
              </a:r>
              <a:endParaRPr lang="en-US" sz="2800" dirty="0">
                <a:solidFill>
                  <a:schemeClr val="tx1"/>
                </a:solidFill>
              </a:endParaRPr>
            </a:p>
          </p:txBody>
        </p:sp>
        <p:cxnSp>
          <p:nvCxnSpPr>
            <p:cNvPr id="59" name="Straight Arrow Connector 58"/>
            <p:cNvCxnSpPr/>
            <p:nvPr/>
          </p:nvCxnSpPr>
          <p:spPr>
            <a:xfrm>
              <a:off x="5257800" y="2209800"/>
              <a:ext cx="762000" cy="7620"/>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257800" y="2438400"/>
              <a:ext cx="457200" cy="381000"/>
            </a:xfrm>
            <a:prstGeom prst="straightConnector1">
              <a:avLst/>
            </a:prstGeom>
            <a:ln w="12700">
              <a:solidFill>
                <a:srgbClr val="008DA9"/>
              </a:solidFill>
              <a:headEnd type="arrow" w="lg" len="lg"/>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5334000" y="33528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9</a:t>
              </a:r>
              <a:endParaRPr lang="en-US" sz="2800" dirty="0">
                <a:solidFill>
                  <a:schemeClr val="tx1"/>
                </a:solidFill>
              </a:endParaRPr>
            </a:p>
          </p:txBody>
        </p:sp>
        <p:cxnSp>
          <p:nvCxnSpPr>
            <p:cNvPr id="66" name="Straight Arrow Connector 65"/>
            <p:cNvCxnSpPr>
              <a:endCxn id="28" idx="1"/>
            </p:cNvCxnSpPr>
            <p:nvPr/>
          </p:nvCxnSpPr>
          <p:spPr>
            <a:xfrm flipV="1">
              <a:off x="5029200" y="3108960"/>
              <a:ext cx="666750" cy="548640"/>
            </a:xfrm>
            <a:prstGeom prst="straightConnector1">
              <a:avLst/>
            </a:prstGeom>
            <a:ln w="12700">
              <a:solidFill>
                <a:srgbClr val="008DA9"/>
              </a:solidFill>
              <a:headEnd type="arrow" w="lg" len="lg"/>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4876800" y="2658586"/>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solidFill>
                    <a:schemeClr val="tx1"/>
                  </a:solidFill>
                </a:rPr>
                <a:t>10</a:t>
              </a:r>
              <a:endParaRPr lang="en-US" sz="2400" dirty="0">
                <a:solidFill>
                  <a:schemeClr val="tx1"/>
                </a:solidFill>
              </a:endParaRPr>
            </a:p>
          </p:txBody>
        </p:sp>
        <p:cxnSp>
          <p:nvCxnSpPr>
            <p:cNvPr id="78" name="Straight Arrow Connector 77"/>
            <p:cNvCxnSpPr/>
            <p:nvPr/>
          </p:nvCxnSpPr>
          <p:spPr>
            <a:xfrm rot="16200000" flipV="1">
              <a:off x="4276725" y="3114675"/>
              <a:ext cx="1048544" cy="794"/>
            </a:xfrm>
            <a:prstGeom prst="straightConnector1">
              <a:avLst/>
            </a:prstGeom>
            <a:ln w="12700">
              <a:solidFill>
                <a:srgbClr val="008DA9"/>
              </a:solidFill>
              <a:headEnd type="none" w="lg" len="lg"/>
              <a:tailEnd type="arrow"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695950" y="2788920"/>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Web Services (</a:t>
              </a:r>
              <a:r>
                <a:rPr lang="en-US" dirty="0" err="1" smtClean="0">
                  <a:latin typeface="Arial" pitchFamily="34" charset="0"/>
                  <a:cs typeface="Arial" pitchFamily="34" charset="0"/>
                </a:rPr>
                <a:t>WaterML</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29" name="TextBox 28"/>
            <p:cNvSpPr txBox="1"/>
            <p:nvPr/>
          </p:nvSpPr>
          <p:spPr>
            <a:xfrm>
              <a:off x="6248400" y="3648075"/>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 Storage (</a:t>
              </a:r>
              <a:r>
                <a:rPr lang="en-US" dirty="0" err="1" smtClean="0">
                  <a:latin typeface="Arial" pitchFamily="34" charset="0"/>
                  <a:cs typeface="Arial" pitchFamily="34" charset="0"/>
                </a:rPr>
                <a:t>iRODS</a:t>
              </a:r>
              <a:r>
                <a:rPr lang="en-US" dirty="0" smtClean="0">
                  <a:latin typeface="Arial" pitchFamily="34" charset="0"/>
                  <a:cs typeface="Arial" pitchFamily="34" charset="0"/>
                </a:rPr>
                <a:t>)</a:t>
              </a:r>
              <a:endParaRPr lang="en-US" dirty="0">
                <a:latin typeface="Arial" pitchFamily="34" charset="0"/>
                <a:cs typeface="Arial" pitchFamily="34" charset="0"/>
              </a:endParaRPr>
            </a:p>
          </p:txBody>
        </p:sp>
        <p:cxnSp>
          <p:nvCxnSpPr>
            <p:cNvPr id="46" name="Straight Arrow Connector 45"/>
            <p:cNvCxnSpPr/>
            <p:nvPr/>
          </p:nvCxnSpPr>
          <p:spPr>
            <a:xfrm rot="16200000" flipV="1">
              <a:off x="6791325" y="3114675"/>
              <a:ext cx="1048544" cy="794"/>
            </a:xfrm>
            <a:prstGeom prst="straightConnector1">
              <a:avLst/>
            </a:prstGeom>
            <a:ln w="12700">
              <a:solidFill>
                <a:srgbClr val="008DA9"/>
              </a:solidFill>
              <a:headEnd type="arrow" w="med" len="med"/>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7391400" y="32004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7</a:t>
              </a:r>
              <a:endParaRPr lang="en-US" sz="2800" dirty="0">
                <a:solidFill>
                  <a:schemeClr val="tx1"/>
                </a:solidFill>
              </a:endParaRPr>
            </a:p>
          </p:txBody>
        </p:sp>
        <p:cxnSp>
          <p:nvCxnSpPr>
            <p:cNvPr id="51" name="Straight Arrow Connector 50"/>
            <p:cNvCxnSpPr>
              <a:endCxn id="29" idx="0"/>
            </p:cNvCxnSpPr>
            <p:nvPr/>
          </p:nvCxnSpPr>
          <p:spPr>
            <a:xfrm rot="16200000" flipH="1">
              <a:off x="6809425" y="3477579"/>
              <a:ext cx="219073" cy="121918"/>
            </a:xfrm>
            <a:prstGeom prst="straightConnector1">
              <a:avLst/>
            </a:prstGeom>
            <a:ln w="12700">
              <a:solidFill>
                <a:srgbClr val="008DA9"/>
              </a:solidFill>
              <a:headEnd type="arrow" w="lg" len="lg"/>
              <a:tailEnd type="none" w="med" len="med"/>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60" name="Oval 59"/>
            <p:cNvSpPr/>
            <p:nvPr/>
          </p:nvSpPr>
          <p:spPr>
            <a:xfrm>
              <a:off x="6477000" y="32766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8</a:t>
              </a:r>
              <a:endParaRPr lang="en-US" sz="2800" dirty="0">
                <a:solidFill>
                  <a:schemeClr val="tx1"/>
                </a:solidFill>
              </a:endParaRPr>
            </a:p>
          </p:txBody>
        </p:sp>
        <p:sp>
          <p:nvSpPr>
            <p:cNvPr id="68" name="Oval 67"/>
            <p:cNvSpPr/>
            <p:nvPr/>
          </p:nvSpPr>
          <p:spPr>
            <a:xfrm>
              <a:off x="5410200" y="2286000"/>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2400" dirty="0" smtClean="0">
                  <a:solidFill>
                    <a:schemeClr val="tx1"/>
                  </a:solidFill>
                </a:rPr>
                <a:t>11</a:t>
              </a:r>
              <a:endParaRPr lang="en-US" sz="2400" dirty="0">
                <a:solidFill>
                  <a:schemeClr val="tx1"/>
                </a:solidFill>
              </a:endParaRPr>
            </a:p>
          </p:txBody>
        </p:sp>
        <p:sp>
          <p:nvSpPr>
            <p:cNvPr id="74" name="Rectangle 73"/>
            <p:cNvSpPr/>
            <p:nvPr/>
          </p:nvSpPr>
          <p:spPr>
            <a:xfrm>
              <a:off x="2624031" y="4343400"/>
              <a:ext cx="1220662" cy="296903"/>
            </a:xfrm>
            <a:prstGeom prst="rect">
              <a:avLst/>
            </a:prstGeom>
          </p:spPr>
          <p:txBody>
            <a:bodyPr wrap="none">
              <a:spAutoFit/>
            </a:bodyPr>
            <a:lstStyle/>
            <a:p>
              <a:pPr algn="ctr"/>
              <a:r>
                <a:rPr lang="en-US" sz="2000" dirty="0" smtClean="0">
                  <a:latin typeface="Arial" pitchFamily="34" charset="0"/>
                  <a:cs typeface="Arial" pitchFamily="34" charset="0"/>
                </a:rPr>
                <a:t>Present HIS</a:t>
              </a:r>
              <a:endParaRPr lang="en-US" sz="2000" dirty="0">
                <a:latin typeface="Arial" pitchFamily="34" charset="0"/>
                <a:cs typeface="Arial" pitchFamily="34" charset="0"/>
              </a:endParaRPr>
            </a:p>
          </p:txBody>
        </p:sp>
        <p:sp>
          <p:nvSpPr>
            <p:cNvPr id="75" name="Rectangle 74"/>
            <p:cNvSpPr/>
            <p:nvPr/>
          </p:nvSpPr>
          <p:spPr>
            <a:xfrm>
              <a:off x="5953260" y="4343400"/>
              <a:ext cx="1589159" cy="296903"/>
            </a:xfrm>
            <a:prstGeom prst="rect">
              <a:avLst/>
            </a:prstGeom>
          </p:spPr>
          <p:txBody>
            <a:bodyPr wrap="none">
              <a:spAutoFit/>
            </a:bodyPr>
            <a:lstStyle/>
            <a:p>
              <a:pPr algn="ctr"/>
              <a:r>
                <a:rPr lang="en-US" sz="2000" dirty="0" smtClean="0">
                  <a:latin typeface="Arial" pitchFamily="34" charset="0"/>
                  <a:cs typeface="Arial" pitchFamily="34" charset="0"/>
                </a:rPr>
                <a:t>CUAHSI Online </a:t>
              </a:r>
              <a:endParaRPr lang="en-US" sz="2000" dirty="0">
                <a:latin typeface="Arial" pitchFamily="34" charset="0"/>
                <a:cs typeface="Arial" pitchFamily="34" charset="0"/>
              </a:endParaRPr>
            </a:p>
          </p:txBody>
        </p:sp>
      </p:grpSp>
      <p:sp>
        <p:nvSpPr>
          <p:cNvPr id="37" name="Title 36"/>
          <p:cNvSpPr>
            <a:spLocks noGrp="1"/>
          </p:cNvSpPr>
          <p:nvPr>
            <p:ph type="title"/>
          </p:nvPr>
        </p:nvSpPr>
        <p:spPr/>
        <p:txBody>
          <a:bodyPr>
            <a:normAutofit fontScale="90000"/>
          </a:bodyPr>
          <a:lstStyle/>
          <a:p>
            <a:r>
              <a:rPr lang="en-US" dirty="0" smtClean="0"/>
              <a:t>CUAHSI Online Data analysis and publication use case</a:t>
            </a:r>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Summary</a:t>
            </a:r>
          </a:p>
        </p:txBody>
      </p:sp>
      <p:sp>
        <p:nvSpPr>
          <p:cNvPr id="3" name="Content Placeholder 2"/>
          <p:cNvSpPr>
            <a:spLocks noGrp="1"/>
          </p:cNvSpPr>
          <p:nvPr>
            <p:ph idx="1"/>
          </p:nvPr>
        </p:nvSpPr>
        <p:spPr>
          <a:xfrm>
            <a:off x="533400" y="1295400"/>
            <a:ext cx="8229600" cy="5334000"/>
          </a:xfrm>
        </p:spPr>
        <p:txBody>
          <a:bodyPr>
            <a:normAutofit fontScale="77500" lnSpcReduction="20000"/>
          </a:bodyPr>
          <a:lstStyle/>
          <a:p>
            <a:pPr>
              <a:defRPr/>
            </a:pPr>
            <a:r>
              <a:rPr lang="en-US" dirty="0" err="1" smtClean="0"/>
              <a:t>HydroServer</a:t>
            </a:r>
            <a:r>
              <a:rPr lang="en-US" dirty="0" smtClean="0"/>
              <a:t> provides a self contained autonomous data publication system</a:t>
            </a:r>
          </a:p>
          <a:p>
            <a:pPr>
              <a:defRPr/>
            </a:pPr>
            <a:r>
              <a:rPr lang="en-US" dirty="0" smtClean="0"/>
              <a:t>Local control of data, but universally accessible</a:t>
            </a:r>
          </a:p>
          <a:p>
            <a:pPr>
              <a:defRPr/>
            </a:pPr>
            <a:r>
              <a:rPr lang="en-US" dirty="0" smtClean="0"/>
              <a:t>Downloadable user (data publisher) configurable software stack that contains:</a:t>
            </a:r>
          </a:p>
          <a:p>
            <a:pPr lvl="1">
              <a:defRPr/>
            </a:pPr>
            <a:r>
              <a:rPr lang="en-US" dirty="0" smtClean="0"/>
              <a:t>ODM and associated tools</a:t>
            </a:r>
          </a:p>
          <a:p>
            <a:pPr lvl="1">
              <a:defRPr/>
            </a:pPr>
            <a:r>
              <a:rPr lang="en-US" dirty="0" err="1" smtClean="0"/>
              <a:t>WaterOneFlow</a:t>
            </a:r>
            <a:r>
              <a:rPr lang="en-US" dirty="0" smtClean="0"/>
              <a:t> web services</a:t>
            </a:r>
          </a:p>
          <a:p>
            <a:pPr lvl="1">
              <a:defRPr/>
            </a:pPr>
            <a:r>
              <a:rPr lang="en-US" dirty="0" smtClean="0"/>
              <a:t>Geographic data sharing using WFS, WCS, WMS from </a:t>
            </a:r>
            <a:r>
              <a:rPr lang="en-US" dirty="0" err="1" smtClean="0"/>
              <a:t>ArcGIS</a:t>
            </a:r>
            <a:r>
              <a:rPr lang="en-US" dirty="0" smtClean="0"/>
              <a:t> server</a:t>
            </a:r>
          </a:p>
          <a:p>
            <a:pPr lvl="1">
              <a:defRPr/>
            </a:pPr>
            <a:r>
              <a:rPr lang="en-US" dirty="0" smtClean="0"/>
              <a:t>Time Series Analyst</a:t>
            </a:r>
          </a:p>
          <a:p>
            <a:pPr lvl="1">
              <a:defRPr/>
            </a:pPr>
            <a:r>
              <a:rPr lang="en-US" dirty="0" err="1" smtClean="0"/>
              <a:t>ArcGIS</a:t>
            </a:r>
            <a:r>
              <a:rPr lang="en-US" dirty="0" smtClean="0"/>
              <a:t> server based web map application</a:t>
            </a:r>
          </a:p>
          <a:p>
            <a:pPr lvl="1">
              <a:defRPr/>
            </a:pPr>
            <a:r>
              <a:rPr lang="en-US" dirty="0" smtClean="0"/>
              <a:t>HydroServer Capabilities web service that publishes metadata about regions and services (observational and spatial)</a:t>
            </a:r>
          </a:p>
          <a:p>
            <a:pPr>
              <a:defRPr/>
            </a:pPr>
            <a:r>
              <a:rPr lang="en-US" dirty="0" smtClean="0"/>
              <a:t>Registering with HIS Central makes your data searchable</a:t>
            </a:r>
          </a:p>
          <a:p>
            <a:pPr>
              <a:defRPr/>
            </a:pPr>
            <a:endParaRPr lang="en-US" dirty="0" smtClean="0"/>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1409700" y="1295400"/>
            <a:ext cx="6324600" cy="4267200"/>
          </a:xfrm>
        </p:spPr>
        <p:txBody>
          <a:bodyPr/>
          <a:lstStyle/>
          <a:p>
            <a:pPr eaLnBrk="1" hangingPunct="1">
              <a:lnSpc>
                <a:spcPct val="80000"/>
              </a:lnSpc>
            </a:pPr>
            <a:r>
              <a:rPr lang="en-US" dirty="0" smtClean="0"/>
              <a:t>Questions?</a:t>
            </a:r>
          </a:p>
        </p:txBody>
      </p:sp>
      <p:grpSp>
        <p:nvGrpSpPr>
          <p:cNvPr id="2" name="Group 4"/>
          <p:cNvGrpSpPr>
            <a:grpSpLocks/>
          </p:cNvGrpSpPr>
          <p:nvPr/>
        </p:nvGrpSpPr>
        <p:grpSpPr bwMode="auto">
          <a:xfrm>
            <a:off x="6629400" y="5715000"/>
            <a:ext cx="2657475" cy="966787"/>
            <a:chOff x="6629400" y="5715000"/>
            <a:chExt cx="2657475" cy="966787"/>
          </a:xfrm>
        </p:grpSpPr>
        <p:pic>
          <p:nvPicPr>
            <p:cNvPr id="32778" name="Picture 11" descr="nsf4c"/>
            <p:cNvPicPr>
              <a:picLocks noChangeAspect="1" noChangeArrowheads="1"/>
            </p:cNvPicPr>
            <p:nvPr/>
          </p:nvPicPr>
          <p:blipFill>
            <a:blip r:embed="rId2" cstate="print"/>
            <a:srcRect/>
            <a:stretch>
              <a:fillRect/>
            </a:stretch>
          </p:blipFill>
          <p:spPr bwMode="auto">
            <a:xfrm>
              <a:off x="6629400" y="5715000"/>
              <a:ext cx="995362" cy="966787"/>
            </a:xfrm>
            <a:prstGeom prst="rect">
              <a:avLst/>
            </a:prstGeom>
            <a:noFill/>
            <a:ln w="9525">
              <a:noFill/>
              <a:miter lim="800000"/>
              <a:headEnd/>
              <a:tailEnd/>
            </a:ln>
          </p:spPr>
        </p:pic>
        <p:sp>
          <p:nvSpPr>
            <p:cNvPr id="32779" name="Text Box 12"/>
            <p:cNvSpPr txBox="1">
              <a:spLocks noChangeArrowheads="1"/>
            </p:cNvSpPr>
            <p:nvPr/>
          </p:nvSpPr>
          <p:spPr bwMode="auto">
            <a:xfrm>
              <a:off x="7620000" y="5791200"/>
              <a:ext cx="1666875" cy="641350"/>
            </a:xfrm>
            <a:prstGeom prst="rect">
              <a:avLst/>
            </a:prstGeom>
            <a:noFill/>
            <a:ln w="9525" algn="ctr">
              <a:noFill/>
              <a:miter lim="800000"/>
              <a:headEnd/>
              <a:tailEnd/>
            </a:ln>
          </p:spPr>
          <p:txBody>
            <a:bodyPr>
              <a:spAutoFit/>
            </a:bodyPr>
            <a:lstStyle/>
            <a:p>
              <a:pPr defTabSz="4389438"/>
              <a:r>
                <a:rPr lang="en-US" dirty="0"/>
                <a:t>Support</a:t>
              </a:r>
            </a:p>
            <a:p>
              <a:pPr defTabSz="4389438"/>
              <a:r>
                <a:rPr lang="en-US" dirty="0"/>
                <a:t>EAR 0622374</a:t>
              </a:r>
            </a:p>
          </p:txBody>
        </p:sp>
      </p:grpSp>
      <p:grpSp>
        <p:nvGrpSpPr>
          <p:cNvPr id="3" name="Group 11"/>
          <p:cNvGrpSpPr>
            <a:grpSpLocks/>
          </p:cNvGrpSpPr>
          <p:nvPr/>
        </p:nvGrpSpPr>
        <p:grpSpPr bwMode="auto">
          <a:xfrm>
            <a:off x="152400" y="152400"/>
            <a:ext cx="3465513" cy="1300162"/>
            <a:chOff x="228600" y="5232772"/>
            <a:chExt cx="3733800" cy="1400590"/>
          </a:xfrm>
        </p:grpSpPr>
        <p:pic>
          <p:nvPicPr>
            <p:cNvPr id="32775" name="Picture 4" descr="cuahsi_logo_4"/>
            <p:cNvPicPr>
              <a:picLocks noChangeAspect="1" noChangeArrowheads="1"/>
            </p:cNvPicPr>
            <p:nvPr/>
          </p:nvPicPr>
          <p:blipFill>
            <a:blip r:embed="rId3" cstate="print"/>
            <a:srcRect r="69569"/>
            <a:stretch>
              <a:fillRect/>
            </a:stretch>
          </p:blipFill>
          <p:spPr bwMode="auto">
            <a:xfrm>
              <a:off x="228600" y="5232772"/>
              <a:ext cx="1447800" cy="1400590"/>
            </a:xfrm>
            <a:prstGeom prst="rect">
              <a:avLst/>
            </a:prstGeom>
            <a:noFill/>
            <a:ln w="9525">
              <a:noFill/>
              <a:miter lim="800000"/>
              <a:headEnd/>
              <a:tailEnd/>
            </a:ln>
          </p:spPr>
        </p:pic>
        <p:sp>
          <p:nvSpPr>
            <p:cNvPr id="32776" name="Rectangle 9"/>
            <p:cNvSpPr>
              <a:spLocks noChangeArrowheads="1"/>
            </p:cNvSpPr>
            <p:nvPr/>
          </p:nvSpPr>
          <p:spPr bwMode="auto">
            <a:xfrm>
              <a:off x="1600200" y="5257800"/>
              <a:ext cx="2362200" cy="1326325"/>
            </a:xfrm>
            <a:prstGeom prst="rect">
              <a:avLst/>
            </a:prstGeom>
            <a:noFill/>
            <a:ln w="9525">
              <a:noFill/>
              <a:miter lim="800000"/>
              <a:headEnd/>
              <a:tailEnd/>
            </a:ln>
          </p:spPr>
          <p:txBody>
            <a:bodyPr>
              <a:spAutoFit/>
            </a:bodyPr>
            <a:lstStyle/>
            <a:p>
              <a:pPr>
                <a:lnSpc>
                  <a:spcPct val="90000"/>
                </a:lnSpc>
              </a:pPr>
              <a:r>
                <a:rPr lang="en-US" sz="2800"/>
                <a:t>CUAHSI</a:t>
              </a:r>
            </a:p>
            <a:p>
              <a:pPr>
                <a:lnSpc>
                  <a:spcPct val="80000"/>
                </a:lnSpc>
              </a:pPr>
              <a:r>
                <a:rPr lang="en-US" sz="5400"/>
                <a:t>HIS</a:t>
              </a:r>
            </a:p>
            <a:p>
              <a:pPr>
                <a:lnSpc>
                  <a:spcPct val="40000"/>
                </a:lnSpc>
              </a:pPr>
              <a:r>
                <a:rPr lang="en-US" sz="1400" i="1"/>
                <a:t>Sharing hydrologic data</a:t>
              </a:r>
            </a:p>
          </p:txBody>
        </p:sp>
      </p:grpSp>
      <p:sp>
        <p:nvSpPr>
          <p:cNvPr id="50181" name="Subtitle 10"/>
          <p:cNvSpPr>
            <a:spLocks noGrp="1"/>
          </p:cNvSpPr>
          <p:nvPr>
            <p:ph type="subTitle" idx="1"/>
          </p:nvPr>
        </p:nvSpPr>
        <p:spPr>
          <a:xfrm>
            <a:off x="2438400" y="4191000"/>
            <a:ext cx="4495800" cy="685800"/>
          </a:xfrm>
        </p:spPr>
        <p:txBody>
          <a:bodyPr/>
          <a:lstStyle/>
          <a:p>
            <a:pPr eaLnBrk="1" hangingPunct="1">
              <a:buFont typeface="Arial" pitchFamily="34" charset="0"/>
              <a:buNone/>
              <a:defRPr/>
            </a:pPr>
            <a:r>
              <a:rPr lang="en-US" dirty="0" smtClean="0">
                <a:hlinkClick r:id="rId4"/>
              </a:rPr>
              <a:t>http://his.cuahsi.org/</a:t>
            </a:r>
            <a:r>
              <a:rPr lang="en-US" dirty="0"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57200" y="762000"/>
            <a:ext cx="8229600" cy="762000"/>
          </a:xfrm>
        </p:spPr>
        <p:txBody>
          <a:bodyPr lIns="91389" tIns="45696" rIns="91389" bIns="45696"/>
          <a:lstStyle/>
          <a:p>
            <a:pPr eaLnBrk="1" hangingPunct="1"/>
            <a:r>
              <a:rPr lang="en-US" sz="4000" dirty="0" smtClean="0"/>
              <a:t>Why an Observations Data Model</a:t>
            </a:r>
          </a:p>
        </p:txBody>
      </p:sp>
      <p:sp>
        <p:nvSpPr>
          <p:cNvPr id="46083" name="Rectangle 3"/>
          <p:cNvSpPr>
            <a:spLocks noGrp="1" noChangeArrowheads="1"/>
          </p:cNvSpPr>
          <p:nvPr>
            <p:ph type="body" idx="4294967295"/>
          </p:nvPr>
        </p:nvSpPr>
        <p:spPr>
          <a:xfrm>
            <a:off x="457200" y="1905000"/>
            <a:ext cx="8229600" cy="4114800"/>
          </a:xfrm>
        </p:spPr>
        <p:txBody>
          <a:bodyPr lIns="91389" tIns="45696" rIns="91389" bIns="45696"/>
          <a:lstStyle/>
          <a:p>
            <a:pPr eaLnBrk="1" hangingPunct="1">
              <a:lnSpc>
                <a:spcPct val="90000"/>
              </a:lnSpc>
            </a:pPr>
            <a:r>
              <a:rPr lang="en-US" sz="2800" dirty="0" smtClean="0">
                <a:solidFill>
                  <a:schemeClr val="accent2"/>
                </a:solidFill>
              </a:rPr>
              <a:t>Provides a common persistence model for observations data</a:t>
            </a:r>
          </a:p>
          <a:p>
            <a:pPr eaLnBrk="1" hangingPunct="1">
              <a:lnSpc>
                <a:spcPct val="90000"/>
              </a:lnSpc>
            </a:pPr>
            <a:endParaRPr lang="en-US" sz="2400" dirty="0" smtClean="0"/>
          </a:p>
          <a:p>
            <a:pPr eaLnBrk="1" hangingPunct="1">
              <a:lnSpc>
                <a:spcPct val="90000"/>
              </a:lnSpc>
            </a:pPr>
            <a:r>
              <a:rPr lang="en-US" sz="2400" dirty="0" smtClean="0"/>
              <a:t>Syntactic heterogeneity (File types and formats)</a:t>
            </a:r>
          </a:p>
          <a:p>
            <a:pPr eaLnBrk="1" hangingPunct="1">
              <a:lnSpc>
                <a:spcPct val="90000"/>
              </a:lnSpc>
            </a:pPr>
            <a:r>
              <a:rPr lang="en-US" sz="2400" dirty="0" smtClean="0"/>
              <a:t>Semantic heterogeneity</a:t>
            </a:r>
          </a:p>
          <a:p>
            <a:pPr lvl="1" eaLnBrk="1" hangingPunct="1">
              <a:lnSpc>
                <a:spcPct val="90000"/>
              </a:lnSpc>
            </a:pPr>
            <a:r>
              <a:rPr lang="en-US" sz="2000" dirty="0" smtClean="0"/>
              <a:t>Language for observation attributes (structural)</a:t>
            </a:r>
          </a:p>
          <a:p>
            <a:pPr lvl="1" eaLnBrk="1" hangingPunct="1">
              <a:lnSpc>
                <a:spcPct val="90000"/>
              </a:lnSpc>
            </a:pPr>
            <a:r>
              <a:rPr lang="en-US" sz="2000" dirty="0" smtClean="0"/>
              <a:t>Language to encode observation attribute values (contextual)</a:t>
            </a:r>
          </a:p>
          <a:p>
            <a:pPr eaLnBrk="1" hangingPunct="1">
              <a:lnSpc>
                <a:spcPct val="90000"/>
              </a:lnSpc>
            </a:pPr>
            <a:r>
              <a:rPr lang="en-US" sz="2400" dirty="0" smtClean="0"/>
              <a:t>Publishing and sharing research data </a:t>
            </a:r>
          </a:p>
          <a:p>
            <a:pPr eaLnBrk="1" hangingPunct="1">
              <a:lnSpc>
                <a:spcPct val="90000"/>
              </a:lnSpc>
            </a:pPr>
            <a:r>
              <a:rPr lang="en-US" sz="2400" dirty="0" smtClean="0"/>
              <a:t>Metadata to facilitate unambiguous interpretation</a:t>
            </a:r>
          </a:p>
          <a:p>
            <a:pPr eaLnBrk="1" hangingPunct="1">
              <a:lnSpc>
                <a:spcPct val="90000"/>
              </a:lnSpc>
            </a:pPr>
            <a:r>
              <a:rPr lang="en-US" sz="2400" dirty="0" smtClean="0"/>
              <a:t>Enhance analysis capability</a:t>
            </a:r>
          </a:p>
        </p:txBody>
      </p:sp>
      <p:sp>
        <p:nvSpPr>
          <p:cNvPr id="4" name="Slide Number Placeholder 3"/>
          <p:cNvSpPr>
            <a:spLocks noGrp="1"/>
          </p:cNvSpPr>
          <p:nvPr>
            <p:ph type="sldNum" sz="quarter" idx="12"/>
          </p:nvPr>
        </p:nvSpPr>
        <p:spPr/>
        <p:txBody>
          <a:bodyPr/>
          <a:lstStyle/>
          <a:p>
            <a:fld id="{66B509AB-BF0C-42B1-9F47-430BE8B99E3B}" type="slidenum">
              <a:rPr lang="en-US" smtClean="0">
                <a:solidFill>
                  <a:prstClr val="black">
                    <a:tint val="75000"/>
                  </a:prstClr>
                </a:solidFill>
              </a:rPr>
              <a:pPr/>
              <a:t>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457200" y="274638"/>
            <a:ext cx="8229600" cy="790575"/>
          </a:xfrm>
        </p:spPr>
        <p:txBody>
          <a:bodyPr/>
          <a:lstStyle/>
          <a:p>
            <a:r>
              <a:rPr lang="en-US"/>
              <a:t>Scope</a:t>
            </a:r>
          </a:p>
        </p:txBody>
      </p:sp>
      <p:sp>
        <p:nvSpPr>
          <p:cNvPr id="561155" name="Rectangle 3"/>
          <p:cNvSpPr>
            <a:spLocks noGrp="1" noChangeArrowheads="1"/>
          </p:cNvSpPr>
          <p:nvPr>
            <p:ph type="body" idx="1"/>
          </p:nvPr>
        </p:nvSpPr>
        <p:spPr>
          <a:xfrm>
            <a:off x="695325" y="1117600"/>
            <a:ext cx="7772400" cy="4800600"/>
          </a:xfrm>
        </p:spPr>
        <p:txBody>
          <a:bodyPr/>
          <a:lstStyle/>
          <a:p>
            <a:r>
              <a:rPr lang="en-US" sz="2800" dirty="0"/>
              <a:t>Focus on Hydrologic Observations made at a point</a:t>
            </a:r>
          </a:p>
          <a:p>
            <a:r>
              <a:rPr lang="en-US" sz="2800" dirty="0"/>
              <a:t>Exclude Remote sensing or grid data.  </a:t>
            </a:r>
          </a:p>
          <a:p>
            <a:r>
              <a:rPr lang="en-US" sz="2800" dirty="0"/>
              <a:t>Primarily store raw observations and simple derived information to get data into its most usable form.</a:t>
            </a:r>
          </a:p>
          <a:p>
            <a:r>
              <a:rPr lang="en-US" sz="2800" dirty="0"/>
              <a:t>Limit inclusion of extensively synthesized information and model outputs at this stage.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307975" y="260350"/>
            <a:ext cx="8405813" cy="1492250"/>
          </a:xfrm>
        </p:spPr>
        <p:txBody>
          <a:bodyPr>
            <a:noAutofit/>
          </a:bodyPr>
          <a:lstStyle/>
          <a:p>
            <a:r>
              <a:rPr lang="en-US" sz="3600" b="1" dirty="0"/>
              <a:t>What are the basic attributes to be associated with each single data value and how can these best be organized</a:t>
            </a:r>
            <a:r>
              <a:rPr lang="en-US" sz="3600" dirty="0"/>
              <a:t>?</a:t>
            </a:r>
          </a:p>
        </p:txBody>
      </p:sp>
      <p:graphicFrame>
        <p:nvGraphicFramePr>
          <p:cNvPr id="243715" name="Group 3"/>
          <p:cNvGraphicFramePr>
            <a:graphicFrameLocks noGrp="1"/>
          </p:cNvGraphicFramePr>
          <p:nvPr/>
        </p:nvGraphicFramePr>
        <p:xfrm>
          <a:off x="388938" y="2344738"/>
          <a:ext cx="2098675" cy="3570924"/>
        </p:xfrm>
        <a:graphic>
          <a:graphicData uri="http://schemas.openxmlformats.org/drawingml/2006/table">
            <a:tbl>
              <a:tblPr/>
              <a:tblGrid>
                <a:gridCol w="2098675"/>
              </a:tblGrid>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Value</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DateTime</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Variable</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Location</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Units</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Interval (support)</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Accuracy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3733" name="Group 21"/>
          <p:cNvGraphicFramePr>
            <a:graphicFrameLocks noGrp="1"/>
          </p:cNvGraphicFramePr>
          <p:nvPr/>
        </p:nvGraphicFramePr>
        <p:xfrm>
          <a:off x="2906713" y="2336800"/>
          <a:ext cx="2876550" cy="3149601"/>
        </p:xfrm>
        <a:graphic>
          <a:graphicData uri="http://schemas.openxmlformats.org/drawingml/2006/table">
            <a:tbl>
              <a:tblPr/>
              <a:tblGrid>
                <a:gridCol w="2876550"/>
              </a:tblGrid>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Offset</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8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OffsetType/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Reference Point</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Source/Organization</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Censoring</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5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Data Qualifying Comments</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43747" name="Group 35"/>
          <p:cNvGraphicFramePr>
            <a:graphicFrameLocks noGrp="1"/>
          </p:cNvGraphicFramePr>
          <p:nvPr/>
        </p:nvGraphicFramePr>
        <p:xfrm>
          <a:off x="6132513" y="2332038"/>
          <a:ext cx="2797175" cy="2651760"/>
        </p:xfrm>
        <a:graphic>
          <a:graphicData uri="http://schemas.openxmlformats.org/drawingml/2006/table">
            <a:tbl>
              <a:tblPr/>
              <a:tblGrid>
                <a:gridCol w="2797175"/>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Method</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Quality Control Level</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Sample Medium</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Value Type</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Data Type</a:t>
                      </a: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6725" y="141288"/>
            <a:ext cx="8229600" cy="723900"/>
          </a:xfrm>
        </p:spPr>
        <p:txBody>
          <a:bodyPr/>
          <a:lstStyle/>
          <a:p>
            <a:pPr eaLnBrk="1" hangingPunct="1"/>
            <a:r>
              <a:rPr lang="en-US" sz="4000" smtClean="0"/>
              <a:t>CUAHSI Observations Data Model</a:t>
            </a:r>
          </a:p>
        </p:txBody>
      </p:sp>
      <p:grpSp>
        <p:nvGrpSpPr>
          <p:cNvPr id="2" name="Group 4"/>
          <p:cNvGrpSpPr>
            <a:grpSpLocks/>
          </p:cNvGrpSpPr>
          <p:nvPr/>
        </p:nvGrpSpPr>
        <p:grpSpPr bwMode="auto">
          <a:xfrm>
            <a:off x="6216650" y="1652588"/>
            <a:ext cx="1282700" cy="1136650"/>
            <a:chOff x="3600" y="2160"/>
            <a:chExt cx="864" cy="960"/>
          </a:xfrm>
        </p:grpSpPr>
        <p:sp>
          <p:nvSpPr>
            <p:cNvPr id="37935" name="Rectangle 5"/>
            <p:cNvSpPr>
              <a:spLocks noChangeArrowheads="1"/>
            </p:cNvSpPr>
            <p:nvPr/>
          </p:nvSpPr>
          <p:spPr bwMode="auto">
            <a:xfrm>
              <a:off x="3600" y="2304"/>
              <a:ext cx="864" cy="720"/>
            </a:xfrm>
            <a:prstGeom prst="rect">
              <a:avLst/>
            </a:prstGeom>
            <a:solidFill>
              <a:schemeClr val="accent1"/>
            </a:solidFill>
            <a:ln w="9525">
              <a:noFill/>
              <a:miter lim="800000"/>
              <a:headEnd/>
              <a:tailEnd/>
            </a:ln>
          </p:spPr>
          <p:txBody>
            <a:bodyPr wrap="none" anchor="ctr"/>
            <a:lstStyle/>
            <a:p>
              <a:pPr fontAlgn="base">
                <a:spcBef>
                  <a:spcPct val="0"/>
                </a:spcBef>
                <a:spcAft>
                  <a:spcPct val="0"/>
                </a:spcAft>
              </a:pPr>
              <a:endParaRPr lang="en-US" smtClean="0">
                <a:solidFill>
                  <a:srgbClr val="000000"/>
                </a:solidFill>
              </a:endParaRPr>
            </a:p>
          </p:txBody>
        </p:sp>
        <p:grpSp>
          <p:nvGrpSpPr>
            <p:cNvPr id="3" name="Group 6"/>
            <p:cNvGrpSpPr>
              <a:grpSpLocks/>
            </p:cNvGrpSpPr>
            <p:nvPr/>
          </p:nvGrpSpPr>
          <p:grpSpPr bwMode="auto">
            <a:xfrm>
              <a:off x="3600" y="2160"/>
              <a:ext cx="864" cy="960"/>
              <a:chOff x="3600" y="1632"/>
              <a:chExt cx="864" cy="1536"/>
            </a:xfrm>
          </p:grpSpPr>
          <p:sp>
            <p:nvSpPr>
              <p:cNvPr id="37937" name="Oval 7"/>
              <p:cNvSpPr>
                <a:spLocks noChangeArrowheads="1"/>
              </p:cNvSpPr>
              <p:nvPr/>
            </p:nvSpPr>
            <p:spPr bwMode="auto">
              <a:xfrm>
                <a:off x="3600" y="1632"/>
                <a:ext cx="864" cy="384"/>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37938" name="Oval 8"/>
              <p:cNvSpPr>
                <a:spLocks noChangeArrowheads="1"/>
              </p:cNvSpPr>
              <p:nvPr/>
            </p:nvSpPr>
            <p:spPr bwMode="auto">
              <a:xfrm>
                <a:off x="3600" y="2784"/>
                <a:ext cx="864" cy="384"/>
              </a:xfrm>
              <a:prstGeom prst="ellipse">
                <a:avLst/>
              </a:prstGeom>
              <a:solidFill>
                <a:schemeClr val="accent1"/>
              </a:solidFill>
              <a:ln w="9525">
                <a:solidFill>
                  <a:schemeClr val="tx1"/>
                </a:solidFill>
                <a:round/>
                <a:headEnd/>
                <a:tailEnd/>
              </a:ln>
            </p:spPr>
            <p:txBody>
              <a:bodyPr wrap="none" anchor="ctr"/>
              <a:lstStyle/>
              <a:p>
                <a:pPr fontAlgn="base">
                  <a:spcBef>
                    <a:spcPct val="0"/>
                  </a:spcBef>
                  <a:spcAft>
                    <a:spcPct val="0"/>
                  </a:spcAft>
                </a:pPr>
                <a:endParaRPr lang="en-US" smtClean="0">
                  <a:solidFill>
                    <a:srgbClr val="000000"/>
                  </a:solidFill>
                </a:endParaRPr>
              </a:p>
            </p:txBody>
          </p:sp>
          <p:sp>
            <p:nvSpPr>
              <p:cNvPr id="37939" name="Line 9"/>
              <p:cNvSpPr>
                <a:spLocks noChangeShapeType="1"/>
              </p:cNvSpPr>
              <p:nvPr/>
            </p:nvSpPr>
            <p:spPr bwMode="auto">
              <a:xfrm>
                <a:off x="4464" y="1824"/>
                <a:ext cx="0" cy="1152"/>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endParaRPr>
              </a:p>
            </p:txBody>
          </p:sp>
          <p:sp>
            <p:nvSpPr>
              <p:cNvPr id="37940" name="Line 10"/>
              <p:cNvSpPr>
                <a:spLocks noChangeShapeType="1"/>
              </p:cNvSpPr>
              <p:nvPr/>
            </p:nvSpPr>
            <p:spPr bwMode="auto">
              <a:xfrm>
                <a:off x="3600" y="1824"/>
                <a:ext cx="0" cy="1152"/>
              </a:xfrm>
              <a:prstGeom prst="line">
                <a:avLst/>
              </a:prstGeom>
              <a:noFill/>
              <a:ln w="9525">
                <a:solidFill>
                  <a:schemeClr val="tx1"/>
                </a:solidFill>
                <a:round/>
                <a:headEnd/>
                <a:tailEnd/>
              </a:ln>
            </p:spPr>
            <p:txBody>
              <a:bodyPr/>
              <a:lstStyle/>
              <a:p>
                <a:pPr fontAlgn="base">
                  <a:spcBef>
                    <a:spcPct val="0"/>
                  </a:spcBef>
                  <a:spcAft>
                    <a:spcPct val="0"/>
                  </a:spcAft>
                </a:pPr>
                <a:endParaRPr lang="en-US" smtClean="0">
                  <a:solidFill>
                    <a:srgbClr val="000000"/>
                  </a:solidFill>
                </a:endParaRPr>
              </a:p>
            </p:txBody>
          </p:sp>
        </p:grpSp>
      </p:grpSp>
      <p:sp>
        <p:nvSpPr>
          <p:cNvPr id="37892" name="Text Box 11"/>
          <p:cNvSpPr txBox="1">
            <a:spLocks noChangeArrowheads="1"/>
          </p:cNvSpPr>
          <p:nvPr/>
        </p:nvSpPr>
        <p:spPr bwMode="auto">
          <a:xfrm>
            <a:off x="5487988" y="979488"/>
            <a:ext cx="1243012" cy="273050"/>
          </a:xfrm>
          <a:prstGeom prst="rect">
            <a:avLst/>
          </a:prstGeom>
          <a:noFill/>
          <a:ln w="9525">
            <a:noFill/>
            <a:miter lim="800000"/>
            <a:headEnd/>
            <a:tailEnd/>
          </a:ln>
        </p:spPr>
        <p:txBody>
          <a:bodyPr wrap="none" lIns="91403" tIns="45703" rIns="91403" bIns="45703">
            <a:spAutoFit/>
          </a:bodyPr>
          <a:lstStyle/>
          <a:p>
            <a:pPr fontAlgn="base">
              <a:spcBef>
                <a:spcPct val="0"/>
              </a:spcBef>
              <a:spcAft>
                <a:spcPct val="0"/>
              </a:spcAft>
            </a:pPr>
            <a:r>
              <a:rPr lang="en-US" smtClean="0">
                <a:solidFill>
                  <a:srgbClr val="000000"/>
                </a:solidFill>
              </a:rPr>
              <a:t>Streamflow</a:t>
            </a:r>
          </a:p>
        </p:txBody>
      </p:sp>
      <p:sp>
        <p:nvSpPr>
          <p:cNvPr id="37893" name="Text Box 12"/>
          <p:cNvSpPr txBox="1">
            <a:spLocks noChangeArrowheads="1"/>
          </p:cNvSpPr>
          <p:nvPr/>
        </p:nvSpPr>
        <p:spPr bwMode="auto">
          <a:xfrm>
            <a:off x="7570788" y="2922588"/>
            <a:ext cx="1158875" cy="477837"/>
          </a:xfrm>
          <a:prstGeom prst="rect">
            <a:avLst/>
          </a:prstGeom>
          <a:noFill/>
          <a:ln w="9525">
            <a:noFill/>
            <a:miter lim="800000"/>
            <a:headEnd/>
            <a:tailEnd/>
          </a:ln>
        </p:spPr>
        <p:txBody>
          <a:bodyPr wrap="none" lIns="91403" tIns="45703" rIns="91403" bIns="45703">
            <a:spAutoFit/>
          </a:bodyPr>
          <a:lstStyle/>
          <a:p>
            <a:pPr algn="ctr" fontAlgn="base">
              <a:spcBef>
                <a:spcPct val="0"/>
              </a:spcBef>
              <a:spcAft>
                <a:spcPct val="0"/>
              </a:spcAft>
            </a:pPr>
            <a:r>
              <a:rPr lang="en-US" smtClean="0">
                <a:solidFill>
                  <a:srgbClr val="000000"/>
                </a:solidFill>
              </a:rPr>
              <a:t>Flux tower</a:t>
            </a:r>
          </a:p>
          <a:p>
            <a:pPr algn="ctr" fontAlgn="base">
              <a:spcBef>
                <a:spcPct val="0"/>
              </a:spcBef>
              <a:spcAft>
                <a:spcPct val="0"/>
              </a:spcAft>
            </a:pPr>
            <a:r>
              <a:rPr lang="en-US" smtClean="0">
                <a:solidFill>
                  <a:srgbClr val="000000"/>
                </a:solidFill>
              </a:rPr>
              <a:t>data</a:t>
            </a:r>
          </a:p>
        </p:txBody>
      </p:sp>
      <p:sp>
        <p:nvSpPr>
          <p:cNvPr id="37894" name="Text Box 13"/>
          <p:cNvSpPr txBox="1">
            <a:spLocks noChangeArrowheads="1"/>
          </p:cNvSpPr>
          <p:nvPr/>
        </p:nvSpPr>
        <p:spPr bwMode="auto">
          <a:xfrm>
            <a:off x="4505325" y="1766888"/>
            <a:ext cx="1349375" cy="477837"/>
          </a:xfrm>
          <a:prstGeom prst="rect">
            <a:avLst/>
          </a:prstGeom>
          <a:noFill/>
          <a:ln w="9525">
            <a:noFill/>
            <a:miter lim="800000"/>
            <a:headEnd/>
            <a:tailEnd/>
          </a:ln>
        </p:spPr>
        <p:txBody>
          <a:bodyPr wrap="none" lIns="91403" tIns="45703" rIns="91403" bIns="45703">
            <a:spAutoFit/>
          </a:bodyPr>
          <a:lstStyle/>
          <a:p>
            <a:pPr algn="ctr" fontAlgn="base">
              <a:spcBef>
                <a:spcPct val="0"/>
              </a:spcBef>
              <a:spcAft>
                <a:spcPct val="0"/>
              </a:spcAft>
            </a:pPr>
            <a:r>
              <a:rPr lang="en-US" smtClean="0">
                <a:solidFill>
                  <a:srgbClr val="000000"/>
                </a:solidFill>
              </a:rPr>
              <a:t>Precipitation</a:t>
            </a:r>
          </a:p>
          <a:p>
            <a:pPr algn="ctr" fontAlgn="base">
              <a:spcBef>
                <a:spcPct val="0"/>
              </a:spcBef>
              <a:spcAft>
                <a:spcPct val="0"/>
              </a:spcAft>
            </a:pPr>
            <a:r>
              <a:rPr lang="en-US" smtClean="0">
                <a:solidFill>
                  <a:srgbClr val="000000"/>
                </a:solidFill>
              </a:rPr>
              <a:t>&amp; Climate</a:t>
            </a:r>
          </a:p>
        </p:txBody>
      </p:sp>
      <p:sp>
        <p:nvSpPr>
          <p:cNvPr id="37895" name="Text Box 14"/>
          <p:cNvSpPr txBox="1">
            <a:spLocks noChangeArrowheads="1"/>
          </p:cNvSpPr>
          <p:nvPr/>
        </p:nvSpPr>
        <p:spPr bwMode="auto">
          <a:xfrm>
            <a:off x="7286625" y="962025"/>
            <a:ext cx="1408113" cy="477838"/>
          </a:xfrm>
          <a:prstGeom prst="rect">
            <a:avLst/>
          </a:prstGeom>
          <a:noFill/>
          <a:ln w="9525">
            <a:noFill/>
            <a:miter lim="800000"/>
            <a:headEnd/>
            <a:tailEnd/>
          </a:ln>
        </p:spPr>
        <p:txBody>
          <a:bodyPr wrap="none" lIns="91403" tIns="45703" rIns="91403" bIns="45703">
            <a:spAutoFit/>
          </a:bodyPr>
          <a:lstStyle/>
          <a:p>
            <a:pPr algn="ctr" fontAlgn="base">
              <a:spcBef>
                <a:spcPct val="0"/>
              </a:spcBef>
              <a:spcAft>
                <a:spcPct val="0"/>
              </a:spcAft>
            </a:pPr>
            <a:r>
              <a:rPr lang="en-US" smtClean="0">
                <a:solidFill>
                  <a:srgbClr val="000000"/>
                </a:solidFill>
              </a:rPr>
              <a:t>Groundwater</a:t>
            </a:r>
          </a:p>
          <a:p>
            <a:pPr algn="ctr" fontAlgn="base">
              <a:spcBef>
                <a:spcPct val="0"/>
              </a:spcBef>
              <a:spcAft>
                <a:spcPct val="0"/>
              </a:spcAft>
            </a:pPr>
            <a:r>
              <a:rPr lang="en-US" smtClean="0">
                <a:solidFill>
                  <a:srgbClr val="000000"/>
                </a:solidFill>
              </a:rPr>
              <a:t>levels</a:t>
            </a:r>
          </a:p>
        </p:txBody>
      </p:sp>
      <p:sp>
        <p:nvSpPr>
          <p:cNvPr id="37896" name="Text Box 15"/>
          <p:cNvSpPr txBox="1">
            <a:spLocks noChangeArrowheads="1"/>
          </p:cNvSpPr>
          <p:nvPr/>
        </p:nvSpPr>
        <p:spPr bwMode="auto">
          <a:xfrm>
            <a:off x="5218113" y="3046413"/>
            <a:ext cx="1468437" cy="273050"/>
          </a:xfrm>
          <a:prstGeom prst="rect">
            <a:avLst/>
          </a:prstGeom>
          <a:noFill/>
          <a:ln w="9525">
            <a:noFill/>
            <a:miter lim="800000"/>
            <a:headEnd/>
            <a:tailEnd/>
          </a:ln>
        </p:spPr>
        <p:txBody>
          <a:bodyPr wrap="none" lIns="91403" tIns="45703" rIns="91403" bIns="45703">
            <a:spAutoFit/>
          </a:bodyPr>
          <a:lstStyle/>
          <a:p>
            <a:pPr fontAlgn="base">
              <a:spcBef>
                <a:spcPct val="0"/>
              </a:spcBef>
              <a:spcAft>
                <a:spcPct val="0"/>
              </a:spcAft>
            </a:pPr>
            <a:r>
              <a:rPr lang="en-US" smtClean="0">
                <a:solidFill>
                  <a:srgbClr val="000000"/>
                </a:solidFill>
              </a:rPr>
              <a:t>Water Quality</a:t>
            </a:r>
          </a:p>
        </p:txBody>
      </p:sp>
      <p:sp>
        <p:nvSpPr>
          <p:cNvPr id="37897" name="Text Box 16"/>
          <p:cNvSpPr txBox="1">
            <a:spLocks noChangeArrowheads="1"/>
          </p:cNvSpPr>
          <p:nvPr/>
        </p:nvSpPr>
        <p:spPr bwMode="auto">
          <a:xfrm>
            <a:off x="7856538" y="1822450"/>
            <a:ext cx="992187" cy="684213"/>
          </a:xfrm>
          <a:prstGeom prst="rect">
            <a:avLst/>
          </a:prstGeom>
          <a:noFill/>
          <a:ln w="9525">
            <a:noFill/>
            <a:miter lim="800000"/>
            <a:headEnd/>
            <a:tailEnd/>
          </a:ln>
        </p:spPr>
        <p:txBody>
          <a:bodyPr wrap="none" lIns="91403" tIns="45703" rIns="91403" bIns="45703">
            <a:spAutoFit/>
          </a:bodyPr>
          <a:lstStyle/>
          <a:p>
            <a:pPr algn="ctr" fontAlgn="base">
              <a:spcBef>
                <a:spcPct val="0"/>
              </a:spcBef>
              <a:spcAft>
                <a:spcPct val="0"/>
              </a:spcAft>
            </a:pPr>
            <a:r>
              <a:rPr lang="en-US" smtClean="0">
                <a:solidFill>
                  <a:srgbClr val="000000"/>
                </a:solidFill>
              </a:rPr>
              <a:t>Soil </a:t>
            </a:r>
          </a:p>
          <a:p>
            <a:pPr algn="ctr" fontAlgn="base">
              <a:spcBef>
                <a:spcPct val="0"/>
              </a:spcBef>
              <a:spcAft>
                <a:spcPct val="0"/>
              </a:spcAft>
            </a:pPr>
            <a:r>
              <a:rPr lang="en-US" smtClean="0">
                <a:solidFill>
                  <a:srgbClr val="000000"/>
                </a:solidFill>
              </a:rPr>
              <a:t>moisture</a:t>
            </a:r>
          </a:p>
          <a:p>
            <a:pPr algn="ctr" fontAlgn="base">
              <a:spcBef>
                <a:spcPct val="0"/>
              </a:spcBef>
              <a:spcAft>
                <a:spcPct val="0"/>
              </a:spcAft>
            </a:pPr>
            <a:r>
              <a:rPr lang="en-US" smtClean="0">
                <a:solidFill>
                  <a:srgbClr val="000000"/>
                </a:solidFill>
              </a:rPr>
              <a:t>data</a:t>
            </a:r>
          </a:p>
        </p:txBody>
      </p:sp>
      <p:sp>
        <p:nvSpPr>
          <p:cNvPr id="37898" name="Line 17"/>
          <p:cNvSpPr>
            <a:spLocks noChangeShapeType="1"/>
          </p:cNvSpPr>
          <p:nvPr/>
        </p:nvSpPr>
        <p:spPr bwMode="auto">
          <a:xfrm>
            <a:off x="6305550" y="1295400"/>
            <a:ext cx="196850" cy="300038"/>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37899" name="Line 18"/>
          <p:cNvSpPr>
            <a:spLocks noChangeShapeType="1"/>
          </p:cNvSpPr>
          <p:nvPr/>
        </p:nvSpPr>
        <p:spPr bwMode="auto">
          <a:xfrm>
            <a:off x="5788025" y="2051050"/>
            <a:ext cx="428625"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37900" name="Line 19"/>
          <p:cNvSpPr>
            <a:spLocks noChangeShapeType="1"/>
          </p:cNvSpPr>
          <p:nvPr/>
        </p:nvSpPr>
        <p:spPr bwMode="auto">
          <a:xfrm flipV="1">
            <a:off x="6073775" y="2789238"/>
            <a:ext cx="428625" cy="2857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37901" name="Line 20"/>
          <p:cNvSpPr>
            <a:spLocks noChangeShapeType="1"/>
          </p:cNvSpPr>
          <p:nvPr/>
        </p:nvSpPr>
        <p:spPr bwMode="auto">
          <a:xfrm flipH="1" flipV="1">
            <a:off x="7358063" y="2733675"/>
            <a:ext cx="498475" cy="284163"/>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37902" name="Line 21"/>
          <p:cNvSpPr>
            <a:spLocks noChangeShapeType="1"/>
          </p:cNvSpPr>
          <p:nvPr/>
        </p:nvSpPr>
        <p:spPr bwMode="auto">
          <a:xfrm flipH="1">
            <a:off x="7570788" y="2278063"/>
            <a:ext cx="285750" cy="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37903" name="Line 22"/>
          <p:cNvSpPr>
            <a:spLocks noChangeShapeType="1"/>
          </p:cNvSpPr>
          <p:nvPr/>
        </p:nvSpPr>
        <p:spPr bwMode="auto">
          <a:xfrm flipH="1">
            <a:off x="7286625" y="1311275"/>
            <a:ext cx="284163" cy="284163"/>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en-US" smtClean="0">
              <a:solidFill>
                <a:srgbClr val="000000"/>
              </a:solidFill>
            </a:endParaRPr>
          </a:p>
        </p:txBody>
      </p:sp>
      <p:sp>
        <p:nvSpPr>
          <p:cNvPr id="37904" name="Text Box 40"/>
          <p:cNvSpPr txBox="1">
            <a:spLocks noChangeArrowheads="1"/>
          </p:cNvSpPr>
          <p:nvPr/>
        </p:nvSpPr>
        <p:spPr bwMode="auto">
          <a:xfrm>
            <a:off x="379413" y="1179513"/>
            <a:ext cx="4368800" cy="5568950"/>
          </a:xfrm>
          <a:prstGeom prst="rect">
            <a:avLst/>
          </a:prstGeom>
          <a:noFill/>
          <a:ln w="9525" algn="ctr">
            <a:noFill/>
            <a:miter lim="800000"/>
            <a:headEnd/>
            <a:tailEnd/>
          </a:ln>
        </p:spPr>
        <p:txBody>
          <a:bodyPr>
            <a:spAutoFit/>
          </a:bodyPr>
          <a:lstStyle/>
          <a:p>
            <a:pPr marL="231775" indent="-231775" eaLnBrk="0" fontAlgn="base" hangingPunct="0">
              <a:spcBef>
                <a:spcPct val="0"/>
              </a:spcBef>
              <a:spcAft>
                <a:spcPct val="0"/>
              </a:spcAft>
              <a:buFontTx/>
              <a:buChar char="•"/>
            </a:pPr>
            <a:r>
              <a:rPr lang="en-US" sz="2400" smtClean="0">
                <a:solidFill>
                  <a:srgbClr val="000000"/>
                </a:solidFill>
                <a:latin typeface="Helvetica" pitchFamily="34" charset="0"/>
              </a:rPr>
              <a:t>A </a:t>
            </a:r>
            <a:r>
              <a:rPr lang="en-US" sz="2400" smtClean="0">
                <a:solidFill>
                  <a:srgbClr val="FF3300"/>
                </a:solidFill>
                <a:latin typeface="Helvetica" pitchFamily="34" charset="0"/>
              </a:rPr>
              <a:t>relational database</a:t>
            </a:r>
            <a:r>
              <a:rPr lang="en-US" sz="2400" smtClean="0">
                <a:solidFill>
                  <a:srgbClr val="000000"/>
                </a:solidFill>
                <a:latin typeface="Helvetica" pitchFamily="34" charset="0"/>
              </a:rPr>
              <a:t> at the single observation level (atomic model)</a:t>
            </a:r>
          </a:p>
          <a:p>
            <a:pPr marL="231775" indent="-231775" eaLnBrk="0" fontAlgn="base" hangingPunct="0">
              <a:spcBef>
                <a:spcPct val="0"/>
              </a:spcBef>
              <a:spcAft>
                <a:spcPct val="0"/>
              </a:spcAft>
              <a:buFontTx/>
              <a:buChar char="•"/>
            </a:pPr>
            <a:r>
              <a:rPr lang="en-US" sz="2400" smtClean="0">
                <a:solidFill>
                  <a:srgbClr val="000000"/>
                </a:solidFill>
                <a:latin typeface="Helvetica" pitchFamily="34" charset="0"/>
              </a:rPr>
              <a:t>Stores </a:t>
            </a:r>
            <a:r>
              <a:rPr lang="en-US" sz="2400" smtClean="0">
                <a:solidFill>
                  <a:srgbClr val="FF3300"/>
                </a:solidFill>
                <a:latin typeface="Helvetica" pitchFamily="34" charset="0"/>
              </a:rPr>
              <a:t>observation data</a:t>
            </a:r>
            <a:r>
              <a:rPr lang="en-US" sz="2400" smtClean="0">
                <a:solidFill>
                  <a:srgbClr val="000000"/>
                </a:solidFill>
                <a:latin typeface="Helvetica" pitchFamily="34" charset="0"/>
              </a:rPr>
              <a:t> made at points</a:t>
            </a:r>
          </a:p>
          <a:p>
            <a:pPr marL="231775" indent="-231775" eaLnBrk="0" fontAlgn="base" hangingPunct="0">
              <a:spcBef>
                <a:spcPct val="0"/>
              </a:spcBef>
              <a:spcAft>
                <a:spcPct val="0"/>
              </a:spcAft>
              <a:buFontTx/>
              <a:buChar char="•"/>
            </a:pPr>
            <a:r>
              <a:rPr lang="en-US" sz="2400" smtClean="0">
                <a:solidFill>
                  <a:srgbClr val="000000"/>
                </a:solidFill>
                <a:latin typeface="Helvetica" pitchFamily="34" charset="0"/>
              </a:rPr>
              <a:t>Metadata for </a:t>
            </a:r>
            <a:r>
              <a:rPr lang="en-US" sz="2400" smtClean="0">
                <a:solidFill>
                  <a:srgbClr val="FF3300"/>
                </a:solidFill>
                <a:latin typeface="Helvetica" pitchFamily="34" charset="0"/>
              </a:rPr>
              <a:t>unambiguous interpretation</a:t>
            </a:r>
          </a:p>
          <a:p>
            <a:pPr marL="231775" indent="-231775" eaLnBrk="0" fontAlgn="base" hangingPunct="0">
              <a:spcBef>
                <a:spcPct val="0"/>
              </a:spcBef>
              <a:spcAft>
                <a:spcPct val="0"/>
              </a:spcAft>
              <a:buFontTx/>
              <a:buChar char="•"/>
            </a:pPr>
            <a:r>
              <a:rPr lang="en-US" sz="2400" smtClean="0">
                <a:solidFill>
                  <a:srgbClr val="000000"/>
                </a:solidFill>
                <a:latin typeface="Helvetica" pitchFamily="34" charset="0"/>
              </a:rPr>
              <a:t>Traceable heritage from </a:t>
            </a:r>
            <a:r>
              <a:rPr lang="en-US" sz="2400" smtClean="0">
                <a:solidFill>
                  <a:srgbClr val="FF3300"/>
                </a:solidFill>
                <a:latin typeface="Helvetica" pitchFamily="34" charset="0"/>
              </a:rPr>
              <a:t>raw</a:t>
            </a:r>
            <a:r>
              <a:rPr lang="en-US" sz="2400" smtClean="0">
                <a:solidFill>
                  <a:srgbClr val="000000"/>
                </a:solidFill>
                <a:latin typeface="Helvetica" pitchFamily="34" charset="0"/>
              </a:rPr>
              <a:t> measurements to </a:t>
            </a:r>
            <a:r>
              <a:rPr lang="en-US" sz="2400" smtClean="0">
                <a:solidFill>
                  <a:srgbClr val="FF3300"/>
                </a:solidFill>
                <a:latin typeface="Helvetica" pitchFamily="34" charset="0"/>
              </a:rPr>
              <a:t>usable</a:t>
            </a:r>
            <a:r>
              <a:rPr lang="en-US" sz="2400" smtClean="0">
                <a:solidFill>
                  <a:srgbClr val="000000"/>
                </a:solidFill>
                <a:latin typeface="Helvetica" pitchFamily="34" charset="0"/>
              </a:rPr>
              <a:t> information</a:t>
            </a:r>
          </a:p>
          <a:p>
            <a:pPr marL="231775" indent="-231775" eaLnBrk="0" fontAlgn="base" hangingPunct="0">
              <a:spcBef>
                <a:spcPct val="0"/>
              </a:spcBef>
              <a:spcAft>
                <a:spcPct val="0"/>
              </a:spcAft>
              <a:buFontTx/>
              <a:buChar char="•"/>
            </a:pPr>
            <a:r>
              <a:rPr lang="en-US" sz="2400" smtClean="0">
                <a:solidFill>
                  <a:srgbClr val="FF3300"/>
                </a:solidFill>
                <a:latin typeface="Helvetica" pitchFamily="34" charset="0"/>
              </a:rPr>
              <a:t>Standard format</a:t>
            </a:r>
            <a:r>
              <a:rPr lang="en-US" sz="2400" smtClean="0">
                <a:solidFill>
                  <a:srgbClr val="000000"/>
                </a:solidFill>
                <a:latin typeface="Helvetica" pitchFamily="34" charset="0"/>
              </a:rPr>
              <a:t> for data sharing</a:t>
            </a:r>
          </a:p>
          <a:p>
            <a:pPr marL="231775" indent="-231775" eaLnBrk="0" fontAlgn="base" hangingPunct="0">
              <a:spcBef>
                <a:spcPct val="0"/>
              </a:spcBef>
              <a:spcAft>
                <a:spcPct val="0"/>
              </a:spcAft>
              <a:buFontTx/>
              <a:buChar char="•"/>
            </a:pPr>
            <a:r>
              <a:rPr lang="en-US" sz="2400" smtClean="0">
                <a:solidFill>
                  <a:srgbClr val="FF3300"/>
                </a:solidFill>
                <a:latin typeface="Helvetica" pitchFamily="34" charset="0"/>
              </a:rPr>
              <a:t>Cross dimension</a:t>
            </a:r>
            <a:r>
              <a:rPr lang="en-US" sz="2400" smtClean="0">
                <a:solidFill>
                  <a:srgbClr val="000000"/>
                </a:solidFill>
                <a:latin typeface="Helvetica" pitchFamily="34" charset="0"/>
              </a:rPr>
              <a:t> retrieval and analysis</a:t>
            </a:r>
          </a:p>
          <a:p>
            <a:pPr marL="231775" indent="-231775" eaLnBrk="0" fontAlgn="base" hangingPunct="0">
              <a:spcBef>
                <a:spcPct val="0"/>
              </a:spcBef>
              <a:spcAft>
                <a:spcPct val="0"/>
              </a:spcAft>
              <a:buFontTx/>
              <a:buChar char="•"/>
            </a:pPr>
            <a:endParaRPr lang="en-US" sz="2400" b="1" i="1" smtClean="0">
              <a:solidFill>
                <a:srgbClr val="000000"/>
              </a:solidFill>
              <a:latin typeface="Helvetica" pitchFamily="34" charset="0"/>
            </a:endParaRPr>
          </a:p>
        </p:txBody>
      </p:sp>
      <p:grpSp>
        <p:nvGrpSpPr>
          <p:cNvPr id="4" name="Group 74"/>
          <p:cNvGrpSpPr>
            <a:grpSpLocks/>
          </p:cNvGrpSpPr>
          <p:nvPr/>
        </p:nvGrpSpPr>
        <p:grpSpPr bwMode="auto">
          <a:xfrm>
            <a:off x="4829175" y="3686175"/>
            <a:ext cx="4124325" cy="3171825"/>
            <a:chOff x="2976" y="2160"/>
            <a:chExt cx="2736" cy="2112"/>
          </a:xfrm>
        </p:grpSpPr>
        <p:sp>
          <p:nvSpPr>
            <p:cNvPr id="37906" name="Rectangle 73"/>
            <p:cNvSpPr>
              <a:spLocks noChangeArrowheads="1"/>
            </p:cNvSpPr>
            <p:nvPr/>
          </p:nvSpPr>
          <p:spPr bwMode="auto">
            <a:xfrm>
              <a:off x="2976" y="2160"/>
              <a:ext cx="2736" cy="2112"/>
            </a:xfrm>
            <a:prstGeom prst="rect">
              <a:avLst/>
            </a:prstGeom>
            <a:solidFill>
              <a:srgbClr val="E9EAE2"/>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endParaRPr>
            </a:p>
          </p:txBody>
        </p:sp>
        <p:cxnSp>
          <p:nvCxnSpPr>
            <p:cNvPr id="73" name="Straight Arrow Connector 72"/>
            <p:cNvCxnSpPr/>
            <p:nvPr/>
          </p:nvCxnSpPr>
          <p:spPr>
            <a:xfrm rot="5400000" flipH="1" flipV="1">
              <a:off x="3376" y="2819"/>
              <a:ext cx="1127"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rot="10800000" flipV="1">
              <a:off x="3374" y="3382"/>
              <a:ext cx="567" cy="580"/>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3941" y="3382"/>
              <a:ext cx="934" cy="1"/>
            </a:xfrm>
            <a:prstGeom prst="straightConnector1">
              <a:avLst/>
            </a:prstGeom>
            <a:ln w="2540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910" name="TextBox 6"/>
            <p:cNvSpPr txBox="1">
              <a:spLocks noChangeArrowheads="1"/>
            </p:cNvSpPr>
            <p:nvPr/>
          </p:nvSpPr>
          <p:spPr bwMode="auto">
            <a:xfrm>
              <a:off x="4848" y="3360"/>
              <a:ext cx="753"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Space, S</a:t>
              </a:r>
            </a:p>
          </p:txBody>
        </p:sp>
        <p:sp>
          <p:nvSpPr>
            <p:cNvPr id="37911" name="TextBox 7"/>
            <p:cNvSpPr txBox="1">
              <a:spLocks noChangeArrowheads="1"/>
            </p:cNvSpPr>
            <p:nvPr/>
          </p:nvSpPr>
          <p:spPr bwMode="auto">
            <a:xfrm>
              <a:off x="4032" y="2208"/>
              <a:ext cx="688"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Time, T</a:t>
              </a:r>
            </a:p>
          </p:txBody>
        </p:sp>
        <p:sp>
          <p:nvSpPr>
            <p:cNvPr id="37912" name="TextBox 8"/>
            <p:cNvSpPr txBox="1">
              <a:spLocks noChangeArrowheads="1"/>
            </p:cNvSpPr>
            <p:nvPr/>
          </p:nvSpPr>
          <p:spPr bwMode="auto">
            <a:xfrm>
              <a:off x="3308" y="3955"/>
              <a:ext cx="1036"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Variables, V</a:t>
              </a:r>
            </a:p>
          </p:txBody>
        </p:sp>
        <p:cxnSp>
          <p:nvCxnSpPr>
            <p:cNvPr id="37913" name="Straight Connector 9"/>
            <p:cNvCxnSpPr>
              <a:cxnSpLocks noChangeShapeType="1"/>
            </p:cNvCxnSpPr>
            <p:nvPr/>
          </p:nvCxnSpPr>
          <p:spPr bwMode="auto">
            <a:xfrm rot="5400000" flipH="1" flipV="1">
              <a:off x="4127" y="3099"/>
              <a:ext cx="581" cy="1"/>
            </a:xfrm>
            <a:prstGeom prst="line">
              <a:avLst/>
            </a:prstGeom>
            <a:noFill/>
            <a:ln w="19050" algn="ctr">
              <a:solidFill>
                <a:srgbClr val="3C6ACA"/>
              </a:solidFill>
              <a:round/>
              <a:headEnd/>
              <a:tailEnd/>
            </a:ln>
          </p:spPr>
        </p:cxnSp>
        <p:cxnSp>
          <p:nvCxnSpPr>
            <p:cNvPr id="37914" name="Straight Connector 10"/>
            <p:cNvCxnSpPr>
              <a:cxnSpLocks noChangeShapeType="1"/>
            </p:cNvCxnSpPr>
            <p:nvPr/>
          </p:nvCxnSpPr>
          <p:spPr bwMode="auto">
            <a:xfrm rot="5400000" flipH="1" flipV="1">
              <a:off x="3368" y="3365"/>
              <a:ext cx="580" cy="1"/>
            </a:xfrm>
            <a:prstGeom prst="line">
              <a:avLst/>
            </a:prstGeom>
            <a:noFill/>
            <a:ln w="19050" algn="ctr">
              <a:solidFill>
                <a:srgbClr val="3C6ACA"/>
              </a:solidFill>
              <a:round/>
              <a:headEnd/>
              <a:tailEnd/>
            </a:ln>
          </p:spPr>
        </p:cxnSp>
        <p:cxnSp>
          <p:nvCxnSpPr>
            <p:cNvPr id="37915" name="Straight Connector 11"/>
            <p:cNvCxnSpPr>
              <a:cxnSpLocks noChangeShapeType="1"/>
            </p:cNvCxnSpPr>
            <p:nvPr/>
          </p:nvCxnSpPr>
          <p:spPr bwMode="auto">
            <a:xfrm rot="5400000" flipH="1" flipV="1">
              <a:off x="3850" y="3365"/>
              <a:ext cx="580" cy="1"/>
            </a:xfrm>
            <a:prstGeom prst="line">
              <a:avLst/>
            </a:prstGeom>
            <a:noFill/>
            <a:ln w="19050" algn="ctr">
              <a:solidFill>
                <a:srgbClr val="3C6ACA"/>
              </a:solidFill>
              <a:round/>
              <a:headEnd/>
              <a:tailEnd/>
            </a:ln>
          </p:spPr>
        </p:cxnSp>
        <p:cxnSp>
          <p:nvCxnSpPr>
            <p:cNvPr id="37916" name="Straight Connector 12"/>
            <p:cNvCxnSpPr>
              <a:cxnSpLocks noChangeShapeType="1"/>
            </p:cNvCxnSpPr>
            <p:nvPr/>
          </p:nvCxnSpPr>
          <p:spPr bwMode="auto">
            <a:xfrm>
              <a:off x="3657" y="3075"/>
              <a:ext cx="482" cy="0"/>
            </a:xfrm>
            <a:prstGeom prst="line">
              <a:avLst/>
            </a:prstGeom>
            <a:noFill/>
            <a:ln w="19050" algn="ctr">
              <a:solidFill>
                <a:srgbClr val="3C6ACA"/>
              </a:solidFill>
              <a:round/>
              <a:headEnd/>
              <a:tailEnd/>
            </a:ln>
          </p:spPr>
        </p:cxnSp>
        <p:cxnSp>
          <p:nvCxnSpPr>
            <p:cNvPr id="37917" name="Straight Connector 13"/>
            <p:cNvCxnSpPr>
              <a:cxnSpLocks noChangeShapeType="1"/>
            </p:cNvCxnSpPr>
            <p:nvPr/>
          </p:nvCxnSpPr>
          <p:spPr bwMode="auto">
            <a:xfrm>
              <a:off x="3941" y="2801"/>
              <a:ext cx="481" cy="1"/>
            </a:xfrm>
            <a:prstGeom prst="line">
              <a:avLst/>
            </a:prstGeom>
            <a:noFill/>
            <a:ln w="19050" algn="ctr">
              <a:solidFill>
                <a:srgbClr val="3C6ACA"/>
              </a:solidFill>
              <a:round/>
              <a:headEnd/>
              <a:tailEnd/>
            </a:ln>
          </p:spPr>
        </p:cxnSp>
        <p:cxnSp>
          <p:nvCxnSpPr>
            <p:cNvPr id="37918" name="Straight Connector 14"/>
            <p:cNvCxnSpPr>
              <a:cxnSpLocks noChangeShapeType="1"/>
            </p:cNvCxnSpPr>
            <p:nvPr/>
          </p:nvCxnSpPr>
          <p:spPr bwMode="auto">
            <a:xfrm>
              <a:off x="3657" y="3655"/>
              <a:ext cx="482" cy="1"/>
            </a:xfrm>
            <a:prstGeom prst="line">
              <a:avLst/>
            </a:prstGeom>
            <a:noFill/>
            <a:ln w="19050" algn="ctr">
              <a:solidFill>
                <a:srgbClr val="3C6ACA"/>
              </a:solidFill>
              <a:round/>
              <a:headEnd/>
              <a:tailEnd/>
            </a:ln>
          </p:spPr>
        </p:cxnSp>
        <p:cxnSp>
          <p:nvCxnSpPr>
            <p:cNvPr id="37919" name="Straight Connector 15"/>
            <p:cNvCxnSpPr>
              <a:cxnSpLocks noChangeShapeType="1"/>
            </p:cNvCxnSpPr>
            <p:nvPr/>
          </p:nvCxnSpPr>
          <p:spPr bwMode="auto">
            <a:xfrm flipV="1">
              <a:off x="3657" y="2801"/>
              <a:ext cx="284" cy="274"/>
            </a:xfrm>
            <a:prstGeom prst="line">
              <a:avLst/>
            </a:prstGeom>
            <a:noFill/>
            <a:ln w="19050" algn="ctr">
              <a:solidFill>
                <a:srgbClr val="3C6ACA"/>
              </a:solidFill>
              <a:round/>
              <a:headEnd/>
              <a:tailEnd/>
            </a:ln>
          </p:spPr>
        </p:cxnSp>
        <p:cxnSp>
          <p:nvCxnSpPr>
            <p:cNvPr id="37920" name="Straight Connector 16"/>
            <p:cNvCxnSpPr>
              <a:cxnSpLocks noChangeShapeType="1"/>
            </p:cNvCxnSpPr>
            <p:nvPr/>
          </p:nvCxnSpPr>
          <p:spPr bwMode="auto">
            <a:xfrm flipV="1">
              <a:off x="4139" y="2801"/>
              <a:ext cx="283" cy="274"/>
            </a:xfrm>
            <a:prstGeom prst="line">
              <a:avLst/>
            </a:prstGeom>
            <a:noFill/>
            <a:ln w="19050" algn="ctr">
              <a:solidFill>
                <a:srgbClr val="3C6ACA"/>
              </a:solidFill>
              <a:round/>
              <a:headEnd/>
              <a:tailEnd/>
            </a:ln>
          </p:spPr>
        </p:cxnSp>
        <p:cxnSp>
          <p:nvCxnSpPr>
            <p:cNvPr id="37921" name="Straight Connector 17"/>
            <p:cNvCxnSpPr>
              <a:cxnSpLocks noChangeShapeType="1"/>
            </p:cNvCxnSpPr>
            <p:nvPr/>
          </p:nvCxnSpPr>
          <p:spPr bwMode="auto">
            <a:xfrm flipV="1">
              <a:off x="4139" y="3382"/>
              <a:ext cx="283" cy="273"/>
            </a:xfrm>
            <a:prstGeom prst="line">
              <a:avLst/>
            </a:prstGeom>
            <a:noFill/>
            <a:ln w="19050" algn="ctr">
              <a:solidFill>
                <a:srgbClr val="3C6ACA"/>
              </a:solidFill>
              <a:round/>
              <a:headEnd/>
              <a:tailEnd/>
            </a:ln>
          </p:spPr>
        </p:cxnSp>
        <p:sp>
          <p:nvSpPr>
            <p:cNvPr id="37922" name="TextBox 18"/>
            <p:cNvSpPr txBox="1">
              <a:spLocks noChangeArrowheads="1"/>
            </p:cNvSpPr>
            <p:nvPr/>
          </p:nvSpPr>
          <p:spPr bwMode="auto">
            <a:xfrm>
              <a:off x="4419" y="3150"/>
              <a:ext cx="191"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s</a:t>
              </a:r>
            </a:p>
          </p:txBody>
        </p:sp>
        <p:sp>
          <p:nvSpPr>
            <p:cNvPr id="89" name="Oval 88"/>
            <p:cNvSpPr/>
            <p:nvPr/>
          </p:nvSpPr>
          <p:spPr>
            <a:xfrm>
              <a:off x="4393" y="3348"/>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7924" name="TextBox 20"/>
            <p:cNvSpPr txBox="1">
              <a:spLocks noChangeArrowheads="1"/>
            </p:cNvSpPr>
            <p:nvPr/>
          </p:nvSpPr>
          <p:spPr bwMode="auto">
            <a:xfrm>
              <a:off x="3975" y="2568"/>
              <a:ext cx="180"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t</a:t>
              </a:r>
            </a:p>
          </p:txBody>
        </p:sp>
        <p:sp>
          <p:nvSpPr>
            <p:cNvPr id="91" name="Oval 90"/>
            <p:cNvSpPr/>
            <p:nvPr/>
          </p:nvSpPr>
          <p:spPr>
            <a:xfrm>
              <a:off x="3912" y="2771"/>
              <a:ext cx="57"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7926" name="TextBox 22"/>
            <p:cNvSpPr txBox="1">
              <a:spLocks noChangeArrowheads="1"/>
            </p:cNvSpPr>
            <p:nvPr/>
          </p:nvSpPr>
          <p:spPr bwMode="auto">
            <a:xfrm>
              <a:off x="3397" y="3463"/>
              <a:ext cx="25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V</a:t>
              </a:r>
              <a:r>
                <a:rPr lang="en-US" sz="2400" baseline="-25000" smtClean="0">
                  <a:solidFill>
                    <a:srgbClr val="000000"/>
                  </a:solidFill>
                  <a:latin typeface="Calibri" pitchFamily="34" charset="0"/>
                </a:rPr>
                <a:t>i</a:t>
              </a:r>
            </a:p>
          </p:txBody>
        </p:sp>
        <p:sp>
          <p:nvSpPr>
            <p:cNvPr id="93" name="Oval 92"/>
            <p:cNvSpPr/>
            <p:nvPr/>
          </p:nvSpPr>
          <p:spPr>
            <a:xfrm>
              <a:off x="3629" y="3621"/>
              <a:ext cx="56" cy="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7928" name="TextBox 24"/>
            <p:cNvSpPr txBox="1">
              <a:spLocks noChangeArrowheads="1"/>
            </p:cNvSpPr>
            <p:nvPr/>
          </p:nvSpPr>
          <p:spPr bwMode="auto">
            <a:xfrm>
              <a:off x="4224" y="2879"/>
              <a:ext cx="56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v</a:t>
              </a:r>
              <a:r>
                <a:rPr lang="en-US" sz="2400" baseline="-25000" smtClean="0">
                  <a:solidFill>
                    <a:srgbClr val="000000"/>
                  </a:solidFill>
                  <a:latin typeface="Calibri" pitchFamily="34" charset="0"/>
                </a:rPr>
                <a:t>i </a:t>
              </a:r>
              <a:r>
                <a:rPr lang="en-US" sz="2400" smtClean="0">
                  <a:solidFill>
                    <a:srgbClr val="000000"/>
                  </a:solidFill>
                  <a:latin typeface="Calibri" pitchFamily="34" charset="0"/>
                </a:rPr>
                <a:t>(s,t)</a:t>
              </a:r>
            </a:p>
          </p:txBody>
        </p:sp>
        <p:sp>
          <p:nvSpPr>
            <p:cNvPr id="95" name="Oval 94"/>
            <p:cNvSpPr/>
            <p:nvPr/>
          </p:nvSpPr>
          <p:spPr>
            <a:xfrm>
              <a:off x="4111" y="3041"/>
              <a:ext cx="56" cy="7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37930" name="TextBox 26"/>
            <p:cNvSpPr txBox="1">
              <a:spLocks noChangeArrowheads="1"/>
            </p:cNvSpPr>
            <p:nvPr/>
          </p:nvSpPr>
          <p:spPr bwMode="auto">
            <a:xfrm>
              <a:off x="4752" y="3120"/>
              <a:ext cx="807"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“Where”</a:t>
              </a:r>
            </a:p>
          </p:txBody>
        </p:sp>
        <p:sp>
          <p:nvSpPr>
            <p:cNvPr id="37931" name="TextBox 27"/>
            <p:cNvSpPr txBox="1">
              <a:spLocks noChangeArrowheads="1"/>
            </p:cNvSpPr>
            <p:nvPr/>
          </p:nvSpPr>
          <p:spPr bwMode="auto">
            <a:xfrm>
              <a:off x="3486" y="3731"/>
              <a:ext cx="704"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“What”</a:t>
              </a:r>
            </a:p>
          </p:txBody>
        </p:sp>
        <p:sp>
          <p:nvSpPr>
            <p:cNvPr id="37932" name="TextBox 28"/>
            <p:cNvSpPr txBox="1">
              <a:spLocks noChangeArrowheads="1"/>
            </p:cNvSpPr>
            <p:nvPr/>
          </p:nvSpPr>
          <p:spPr bwMode="auto">
            <a:xfrm>
              <a:off x="3168" y="2208"/>
              <a:ext cx="745"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“When”</a:t>
              </a:r>
            </a:p>
          </p:txBody>
        </p:sp>
        <p:sp>
          <p:nvSpPr>
            <p:cNvPr id="37933" name="TextBox 29"/>
            <p:cNvSpPr txBox="1">
              <a:spLocks noChangeArrowheads="1"/>
            </p:cNvSpPr>
            <p:nvPr/>
          </p:nvSpPr>
          <p:spPr bwMode="auto">
            <a:xfrm>
              <a:off x="4608" y="2592"/>
              <a:ext cx="1082" cy="288"/>
            </a:xfrm>
            <a:prstGeom prst="rect">
              <a:avLst/>
            </a:prstGeom>
            <a:noFill/>
            <a:ln w="9525">
              <a:noFill/>
              <a:miter lim="800000"/>
              <a:headEnd/>
              <a:tailEnd/>
            </a:ln>
          </p:spPr>
          <p:txBody>
            <a:bodyPr wrap="none">
              <a:spAutoFit/>
            </a:bodyPr>
            <a:lstStyle/>
            <a:p>
              <a:pPr fontAlgn="base">
                <a:spcBef>
                  <a:spcPct val="0"/>
                </a:spcBef>
                <a:spcAft>
                  <a:spcPct val="0"/>
                </a:spcAft>
              </a:pPr>
              <a:r>
                <a:rPr lang="en-US" sz="2400" smtClean="0">
                  <a:solidFill>
                    <a:srgbClr val="000000"/>
                  </a:solidFill>
                  <a:latin typeface="Calibri" pitchFamily="34" charset="0"/>
                </a:rPr>
                <a:t>A data value</a:t>
              </a:r>
            </a:p>
          </p:txBody>
        </p:sp>
        <p:cxnSp>
          <p:nvCxnSpPr>
            <p:cNvPr id="37934" name="Straight Arrow Connector 31"/>
            <p:cNvCxnSpPr>
              <a:cxnSpLocks noChangeShapeType="1"/>
              <a:stCxn id="37933" idx="1"/>
              <a:endCxn id="95" idx="7"/>
            </p:cNvCxnSpPr>
            <p:nvPr/>
          </p:nvCxnSpPr>
          <p:spPr bwMode="auto">
            <a:xfrm flipH="1">
              <a:off x="4159" y="2736"/>
              <a:ext cx="449" cy="307"/>
            </a:xfrm>
            <a:prstGeom prst="straightConnector1">
              <a:avLst/>
            </a:prstGeom>
            <a:noFill/>
            <a:ln w="19050" algn="ctr">
              <a:solidFill>
                <a:srgbClr val="4A7EBB"/>
              </a:solidFill>
              <a:prstDash val="dash"/>
              <a:round/>
              <a:headEnd/>
              <a:tailEnd type="arrow" w="med" len="med"/>
            </a:ln>
          </p:spPr>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p:cNvGraphicFramePr>
            <a:graphicFrameLocks noGrp="1"/>
          </p:cNvGraphicFramePr>
          <p:nvPr/>
        </p:nvGraphicFramePr>
        <p:xfrm>
          <a:off x="762000" y="3810000"/>
          <a:ext cx="3478849" cy="1854200"/>
        </p:xfrm>
        <a:graphic>
          <a:graphicData uri="http://schemas.openxmlformats.org/drawingml/2006/table">
            <a:tbl>
              <a:tblPr firstRow="1" bandRow="1">
                <a:tableStyleId>{5C22544A-7EE6-4342-B048-85BDC9FD1C3A}</a:tableStyleId>
              </a:tblPr>
              <a:tblGrid>
                <a:gridCol w="1284796"/>
                <a:gridCol w="1015810"/>
                <a:gridCol w="1178243"/>
              </a:tblGrid>
              <a:tr h="370840">
                <a:tc>
                  <a:txBody>
                    <a:bodyPr/>
                    <a:lstStyle/>
                    <a:p>
                      <a:r>
                        <a:rPr lang="en-US" dirty="0" smtClean="0"/>
                        <a:t>Name</a:t>
                      </a: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dirty="0" smtClean="0"/>
                        <a:t>Latitude</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dirty="0" smtClean="0"/>
                        <a:t>Longitude</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r>
              <a:tr h="370840">
                <a:tc>
                  <a:txBody>
                    <a:bodyPr/>
                    <a:lstStyle/>
                    <a:p>
                      <a:r>
                        <a:rPr lang="en-US" dirty="0" smtClean="0"/>
                        <a:t>Cane</a:t>
                      </a:r>
                      <a:r>
                        <a:rPr lang="en-US" baseline="0" dirty="0" smtClean="0"/>
                        <a:t> Creek</a:t>
                      </a:r>
                      <a:endParaRPr lang="en-US"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smtClean="0"/>
                        <a:t>41.1</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smtClean="0"/>
                        <a:t>-103.2</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r>
              <a:tr h="370840">
                <a:tc>
                  <a:txBody>
                    <a:bodyPr/>
                    <a:lstStyle/>
                    <a:p>
                      <a:r>
                        <a:rPr lang="en-US" dirty="0" smtClean="0"/>
                        <a:t>Cane</a:t>
                      </a:r>
                      <a:r>
                        <a:rPr lang="en-US" baseline="0" dirty="0" smtClean="0"/>
                        <a:t> Creek</a:t>
                      </a:r>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41.1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-103.2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Town</a:t>
                      </a:r>
                      <a:r>
                        <a:rPr lang="en-US" baseline="0" dirty="0" smtClean="0"/>
                        <a:t> Lake</a:t>
                      </a:r>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40.3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-103.3</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Town</a:t>
                      </a:r>
                      <a:r>
                        <a:rPr lang="en-US" baseline="0" dirty="0" smtClean="0"/>
                        <a:t> Lake</a:t>
                      </a:r>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40.3</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-103.3</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p:txBody>
          <a:bodyPr/>
          <a:lstStyle/>
          <a:p>
            <a:r>
              <a:rPr lang="en-US" dirty="0" smtClean="0"/>
              <a:t>Data Storage – Relational Database</a:t>
            </a:r>
            <a:endParaRPr lang="en-US" dirty="0"/>
          </a:p>
        </p:txBody>
      </p:sp>
      <p:sp>
        <p:nvSpPr>
          <p:cNvPr id="4" name="Rectangle 3"/>
          <p:cNvSpPr/>
          <p:nvPr/>
        </p:nvSpPr>
        <p:spPr>
          <a:xfrm>
            <a:off x="1676400" y="1752600"/>
            <a:ext cx="1447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Values</a:t>
            </a:r>
            <a:endParaRPr lang="en-US" b="1" dirty="0">
              <a:solidFill>
                <a:prstClr val="white"/>
              </a:solidFill>
            </a:endParaRPr>
          </a:p>
        </p:txBody>
      </p:sp>
      <p:sp>
        <p:nvSpPr>
          <p:cNvPr id="5" name="Rectangle 4"/>
          <p:cNvSpPr/>
          <p:nvPr/>
        </p:nvSpPr>
        <p:spPr>
          <a:xfrm>
            <a:off x="1676400" y="2209800"/>
            <a:ext cx="1447800" cy="1219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Value</a:t>
            </a:r>
          </a:p>
          <a:p>
            <a:r>
              <a:rPr lang="en-US" dirty="0" smtClean="0">
                <a:solidFill>
                  <a:prstClr val="black"/>
                </a:solidFill>
              </a:rPr>
              <a:t>Date</a:t>
            </a:r>
          </a:p>
          <a:p>
            <a:r>
              <a:rPr lang="en-US" dirty="0" smtClean="0">
                <a:solidFill>
                  <a:prstClr val="black"/>
                </a:solidFill>
              </a:rPr>
              <a:t>Site</a:t>
            </a:r>
          </a:p>
          <a:p>
            <a:r>
              <a:rPr lang="en-US" dirty="0" smtClean="0">
                <a:solidFill>
                  <a:prstClr val="black"/>
                </a:solidFill>
              </a:rPr>
              <a:t>Variable</a:t>
            </a:r>
          </a:p>
        </p:txBody>
      </p:sp>
      <p:grpSp>
        <p:nvGrpSpPr>
          <p:cNvPr id="3" name="Group 13"/>
          <p:cNvGrpSpPr/>
          <p:nvPr/>
        </p:nvGrpSpPr>
        <p:grpSpPr>
          <a:xfrm>
            <a:off x="5867400" y="1752600"/>
            <a:ext cx="1447800" cy="1676400"/>
            <a:chOff x="5867400" y="1752600"/>
            <a:chExt cx="1447800" cy="1676400"/>
          </a:xfrm>
        </p:grpSpPr>
        <p:sp>
          <p:nvSpPr>
            <p:cNvPr id="6" name="Rectangle 5"/>
            <p:cNvSpPr/>
            <p:nvPr/>
          </p:nvSpPr>
          <p:spPr>
            <a:xfrm>
              <a:off x="5867400" y="1752600"/>
              <a:ext cx="14478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prstClr val="white"/>
                  </a:solidFill>
                </a:rPr>
                <a:t>Sites</a:t>
              </a:r>
              <a:endParaRPr lang="en-US" b="1" dirty="0">
                <a:solidFill>
                  <a:prstClr val="white"/>
                </a:solidFill>
              </a:endParaRPr>
            </a:p>
          </p:txBody>
        </p:sp>
        <p:sp>
          <p:nvSpPr>
            <p:cNvPr id="7" name="Rectangle 6"/>
            <p:cNvSpPr/>
            <p:nvPr/>
          </p:nvSpPr>
          <p:spPr>
            <a:xfrm>
              <a:off x="5867400" y="2209800"/>
              <a:ext cx="1447800" cy="1219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prstClr val="black"/>
                  </a:solidFill>
                </a:rPr>
                <a:t>Site</a:t>
              </a:r>
            </a:p>
            <a:p>
              <a:r>
                <a:rPr lang="en-US" dirty="0" smtClean="0">
                  <a:solidFill>
                    <a:prstClr val="black"/>
                  </a:solidFill>
                </a:rPr>
                <a:t>Name</a:t>
              </a:r>
            </a:p>
            <a:p>
              <a:r>
                <a:rPr lang="en-US" dirty="0" smtClean="0">
                  <a:solidFill>
                    <a:prstClr val="black"/>
                  </a:solidFill>
                </a:rPr>
                <a:t>Latitude</a:t>
              </a:r>
            </a:p>
            <a:p>
              <a:r>
                <a:rPr lang="en-US" dirty="0" smtClean="0">
                  <a:solidFill>
                    <a:prstClr val="black"/>
                  </a:solidFill>
                </a:rPr>
                <a:t>Longitude</a:t>
              </a:r>
            </a:p>
          </p:txBody>
        </p:sp>
      </p:grpSp>
      <p:graphicFrame>
        <p:nvGraphicFramePr>
          <p:cNvPr id="8" name="Table 7"/>
          <p:cNvGraphicFramePr>
            <a:graphicFrameLocks noGrp="1"/>
          </p:cNvGraphicFramePr>
          <p:nvPr/>
        </p:nvGraphicFramePr>
        <p:xfrm>
          <a:off x="381000" y="3810000"/>
          <a:ext cx="3887979" cy="1854200"/>
        </p:xfrm>
        <a:graphic>
          <a:graphicData uri="http://schemas.openxmlformats.org/drawingml/2006/table">
            <a:tbl>
              <a:tblPr firstRow="1" bandRow="1">
                <a:tableStyleId>{5C22544A-7EE6-4342-B048-85BDC9FD1C3A}</a:tableStyleId>
              </a:tblPr>
              <a:tblGrid>
                <a:gridCol w="762381"/>
                <a:gridCol w="1108393"/>
                <a:gridCol w="589661"/>
                <a:gridCol w="1427544"/>
              </a:tblGrid>
              <a:tr h="370840">
                <a:tc>
                  <a:txBody>
                    <a:bodyPr/>
                    <a:lstStyle/>
                    <a:p>
                      <a:r>
                        <a:rPr lang="en-US" dirty="0" smtClean="0"/>
                        <a:t>Value</a:t>
                      </a:r>
                      <a:endParaRPr 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dirty="0" smtClean="0"/>
                        <a:t>Date</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dirty="0" smtClean="0"/>
                        <a:t>Site</a:t>
                      </a:r>
                      <a:endParaRPr lang="en-US" dirty="0"/>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c>
                  <a:txBody>
                    <a:bodyPr/>
                    <a:lstStyle/>
                    <a:p>
                      <a:r>
                        <a:rPr lang="en-US" dirty="0" smtClean="0"/>
                        <a:t>Variable</a:t>
                      </a:r>
                      <a:endParaRPr lang="en-US" dirty="0"/>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tcPr>
                </a:tc>
              </a:tr>
              <a:tr h="370840">
                <a:tc>
                  <a:txBody>
                    <a:bodyPr/>
                    <a:lstStyle/>
                    <a:p>
                      <a:r>
                        <a:rPr lang="en-US" dirty="0" smtClean="0"/>
                        <a:t>4.5</a:t>
                      </a:r>
                      <a:endParaRPr lang="en-US" dirty="0"/>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smtClean="0"/>
                        <a:t>3/3/2007</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smtClean="0"/>
                        <a:t>1</a:t>
                      </a:r>
                      <a:endParaRPr lang="en-US"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r>
                        <a:rPr lang="en-US" dirty="0" smtClean="0"/>
                        <a:t>Streamflow</a:t>
                      </a:r>
                      <a:endParaRPr lang="en-US" dirty="0"/>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tcPr>
                </a:tc>
              </a:tr>
              <a:tr h="370840">
                <a:tc>
                  <a:txBody>
                    <a:bodyPr/>
                    <a:lstStyle/>
                    <a:p>
                      <a:r>
                        <a:rPr lang="en-US" dirty="0" smtClean="0"/>
                        <a:t>4.2</a:t>
                      </a:r>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3/4/2007</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1</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Streamflow</a:t>
                      </a: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33</a:t>
                      </a:r>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3/3/2007</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2</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dirty="0" smtClean="0"/>
                        <a:t>Temperature</a:t>
                      </a: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370840">
                <a:tc>
                  <a:txBody>
                    <a:bodyPr/>
                    <a:lstStyle/>
                    <a:p>
                      <a:r>
                        <a:rPr lang="en-US" dirty="0" smtClean="0"/>
                        <a:t>34</a:t>
                      </a:r>
                      <a:endParaRPr lang="en-US" dirty="0"/>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3/4/2007</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2</a:t>
                      </a:r>
                      <a:endParaRPr lang="en-US"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smtClean="0"/>
                        <a:t>Temperature</a:t>
                      </a:r>
                      <a:endParaRPr lang="en-US" dirty="0"/>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Table 8"/>
          <p:cNvGraphicFramePr>
            <a:graphicFrameLocks noGrp="1"/>
          </p:cNvGraphicFramePr>
          <p:nvPr/>
        </p:nvGraphicFramePr>
        <p:xfrm>
          <a:off x="4800600" y="4145280"/>
          <a:ext cx="4068510" cy="1112520"/>
        </p:xfrm>
        <a:graphic>
          <a:graphicData uri="http://schemas.openxmlformats.org/drawingml/2006/table">
            <a:tbl>
              <a:tblPr firstRow="1" bandRow="1">
                <a:tableStyleId>{93296810-A885-4BE3-A3E7-6D5BEEA58F35}</a:tableStyleId>
              </a:tblPr>
              <a:tblGrid>
                <a:gridCol w="589661"/>
                <a:gridCol w="1284796"/>
                <a:gridCol w="1015810"/>
                <a:gridCol w="1178243"/>
              </a:tblGrid>
              <a:tr h="370840">
                <a:tc>
                  <a:txBody>
                    <a:bodyPr/>
                    <a:lstStyle/>
                    <a:p>
                      <a:r>
                        <a:rPr lang="en-US" dirty="0" smtClean="0"/>
                        <a:t>Site</a:t>
                      </a: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smtClean="0"/>
                        <a:t>Name</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Latitude</a:t>
                      </a:r>
                      <a:endParaRPr lang="en-US" dirty="0"/>
                    </a:p>
                  </a:txBody>
                  <a:tcPr>
                    <a:lnT w="12700" cap="flat" cmpd="sng" algn="ctr">
                      <a:solidFill>
                        <a:schemeClr val="tx1"/>
                      </a:solidFill>
                      <a:prstDash val="solid"/>
                      <a:round/>
                      <a:headEnd type="none" w="med" len="med"/>
                      <a:tailEnd type="none" w="med" len="med"/>
                    </a:lnT>
                  </a:tcPr>
                </a:tc>
                <a:tc>
                  <a:txBody>
                    <a:bodyPr/>
                    <a:lstStyle/>
                    <a:p>
                      <a:r>
                        <a:rPr lang="en-US" dirty="0" smtClean="0"/>
                        <a:t>Longitude</a:t>
                      </a:r>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370840">
                <a:tc>
                  <a:txBody>
                    <a:bodyPr/>
                    <a:lstStyle/>
                    <a:p>
                      <a:r>
                        <a:rPr lang="en-US" dirty="0" smtClean="0"/>
                        <a:t>1</a:t>
                      </a:r>
                      <a:endParaRPr lang="en-US" dirty="0"/>
                    </a:p>
                  </a:txBody>
                  <a:tcPr>
                    <a:lnL w="12700" cap="flat" cmpd="sng" algn="ctr">
                      <a:solidFill>
                        <a:schemeClr val="tx1"/>
                      </a:solidFill>
                      <a:prstDash val="solid"/>
                      <a:round/>
                      <a:headEnd type="none" w="med" len="med"/>
                      <a:tailEnd type="none" w="med" len="med"/>
                    </a:lnL>
                  </a:tcPr>
                </a:tc>
                <a:tc>
                  <a:txBody>
                    <a:bodyPr/>
                    <a:lstStyle/>
                    <a:p>
                      <a:r>
                        <a:rPr lang="en-US" dirty="0" smtClean="0"/>
                        <a:t>Cane</a:t>
                      </a:r>
                      <a:r>
                        <a:rPr lang="en-US" baseline="0" dirty="0" smtClean="0"/>
                        <a:t> Creek</a:t>
                      </a:r>
                      <a:endParaRPr lang="en-US" dirty="0"/>
                    </a:p>
                  </a:txBody>
                  <a:tcPr/>
                </a:tc>
                <a:tc>
                  <a:txBody>
                    <a:bodyPr/>
                    <a:lstStyle/>
                    <a:p>
                      <a:r>
                        <a:rPr lang="en-US" dirty="0" smtClean="0"/>
                        <a:t>41.1</a:t>
                      </a:r>
                      <a:endParaRPr lang="en-US" dirty="0"/>
                    </a:p>
                  </a:txBody>
                  <a:tcPr/>
                </a:tc>
                <a:tc>
                  <a:txBody>
                    <a:bodyPr/>
                    <a:lstStyle/>
                    <a:p>
                      <a:r>
                        <a:rPr lang="en-US" dirty="0" smtClean="0"/>
                        <a:t>-103.2</a:t>
                      </a:r>
                      <a:endParaRPr lang="en-US" dirty="0"/>
                    </a:p>
                  </a:txBody>
                  <a:tcPr>
                    <a:lnR w="12700" cap="flat" cmpd="sng" algn="ctr">
                      <a:solidFill>
                        <a:schemeClr val="tx1"/>
                      </a:solidFill>
                      <a:prstDash val="solid"/>
                      <a:round/>
                      <a:headEnd type="none" w="med" len="med"/>
                      <a:tailEnd type="none" w="med" len="med"/>
                    </a:lnR>
                  </a:tcPr>
                </a:tc>
              </a:tr>
              <a:tr h="370840">
                <a:tc>
                  <a:txBody>
                    <a:bodyPr/>
                    <a:lstStyle/>
                    <a:p>
                      <a:r>
                        <a:rPr lang="en-US" dirty="0" smtClean="0"/>
                        <a:t>2</a:t>
                      </a:r>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smtClean="0"/>
                        <a:t>Town</a:t>
                      </a:r>
                      <a:r>
                        <a:rPr lang="en-US" baseline="0" dirty="0" smtClean="0"/>
                        <a:t> Lake</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40.3</a:t>
                      </a:r>
                      <a:endParaRPr lang="en-US" dirty="0"/>
                    </a:p>
                  </a:txBody>
                  <a:tcPr>
                    <a:lnB w="12700" cap="flat" cmpd="sng" algn="ctr">
                      <a:solidFill>
                        <a:schemeClr val="tx1"/>
                      </a:solidFill>
                      <a:prstDash val="solid"/>
                      <a:round/>
                      <a:headEnd type="none" w="med" len="med"/>
                      <a:tailEnd type="none" w="med" len="med"/>
                    </a:lnB>
                  </a:tcPr>
                </a:tc>
                <a:tc>
                  <a:txBody>
                    <a:bodyPr/>
                    <a:lstStyle/>
                    <a:p>
                      <a:r>
                        <a:rPr lang="en-US" dirty="0" smtClean="0"/>
                        <a:t>-103.3</a:t>
                      </a:r>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cxnSp>
        <p:nvCxnSpPr>
          <p:cNvPr id="11" name="Elbow Connector 10"/>
          <p:cNvCxnSpPr/>
          <p:nvPr/>
        </p:nvCxnSpPr>
        <p:spPr>
          <a:xfrm flipV="1">
            <a:off x="3124200" y="2438400"/>
            <a:ext cx="2743200" cy="533400"/>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6800" y="5953780"/>
            <a:ext cx="7052443" cy="523220"/>
          </a:xfrm>
          <a:prstGeom prst="rect">
            <a:avLst/>
          </a:prstGeom>
          <a:noFill/>
        </p:spPr>
        <p:txBody>
          <a:bodyPr wrap="none" rtlCol="0">
            <a:spAutoFit/>
          </a:bodyPr>
          <a:lstStyle/>
          <a:p>
            <a:r>
              <a:rPr lang="en-US" sz="2800" dirty="0" smtClean="0">
                <a:solidFill>
                  <a:prstClr val="black"/>
                </a:solidFill>
              </a:rPr>
              <a:t>Simple Intro to “What Is a Relational Database”</a:t>
            </a:r>
            <a:endParaRPr lang="en-US" sz="2800" dirty="0">
              <a:solidFill>
                <a:prstClr val="black"/>
              </a:solidFill>
            </a:endParaRPr>
          </a:p>
        </p:txBody>
      </p:sp>
      <p:sp>
        <p:nvSpPr>
          <p:cNvPr id="30" name="Rectangle 29"/>
          <p:cNvSpPr/>
          <p:nvPr/>
        </p:nvSpPr>
        <p:spPr>
          <a:xfrm>
            <a:off x="2209800" y="3810000"/>
            <a:ext cx="685800" cy="1143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1" name="Rectangle 30"/>
          <p:cNvSpPr/>
          <p:nvPr/>
        </p:nvSpPr>
        <p:spPr>
          <a:xfrm>
            <a:off x="4800600" y="4495800"/>
            <a:ext cx="4038600" cy="381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Default Design">
  <a:themeElements>
    <a:clrScheme name="4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4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4_Default Design 9">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WATERS Network CD 2007 compressed-1">
  <a:themeElements>
    <a:clrScheme name="WATERS Network CD 2007 compressed-1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99CC00"/>
      </a:folHlink>
    </a:clrScheme>
    <a:fontScheme name="WATERS Network CD 2007 compressed-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S Network CD 2007 compressed-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S Network CD 2007 compressed-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S Network CD 2007 compressed-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S Network CD 2007 compressed-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S Network CD 2007 compressed-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S Network CD 2007 compressed-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S Network CD 2007 compressed-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S Network CD 2007 compressed-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S Network CD 2007 compressed-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S Network CD 2007 compressed-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S Network CD 2007 compressed-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S Network CD 2007 compressed-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ATERS Network CD 2007 compressed-1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4">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5">
        <a:dk1>
          <a:srgbClr val="000099"/>
        </a:dk1>
        <a:lt1>
          <a:srgbClr val="FFFFFF"/>
        </a:lt1>
        <a:dk2>
          <a:srgbClr val="000000"/>
        </a:dk2>
        <a:lt2>
          <a:srgbClr val="808080"/>
        </a:lt2>
        <a:accent1>
          <a:srgbClr val="00CC99"/>
        </a:accent1>
        <a:accent2>
          <a:srgbClr val="FFFFFF"/>
        </a:accent2>
        <a:accent3>
          <a:srgbClr val="FFFFFF"/>
        </a:accent3>
        <a:accent4>
          <a:srgbClr val="000082"/>
        </a:accent4>
        <a:accent5>
          <a:srgbClr val="AAE2CA"/>
        </a:accent5>
        <a:accent6>
          <a:srgbClr val="E7E7E7"/>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WATERS Network CD 2007 compressed-1">
  <a:themeElements>
    <a:clrScheme name="WATERS Network CD 2007 compressed-1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99CC00"/>
      </a:folHlink>
    </a:clrScheme>
    <a:fontScheme name="WATERS Network CD 2007 compressed-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WATERS Network CD 2007 compressed-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S Network CD 2007 compressed-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S Network CD 2007 compressed-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S Network CD 2007 compressed-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S Network CD 2007 compressed-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S Network CD 2007 compressed-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S Network CD 2007 compressed-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S Network CD 2007 compressed-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S Network CD 2007 compressed-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S Network CD 2007 compressed-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S Network CD 2007 compressed-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S Network CD 2007 compressed-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ATERS Network CD 2007 compressed-1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4">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5">
        <a:dk1>
          <a:srgbClr val="000099"/>
        </a:dk1>
        <a:lt1>
          <a:srgbClr val="FFFFFF"/>
        </a:lt1>
        <a:dk2>
          <a:srgbClr val="000000"/>
        </a:dk2>
        <a:lt2>
          <a:srgbClr val="808080"/>
        </a:lt2>
        <a:accent1>
          <a:srgbClr val="00CC99"/>
        </a:accent1>
        <a:accent2>
          <a:srgbClr val="FFFFFF"/>
        </a:accent2>
        <a:accent3>
          <a:srgbClr val="FFFFFF"/>
        </a:accent3>
        <a:accent4>
          <a:srgbClr val="000082"/>
        </a:accent4>
        <a:accent5>
          <a:srgbClr val="AAE2CA"/>
        </a:accent5>
        <a:accent6>
          <a:srgbClr val="E7E7E7"/>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5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_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Default Design">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2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Default Design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2_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99CC00"/>
        </a:folHlink>
      </a:clrScheme>
      <a:clrMap bg1="lt1" tx1="dk1" bg2="lt2" tx2="dk2" accent1="accent1" accent2="accent2" accent3="accent3" accent4="accent4" accent5="accent5" accent6="accent6" hlink="hlink" folHlink="folHlink"/>
    </a:extraClrScheme>
    <a:extraClrScheme>
      <a:clrScheme name="2_Default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WATERS Network CD 2007 compressed-1">
  <a:themeElements>
    <a:clrScheme name="WATERS Network CD 2007 compressed-1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99CC00"/>
      </a:folHlink>
    </a:clrScheme>
    <a:fontScheme name="WATERS Network CD 2007 compressed-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S Network CD 2007 compressed-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S Network CD 2007 compressed-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ATERS Network CD 2007 compressed-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S Network CD 2007 compressed-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S Network CD 2007 compressed-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S Network CD 2007 compressed-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S Network CD 2007 compressed-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S Network CD 2007 compressed-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S Network CD 2007 compressed-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S Network CD 2007 compressed-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S Network CD 2007 compressed-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S Network CD 2007 compressed-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WATERS Network CD 2007 compressed-1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4">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5">
        <a:dk1>
          <a:srgbClr val="000099"/>
        </a:dk1>
        <a:lt1>
          <a:srgbClr val="FFFFFF"/>
        </a:lt1>
        <a:dk2>
          <a:srgbClr val="000000"/>
        </a:dk2>
        <a:lt2>
          <a:srgbClr val="808080"/>
        </a:lt2>
        <a:accent1>
          <a:srgbClr val="00CC99"/>
        </a:accent1>
        <a:accent2>
          <a:srgbClr val="FFFFFF"/>
        </a:accent2>
        <a:accent3>
          <a:srgbClr val="FFFFFF"/>
        </a:accent3>
        <a:accent4>
          <a:srgbClr val="000082"/>
        </a:accent4>
        <a:accent5>
          <a:srgbClr val="AAE2CA"/>
        </a:accent5>
        <a:accent6>
          <a:srgbClr val="E7E7E7"/>
        </a:accent6>
        <a:hlink>
          <a:srgbClr val="0066FF"/>
        </a:hlink>
        <a:folHlink>
          <a:srgbClr val="B2B2B2"/>
        </a:folHlink>
      </a:clrScheme>
      <a:clrMap bg1="lt1" tx1="dk1" bg2="lt2" tx2="dk2" accent1="accent1" accent2="accent2" accent3="accent3" accent4="accent4" accent5="accent5" accent6="accent6" hlink="hlink" folHlink="folHlink"/>
    </a:extraClrScheme>
    <a:extraClrScheme>
      <a:clrScheme name="WATERS Network CD 2007 compressed-1 1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Default Design">
  <a:themeElements>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Default Design">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7_Default Design 8">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0000FF"/>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4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1739</TotalTime>
  <Words>2850</Words>
  <Application>Microsoft Office PowerPoint</Application>
  <PresentationFormat>On-screen Show (4:3)</PresentationFormat>
  <Paragraphs>692</Paragraphs>
  <Slides>45</Slides>
  <Notes>10</Notes>
  <HiddenSlides>0</HiddenSlides>
  <MMClips>0</MMClips>
  <ScaleCrop>false</ScaleCrop>
  <HeadingPairs>
    <vt:vector size="6" baseType="variant">
      <vt:variant>
        <vt:lpstr>Theme</vt:lpstr>
      </vt:variant>
      <vt:variant>
        <vt:i4>18</vt:i4>
      </vt:variant>
      <vt:variant>
        <vt:lpstr>Embedded OLE Servers</vt:lpstr>
      </vt:variant>
      <vt:variant>
        <vt:i4>1</vt:i4>
      </vt:variant>
      <vt:variant>
        <vt:lpstr>Slide Titles</vt:lpstr>
      </vt:variant>
      <vt:variant>
        <vt:i4>45</vt:i4>
      </vt:variant>
    </vt:vector>
  </HeadingPairs>
  <TitlesOfParts>
    <vt:vector size="64" baseType="lpstr">
      <vt:lpstr>Office Theme</vt:lpstr>
      <vt:lpstr>2_Office Theme</vt:lpstr>
      <vt:lpstr>7_Default Design</vt:lpstr>
      <vt:lpstr>2_Default Design</vt:lpstr>
      <vt:lpstr>1_Default Design</vt:lpstr>
      <vt:lpstr>3_Default Design</vt:lpstr>
      <vt:lpstr>WATERS Network CD 2007 compressed-1</vt:lpstr>
      <vt:lpstr>6_Default Design</vt:lpstr>
      <vt:lpstr>9_Default Design</vt:lpstr>
      <vt:lpstr>4_Default Design</vt:lpstr>
      <vt:lpstr>1_WATERS Network CD 2007 compressed-1</vt:lpstr>
      <vt:lpstr>2_WATERS Network CD 2007 compressed-1</vt:lpstr>
      <vt:lpstr>5_Office Theme</vt:lpstr>
      <vt:lpstr>5_Default Design</vt:lpstr>
      <vt:lpstr>1_Office Theme</vt:lpstr>
      <vt:lpstr>3_Office Theme</vt:lpstr>
      <vt:lpstr>4_Office Theme</vt:lpstr>
      <vt:lpstr>6_Office Theme</vt:lpstr>
      <vt:lpstr>Equation</vt:lpstr>
      <vt:lpstr>HydroServer   A Platform for Sharing Hydrologic Data  </vt:lpstr>
      <vt:lpstr>Outline</vt:lpstr>
      <vt:lpstr>Terrain flow information model. The way that data is organized can enhance or inhibit the analysis that can be done</vt:lpstr>
      <vt:lpstr>Observation Data Model for hydrologic and environmental measurements The way that data is organized can enhance or inhibit the analysis that can be done</vt:lpstr>
      <vt:lpstr>Why an Observations Data Model</vt:lpstr>
      <vt:lpstr>Scope</vt:lpstr>
      <vt:lpstr>What are the basic attributes to be associated with each single data value and how can these best be organized?</vt:lpstr>
      <vt:lpstr>CUAHSI Observations Data Model</vt:lpstr>
      <vt:lpstr>Data Storage – Relational Database</vt:lpstr>
      <vt:lpstr>Why Use a RDBMS</vt:lpstr>
      <vt:lpstr>Slide 11</vt:lpstr>
      <vt:lpstr>Simplified ODM Structure</vt:lpstr>
      <vt:lpstr>What are the basic attributes to be associated with each single data value and how can these best be organized?</vt:lpstr>
      <vt:lpstr>Discharge, Stage, Concentration and Daily Average Example</vt:lpstr>
      <vt:lpstr>Site Attributes</vt:lpstr>
      <vt:lpstr>Slide 16</vt:lpstr>
      <vt:lpstr>Variable attributes</vt:lpstr>
      <vt:lpstr>Scale issues in the interpretation of data</vt:lpstr>
      <vt:lpstr>Slide 19</vt:lpstr>
      <vt:lpstr>Data Types</vt:lpstr>
      <vt:lpstr>Water Chemistry from a profile in a lake</vt:lpstr>
      <vt:lpstr>Stage and Streamflow Example</vt:lpstr>
      <vt:lpstr>Slide 23</vt:lpstr>
      <vt:lpstr>Loading data into ODM</vt:lpstr>
      <vt:lpstr>Slide 25</vt:lpstr>
      <vt:lpstr>Managing Data Within ODM ODM Tools</vt:lpstr>
      <vt:lpstr>HydroServer Goals</vt:lpstr>
      <vt:lpstr>Slide 28</vt:lpstr>
      <vt:lpstr>http://hydroserver.codeplex.com    http://icewater.usu.edu/map      http://littlebearriver.usu.edu/ </vt:lpstr>
      <vt:lpstr>Syntactic Heterogeneity</vt:lpstr>
      <vt:lpstr>Semantic Heterogeneity</vt:lpstr>
      <vt:lpstr>Overcoming Semantic Heterogeneity</vt:lpstr>
      <vt:lpstr>Slide 33</vt:lpstr>
      <vt:lpstr>HydroServer Implementation in WATERS Network Information System</vt:lpstr>
      <vt:lpstr>ICEWATER – A Regional HIS</vt:lpstr>
      <vt:lpstr>Sustainability Principles</vt:lpstr>
      <vt:lpstr>What’s next for HydroServer</vt:lpstr>
      <vt:lpstr>Proposed HydroServer Access Control</vt:lpstr>
      <vt:lpstr>Why Access Control</vt:lpstr>
      <vt:lpstr>Slide 40</vt:lpstr>
      <vt:lpstr>Purpose</vt:lpstr>
      <vt:lpstr>An example</vt:lpstr>
      <vt:lpstr>CUAHSI Online Data analysis and publication use case</vt:lpstr>
      <vt:lpstr>Summary</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INRA Constellation of Experimental Watersheds:  Cyberinfrastructure to Support Publication of Water Resources Data</dc:title>
  <dc:creator>Jeff Horsburgh</dc:creator>
  <cp:lastModifiedBy>dtarb</cp:lastModifiedBy>
  <cp:revision>189</cp:revision>
  <dcterms:created xsi:type="dcterms:W3CDTF">2009-03-30T15:14:51Z</dcterms:created>
  <dcterms:modified xsi:type="dcterms:W3CDTF">2010-11-11T15:16:08Z</dcterms:modified>
</cp:coreProperties>
</file>