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69"/>
  </p:notesMasterIdLst>
  <p:handoutMasterIdLst>
    <p:handoutMasterId r:id="rId70"/>
  </p:handoutMasterIdLst>
  <p:sldIdLst>
    <p:sldId id="325" r:id="rId2"/>
    <p:sldId id="377" r:id="rId3"/>
    <p:sldId id="378" r:id="rId4"/>
    <p:sldId id="329" r:id="rId5"/>
    <p:sldId id="301" r:id="rId6"/>
    <p:sldId id="393" r:id="rId7"/>
    <p:sldId id="390" r:id="rId8"/>
    <p:sldId id="349" r:id="rId9"/>
    <p:sldId id="351" r:id="rId10"/>
    <p:sldId id="350" r:id="rId11"/>
    <p:sldId id="381" r:id="rId12"/>
    <p:sldId id="382" r:id="rId13"/>
    <p:sldId id="379" r:id="rId14"/>
    <p:sldId id="389" r:id="rId15"/>
    <p:sldId id="304" r:id="rId16"/>
    <p:sldId id="355" r:id="rId17"/>
    <p:sldId id="383" r:id="rId18"/>
    <p:sldId id="384" r:id="rId19"/>
    <p:sldId id="385" r:id="rId20"/>
    <p:sldId id="386" r:id="rId21"/>
    <p:sldId id="342" r:id="rId22"/>
    <p:sldId id="344" r:id="rId23"/>
    <p:sldId id="275" r:id="rId24"/>
    <p:sldId id="276" r:id="rId25"/>
    <p:sldId id="280" r:id="rId26"/>
    <p:sldId id="277" r:id="rId27"/>
    <p:sldId id="327" r:id="rId28"/>
    <p:sldId id="278" r:id="rId29"/>
    <p:sldId id="279" r:id="rId30"/>
    <p:sldId id="307" r:id="rId31"/>
    <p:sldId id="387" r:id="rId32"/>
    <p:sldId id="395" r:id="rId33"/>
    <p:sldId id="299" r:id="rId34"/>
    <p:sldId id="376" r:id="rId35"/>
    <p:sldId id="326" r:id="rId36"/>
    <p:sldId id="331" r:id="rId37"/>
    <p:sldId id="330" r:id="rId38"/>
    <p:sldId id="353" r:id="rId39"/>
    <p:sldId id="357" r:id="rId40"/>
    <p:sldId id="403" r:id="rId41"/>
    <p:sldId id="404" r:id="rId42"/>
    <p:sldId id="396" r:id="rId43"/>
    <p:sldId id="397" r:id="rId44"/>
    <p:sldId id="398" r:id="rId45"/>
    <p:sldId id="399" r:id="rId46"/>
    <p:sldId id="400" r:id="rId47"/>
    <p:sldId id="402" r:id="rId48"/>
    <p:sldId id="405" r:id="rId49"/>
    <p:sldId id="406" r:id="rId50"/>
    <p:sldId id="407" r:id="rId51"/>
    <p:sldId id="408" r:id="rId52"/>
    <p:sldId id="409" r:id="rId53"/>
    <p:sldId id="415" r:id="rId54"/>
    <p:sldId id="410" r:id="rId55"/>
    <p:sldId id="411" r:id="rId56"/>
    <p:sldId id="412" r:id="rId57"/>
    <p:sldId id="413" r:id="rId58"/>
    <p:sldId id="414" r:id="rId59"/>
    <p:sldId id="401" r:id="rId60"/>
    <p:sldId id="359" r:id="rId61"/>
    <p:sldId id="360" r:id="rId62"/>
    <p:sldId id="363" r:id="rId63"/>
    <p:sldId id="372" r:id="rId64"/>
    <p:sldId id="367" r:id="rId65"/>
    <p:sldId id="368" r:id="rId66"/>
    <p:sldId id="370" r:id="rId67"/>
    <p:sldId id="371" r:id="rId68"/>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429"/>
    <a:srgbClr val="006600"/>
    <a:srgbClr val="333333"/>
    <a:srgbClr val="4D4D4D"/>
    <a:srgbClr val="B2B2B2"/>
    <a:srgbClr val="C0C0C0"/>
    <a:srgbClr val="DDDDDD"/>
    <a:srgbClr val="FF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94630" autoAdjust="0"/>
  </p:normalViewPr>
  <p:slideViewPr>
    <p:cSldViewPr>
      <p:cViewPr>
        <p:scale>
          <a:sx n="94" d="100"/>
          <a:sy n="94" d="100"/>
        </p:scale>
        <p:origin x="-102" y="-28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0" d="100"/>
          <a:sy n="130" d="100"/>
        </p:scale>
        <p:origin x="-1284" y="-90"/>
      </p:cViewPr>
      <p:guideLst>
        <p:guide orient="horz" pos="2931"/>
        <p:guide pos="22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6.xml"/><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1" y="1"/>
            <a:ext cx="3042447" cy="465719"/>
          </a:xfrm>
          <a:prstGeom prst="rect">
            <a:avLst/>
          </a:prstGeom>
          <a:noFill/>
          <a:ln w="9525">
            <a:noFill/>
            <a:miter lim="800000"/>
            <a:headEnd/>
            <a:tailEnd/>
          </a:ln>
          <a:effectLst/>
        </p:spPr>
        <p:txBody>
          <a:bodyPr vert="horz" wrap="square" lIns="93436" tIns="46717" rIns="93436" bIns="46717" numCol="1" anchor="t" anchorCtr="0" compatLnSpc="1">
            <a:prstTxWarp prst="textNoShape">
              <a:avLst/>
            </a:prstTxWarp>
          </a:bodyPr>
          <a:lstStyle>
            <a:lvl1pPr defTabSz="934477" eaLnBrk="0" hangingPunct="0">
              <a:defRPr sz="1200">
                <a:latin typeface="Times New Roman" pitchFamily="18" charset="0"/>
              </a:defRPr>
            </a:lvl1pPr>
          </a:lstStyle>
          <a:p>
            <a:endParaRPr lang="en-US"/>
          </a:p>
        </p:txBody>
      </p:sp>
      <p:sp>
        <p:nvSpPr>
          <p:cNvPr id="69635" name="Rectangle 3"/>
          <p:cNvSpPr>
            <a:spLocks noGrp="1" noChangeArrowheads="1"/>
          </p:cNvSpPr>
          <p:nvPr>
            <p:ph type="dt" sz="quarter" idx="1"/>
          </p:nvPr>
        </p:nvSpPr>
        <p:spPr bwMode="auto">
          <a:xfrm>
            <a:off x="3977478" y="1"/>
            <a:ext cx="3042447" cy="465719"/>
          </a:xfrm>
          <a:prstGeom prst="rect">
            <a:avLst/>
          </a:prstGeom>
          <a:noFill/>
          <a:ln w="9525">
            <a:noFill/>
            <a:miter lim="800000"/>
            <a:headEnd/>
            <a:tailEnd/>
          </a:ln>
          <a:effectLst/>
        </p:spPr>
        <p:txBody>
          <a:bodyPr vert="horz" wrap="square" lIns="93436" tIns="46717" rIns="93436" bIns="46717" numCol="1" anchor="t" anchorCtr="0" compatLnSpc="1">
            <a:prstTxWarp prst="textNoShape">
              <a:avLst/>
            </a:prstTxWarp>
          </a:bodyPr>
          <a:lstStyle>
            <a:lvl1pPr algn="r" defTabSz="934477" eaLnBrk="0" hangingPunct="0">
              <a:defRPr sz="1200">
                <a:latin typeface="Times New Roman" pitchFamily="18" charset="0"/>
              </a:defRPr>
            </a:lvl1pPr>
          </a:lstStyle>
          <a:p>
            <a:endParaRPr lang="en-US"/>
          </a:p>
        </p:txBody>
      </p:sp>
      <p:sp>
        <p:nvSpPr>
          <p:cNvPr id="69636" name="Rectangle 4"/>
          <p:cNvSpPr>
            <a:spLocks noGrp="1" noChangeArrowheads="1"/>
          </p:cNvSpPr>
          <p:nvPr>
            <p:ph type="ftr" sz="quarter" idx="2"/>
          </p:nvPr>
        </p:nvSpPr>
        <p:spPr bwMode="auto">
          <a:xfrm>
            <a:off x="1" y="8840209"/>
            <a:ext cx="3042447" cy="465717"/>
          </a:xfrm>
          <a:prstGeom prst="rect">
            <a:avLst/>
          </a:prstGeom>
          <a:noFill/>
          <a:ln w="9525">
            <a:noFill/>
            <a:miter lim="800000"/>
            <a:headEnd/>
            <a:tailEnd/>
          </a:ln>
          <a:effectLst/>
        </p:spPr>
        <p:txBody>
          <a:bodyPr vert="horz" wrap="square" lIns="93436" tIns="46717" rIns="93436" bIns="46717" numCol="1" anchor="b" anchorCtr="0" compatLnSpc="1">
            <a:prstTxWarp prst="textNoShape">
              <a:avLst/>
            </a:prstTxWarp>
          </a:bodyPr>
          <a:lstStyle>
            <a:lvl1pPr defTabSz="934477" eaLnBrk="0" hangingPunct="0">
              <a:defRPr sz="1200">
                <a:latin typeface="Times New Roman" pitchFamily="18" charset="0"/>
              </a:defRPr>
            </a:lvl1pPr>
          </a:lstStyle>
          <a:p>
            <a:endParaRPr lang="en-US"/>
          </a:p>
        </p:txBody>
      </p:sp>
      <p:sp>
        <p:nvSpPr>
          <p:cNvPr id="69637" name="Rectangle 5"/>
          <p:cNvSpPr>
            <a:spLocks noGrp="1" noChangeArrowheads="1"/>
          </p:cNvSpPr>
          <p:nvPr>
            <p:ph type="sldNum" sz="quarter" idx="3"/>
          </p:nvPr>
        </p:nvSpPr>
        <p:spPr bwMode="auto">
          <a:xfrm>
            <a:off x="3977478" y="8840209"/>
            <a:ext cx="3042447" cy="465717"/>
          </a:xfrm>
          <a:prstGeom prst="rect">
            <a:avLst/>
          </a:prstGeom>
          <a:noFill/>
          <a:ln w="9525">
            <a:noFill/>
            <a:miter lim="800000"/>
            <a:headEnd/>
            <a:tailEnd/>
          </a:ln>
          <a:effectLst/>
        </p:spPr>
        <p:txBody>
          <a:bodyPr vert="horz" wrap="square" lIns="93436" tIns="46717" rIns="93436" bIns="46717" numCol="1" anchor="b" anchorCtr="0" compatLnSpc="1">
            <a:prstTxWarp prst="textNoShape">
              <a:avLst/>
            </a:prstTxWarp>
          </a:bodyPr>
          <a:lstStyle>
            <a:lvl1pPr algn="r" defTabSz="934477" eaLnBrk="0" hangingPunct="0">
              <a:defRPr sz="1200">
                <a:latin typeface="Times New Roman" pitchFamily="18" charset="0"/>
              </a:defRPr>
            </a:lvl1pPr>
          </a:lstStyle>
          <a:p>
            <a:fld id="{0F0D339B-2FD0-4210-BD62-AC74F1E9F054}" type="slidenum">
              <a:rPr lang="en-US"/>
              <a:pPr/>
              <a:t>‹#›</a:t>
            </a:fld>
            <a:endParaRPr lang="en-US"/>
          </a:p>
        </p:txBody>
      </p:sp>
    </p:spTree>
    <p:extLst>
      <p:ext uri="{BB962C8B-B14F-4D97-AF65-F5344CB8AC3E}">
        <p14:creationId xmlns:p14="http://schemas.microsoft.com/office/powerpoint/2010/main" val="1911975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1"/>
            <a:ext cx="3042447" cy="465719"/>
          </a:xfrm>
          <a:prstGeom prst="rect">
            <a:avLst/>
          </a:prstGeom>
          <a:noFill/>
          <a:ln w="9525">
            <a:noFill/>
            <a:miter lim="800000"/>
            <a:headEnd/>
            <a:tailEnd/>
          </a:ln>
          <a:effectLst/>
        </p:spPr>
        <p:txBody>
          <a:bodyPr vert="horz" wrap="square" lIns="93436" tIns="46717" rIns="93436" bIns="46717" numCol="1" anchor="t" anchorCtr="0" compatLnSpc="1">
            <a:prstTxWarp prst="textNoShape">
              <a:avLst/>
            </a:prstTxWarp>
          </a:bodyPr>
          <a:lstStyle>
            <a:lvl1pPr defTabSz="934477" eaLnBrk="0" hangingPunct="0">
              <a:defRPr sz="1200">
                <a:latin typeface="Times New Roman" pitchFamily="18" charset="0"/>
              </a:defRPr>
            </a:lvl1pPr>
          </a:lstStyle>
          <a:p>
            <a:endParaRPr lang="en-US"/>
          </a:p>
        </p:txBody>
      </p:sp>
      <p:sp>
        <p:nvSpPr>
          <p:cNvPr id="89091" name="Rectangle 3"/>
          <p:cNvSpPr>
            <a:spLocks noGrp="1" noChangeArrowheads="1"/>
          </p:cNvSpPr>
          <p:nvPr>
            <p:ph type="dt" idx="1"/>
          </p:nvPr>
        </p:nvSpPr>
        <p:spPr bwMode="auto">
          <a:xfrm>
            <a:off x="3976281" y="1"/>
            <a:ext cx="3042447" cy="465719"/>
          </a:xfrm>
          <a:prstGeom prst="rect">
            <a:avLst/>
          </a:prstGeom>
          <a:noFill/>
          <a:ln w="9525">
            <a:noFill/>
            <a:miter lim="800000"/>
            <a:headEnd/>
            <a:tailEnd/>
          </a:ln>
          <a:effectLst/>
        </p:spPr>
        <p:txBody>
          <a:bodyPr vert="horz" wrap="square" lIns="93436" tIns="46717" rIns="93436" bIns="46717" numCol="1" anchor="t" anchorCtr="0" compatLnSpc="1">
            <a:prstTxWarp prst="textNoShape">
              <a:avLst/>
            </a:prstTxWarp>
          </a:bodyPr>
          <a:lstStyle>
            <a:lvl1pPr algn="r" defTabSz="934477" eaLnBrk="0" hangingPunct="0">
              <a:defRPr sz="1200">
                <a:latin typeface="Times New Roman" pitchFamily="18" charset="0"/>
              </a:defRPr>
            </a:lvl1pPr>
          </a:lstStyle>
          <a:p>
            <a:endParaRPr lang="en-US"/>
          </a:p>
        </p:txBody>
      </p:sp>
      <p:sp>
        <p:nvSpPr>
          <p:cNvPr id="89092" name="Rectangle 4"/>
          <p:cNvSpPr>
            <a:spLocks noGrp="1" noRot="1" noChangeAspect="1" noChangeArrowheads="1" noTextEdit="1"/>
          </p:cNvSpPr>
          <p:nvPr>
            <p:ph type="sldImg" idx="2"/>
          </p:nvPr>
        </p:nvSpPr>
        <p:spPr bwMode="auto">
          <a:xfrm>
            <a:off x="1184275" y="696913"/>
            <a:ext cx="4652963" cy="3490912"/>
          </a:xfrm>
          <a:prstGeom prst="rect">
            <a:avLst/>
          </a:prstGeom>
          <a:noFill/>
          <a:ln w="9525">
            <a:solidFill>
              <a:srgbClr val="000000"/>
            </a:solidFill>
            <a:miter lim="800000"/>
            <a:headEnd/>
            <a:tailEnd/>
          </a:ln>
          <a:effectLst/>
        </p:spPr>
      </p:sp>
      <p:sp>
        <p:nvSpPr>
          <p:cNvPr id="89093" name="Rectangle 5"/>
          <p:cNvSpPr>
            <a:spLocks noGrp="1" noChangeArrowheads="1"/>
          </p:cNvSpPr>
          <p:nvPr>
            <p:ph type="body" sz="quarter" idx="3"/>
          </p:nvPr>
        </p:nvSpPr>
        <p:spPr bwMode="auto">
          <a:xfrm>
            <a:off x="701274" y="4421159"/>
            <a:ext cx="5617379" cy="4187246"/>
          </a:xfrm>
          <a:prstGeom prst="rect">
            <a:avLst/>
          </a:prstGeom>
          <a:noFill/>
          <a:ln w="9525">
            <a:noFill/>
            <a:miter lim="800000"/>
            <a:headEnd/>
            <a:tailEnd/>
          </a:ln>
          <a:effectLst/>
        </p:spPr>
        <p:txBody>
          <a:bodyPr vert="horz" wrap="square" lIns="93436" tIns="46717" rIns="93436" bIns="4671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ftr" sz="quarter" idx="4"/>
          </p:nvPr>
        </p:nvSpPr>
        <p:spPr bwMode="auto">
          <a:xfrm>
            <a:off x="1" y="8838100"/>
            <a:ext cx="3042447" cy="465719"/>
          </a:xfrm>
          <a:prstGeom prst="rect">
            <a:avLst/>
          </a:prstGeom>
          <a:noFill/>
          <a:ln w="9525">
            <a:noFill/>
            <a:miter lim="800000"/>
            <a:headEnd/>
            <a:tailEnd/>
          </a:ln>
          <a:effectLst/>
        </p:spPr>
        <p:txBody>
          <a:bodyPr vert="horz" wrap="square" lIns="93436" tIns="46717" rIns="93436" bIns="46717" numCol="1" anchor="b" anchorCtr="0" compatLnSpc="1">
            <a:prstTxWarp prst="textNoShape">
              <a:avLst/>
            </a:prstTxWarp>
          </a:bodyPr>
          <a:lstStyle>
            <a:lvl1pPr defTabSz="934477" eaLnBrk="0" hangingPunct="0">
              <a:defRPr sz="1200">
                <a:latin typeface="Times New Roman" pitchFamily="18" charset="0"/>
              </a:defRPr>
            </a:lvl1pPr>
          </a:lstStyle>
          <a:p>
            <a:endParaRPr lang="en-US"/>
          </a:p>
        </p:txBody>
      </p:sp>
      <p:sp>
        <p:nvSpPr>
          <p:cNvPr id="89095" name="Rectangle 7"/>
          <p:cNvSpPr>
            <a:spLocks noGrp="1" noChangeArrowheads="1"/>
          </p:cNvSpPr>
          <p:nvPr>
            <p:ph type="sldNum" sz="quarter" idx="5"/>
          </p:nvPr>
        </p:nvSpPr>
        <p:spPr bwMode="auto">
          <a:xfrm>
            <a:off x="3976281" y="8838100"/>
            <a:ext cx="3042447" cy="465719"/>
          </a:xfrm>
          <a:prstGeom prst="rect">
            <a:avLst/>
          </a:prstGeom>
          <a:noFill/>
          <a:ln w="9525">
            <a:noFill/>
            <a:miter lim="800000"/>
            <a:headEnd/>
            <a:tailEnd/>
          </a:ln>
          <a:effectLst/>
        </p:spPr>
        <p:txBody>
          <a:bodyPr vert="horz" wrap="square" lIns="93436" tIns="46717" rIns="93436" bIns="46717" numCol="1" anchor="b" anchorCtr="0" compatLnSpc="1">
            <a:prstTxWarp prst="textNoShape">
              <a:avLst/>
            </a:prstTxWarp>
          </a:bodyPr>
          <a:lstStyle>
            <a:lvl1pPr algn="r" defTabSz="934477" eaLnBrk="0" hangingPunct="0">
              <a:defRPr sz="1200">
                <a:latin typeface="Times New Roman" pitchFamily="18" charset="0"/>
              </a:defRPr>
            </a:lvl1pPr>
          </a:lstStyle>
          <a:p>
            <a:fld id="{B5419D6B-58F0-45BF-AAFA-DDFB2DEC7BA5}" type="slidenum">
              <a:rPr lang="en-US"/>
              <a:pPr/>
              <a:t>‹#›</a:t>
            </a:fld>
            <a:endParaRPr lang="en-US"/>
          </a:p>
        </p:txBody>
      </p:sp>
    </p:spTree>
    <p:extLst>
      <p:ext uri="{BB962C8B-B14F-4D97-AF65-F5344CB8AC3E}">
        <p14:creationId xmlns:p14="http://schemas.microsoft.com/office/powerpoint/2010/main" val="3177086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en.wikipedia.org/wiki/Long_Beach,_Mississippi" TargetMode="External"/><Relationship Id="rId3" Type="http://schemas.openxmlformats.org/officeDocument/2006/relationships/hyperlink" Target="http://en.wikipedia.org/wiki/Tropical_cyclone" TargetMode="External"/><Relationship Id="rId7" Type="http://schemas.openxmlformats.org/officeDocument/2006/relationships/hyperlink" Target="http://en.wikipedia.org/wiki/Pass_Christian,_Mississippi" TargetMode="External"/><Relationship Id="rId12" Type="http://schemas.openxmlformats.org/officeDocument/2006/relationships/hyperlink" Target="http://en.wikipedia.org/wiki/Pascagoula,_Mississippi"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en.wikipedia.org/wiki/Bay_St._Louis,_Mississippi" TargetMode="External"/><Relationship Id="rId11" Type="http://schemas.openxmlformats.org/officeDocument/2006/relationships/hyperlink" Target="http://en.wikipedia.org/wiki/Ocean_Springs" TargetMode="External"/><Relationship Id="rId5" Type="http://schemas.openxmlformats.org/officeDocument/2006/relationships/hyperlink" Target="http://en.wikipedia.org/wiki/Waveland,_Mississippi" TargetMode="External"/><Relationship Id="rId10" Type="http://schemas.openxmlformats.org/officeDocument/2006/relationships/hyperlink" Target="http://en.wikipedia.org/wiki/Biloxi,_Mississippi" TargetMode="External"/><Relationship Id="rId4" Type="http://schemas.openxmlformats.org/officeDocument/2006/relationships/hyperlink" Target="http://en.wikipedia.org/wiki/United_States" TargetMode="External"/><Relationship Id="rId9" Type="http://schemas.openxmlformats.org/officeDocument/2006/relationships/hyperlink" Target="http://en.wikipedia.org/wiki/Gulfport,_Mississippi"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86068-4F6C-414C-B69E-C2A246DF3F83}" type="slidenum">
              <a:rPr lang="en-US"/>
              <a:pPr/>
              <a:t>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FB371-F97F-4C15-98F8-7E8B8A8DBDFB}" type="slidenum">
              <a:rPr lang="en-US"/>
              <a:pPr/>
              <a:t>17</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1"/>
              <a:t>The following are major components of Remote sensing System: </a:t>
            </a:r>
          </a:p>
          <a:p>
            <a:r>
              <a:rPr lang="en-US"/>
              <a:t>Energy Source </a:t>
            </a:r>
          </a:p>
          <a:p>
            <a:pPr lvl="1"/>
            <a:r>
              <a:rPr lang="en-US"/>
              <a:t>Passive System: sun, irradiance from earth's materials; </a:t>
            </a:r>
            <a:br>
              <a:rPr lang="en-US"/>
            </a:br>
            <a:r>
              <a:rPr lang="en-US"/>
              <a:t>Active System: irradiance from artificially generated energy sources such as radar. </a:t>
            </a:r>
            <a:br>
              <a:rPr lang="en-US"/>
            </a:br>
            <a:endParaRPr lang="en-US"/>
          </a:p>
          <a:p>
            <a:r>
              <a:rPr lang="en-US"/>
              <a:t>Platforms:(Vehicle to carry the sensor) (truck, aircraft, space shuttle, satellite, etc.)</a:t>
            </a:r>
            <a:br>
              <a:rPr lang="en-US"/>
            </a:br>
            <a:endParaRPr lang="en-US"/>
          </a:p>
          <a:p>
            <a:r>
              <a:rPr lang="en-US"/>
              <a:t>Sensors:(Device to detect electro-magnetic radiation) (camera, scanner, etc.)</a:t>
            </a:r>
            <a:br>
              <a:rPr lang="en-US"/>
            </a:br>
            <a:r>
              <a:rPr lang="en-US"/>
              <a:t>Detectors: (Handling signal data) (photographic, digital, etc.)</a:t>
            </a:r>
            <a:br>
              <a:rPr lang="en-US"/>
            </a:br>
            <a:r>
              <a:rPr lang="en-US"/>
              <a:t>Processing (Handling Signal data) (photographic, digital etc.)</a:t>
            </a:r>
            <a:br>
              <a:rPr lang="en-US"/>
            </a:br>
            <a:r>
              <a:rPr lang="en-US"/>
              <a:t>Institutionalisation: (Organization for execution at all stages of remote-sensing technology: international and national orrganisations, centres, universities, etc.). </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9BBC0-7B4E-468C-B51E-2A3357F3843D}" type="slidenum">
              <a:rPr lang="en-US"/>
              <a:pPr/>
              <a:t>18</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pPr marL="228851" indent="-228851"/>
            <a:r>
              <a:rPr lang="en-US" b="1" i="1"/>
              <a:t>image fusion:</a:t>
            </a:r>
            <a:r>
              <a:rPr lang="en-US" i="1"/>
              <a:t> P</a:t>
            </a:r>
            <a:r>
              <a:rPr lang="en-US"/>
              <a:t>rocess of combining relevant information from two or more images into a single image </a:t>
            </a:r>
          </a:p>
          <a:p>
            <a:pPr marL="228851" indent="-228851"/>
            <a:r>
              <a:rPr lang="en-US"/>
              <a:t>Output: high spatial and high spectral resolution in a single image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EDAC0-554C-4FC5-B043-0F9A6A183B1E}" type="slidenum">
              <a:rPr lang="en-US"/>
              <a:pPr/>
              <a:t>21</a:t>
            </a:fld>
            <a:endParaRPr lang="en-US"/>
          </a:p>
        </p:txBody>
      </p:sp>
      <p:sp>
        <p:nvSpPr>
          <p:cNvPr id="148482" name="Rectangle 2"/>
          <p:cNvSpPr>
            <a:spLocks noGrp="1" noRot="1" noChangeAspect="1" noChangeArrowheads="1" noTextEdit="1"/>
          </p:cNvSpPr>
          <p:nvPr>
            <p:ph type="sldImg"/>
          </p:nvPr>
        </p:nvSpPr>
        <p:spPr>
          <a:xfrm>
            <a:off x="1182688" y="696913"/>
            <a:ext cx="4654550" cy="3490912"/>
          </a:xfrm>
          <a:ln/>
        </p:spPr>
      </p:sp>
      <p:sp>
        <p:nvSpPr>
          <p:cNvPr id="148483" name="Rectangle 3"/>
          <p:cNvSpPr>
            <a:spLocks noGrp="1" noChangeArrowheads="1"/>
          </p:cNvSpPr>
          <p:nvPr>
            <p:ph type="body" idx="1"/>
          </p:nvPr>
        </p:nvSpPr>
        <p:spPr/>
        <p:txBody>
          <a:bodyPr/>
          <a:lstStyle/>
          <a:p>
            <a:r>
              <a:rPr lang="en-US" b="1"/>
              <a:t>Digital remote sensor data are stored as matrix of numbers</a:t>
            </a:r>
          </a:p>
          <a:p>
            <a:r>
              <a:rPr lang="en-US"/>
              <a:t>Each digital value is located at a specific row and column in that matrix</a:t>
            </a:r>
          </a:p>
          <a:p>
            <a:r>
              <a:rPr lang="en-US"/>
              <a:t>Sensor systems creates pixels with a brightness value (BV) range of 8 to 12 bits.  This is called “Quantization” level of remote sensor data.</a:t>
            </a:r>
          </a:p>
          <a:p>
            <a:r>
              <a:rPr lang="en-US"/>
              <a:t>8 bits have BV that range from 0 to 255</a:t>
            </a:r>
          </a:p>
          <a:p>
            <a:r>
              <a:rPr lang="en-US"/>
              <a:t>Data quantized to 12 bits range from 0 to 1023</a:t>
            </a:r>
          </a:p>
          <a:p>
            <a:r>
              <a:rPr lang="en-US"/>
              <a:t>The greater the range of values, the more precise we may able to measure the amount of radiance recorded by the sensor</a:t>
            </a:r>
          </a:p>
          <a:p>
            <a:endParaRPr lang="tr-T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CCD64-3E8D-4DEF-9F1B-C9602FAA2DFF}" type="slidenum">
              <a:rPr lang="en-US"/>
              <a:pPr/>
              <a:t>26</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b="1"/>
              <a:t>Spectral resolution</a:t>
            </a:r>
            <a:r>
              <a:rPr lang="en-US"/>
              <a:t> refers to the number of different frequency bands recorded - usually, this is equivalent to the number of sensors carried by the platform(s). </a:t>
            </a:r>
          </a:p>
          <a:p>
            <a:r>
              <a:rPr lang="en-US"/>
              <a:t>Current Landsat collection is that of seven bands, including several in the infra-red spectrum. </a:t>
            </a:r>
          </a:p>
          <a:p>
            <a:r>
              <a:rPr lang="en-US"/>
              <a:t>The MODIS satellites are the highest resolving at 31 bands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E74AB-3F33-4F7B-AB4D-104390B79C76}" type="slidenum">
              <a:rPr lang="en-US"/>
              <a:pPr/>
              <a:t>29</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dirty="0"/>
              <a:t>The </a:t>
            </a:r>
            <a:r>
              <a:rPr lang="en-US" b="1" dirty="0"/>
              <a:t>temporal resolution</a:t>
            </a:r>
            <a:r>
              <a:rPr lang="en-US" dirty="0"/>
              <a:t> is simply the frequency of flyovers by the satellite or plane, and is only relevant in time-series studies or those requiring an averaged or mosaic image as in deforesting monitoring. </a:t>
            </a:r>
          </a:p>
          <a:p>
            <a:r>
              <a:rPr lang="en-US" dirty="0"/>
              <a:t>Cloud cover over a given area or object makes it necessary to repeat the collection of said location. </a:t>
            </a:r>
          </a:p>
          <a:p>
            <a:endParaRPr lang="en-US" dirty="0"/>
          </a:p>
          <a:p>
            <a:r>
              <a:rPr lang="en-US" b="1" dirty="0"/>
              <a:t>Radiometric correction</a:t>
            </a:r>
            <a:r>
              <a:rPr lang="en-US" dirty="0"/>
              <a:t> gives a scale to the pixel values, e.g. the monochromatic scale of 0 to 255 will be converted to actual radiance values. </a:t>
            </a:r>
          </a:p>
          <a:p>
            <a:r>
              <a:rPr lang="en-US" b="1" dirty="0"/>
              <a:t>Atmospheric correction</a:t>
            </a:r>
            <a:r>
              <a:rPr lang="en-US" dirty="0"/>
              <a:t> eliminates atmospheric haze by rescaling each frequency band so that its minimum value (usually </a:t>
            </a:r>
            <a:r>
              <a:rPr lang="en-US" dirty="0" err="1"/>
              <a:t>realised</a:t>
            </a:r>
            <a:r>
              <a:rPr lang="en-US" dirty="0"/>
              <a:t> in water bodies) corresponds to a pixel value of 0. The digitizing of data also make possible to manipulate the data by changing gray-scale values.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48C02-D1C0-48A0-9BB1-0A0F1C54A4DE}" type="slidenum">
              <a:rPr lang="en-US"/>
              <a:pPr/>
              <a:t>37</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354CB-54D1-43E7-97EA-8392BA25DA21}" type="slidenum">
              <a:rPr lang="en-US"/>
              <a:pPr/>
              <a:t>38</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ADC60-3E9B-4103-9AD5-6A2558DD439C}" type="slidenum">
              <a:rPr lang="en-US"/>
              <a:pPr/>
              <a:t>39</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images</a:t>
            </a:r>
            <a:r>
              <a:rPr lang="en-US" baseline="0" dirty="0" smtClean="0"/>
              <a:t> are used as a basis for surveying and topographic mapping to measure and identify horizontal and vertical locations of objects.</a:t>
            </a:r>
          </a:p>
          <a:p>
            <a:endParaRPr lang="en-US" baseline="0" dirty="0" smtClean="0"/>
          </a:p>
          <a:p>
            <a:r>
              <a:rPr lang="en-US" baseline="0" dirty="0" smtClean="0"/>
              <a:t>1:24,000 –scale quadrangle maps by USGS </a:t>
            </a:r>
          </a:p>
          <a:p>
            <a:r>
              <a:rPr lang="en-US" baseline="0" dirty="0" smtClean="0"/>
              <a:t>Digital </a:t>
            </a:r>
            <a:r>
              <a:rPr lang="en-US" baseline="0" dirty="0" err="1" smtClean="0"/>
              <a:t>orthophotographs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46ED8-DBAF-4622-BC96-F7A9E0ED8E3B}" type="slidenum">
              <a:rPr lang="en-US"/>
              <a:pPr/>
              <a:t>40</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43E04-2DD5-418B-BF5C-9FFF81EC4F39}" type="slidenum">
              <a:rPr lang="en-US"/>
              <a:pPr/>
              <a:t>42</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D10E-E513-4065-9380-D87FBC3C4D7E}" type="slidenum">
              <a:rPr lang="en-US"/>
              <a:pPr/>
              <a:t>43</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9F09E-8283-41B0-9B05-0C6370A0BA10}" type="slidenum">
              <a:rPr lang="en-US"/>
              <a:pPr/>
              <a:t>44</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77639-210C-4A53-BB3A-D3CDA6B85D84}" type="slidenum">
              <a:rPr lang="en-US"/>
              <a:pPr/>
              <a:t>45</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32569-5334-49E4-8C68-49977C592002}" type="slidenum">
              <a:rPr lang="en-US"/>
              <a:pPr/>
              <a:t>46</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48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49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Camera tilt and terrain variations</a:t>
            </a:r>
            <a:r>
              <a:rPr lang="en-US" baseline="0" dirty="0" smtClean="0"/>
              <a:t> may cause large errors in aerial photos – </a:t>
            </a:r>
            <a:r>
              <a:rPr lang="en-US" baseline="0" dirty="0" err="1" smtClean="0"/>
              <a:t>stereophotoraphic</a:t>
            </a:r>
            <a:r>
              <a:rPr lang="en-US" baseline="0" dirty="0" smtClean="0"/>
              <a:t>  determination of elevations removes terrain caused image displacement.</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dirty="0" err="1" smtClean="0"/>
              <a:t>Landsat</a:t>
            </a:r>
            <a:r>
              <a:rPr lang="en-US" dirty="0" smtClean="0"/>
              <a:t> imagery, acquired by the U.S. Geological Survey on May 9 shows the extent of the oil slick. The </a:t>
            </a:r>
            <a:r>
              <a:rPr lang="en-US" dirty="0" err="1" smtClean="0"/>
              <a:t>Landsat</a:t>
            </a:r>
            <a:r>
              <a:rPr lang="en-US" dirty="0" smtClean="0"/>
              <a:t> data are being used by emergency response teams to monitor the extent and movement of the slick.</a:t>
            </a:r>
          </a:p>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54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59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35234-4F64-43F5-8A52-1667F6117ED9}" type="slidenum">
              <a:rPr lang="en-US"/>
              <a:pPr/>
              <a:t>60</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dirty="0"/>
              <a:t>Hurricane Katrina</a:t>
            </a:r>
            <a:r>
              <a:rPr lang="en-US" dirty="0"/>
              <a:t> was the costliest and one of the five deadliest </a:t>
            </a:r>
            <a:r>
              <a:rPr lang="en-US" dirty="0">
                <a:hlinkClick r:id="rId3" tooltip="Tropical cyclone"/>
              </a:rPr>
              <a:t>hurricanes</a:t>
            </a:r>
            <a:r>
              <a:rPr lang="en-US" dirty="0"/>
              <a:t> in the history of the </a:t>
            </a:r>
            <a:r>
              <a:rPr lang="en-US" dirty="0">
                <a:hlinkClick r:id="rId4" tooltip="United States"/>
              </a:rPr>
              <a:t>United States</a:t>
            </a:r>
            <a:r>
              <a:rPr lang="en-US" dirty="0"/>
              <a:t>. </a:t>
            </a:r>
          </a:p>
          <a:p>
            <a:r>
              <a:rPr lang="en-US" dirty="0"/>
              <a:t>The storm surge caused severe damage along the Gulf Coast, devastating the Mississippi cities of </a:t>
            </a:r>
            <a:r>
              <a:rPr lang="en-US" dirty="0">
                <a:hlinkClick r:id="rId5" tooltip="Waveland, Mississippi"/>
              </a:rPr>
              <a:t>Waveland</a:t>
            </a:r>
            <a:r>
              <a:rPr lang="en-US" dirty="0"/>
              <a:t>, </a:t>
            </a:r>
            <a:r>
              <a:rPr lang="en-US" dirty="0">
                <a:hlinkClick r:id="rId6" tooltip="Bay St. Louis, Mississippi"/>
              </a:rPr>
              <a:t>Bay St. Louis</a:t>
            </a:r>
            <a:r>
              <a:rPr lang="en-US" dirty="0"/>
              <a:t>, </a:t>
            </a:r>
            <a:r>
              <a:rPr lang="en-US" dirty="0">
                <a:hlinkClick r:id="rId7" tooltip="Pass Christian, Mississippi"/>
              </a:rPr>
              <a:t>Pass Christian</a:t>
            </a:r>
            <a:r>
              <a:rPr lang="en-US" dirty="0"/>
              <a:t>, </a:t>
            </a:r>
            <a:r>
              <a:rPr lang="en-US" dirty="0">
                <a:hlinkClick r:id="rId8" tooltip="Long Beach, Mississippi"/>
              </a:rPr>
              <a:t>Long Beach</a:t>
            </a:r>
            <a:r>
              <a:rPr lang="en-US" dirty="0"/>
              <a:t>, </a:t>
            </a:r>
            <a:r>
              <a:rPr lang="en-US" dirty="0">
                <a:hlinkClick r:id="rId9" tooltip="Gulfport, Mississippi"/>
              </a:rPr>
              <a:t>Gulfport</a:t>
            </a:r>
            <a:r>
              <a:rPr lang="en-US" dirty="0"/>
              <a:t>, </a:t>
            </a:r>
            <a:r>
              <a:rPr lang="en-US" dirty="0">
                <a:hlinkClick r:id="rId10" tooltip="Biloxi, Mississippi"/>
              </a:rPr>
              <a:t>Biloxi</a:t>
            </a:r>
            <a:r>
              <a:rPr lang="en-US" dirty="0"/>
              <a:t>, </a:t>
            </a:r>
            <a:r>
              <a:rPr lang="en-US" dirty="0">
                <a:hlinkClick r:id="rId11" tooltip="Ocean Springs"/>
              </a:rPr>
              <a:t>Ocean Springs</a:t>
            </a:r>
            <a:r>
              <a:rPr lang="en-US" dirty="0"/>
              <a:t>, and </a:t>
            </a:r>
            <a:r>
              <a:rPr lang="en-US" dirty="0">
                <a:hlinkClick r:id="rId12" tooltip="Pascagoula, Mississippi"/>
              </a:rPr>
              <a:t>Pascagoula</a:t>
            </a:r>
            <a:r>
              <a:rPr lang="en-US" dirty="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DC819-A37B-40E4-8844-8438F5495F4F}" type="slidenum">
              <a:rPr lang="en-US"/>
              <a:pPr/>
              <a:t>61</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Urban development has expanded rapidly in Las Vegas, Nevada of the United States, over the last fifty years. </a:t>
            </a:r>
          </a:p>
          <a:p>
            <a:r>
              <a:rPr lang="en-US"/>
              <a:t>A major environmental change associated with this urbanization trend is the transformation of the landscape from natural cover types to increasingly anthropogenic impervious surface </a:t>
            </a:r>
          </a:p>
          <a:p>
            <a:r>
              <a:rPr lang="en-US"/>
              <a:t>--Total urban land-use increases approximately 110 percent from 1984 to 2002. Most of the increases are associated with medium-to high-density urban development. </a:t>
            </a:r>
          </a:p>
          <a:p>
            <a:r>
              <a:rPr lang="en-US"/>
              <a:t>---Places having significant increases in impervious surfaces are in the northwestern and southeastern parts of Las Vegas. Most high-density urban development, however, appears in central Las Vegas.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48088-C2BF-4829-A5E0-21197D37A738}" type="slidenum">
              <a:rPr lang="en-US"/>
              <a:pPr/>
              <a:t>62</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marL="190710" indent="-190710">
              <a:lnSpc>
                <a:spcPct val="80000"/>
              </a:lnSpc>
            </a:pPr>
            <a:r>
              <a:rPr lang="en-US" sz="1000" dirty="0"/>
              <a:t>The AVHRR is a radiation-detection imager that can be used for remotely determining cloud cover and the surface temperature </a:t>
            </a:r>
          </a:p>
          <a:p>
            <a:pPr marL="190710" indent="-190710">
              <a:lnSpc>
                <a:spcPct val="80000"/>
              </a:lnSpc>
            </a:pPr>
            <a:endParaRPr lang="en-US" sz="1000" dirty="0"/>
          </a:p>
          <a:p>
            <a:pPr marL="190710" indent="-190710">
              <a:lnSpc>
                <a:spcPct val="80000"/>
              </a:lnSpc>
            </a:pPr>
            <a:r>
              <a:rPr lang="en-US" sz="1000" dirty="0"/>
              <a:t>The first AVHRR was a 4-channel radiometer, first carried on TIROS-N (launched October 1978). This was subsequently improved to a 5-channel instrument (AVHRR/2) that was initially carried on NOAA-7 (launched June 1981). The latest instrument version is AVHRR/3, with 6 channels, first carried on NOAA-15 launched in May 1998.</a:t>
            </a:r>
          </a:p>
          <a:p>
            <a:pPr marL="190710" indent="-190710">
              <a:lnSpc>
                <a:spcPct val="80000"/>
              </a:lnSpc>
            </a:pPr>
            <a:endParaRPr lang="en-US" sz="1000" dirty="0"/>
          </a:p>
          <a:p>
            <a:pPr marL="190710" indent="-190710">
              <a:lnSpc>
                <a:spcPct val="80000"/>
              </a:lnSpc>
            </a:pPr>
            <a:r>
              <a:rPr lang="en-US" sz="1000" b="1" dirty="0"/>
              <a:t>AVHRR/3 Channel Characteristics</a:t>
            </a:r>
          </a:p>
          <a:p>
            <a:pPr marL="190710" indent="-190710">
              <a:lnSpc>
                <a:spcPct val="80000"/>
              </a:lnSpc>
            </a:pPr>
            <a:r>
              <a:rPr lang="en-US" sz="1000" dirty="0"/>
              <a:t>Channel Number  Resolution at Nadir   Wavelength (um)  Typical Use</a:t>
            </a:r>
          </a:p>
          <a:p>
            <a:pPr marL="190710" indent="-190710">
              <a:lnSpc>
                <a:spcPct val="80000"/>
              </a:lnSpc>
            </a:pPr>
            <a:r>
              <a:rPr lang="en-US" sz="1000" dirty="0"/>
              <a:t>1)                      1.09 km   0.58 - 0.68          Daytime cloud and surface mapping</a:t>
            </a:r>
          </a:p>
          <a:p>
            <a:pPr marL="190710" indent="-190710">
              <a:lnSpc>
                <a:spcPct val="80000"/>
              </a:lnSpc>
            </a:pPr>
            <a:r>
              <a:rPr lang="en-US" sz="1000" dirty="0"/>
              <a:t>2)                      1.09 km	0.725 - 1.00 	Land-water boundaries</a:t>
            </a:r>
          </a:p>
          <a:p>
            <a:pPr marL="190710" indent="-190710">
              <a:lnSpc>
                <a:spcPct val="80000"/>
              </a:lnSpc>
            </a:pPr>
            <a:r>
              <a:rPr lang="en-US" sz="1000" dirty="0"/>
              <a:t>3A)                   1.09 km		1.58 - 1.64	Snow and ice detection</a:t>
            </a:r>
          </a:p>
          <a:p>
            <a:pPr marL="190710" indent="-190710">
              <a:lnSpc>
                <a:spcPct val="80000"/>
              </a:lnSpc>
            </a:pPr>
            <a:r>
              <a:rPr lang="en-US" sz="1000" dirty="0"/>
              <a:t>3B)                   1.09 km 3.55 - 3.93		Night cloud mapping, sea surface temperature</a:t>
            </a:r>
          </a:p>
          <a:p>
            <a:pPr marL="190710" indent="-190710">
              <a:lnSpc>
                <a:spcPct val="80000"/>
              </a:lnSpc>
              <a:buFontTx/>
              <a:buAutoNum type="arabicParenR" startAt="4"/>
            </a:pPr>
            <a:r>
              <a:rPr lang="en-US" sz="1000" dirty="0"/>
              <a:t>                   1.09 km		10.30 - 11.30	Night cloud mapping, sea surface temperature</a:t>
            </a:r>
          </a:p>
          <a:p>
            <a:pPr marL="190710" indent="-190710">
              <a:lnSpc>
                <a:spcPct val="80000"/>
              </a:lnSpc>
              <a:buFontTx/>
              <a:buAutoNum type="arabicParenR" startAt="4"/>
            </a:pPr>
            <a:r>
              <a:rPr lang="en-US" sz="1000" dirty="0"/>
              <a:t>                   1.09 km 11.50 - 12.50		Sea surface temperature</a:t>
            </a:r>
          </a:p>
          <a:p>
            <a:pPr marL="190710" indent="-190710">
              <a:lnSpc>
                <a:spcPct val="80000"/>
              </a:lnSpc>
            </a:pPr>
            <a:endParaRPr lang="en-US" sz="1000" dirty="0"/>
          </a:p>
          <a:p>
            <a:pPr marL="190710" indent="-190710">
              <a:lnSpc>
                <a:spcPct val="80000"/>
              </a:lnSpc>
            </a:pPr>
            <a:r>
              <a:rPr lang="en-US" sz="1000" dirty="0"/>
              <a:t>Measuring the same view, after processing, permits multi spectral analysis for more precisely defining hydrologic, oceanographic, and meteorological parameters. Comparison of data from two channels is often used to observe features or measure various environmental parameters. The three channels operating entirely within the infrared band are used to detect the heat radiation from and hence, the temperature of land, water, sea surfaces, and the clouds above them.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9CAFE-4D2F-457B-81DC-9FBAF8AFFE2F}" type="slidenum">
              <a:rPr lang="en-US"/>
              <a:pPr/>
              <a:t>7</a:t>
            </a:fld>
            <a:endParaRPr lang="en-US"/>
          </a:p>
        </p:txBody>
      </p:sp>
      <p:sp>
        <p:nvSpPr>
          <p:cNvPr id="159746" name="Rectangle 2"/>
          <p:cNvSpPr>
            <a:spLocks noGrp="1" noRot="1" noChangeAspect="1" noChangeArrowheads="1" noTextEdit="1"/>
          </p:cNvSpPr>
          <p:nvPr>
            <p:ph type="sldImg"/>
          </p:nvPr>
        </p:nvSpPr>
        <p:spPr>
          <a:xfrm>
            <a:off x="1182688" y="696913"/>
            <a:ext cx="4654550" cy="3490912"/>
          </a:xfrm>
          <a:ln/>
        </p:spPr>
      </p:sp>
      <p:sp>
        <p:nvSpPr>
          <p:cNvPr id="159747" name="Rectangle 3"/>
          <p:cNvSpPr>
            <a:spLocks noGrp="1" noChangeArrowheads="1"/>
          </p:cNvSpPr>
          <p:nvPr>
            <p:ph type="body" idx="1"/>
          </p:nvPr>
        </p:nvSpPr>
        <p:spPr/>
        <p:txBody>
          <a:bodyPr/>
          <a:lstStyle/>
          <a:p>
            <a:r>
              <a:rPr lang="en-US" sz="1000" b="1" dirty="0"/>
              <a:t>Overview of data acquisition</a:t>
            </a:r>
            <a:endParaRPr lang="en-US" b="1" dirty="0"/>
          </a:p>
          <a:p>
            <a:r>
              <a:rPr lang="en-US" dirty="0"/>
              <a:t>Data recorded by the sensor system are converted from an analog electrical signal to a digital values. It takes places on-board. Sensor system creates pixels with a brightness value of 8 bit to 12 bits</a:t>
            </a:r>
          </a:p>
          <a:p>
            <a:r>
              <a:rPr lang="en-US" dirty="0"/>
              <a:t>Data is transmitted to ground control stations</a:t>
            </a:r>
          </a:p>
          <a:p>
            <a:r>
              <a:rPr lang="en-US" dirty="0"/>
              <a:t>Radiometric correction: for sensor performance. Some sensor is not performing well over time</a:t>
            </a:r>
          </a:p>
          <a:p>
            <a:r>
              <a:rPr lang="en-US" dirty="0"/>
              <a:t>Geometric correction.  Satellite is not always going up and down.  There might be some tilting. </a:t>
            </a:r>
          </a:p>
          <a:p>
            <a:r>
              <a:rPr lang="en-US" dirty="0"/>
              <a:t>Ground processing removes geometric and radiometric distortions.</a:t>
            </a:r>
          </a:p>
          <a:p>
            <a:r>
              <a:rPr lang="en-US" dirty="0"/>
              <a:t>The data are then ready for visual or digital analysis to extract information on biophysical and </a:t>
            </a:r>
            <a:r>
              <a:rPr lang="en-US" dirty="0" err="1"/>
              <a:t>landcove</a:t>
            </a:r>
            <a:endParaRPr lang="tr-T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60115-F72D-430B-97F8-086EF0B2487B}" type="slidenum">
              <a:rPr lang="en-US"/>
              <a:pPr/>
              <a:t>63</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678AA-4907-4526-B9A6-871083CFBBF8}" type="slidenum">
              <a:rPr lang="en-US"/>
              <a:pPr/>
              <a:t>64</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0EFF4-15DD-4D6D-A7D9-B9425317843C}" type="slidenum">
              <a:rPr lang="en-US"/>
              <a:pPr/>
              <a:t>65</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t>CALMIT scientists undertook a collaborative effort with the Nebraska Department of Environmental Quality aimed at developing a tool to identify lakes where blue-green algae populations are present. The overall purpose was to incorporate those affected lakes into a toxic-algae alert procedure to provide early warnings to the public about the potential danger.</a:t>
            </a:r>
          </a:p>
          <a:p>
            <a:endParaRPr lang="en-US"/>
          </a:p>
          <a:p>
            <a:r>
              <a:rPr lang="en-US"/>
              <a:t>Both in-situ (close-range) and remote techniques were employed to detect and quantify in real-time the algal phytoplankton pigment concentration and composition; i.e., chlorophyll-a and phycocyanin in the water column. Two criteria were used to identify lakes and reservoirs with high probability of toxic algae: (a) chlorophyll concentration above 50 mg/m3 and (b) existence of blue green algae (the phycocyanin absorption feature has been used to indicate remotely the presence of blue-green algae).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7FE90-4823-4E2C-989E-87E5AE231363}" type="slidenum">
              <a:rPr lang="en-US"/>
              <a:pPr/>
              <a:t>66</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t>The 2000 wildfire season was one of the worst ever recorded in the Western United States </a:t>
            </a:r>
          </a:p>
          <a:p>
            <a:r>
              <a:rPr lang="en-US"/>
              <a:t>The Black Hills of South Dakota is dominated by ponderosa pine forest characterized by low LAI values, allowing to avoid the saturation of vegetation indices that often occurs with higher LAI values.</a:t>
            </a:r>
          </a:p>
          <a:p>
            <a:r>
              <a:rPr lang="en-US"/>
              <a:t>In three days the fire covering an area of more than 70,000 acres.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A16BF-6798-4649-B038-0B1C09091EFC}" type="slidenum">
              <a:rPr lang="en-US"/>
              <a:pPr/>
              <a:t>67</a:t>
            </a:fld>
            <a:endParaRPr lang="en-US"/>
          </a:p>
        </p:txBody>
      </p:sp>
      <p:sp>
        <p:nvSpPr>
          <p:cNvPr id="192514" name="Rectangle 2"/>
          <p:cNvSpPr>
            <a:spLocks noGrp="1" noRot="1" noChangeAspect="1" noChangeArrowheads="1" noTextEdit="1"/>
          </p:cNvSpPr>
          <p:nvPr>
            <p:ph type="sldImg"/>
          </p:nvPr>
        </p:nvSpPr>
        <p:spPr>
          <a:xfrm>
            <a:off x="1193800" y="704850"/>
            <a:ext cx="4635500" cy="3476625"/>
          </a:xfrm>
          <a:ln w="12700" cap="flat">
            <a:solidFill>
              <a:schemeClr val="tx1"/>
            </a:solidFill>
          </a:ln>
        </p:spPr>
      </p:sp>
      <p:sp>
        <p:nvSpPr>
          <p:cNvPr id="192515" name="Rectangle 3"/>
          <p:cNvSpPr>
            <a:spLocks noGrp="1" noChangeArrowheads="1"/>
          </p:cNvSpPr>
          <p:nvPr>
            <p:ph type="body" idx="1"/>
          </p:nvPr>
        </p:nvSpPr>
        <p:spPr>
          <a:xfrm>
            <a:off x="936231" y="4425373"/>
            <a:ext cx="5147465" cy="4185138"/>
          </a:xfrm>
          <a:noFill/>
          <a:ln/>
        </p:spPr>
        <p:txBody>
          <a:bodyPr lIns="91595" tIns="46573" rIns="91595" bIns="46573"/>
          <a:lstStyle/>
          <a:p>
            <a:pPr>
              <a:tabLst>
                <a:tab pos="354402" algn="l"/>
                <a:tab pos="1164918" algn="l"/>
                <a:tab pos="2329835" algn="l"/>
              </a:tabLst>
            </a:pPr>
            <a:r>
              <a:rPr lang="en-US" altLang="en-US" dirty="0"/>
              <a:t>Band	Wavelength (micro-m)	Nominal spectral </a:t>
            </a:r>
          </a:p>
          <a:p>
            <a:pPr>
              <a:tabLst>
                <a:tab pos="354402" algn="l"/>
                <a:tab pos="1164918" algn="l"/>
                <a:tab pos="2329835" algn="l"/>
              </a:tabLst>
            </a:pPr>
            <a:r>
              <a:rPr lang="en-US" altLang="en-US" dirty="0"/>
              <a:t>location	Principal applications</a:t>
            </a:r>
          </a:p>
          <a:p>
            <a:pPr>
              <a:tabLst>
                <a:tab pos="354402" algn="l"/>
                <a:tab pos="1164918" algn="l"/>
                <a:tab pos="2329835" algn="l"/>
              </a:tabLst>
            </a:pPr>
            <a:r>
              <a:rPr lang="en-US" altLang="en-US" dirty="0"/>
              <a:t>1)	0.45-0.52	Blue	Designed for water body penetration, making it useful for coastal water mapping. Also useful for soil/vegetation discrimination, forest type mapping, and cultural feature identification.</a:t>
            </a:r>
          </a:p>
          <a:p>
            <a:pPr>
              <a:tabLst>
                <a:tab pos="354402" algn="l"/>
                <a:tab pos="1164918" algn="l"/>
                <a:tab pos="2329835" algn="l"/>
              </a:tabLst>
            </a:pPr>
            <a:r>
              <a:rPr lang="en-US" altLang="en-US" dirty="0"/>
              <a:t>2)	0.52-0.60	Green	Designed to measure green reflectance peak of vegetation for vegetation discrimination and vigor assessment. Also useful for cultural feature identification.</a:t>
            </a:r>
          </a:p>
          <a:p>
            <a:pPr>
              <a:tabLst>
                <a:tab pos="354402" algn="l"/>
                <a:tab pos="1164918" algn="l"/>
                <a:tab pos="2329835" algn="l"/>
              </a:tabLst>
            </a:pPr>
            <a:r>
              <a:rPr lang="en-US" altLang="en-US" dirty="0"/>
              <a:t>3)	0.63-0.69	Red	Designed to sense in a chlorophyll absorption region aiding in plant species differentiation. Also useful for cultural feature identification.</a:t>
            </a:r>
          </a:p>
          <a:p>
            <a:pPr>
              <a:tabLst>
                <a:tab pos="354402" algn="l"/>
                <a:tab pos="1164918" algn="l"/>
                <a:tab pos="2329835" algn="l"/>
              </a:tabLst>
            </a:pPr>
            <a:r>
              <a:rPr lang="en-US" altLang="en-US" dirty="0"/>
              <a:t>4)	0.76-0.90	Near-infrared	Useful for determining vegetation types, vigor, and biomass content, for delineating water bodies, and for soil moisture discrimination.</a:t>
            </a:r>
          </a:p>
          <a:p>
            <a:pPr>
              <a:tabLst>
                <a:tab pos="354402" algn="l"/>
                <a:tab pos="1164918" algn="l"/>
                <a:tab pos="2329835" algn="l"/>
              </a:tabLst>
            </a:pPr>
            <a:r>
              <a:rPr lang="en-US" altLang="en-US" dirty="0"/>
              <a:t>5)	1.55-1.75	Mid-infrared	Indication of vegetation moisture content and soil moisture. Also useful for differentiation of snow from clouds.</a:t>
            </a:r>
          </a:p>
          <a:p>
            <a:pPr>
              <a:tabLst>
                <a:tab pos="354402" algn="l"/>
                <a:tab pos="1164918" algn="l"/>
                <a:tab pos="2329835" algn="l"/>
              </a:tabLst>
            </a:pPr>
            <a:r>
              <a:rPr lang="en-US" altLang="en-US" dirty="0"/>
              <a:t>6)	10.4-12.5	Thermal infrared	Useful in vegetation stress analysis, soil moisture discrimination, and thermal mapping applications. </a:t>
            </a:r>
          </a:p>
          <a:p>
            <a:pPr>
              <a:tabLst>
                <a:tab pos="354402" algn="l"/>
                <a:tab pos="1164918" algn="l"/>
                <a:tab pos="2329835" algn="l"/>
              </a:tabLst>
            </a:pPr>
            <a:r>
              <a:rPr lang="en-US" altLang="en-US" dirty="0"/>
              <a:t>7)	2.08-2.35	Mid-infrared	Useful for discrimination of mineral and rock types. Also sensitive to vegetation moisture content.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C40DB3-6536-47F5-983D-FBDDA47A4035}" type="slidenum">
              <a:rPr lang="en-US"/>
              <a:pPr/>
              <a:t>10</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spcBef>
                <a:spcPct val="0"/>
              </a:spcBef>
            </a:pPr>
            <a:r>
              <a:rPr lang="en-US" b="1" dirty="0"/>
              <a:t>Light reflected from the surface and transmitted to the sensor is used to create an image</a:t>
            </a:r>
          </a:p>
          <a:p>
            <a:r>
              <a:rPr lang="en-US" dirty="0"/>
              <a:t>Light energy may be absorbed, transmitted </a:t>
            </a:r>
            <a:r>
              <a:rPr lang="en-US" dirty="0" smtClean="0"/>
              <a:t>or</a:t>
            </a:r>
            <a:r>
              <a:rPr lang="en-US" baseline="0" dirty="0" smtClean="0"/>
              <a:t> </a:t>
            </a:r>
            <a:r>
              <a:rPr lang="en-US" dirty="0" smtClean="0"/>
              <a:t>reflected, </a:t>
            </a:r>
            <a:r>
              <a:rPr lang="en-US" dirty="0"/>
              <a:t>by the atmosphere</a:t>
            </a:r>
          </a:p>
          <a:p>
            <a:r>
              <a:rPr lang="en-US" dirty="0"/>
              <a:t>Light reflected from the surface and transmitted to the sensor is used to create an image</a:t>
            </a:r>
          </a:p>
          <a:p>
            <a:r>
              <a:rPr lang="en-US" dirty="0"/>
              <a:t>The image may be degraded by atmospheric scattering due to water vapor, dust, smoke, ant others</a:t>
            </a:r>
          </a:p>
          <a:p>
            <a:r>
              <a:rPr lang="en-US" dirty="0"/>
              <a:t>Absorbed energy may be re-radiated at longer </a:t>
            </a:r>
            <a:r>
              <a:rPr lang="en-US" dirty="0" err="1"/>
              <a:t>wavelenghts</a:t>
            </a:r>
            <a:r>
              <a:rPr lang="en-US" dirty="0"/>
              <a:t>, forming the basis for thermal remote sensing</a:t>
            </a:r>
            <a:r>
              <a:rPr lang="en-US" dirty="0" smtClean="0"/>
              <a:t>.</a:t>
            </a:r>
          </a:p>
          <a:p>
            <a:endParaRPr lang="en-US" baseline="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r>
              <a:rPr lang="en-US" dirty="0"/>
              <a:t>USGS defines the electromagnetic spectrum as: Electromagnetic radiation is energy propagated through space between electric and magnetic fields. The electromagnetic spectrum is the extent of that energy ranging from cosmic rays, gamma rays, X-rays to ultraviolet, visible, and infrared radiation including microwave energy." </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a:t>Thermal energy</a:t>
            </a:r>
          </a:p>
          <a:p>
            <a:r>
              <a:rPr lang="en-US" dirty="0"/>
              <a:t> Heat is a form of energy. Heat energy is stored in matter just like electrical energy is stored in a battery. An object that contains no heat energy is very cold, and is said to be at absolute zero (-460 F or -273 C).  As heat is added to the object, its temperature rises. The more heat energy an object contains the hotter the object becomes. infrared energy is emitted as a result of atomic and molecular vibration.</a:t>
            </a:r>
          </a:p>
          <a:p>
            <a:endParaRPr lang="en-US" dirty="0"/>
          </a:p>
          <a:p>
            <a:r>
              <a:rPr lang="en-US" dirty="0"/>
              <a:t>The total amount of infrared energy emitted by an object is proportional to temperature to the fourth power. </a:t>
            </a:r>
          </a:p>
          <a:p>
            <a:pPr defTabSz="915406">
              <a:defRPr/>
            </a:pPr>
            <a:r>
              <a:rPr lang="en-US" b="1" dirty="0" smtClean="0"/>
              <a:t>Stefan-Boltzmann Law </a:t>
            </a:r>
          </a:p>
          <a:p>
            <a:endParaRPr lang="en-US" dirty="0" smtClean="0"/>
          </a:p>
          <a:p>
            <a:r>
              <a:rPr lang="en-US" dirty="0" smtClean="0"/>
              <a:t>P/A = emissivity of the object X  </a:t>
            </a:r>
            <a:r>
              <a:rPr lang="en-US" dirty="0" err="1" smtClean="0"/>
              <a:t>stefan</a:t>
            </a:r>
            <a:r>
              <a:rPr lang="en-US" dirty="0" smtClean="0"/>
              <a:t> </a:t>
            </a:r>
            <a:r>
              <a:rPr lang="en-US" dirty="0" err="1" smtClean="0"/>
              <a:t>bolzman</a:t>
            </a:r>
            <a:r>
              <a:rPr lang="en-US" dirty="0" smtClean="0"/>
              <a:t> constant (5.6703 10</a:t>
            </a:r>
            <a:r>
              <a:rPr lang="en-US" strike="noStrike" baseline="30000" dirty="0" smtClean="0"/>
              <a:t>-8</a:t>
            </a:r>
            <a:r>
              <a:rPr lang="en-US" dirty="0" smtClean="0"/>
              <a:t> watt/m2/K</a:t>
            </a:r>
            <a:r>
              <a:rPr lang="en-US" baseline="30000" dirty="0" smtClean="0"/>
              <a:t>4</a:t>
            </a:r>
            <a:r>
              <a:rPr lang="en-US" dirty="0" smtClean="0"/>
              <a:t>).</a:t>
            </a:r>
            <a:r>
              <a:rPr lang="en-US" baseline="0" dirty="0" smtClean="0"/>
              <a:t> X </a:t>
            </a:r>
            <a:r>
              <a:rPr lang="en-US" dirty="0" smtClean="0"/>
              <a:t>T</a:t>
            </a:r>
            <a:r>
              <a:rPr lang="en-US" baseline="30000" dirty="0" smtClean="0"/>
              <a:t>4</a:t>
            </a:r>
          </a:p>
          <a:p>
            <a:r>
              <a:rPr lang="en-US" baseline="0" dirty="0" smtClean="0"/>
              <a:t>P= new radiated  power; A =radiating area</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AA36D-1DD2-43DB-B789-DF7CD31E955C}" type="slidenum">
              <a:rPr lang="en-US"/>
              <a:pPr/>
              <a:t>14</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smtClean="0"/>
              <a:t>Absorption</a:t>
            </a:r>
            <a:r>
              <a:rPr lang="en-US" baseline="0" dirty="0" smtClean="0"/>
              <a:t> results in the effective loss of energy to the atmosphere</a:t>
            </a:r>
            <a:endParaRPr lang="en-US" dirty="0" smtClean="0"/>
          </a:p>
          <a:p>
            <a:r>
              <a:rPr lang="en-US" dirty="0" smtClean="0"/>
              <a:t>AW </a:t>
            </a:r>
            <a:r>
              <a:rPr lang="en-US" dirty="0"/>
              <a:t>are caused when atmospheric gases/particles do not absorb the radiation</a:t>
            </a:r>
          </a:p>
          <a:p>
            <a:r>
              <a:rPr lang="en-US" dirty="0"/>
              <a:t>Only light in certain wavelength regions can penetrate the atmosphere well </a:t>
            </a:r>
          </a:p>
          <a:p>
            <a:r>
              <a:rPr lang="en-US" dirty="0"/>
              <a:t>Satellite are designed to operate on certain AW</a:t>
            </a:r>
          </a:p>
          <a:p>
            <a:r>
              <a:rPr lang="en-US" dirty="0"/>
              <a:t>Black if sensor is designed to operate on absorption bands</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Healthy green vegetation always manifest “peak and valley”</a:t>
            </a:r>
          </a:p>
          <a:p>
            <a:r>
              <a:rPr lang="en-US" dirty="0" smtClean="0"/>
              <a:t>The valleys in the visible portion of</a:t>
            </a:r>
            <a:r>
              <a:rPr lang="en-US" baseline="0" dirty="0" smtClean="0"/>
              <a:t> spectrum are dictated by the pigments in the leaves. Chlorophyll absorbs energy centered at 0.45 and 0.67</a:t>
            </a:r>
          </a:p>
          <a:p>
            <a:r>
              <a:rPr lang="en-US" baseline="0" dirty="0" smtClean="0"/>
              <a:t>That means high absorption of blue and red energy by plants</a:t>
            </a:r>
            <a:endParaRPr lang="en-US" dirty="0" smtClean="0"/>
          </a:p>
          <a:p>
            <a:r>
              <a:rPr lang="en-US" dirty="0" smtClean="0"/>
              <a:t>0.7 1.3,</a:t>
            </a:r>
            <a:r>
              <a:rPr lang="en-US" baseline="0" dirty="0" smtClean="0"/>
              <a:t> plant reflects as much as 50% of energy incident upon it</a:t>
            </a:r>
          </a:p>
          <a:p>
            <a:r>
              <a:rPr lang="en-US" baseline="0" dirty="0" smtClean="0"/>
              <a:t>Dips (valleys) occur at 1.4, 1.9, and 2.7 because water in the leaves absorbs</a:t>
            </a:r>
          </a:p>
          <a:p>
            <a:r>
              <a:rPr lang="en-US" baseline="0" dirty="0" smtClean="0"/>
              <a:t>Water: most distinctive  characteristics. Absorption at near—IR and beyond</a:t>
            </a:r>
          </a:p>
          <a:p>
            <a:endParaRPr lang="en-US" baseline="0" dirty="0" smtClean="0"/>
          </a:p>
          <a:p>
            <a:r>
              <a:rPr lang="en-US" baseline="0" dirty="0" smtClean="0"/>
              <a:t>Soil shows less peak and valley because factors (moisture, texture, organic matter, surface roughness) affecting soil reflectance act less specific spectral bands</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D5CB7-0082-4088-A923-71D4F0EA404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3459D7-660C-4292-98DA-3DC0C2FDB9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82C938-B148-44F9-AFE9-6B3F5FED17D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026AC8-CB0B-48D0-AB3F-90B6794A451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6879EE5-7638-4701-A8B5-5A7D188D15A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664EC2B-4CBF-4846-952D-0C549BA5196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DC95D33-CAE2-41FD-A1EC-27801ADAFB3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79ED777-75FC-48E0-B13B-C5F472A8F7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6DC3EF-617C-4503-9BC5-DAEF71F101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049D09-3B3D-4E66-8DE8-E224468614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0A18AA-EA20-4B83-A8C9-31869ED2ECF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7939E3-899D-4EC3-99EC-CFA601ACD7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F0387A-211D-482B-8F69-2C16295546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724BCE-321C-4DDC-8520-E74EE68654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8CBE72-CAF9-49A0-BC87-33E077189D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0D2FAF-4253-478A-80A9-13321E3E60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E0842A-7E9F-433A-8294-4EA4A6B2C7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n1.cr.usgs.gov/glis/hyper/glossary/s_t#thermali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8.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oleObject" Target="../embeddings/oleObject6.bin"/><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29.png"/><Relationship Id="rId5" Type="http://schemas.openxmlformats.org/officeDocument/2006/relationships/oleObject" Target="../embeddings/oleObject8.bin"/><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hyperlink" Target="http://geospatial.amnh.org/remote_sensing/widgets/spectral_curve/spectral.swf" TargetMode="External"/><Relationship Id="rId5" Type="http://schemas.openxmlformats.org/officeDocument/2006/relationships/image" Target="../media/image30.png"/><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36.png"/><Relationship Id="rId4" Type="http://schemas.openxmlformats.org/officeDocument/2006/relationships/oleObject" Target="../embeddings/oleObject10.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un1.cr.usgs.gov/glis/hyper/glossary/h_l#landsa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hyperlink" Target="http://earthnow.usgs.gov/earthnow_app.html?sessionId=a0d0c8de12ec09f065837276c5d8ab6b4155" TargetMode="External"/><Relationship Id="rId5" Type="http://schemas.openxmlformats.org/officeDocument/2006/relationships/image" Target="../media/image38.jpe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vmlDrawing" Target="../drawings/vmlDrawing9.vml"/><Relationship Id="rId5" Type="http://schemas.openxmlformats.org/officeDocument/2006/relationships/image" Target="../media/image55.wmf"/><Relationship Id="rId4" Type="http://schemas.openxmlformats.org/officeDocument/2006/relationships/oleObject" Target="../embeddings/oleObject12.bin"/></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8.jpe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59.png"/><Relationship Id="rId4" Type="http://schemas.openxmlformats.org/officeDocument/2006/relationships/oleObject" Target="../embeddings/oleObject13.bin"/></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www.isro.org/pslvc5/index.html" TargetMode="External"/><Relationship Id="rId4" Type="http://schemas.openxmlformats.org/officeDocument/2006/relationships/hyperlink" Target="http://landsat.usgs.go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90.png"/><Relationship Id="rId4" Type="http://schemas.openxmlformats.org/officeDocument/2006/relationships/oleObject" Target="../embeddings/oleObject14.bin"/></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globes_three"/>
          <p:cNvPicPr>
            <a:picLocks noChangeAspect="1" noChangeArrowheads="1"/>
          </p:cNvPicPr>
          <p:nvPr/>
        </p:nvPicPr>
        <p:blipFill>
          <a:blip r:embed="rId3" cstate="print"/>
          <a:srcRect/>
          <a:stretch>
            <a:fillRect/>
          </a:stretch>
        </p:blipFill>
        <p:spPr bwMode="auto">
          <a:xfrm>
            <a:off x="1268413" y="1447800"/>
            <a:ext cx="6605587" cy="2808288"/>
          </a:xfrm>
          <a:prstGeom prst="rect">
            <a:avLst/>
          </a:prstGeom>
          <a:noFill/>
        </p:spPr>
      </p:pic>
      <p:sp>
        <p:nvSpPr>
          <p:cNvPr id="111620" name="Text Box 4"/>
          <p:cNvSpPr txBox="1">
            <a:spLocks noChangeArrowheads="1"/>
          </p:cNvSpPr>
          <p:nvPr/>
        </p:nvSpPr>
        <p:spPr bwMode="auto">
          <a:xfrm>
            <a:off x="381000" y="685800"/>
            <a:ext cx="8382000" cy="70167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4000" b="1">
                <a:solidFill>
                  <a:schemeClr val="tx2"/>
                </a:solidFill>
                <a:latin typeface="Times New Roman" pitchFamily="18" charset="0"/>
              </a:rPr>
              <a:t>An Introduction to Remote Sensing</a:t>
            </a:r>
          </a:p>
        </p:txBody>
      </p:sp>
      <p:sp>
        <p:nvSpPr>
          <p:cNvPr id="2" name="TextBox 1"/>
          <p:cNvSpPr txBox="1"/>
          <p:nvPr/>
        </p:nvSpPr>
        <p:spPr>
          <a:xfrm>
            <a:off x="3124200" y="4953000"/>
            <a:ext cx="3365024" cy="646331"/>
          </a:xfrm>
          <a:prstGeom prst="rect">
            <a:avLst/>
          </a:prstGeom>
          <a:noFill/>
        </p:spPr>
        <p:txBody>
          <a:bodyPr wrap="none" rtlCol="0">
            <a:spAutoFit/>
          </a:bodyPr>
          <a:lstStyle/>
          <a:p>
            <a:pPr algn="ctr"/>
            <a:r>
              <a:rPr lang="en-US" dirty="0" smtClean="0"/>
              <a:t>Presented by Dr Ayse Irmak</a:t>
            </a:r>
          </a:p>
          <a:p>
            <a:pPr algn="ctr"/>
            <a:r>
              <a:rPr lang="en-US" dirty="0" smtClean="0"/>
              <a:t>University of Nebraska, Lincoln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85800" y="0"/>
            <a:ext cx="7772400" cy="914400"/>
          </a:xfrm>
        </p:spPr>
        <p:txBody>
          <a:bodyPr/>
          <a:lstStyle/>
          <a:p>
            <a:r>
              <a:rPr lang="en-US" sz="2800" b="1" i="1"/>
              <a:t/>
            </a:r>
            <a:br>
              <a:rPr lang="en-US" sz="2800" b="1" i="1"/>
            </a:br>
            <a:r>
              <a:rPr lang="en-US" sz="2800" b="1" i="1"/>
              <a:t>Energy pathways from source to sensor</a:t>
            </a:r>
            <a:br>
              <a:rPr lang="en-US" sz="2800" b="1" i="1"/>
            </a:br>
            <a:endParaRPr lang="en-US" sz="2800" b="1" i="1"/>
          </a:p>
        </p:txBody>
      </p:sp>
      <p:pic>
        <p:nvPicPr>
          <p:cNvPr id="161795" name="Picture 3" descr="emrpaths"/>
          <p:cNvPicPr>
            <a:picLocks noChangeAspect="1" noChangeArrowheads="1"/>
          </p:cNvPicPr>
          <p:nvPr/>
        </p:nvPicPr>
        <p:blipFill>
          <a:blip r:embed="rId3" cstate="print"/>
          <a:srcRect/>
          <a:stretch>
            <a:fillRect/>
          </a:stretch>
        </p:blipFill>
        <p:spPr bwMode="auto">
          <a:xfrm>
            <a:off x="914400" y="1143000"/>
            <a:ext cx="7391400" cy="5543550"/>
          </a:xfrm>
          <a:prstGeom prst="rect">
            <a:avLst/>
          </a:prstGeom>
          <a:noFill/>
        </p:spPr>
      </p:pic>
      <p:sp>
        <p:nvSpPr>
          <p:cNvPr id="6" name="Rectangle 5"/>
          <p:cNvSpPr/>
          <p:nvPr/>
        </p:nvSpPr>
        <p:spPr>
          <a:xfrm>
            <a:off x="2743200" y="1447800"/>
            <a:ext cx="3505200" cy="646331"/>
          </a:xfrm>
          <a:prstGeom prst="rect">
            <a:avLst/>
          </a:prstGeom>
        </p:spPr>
        <p:txBody>
          <a:bodyPr wrap="square">
            <a:spAutoFit/>
          </a:bodyPr>
          <a:lstStyle/>
          <a:p>
            <a:pPr algn="ctr"/>
            <a:r>
              <a:rPr lang="en-US" b="1" dirty="0" smtClean="0"/>
              <a:t>Incident radiation = reflected + absorbed + transmitted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a:stretch>
            <a:fillRect/>
          </a:stretch>
        </p:blipFill>
        <p:spPr bwMode="auto">
          <a:xfrm>
            <a:off x="0" y="0"/>
            <a:ext cx="8839200" cy="4852380"/>
          </a:xfrm>
          <a:prstGeom prst="rect">
            <a:avLst/>
          </a:prstGeom>
          <a:noFill/>
          <a:ln w="12700" cap="flat" cmpd="sng">
            <a:noFill/>
            <a:prstDash val="solid"/>
            <a:miter lim="800000"/>
            <a:headEnd type="none" w="sm" len="sm"/>
            <a:tailEnd type="none" w="sm" len="sm"/>
          </a:ln>
        </p:spPr>
      </p:pic>
      <p:sp>
        <p:nvSpPr>
          <p:cNvPr id="7" name="Content Placeholder 6"/>
          <p:cNvSpPr>
            <a:spLocks noGrp="1"/>
          </p:cNvSpPr>
          <p:nvPr>
            <p:ph idx="1"/>
          </p:nvPr>
        </p:nvSpPr>
        <p:spPr>
          <a:xfrm>
            <a:off x="0" y="4876800"/>
            <a:ext cx="9144000" cy="1447800"/>
          </a:xfrm>
        </p:spPr>
        <p:txBody>
          <a:bodyPr/>
          <a:lstStyle/>
          <a:p>
            <a:r>
              <a:rPr lang="en-US" sz="2000" dirty="0" smtClean="0"/>
              <a:t>Categorize electromagnetic waves by their </a:t>
            </a:r>
            <a:r>
              <a:rPr lang="en-US" sz="2000" dirty="0" err="1" smtClean="0"/>
              <a:t>wavelenght</a:t>
            </a:r>
            <a:r>
              <a:rPr lang="en-US" sz="2000" dirty="0" smtClean="0"/>
              <a:t> location in electromagnetic spectrum.</a:t>
            </a:r>
          </a:p>
          <a:p>
            <a:r>
              <a:rPr lang="en-US" sz="2000" dirty="0" smtClean="0"/>
              <a:t>Unit- - micrometer</a:t>
            </a:r>
          </a:p>
          <a:p>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609600"/>
          </a:xfrm>
        </p:spPr>
        <p:txBody>
          <a:bodyPr/>
          <a:lstStyle/>
          <a:p>
            <a:r>
              <a:rPr lang="en-US" sz="3200" b="1" i="1"/>
              <a:t>The Electromagnetic Spectrum</a:t>
            </a:r>
          </a:p>
        </p:txBody>
      </p:sp>
      <p:sp>
        <p:nvSpPr>
          <p:cNvPr id="21508" name="Rectangle 4"/>
          <p:cNvSpPr>
            <a:spLocks noGrp="1" noChangeArrowheads="1"/>
          </p:cNvSpPr>
          <p:nvPr>
            <p:ph type="body" idx="1"/>
          </p:nvPr>
        </p:nvSpPr>
        <p:spPr>
          <a:xfrm>
            <a:off x="228600" y="3429000"/>
            <a:ext cx="8610600" cy="3276600"/>
          </a:xfrm>
        </p:spPr>
        <p:txBody>
          <a:bodyPr/>
          <a:lstStyle/>
          <a:p>
            <a:pPr>
              <a:lnSpc>
                <a:spcPct val="80000"/>
              </a:lnSpc>
              <a:spcBef>
                <a:spcPct val="50000"/>
              </a:spcBef>
              <a:buClr>
                <a:srgbClr val="FF0000"/>
              </a:buClr>
              <a:buFont typeface="Wingdings" pitchFamily="2" charset="2"/>
              <a:buChar char="v"/>
            </a:pPr>
            <a:r>
              <a:rPr lang="en-US" sz="2400" dirty="0"/>
              <a:t>Our eyes perceive light in the </a:t>
            </a:r>
            <a:r>
              <a:rPr lang="en-US" sz="2400" dirty="0">
                <a:solidFill>
                  <a:srgbClr val="FF0000"/>
                </a:solidFill>
              </a:rPr>
              <a:t>visible portion of spectrum</a:t>
            </a:r>
            <a:r>
              <a:rPr lang="en-US" sz="2400" dirty="0"/>
              <a:t> </a:t>
            </a:r>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B050"/>
                </a:solidFill>
              </a:rPr>
              <a:t>panchromatic imagery </a:t>
            </a:r>
            <a:r>
              <a:rPr lang="en-US" sz="2400" dirty="0" smtClean="0"/>
              <a:t>(variations in a waveband from 400 to 700nm as shades of grey) at a 1 m. P</a:t>
            </a:r>
            <a:r>
              <a:rPr lang="en-US" sz="2400" i="1" dirty="0" smtClean="0"/>
              <a:t>anchromatic sensors. </a:t>
            </a:r>
            <a:endParaRPr lang="en-US" sz="2400" dirty="0" smtClean="0"/>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70C0"/>
                </a:solidFill>
              </a:rPr>
              <a:t>multi-spectral imagery </a:t>
            </a:r>
            <a:r>
              <a:rPr lang="en-US" sz="2400" dirty="0" smtClean="0"/>
              <a:t>(the simultaneous sensing of two or more wavebands) at 20 to 30 m. </a:t>
            </a:r>
            <a:r>
              <a:rPr lang="en-US" sz="2400" i="1" dirty="0" smtClean="0"/>
              <a:t>Multispectral sensors.</a:t>
            </a:r>
          </a:p>
          <a:p>
            <a:pPr>
              <a:lnSpc>
                <a:spcPct val="80000"/>
              </a:lnSpc>
              <a:buClr>
                <a:srgbClr val="FF0000"/>
              </a:buClr>
              <a:buFont typeface="Wingdings" pitchFamily="2" charset="2"/>
              <a:buChar char="v"/>
            </a:pPr>
            <a:r>
              <a:rPr lang="en-US" sz="2400" i="1" dirty="0" err="1" smtClean="0">
                <a:solidFill>
                  <a:srgbClr val="FF0000"/>
                </a:solidFill>
              </a:rPr>
              <a:t>Hyperspectral</a:t>
            </a:r>
            <a:r>
              <a:rPr lang="en-US" sz="2400" i="1" dirty="0" smtClean="0">
                <a:solidFill>
                  <a:srgbClr val="FF0000"/>
                </a:solidFill>
              </a:rPr>
              <a:t> </a:t>
            </a:r>
            <a:r>
              <a:rPr lang="en-US" sz="2400" i="1" dirty="0">
                <a:solidFill>
                  <a:srgbClr val="FF0000"/>
                </a:solidFill>
              </a:rPr>
              <a:t>sensors </a:t>
            </a:r>
            <a:r>
              <a:rPr lang="en-US" sz="2400" i="1" dirty="0"/>
              <a:t>cover spectral bands narrower than </a:t>
            </a:r>
            <a:r>
              <a:rPr lang="en-US" sz="2400" i="1" dirty="0" smtClean="0"/>
              <a:t>multispectral</a:t>
            </a:r>
          </a:p>
        </p:txBody>
      </p:sp>
      <p:pic>
        <p:nvPicPr>
          <p:cNvPr id="21509" name="Picture 5" descr="EMSPEC"/>
          <p:cNvPicPr>
            <a:picLocks noChangeAspect="1" noChangeArrowheads="1"/>
          </p:cNvPicPr>
          <p:nvPr/>
        </p:nvPicPr>
        <p:blipFill>
          <a:blip r:embed="rId2" cstate="print"/>
          <a:srcRect/>
          <a:stretch>
            <a:fillRect/>
          </a:stretch>
        </p:blipFill>
        <p:spPr bwMode="auto">
          <a:xfrm>
            <a:off x="228600" y="914400"/>
            <a:ext cx="8686800" cy="2286000"/>
          </a:xfrm>
          <a:prstGeom prst="rect">
            <a:avLst/>
          </a:prstGeom>
          <a:noFill/>
        </p:spPr>
      </p:pic>
      <p:sp>
        <p:nvSpPr>
          <p:cNvPr id="21511" name="Rectangle 7"/>
          <p:cNvSpPr>
            <a:spLocks noChangeArrowheads="1"/>
          </p:cNvSpPr>
          <p:nvPr/>
        </p:nvSpPr>
        <p:spPr bwMode="auto">
          <a:xfrm>
            <a:off x="1295400" y="2743200"/>
            <a:ext cx="2800350" cy="311150"/>
          </a:xfrm>
          <a:prstGeom prst="rect">
            <a:avLst/>
          </a:prstGeom>
          <a:noFill/>
          <a:ln w="12700">
            <a:noFill/>
            <a:miter lim="800000"/>
            <a:headEnd type="none" w="sm" len="sm"/>
            <a:tailEnd type="none" w="sm" len="sm"/>
          </a:ln>
          <a:effectLst/>
        </p:spPr>
        <p:txBody>
          <a:bodyPr wrap="none">
            <a:spAutoFit/>
          </a:bodyPr>
          <a:lstStyle/>
          <a:p>
            <a:pPr>
              <a:lnSpc>
                <a:spcPct val="80000"/>
              </a:lnSpc>
              <a:spcBef>
                <a:spcPct val="50000"/>
              </a:spcBef>
            </a:pPr>
            <a:r>
              <a:rPr lang="en-US"/>
              <a:t>spectral bands (channels)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Thermal Radiation Principles</a:t>
            </a:r>
            <a:endParaRPr lang="en-US" dirty="0"/>
          </a:p>
        </p:txBody>
      </p:sp>
      <p:sp>
        <p:nvSpPr>
          <p:cNvPr id="3" name="Content Placeholder 2"/>
          <p:cNvSpPr>
            <a:spLocks noGrp="1"/>
          </p:cNvSpPr>
          <p:nvPr>
            <p:ph idx="1"/>
          </p:nvPr>
        </p:nvSpPr>
        <p:spPr/>
        <p:txBody>
          <a:bodyPr/>
          <a:lstStyle/>
          <a:p>
            <a:r>
              <a:rPr lang="en-US" dirty="0" smtClean="0">
                <a:hlinkClick r:id="rId3"/>
              </a:rPr>
              <a:t>Thermal infrared</a:t>
            </a:r>
            <a:r>
              <a:rPr lang="en-US" dirty="0" smtClean="0"/>
              <a:t> radiation refers to electromagnetic waves with a wavelength of between 3.5 and 20 micrometers</a:t>
            </a:r>
          </a:p>
          <a:p>
            <a:r>
              <a:rPr lang="en-US" dirty="0" smtClean="0"/>
              <a:t> Most remote sensing applications make use of the 8 to 13 micrometer range </a:t>
            </a:r>
          </a:p>
          <a:p>
            <a:r>
              <a:rPr lang="en-US" dirty="0">
                <a:solidFill>
                  <a:srgbClr val="FF0000"/>
                </a:solidFill>
              </a:rPr>
              <a:t>T</a:t>
            </a:r>
            <a:r>
              <a:rPr lang="en-US" dirty="0" smtClean="0">
                <a:solidFill>
                  <a:srgbClr val="FF0000"/>
                </a:solidFill>
              </a:rPr>
              <a:t>hermal infrared </a:t>
            </a:r>
            <a:r>
              <a:rPr lang="en-US" dirty="0" smtClean="0"/>
              <a:t>is </a:t>
            </a:r>
            <a:r>
              <a:rPr lang="en-US" i="1" dirty="0" smtClean="0">
                <a:solidFill>
                  <a:srgbClr val="FF0000"/>
                </a:solidFill>
              </a:rPr>
              <a:t>emitted</a:t>
            </a:r>
            <a:r>
              <a:rPr lang="en-US" dirty="0" smtClean="0">
                <a:solidFill>
                  <a:srgbClr val="FF0000"/>
                </a:solidFill>
              </a:rPr>
              <a:t> energy</a:t>
            </a:r>
            <a:r>
              <a:rPr lang="en-US" dirty="0" smtClean="0"/>
              <a:t>, whereas the </a:t>
            </a:r>
            <a:r>
              <a:rPr lang="en-US" dirty="0" smtClean="0">
                <a:solidFill>
                  <a:srgbClr val="00B0F0"/>
                </a:solidFill>
              </a:rPr>
              <a:t>near infrared </a:t>
            </a:r>
            <a:r>
              <a:rPr lang="en-US" dirty="0" smtClean="0"/>
              <a:t>(photographic infrared) is </a:t>
            </a:r>
            <a:r>
              <a:rPr lang="en-US" i="1" dirty="0" smtClean="0">
                <a:solidFill>
                  <a:srgbClr val="00B0F0"/>
                </a:solidFill>
              </a:rPr>
              <a:t>reflected</a:t>
            </a:r>
            <a:r>
              <a:rPr lang="en-US" dirty="0" smtClean="0">
                <a:solidFill>
                  <a:srgbClr val="00B0F0"/>
                </a:solidFill>
              </a:rPr>
              <a:t> energy </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62000" y="457200"/>
            <a:ext cx="8001000" cy="642938"/>
          </a:xfrm>
        </p:spPr>
        <p:txBody>
          <a:bodyPr/>
          <a:lstStyle/>
          <a:p>
            <a:r>
              <a:rPr lang="en-US" sz="3600">
                <a:effectLst>
                  <a:outerShdw blurRad="38100" dist="38100" dir="2700000" algn="tl">
                    <a:srgbClr val="C0C0C0"/>
                  </a:outerShdw>
                </a:effectLst>
              </a:rPr>
              <a:t>Atmospheric Windows (AW) in the Electromagnetic Spectrum</a:t>
            </a:r>
            <a:endParaRPr lang="tr-TR" sz="3600">
              <a:effectLst>
                <a:outerShdw blurRad="38100" dist="38100" dir="2700000" algn="tl">
                  <a:srgbClr val="C0C0C0"/>
                </a:outerShdw>
              </a:effectLst>
            </a:endParaRPr>
          </a:p>
        </p:txBody>
      </p:sp>
      <p:pic>
        <p:nvPicPr>
          <p:cNvPr id="149507" name="Picture 3"/>
          <p:cNvPicPr>
            <a:picLocks noChangeArrowheads="1"/>
          </p:cNvPicPr>
          <p:nvPr/>
        </p:nvPicPr>
        <p:blipFill>
          <a:blip r:embed="rId3" cstate="print"/>
          <a:srcRect/>
          <a:stretch>
            <a:fillRect/>
          </a:stretch>
        </p:blipFill>
        <p:spPr bwMode="auto">
          <a:xfrm>
            <a:off x="228600" y="1447800"/>
            <a:ext cx="8648700" cy="3898900"/>
          </a:xfrm>
          <a:prstGeom prst="rect">
            <a:avLst/>
          </a:prstGeom>
          <a:noFill/>
          <a:ln w="12700">
            <a:solidFill>
              <a:srgbClr val="000000"/>
            </a:solidFill>
            <a:miter lim="800000"/>
            <a:headEnd/>
            <a:tailEnd/>
          </a:ln>
          <a:effectLst>
            <a:outerShdw dist="107763" dir="2700000" algn="ctr" rotWithShape="0">
              <a:srgbClr val="000000"/>
            </a:outerShdw>
          </a:effectLst>
        </p:spPr>
      </p:pic>
      <p:sp>
        <p:nvSpPr>
          <p:cNvPr id="149508" name="Rectangle 4"/>
          <p:cNvSpPr>
            <a:spLocks noChangeArrowheads="1"/>
          </p:cNvSpPr>
          <p:nvPr/>
        </p:nvSpPr>
        <p:spPr bwMode="auto">
          <a:xfrm>
            <a:off x="304800" y="5426075"/>
            <a:ext cx="8920163" cy="1190625"/>
          </a:xfrm>
          <a:prstGeom prst="rect">
            <a:avLst/>
          </a:prstGeom>
          <a:noFill/>
          <a:ln w="9525">
            <a:noFill/>
            <a:miter lim="800000"/>
            <a:headEnd/>
            <a:tailEnd/>
          </a:ln>
          <a:effectLst/>
        </p:spPr>
        <p:txBody>
          <a:bodyPr anchor="ctr">
            <a:spAutoFit/>
          </a:bodyPr>
          <a:lstStyle/>
          <a:p>
            <a:pPr>
              <a:buClr>
                <a:srgbClr val="FF0000"/>
              </a:buClr>
              <a:buFont typeface="Wingdings" pitchFamily="2" charset="2"/>
              <a:buChar char="v"/>
            </a:pPr>
            <a:r>
              <a:rPr lang="en-US"/>
              <a:t>AW are caused when atmospheric gases/particles do not absorb the radiation</a:t>
            </a:r>
          </a:p>
          <a:p>
            <a:pPr>
              <a:buClr>
                <a:srgbClr val="FF0000"/>
              </a:buClr>
              <a:buFont typeface="Wingdings" pitchFamily="2" charset="2"/>
              <a:buChar char="v"/>
            </a:pPr>
            <a:r>
              <a:rPr lang="en-US"/>
              <a:t>Only light in certain wavelength regions can penetrate the atmosphere well </a:t>
            </a:r>
          </a:p>
          <a:p>
            <a:pPr>
              <a:buClr>
                <a:srgbClr val="FF0000"/>
              </a:buClr>
              <a:buFont typeface="Wingdings" pitchFamily="2" charset="2"/>
              <a:buChar char="v"/>
            </a:pPr>
            <a:r>
              <a:rPr lang="en-US"/>
              <a:t>Satellite are designed to operate on certain AW</a:t>
            </a:r>
          </a:p>
          <a:p>
            <a:pPr>
              <a:buClr>
                <a:srgbClr val="FF0000"/>
              </a:buClr>
              <a:buFont typeface="Wingdings" pitchFamily="2" charset="2"/>
              <a:buChar char="v"/>
            </a:pPr>
            <a:r>
              <a:rPr lang="en-US"/>
              <a:t>Black if sensor is designed to operate on absorption bands</a:t>
            </a:r>
          </a:p>
        </p:txBody>
      </p:sp>
      <p:sp>
        <p:nvSpPr>
          <p:cNvPr id="149510" name="Text Box 6"/>
          <p:cNvSpPr txBox="1">
            <a:spLocks noChangeArrowheads="1"/>
          </p:cNvSpPr>
          <p:nvPr/>
        </p:nvSpPr>
        <p:spPr bwMode="auto">
          <a:xfrm>
            <a:off x="228600" y="1447800"/>
            <a:ext cx="1492250" cy="366713"/>
          </a:xfrm>
          <a:prstGeom prst="rect">
            <a:avLst/>
          </a:prstGeom>
          <a:noFill/>
          <a:ln w="12700">
            <a:noFill/>
            <a:miter lim="800000"/>
            <a:headEnd type="none" w="sm" len="sm"/>
            <a:tailEnd type="none" w="sm" len="sm"/>
          </a:ln>
          <a:effectLst/>
        </p:spPr>
        <p:txBody>
          <a:bodyPr wrap="none">
            <a:spAutoFit/>
          </a:bodyPr>
          <a:lstStyle/>
          <a:p>
            <a:r>
              <a:rPr lang="en-US"/>
              <a:t>Jensen 2000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0"/>
            <a:ext cx="7772400" cy="1143000"/>
          </a:xfrm>
        </p:spPr>
        <p:txBody>
          <a:bodyPr/>
          <a:lstStyle/>
          <a:p>
            <a:r>
              <a:rPr lang="en-US" sz="3600" b="1" i="1"/>
              <a:t>Spectral Response Curve </a:t>
            </a:r>
            <a:r>
              <a:rPr lang="en-US" sz="3200" b="1" i="1"/>
              <a:t>(</a:t>
            </a:r>
            <a:r>
              <a:rPr lang="en-US" sz="3200"/>
              <a:t>“signature”)</a:t>
            </a:r>
          </a:p>
        </p:txBody>
      </p:sp>
      <p:pic>
        <p:nvPicPr>
          <p:cNvPr id="61444" name="Picture 4" descr="spec_bands_3"/>
          <p:cNvPicPr>
            <a:picLocks noChangeAspect="1" noChangeArrowheads="1"/>
          </p:cNvPicPr>
          <p:nvPr/>
        </p:nvPicPr>
        <p:blipFill>
          <a:blip r:embed="rId3" cstate="print"/>
          <a:srcRect/>
          <a:stretch>
            <a:fillRect/>
          </a:stretch>
        </p:blipFill>
        <p:spPr bwMode="auto">
          <a:xfrm>
            <a:off x="723900" y="1143000"/>
            <a:ext cx="7696200" cy="5321300"/>
          </a:xfrm>
          <a:prstGeom prst="rect">
            <a:avLst/>
          </a:prstGeom>
          <a:noFill/>
        </p:spPr>
      </p:pic>
      <p:sp>
        <p:nvSpPr>
          <p:cNvPr id="61446" name="Text Box 6"/>
          <p:cNvSpPr txBox="1">
            <a:spLocks noChangeArrowheads="1"/>
          </p:cNvSpPr>
          <p:nvPr/>
        </p:nvSpPr>
        <p:spPr bwMode="auto">
          <a:xfrm>
            <a:off x="1812925" y="6437313"/>
            <a:ext cx="5797550" cy="366712"/>
          </a:xfrm>
          <a:prstGeom prst="rect">
            <a:avLst/>
          </a:prstGeom>
          <a:noFill/>
          <a:ln w="12700">
            <a:noFill/>
            <a:miter lim="800000"/>
            <a:headEnd type="none" w="sm" len="sm"/>
            <a:tailEnd type="none" w="sm" len="sm"/>
          </a:ln>
          <a:effectLst/>
        </p:spPr>
        <p:txBody>
          <a:bodyPr wrap="none">
            <a:spAutoFit/>
          </a:bodyPr>
          <a:lstStyle/>
          <a:p>
            <a:r>
              <a:rPr lang="en-US"/>
              <a:t>Natural objects appear to be the color they most reflect!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cstate="print"/>
          <a:srcRect/>
          <a:stretch>
            <a:fillRect/>
          </a:stretch>
        </p:blipFill>
        <p:spPr bwMode="auto">
          <a:xfrm>
            <a:off x="914400" y="0"/>
            <a:ext cx="7086600" cy="4546600"/>
          </a:xfrm>
          <a:prstGeom prst="rect">
            <a:avLst/>
          </a:prstGeom>
          <a:noFill/>
          <a:ln w="12700">
            <a:noFill/>
            <a:miter lim="800000"/>
            <a:headEnd type="none" w="sm" len="sm"/>
            <a:tailEnd type="none" w="sm" len="sm"/>
          </a:ln>
          <a:effectLst/>
        </p:spPr>
      </p:pic>
      <p:sp>
        <p:nvSpPr>
          <p:cNvPr id="174083" name="Rectangle 3"/>
          <p:cNvSpPr>
            <a:spLocks noGrp="1" noChangeArrowheads="1"/>
          </p:cNvSpPr>
          <p:nvPr>
            <p:ph type="body" idx="1"/>
          </p:nvPr>
        </p:nvSpPr>
        <p:spPr>
          <a:xfrm>
            <a:off x="457200" y="4648200"/>
            <a:ext cx="8686800" cy="1782763"/>
          </a:xfrm>
        </p:spPr>
        <p:txBody>
          <a:bodyPr/>
          <a:lstStyle/>
          <a:p>
            <a:pPr>
              <a:lnSpc>
                <a:spcPct val="80000"/>
              </a:lnSpc>
            </a:pPr>
            <a:r>
              <a:rPr lang="en-US" sz="2400"/>
              <a:t>Detect crop stress generally from moisture deficiency or disease and pests </a:t>
            </a:r>
          </a:p>
          <a:p>
            <a:pPr>
              <a:lnSpc>
                <a:spcPct val="80000"/>
              </a:lnSpc>
            </a:pPr>
            <a:r>
              <a:rPr lang="en-US" sz="2400"/>
              <a:t>Stress is indicated by a progressive decrease in Near-IR reflectance accompanied by a reversal in Short-Wave IR reflectance</a:t>
            </a:r>
          </a:p>
          <a:p>
            <a:pPr>
              <a:lnSpc>
                <a:spcPct val="90000"/>
              </a:lnSpc>
            </a:pPr>
            <a:endParaRPr lang="en-US" sz="2400"/>
          </a:p>
        </p:txBody>
      </p:sp>
      <p:sp>
        <p:nvSpPr>
          <p:cNvPr id="174084" name="Rectangle 4"/>
          <p:cNvSpPr>
            <a:spLocks noChangeArrowheads="1"/>
          </p:cNvSpPr>
          <p:nvPr/>
        </p:nvSpPr>
        <p:spPr bwMode="auto">
          <a:xfrm>
            <a:off x="2743200" y="6096000"/>
            <a:ext cx="2546350" cy="366713"/>
          </a:xfrm>
          <a:prstGeom prst="rect">
            <a:avLst/>
          </a:prstGeom>
          <a:noFill/>
          <a:ln w="12700">
            <a:noFill/>
            <a:miter lim="800000"/>
            <a:headEnd type="none" w="sm" len="sm"/>
            <a:tailEnd type="none" w="sm" len="sm"/>
          </a:ln>
          <a:effectLst/>
        </p:spPr>
        <p:txBody>
          <a:bodyPr wrap="none">
            <a:spAutoFit/>
          </a:bodyPr>
          <a:lstStyle/>
          <a:p>
            <a:r>
              <a:rPr lang="en-US"/>
              <a:t>http://rst.gsfc.nasa.gov/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3200" b="1" dirty="0"/>
              <a:t>Major Components of </a:t>
            </a:r>
            <a:r>
              <a:rPr lang="en-US" sz="3200" b="1" dirty="0" smtClean="0"/>
              <a:t>Technology</a:t>
            </a:r>
            <a:r>
              <a:rPr lang="en-US" sz="3200" dirty="0"/>
              <a:t/>
            </a:r>
            <a:br>
              <a:rPr lang="en-US" sz="3200" dirty="0"/>
            </a:br>
            <a:endParaRPr lang="en-US" sz="3200" dirty="0"/>
          </a:p>
        </p:txBody>
      </p:sp>
      <p:sp>
        <p:nvSpPr>
          <p:cNvPr id="165891" name="Rectangle 3"/>
          <p:cNvSpPr>
            <a:spLocks noGrp="1" noChangeArrowheads="1"/>
          </p:cNvSpPr>
          <p:nvPr>
            <p:ph type="body" idx="1"/>
          </p:nvPr>
        </p:nvSpPr>
        <p:spPr>
          <a:xfrm>
            <a:off x="457200" y="1219200"/>
            <a:ext cx="8382000" cy="5181600"/>
          </a:xfrm>
        </p:spPr>
        <p:txBody>
          <a:bodyPr/>
          <a:lstStyle/>
          <a:p>
            <a:pPr>
              <a:lnSpc>
                <a:spcPct val="90000"/>
              </a:lnSpc>
            </a:pPr>
            <a:r>
              <a:rPr lang="en-US" sz="2800" dirty="0">
                <a:solidFill>
                  <a:srgbClr val="C00000"/>
                </a:solidFill>
              </a:rPr>
              <a:t>Energy Source </a:t>
            </a:r>
          </a:p>
          <a:p>
            <a:pPr lvl="1">
              <a:lnSpc>
                <a:spcPct val="90000"/>
              </a:lnSpc>
            </a:pPr>
            <a:r>
              <a:rPr lang="en-US" sz="2400" dirty="0"/>
              <a:t>Passive System: Irradiance from earth's materials</a:t>
            </a:r>
          </a:p>
          <a:p>
            <a:pPr lvl="1">
              <a:lnSpc>
                <a:spcPct val="90000"/>
              </a:lnSpc>
            </a:pPr>
            <a:r>
              <a:rPr lang="en-US" sz="2400" dirty="0"/>
              <a:t>Active System: irradiance from artificially generated energy sources such as radar</a:t>
            </a:r>
          </a:p>
          <a:p>
            <a:pPr>
              <a:lnSpc>
                <a:spcPct val="90000"/>
              </a:lnSpc>
            </a:pPr>
            <a:r>
              <a:rPr lang="en-US" sz="2800" dirty="0">
                <a:solidFill>
                  <a:srgbClr val="006600"/>
                </a:solidFill>
              </a:rPr>
              <a:t>Platforms:</a:t>
            </a:r>
            <a:r>
              <a:rPr lang="en-US" sz="2800" dirty="0"/>
              <a:t> Vehicle to carry the sensor</a:t>
            </a:r>
          </a:p>
          <a:p>
            <a:pPr>
              <a:lnSpc>
                <a:spcPct val="90000"/>
              </a:lnSpc>
            </a:pPr>
            <a:r>
              <a:rPr lang="en-US" sz="2800" dirty="0">
                <a:solidFill>
                  <a:srgbClr val="0070C0"/>
                </a:solidFill>
              </a:rPr>
              <a:t>Sensors:</a:t>
            </a:r>
            <a:r>
              <a:rPr lang="en-US" sz="2800" dirty="0"/>
              <a:t> Device to detect electro-magnetic radiation</a:t>
            </a:r>
          </a:p>
          <a:p>
            <a:pPr>
              <a:lnSpc>
                <a:spcPct val="90000"/>
              </a:lnSpc>
            </a:pPr>
            <a:r>
              <a:rPr lang="en-US" sz="2800" dirty="0">
                <a:solidFill>
                  <a:srgbClr val="FF0000"/>
                </a:solidFill>
              </a:rPr>
              <a:t>Detectors: </a:t>
            </a:r>
            <a:r>
              <a:rPr lang="en-US" sz="2800" dirty="0"/>
              <a:t>Handling signal data (photographic, digital, etc.)</a:t>
            </a:r>
            <a:br>
              <a:rPr lang="en-US" sz="2800" dirty="0"/>
            </a:br>
            <a:r>
              <a:rPr lang="en-US" sz="2800" dirty="0">
                <a:solidFill>
                  <a:srgbClr val="00B050"/>
                </a:solidFill>
              </a:rPr>
              <a:t>Processing:</a:t>
            </a:r>
            <a:r>
              <a:rPr lang="en-US" sz="2800" dirty="0"/>
              <a:t> Handling signal data</a:t>
            </a:r>
          </a:p>
          <a:p>
            <a:pPr>
              <a:lnSpc>
                <a:spcPct val="90000"/>
              </a:lnSpc>
            </a:pPr>
            <a:r>
              <a:rPr lang="en-US" sz="2800" dirty="0">
                <a:solidFill>
                  <a:srgbClr val="7030A0"/>
                </a:solidFill>
              </a:rPr>
              <a:t>Institutionalization </a:t>
            </a:r>
            <a:r>
              <a:rPr lang="en-US" sz="2800" dirty="0"/>
              <a:t>(international and national organizations, centers, universities for execution at all stages of remote-sensing technology)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838200"/>
          </a:xfrm>
        </p:spPr>
        <p:txBody>
          <a:bodyPr/>
          <a:lstStyle/>
          <a:p>
            <a:r>
              <a:rPr lang="en-US" sz="3600" b="1" i="1"/>
              <a:t>Sensors</a:t>
            </a:r>
          </a:p>
        </p:txBody>
      </p:sp>
      <p:sp>
        <p:nvSpPr>
          <p:cNvPr id="2051" name="Rectangle 3"/>
          <p:cNvSpPr>
            <a:spLocks noGrp="1" noChangeArrowheads="1"/>
          </p:cNvSpPr>
          <p:nvPr>
            <p:ph type="body" sz="half" idx="1"/>
          </p:nvPr>
        </p:nvSpPr>
        <p:spPr>
          <a:xfrm>
            <a:off x="381000" y="1295400"/>
            <a:ext cx="3352800" cy="4572000"/>
          </a:xfrm>
        </p:spPr>
        <p:txBody>
          <a:bodyPr/>
          <a:lstStyle/>
          <a:p>
            <a:pPr>
              <a:lnSpc>
                <a:spcPct val="90000"/>
              </a:lnSpc>
            </a:pPr>
            <a:r>
              <a:rPr lang="en-US" sz="2800"/>
              <a:t>include cameras, scanners, radar</a:t>
            </a:r>
          </a:p>
          <a:p>
            <a:pPr>
              <a:lnSpc>
                <a:spcPct val="90000"/>
              </a:lnSpc>
            </a:pPr>
            <a:r>
              <a:rPr lang="en-US" sz="2800"/>
              <a:t>sensors are designed to address specific problems and data requirements</a:t>
            </a:r>
          </a:p>
          <a:p>
            <a:pPr>
              <a:lnSpc>
                <a:spcPct val="90000"/>
              </a:lnSpc>
            </a:pPr>
            <a:r>
              <a:rPr lang="en-US" sz="2800"/>
              <a:t>sensors complement one another; </a:t>
            </a:r>
            <a:r>
              <a:rPr lang="en-US" sz="2800" i="1"/>
              <a:t>image fusion</a:t>
            </a:r>
          </a:p>
        </p:txBody>
      </p:sp>
      <p:graphicFrame>
        <p:nvGraphicFramePr>
          <p:cNvPr id="2057" name="Object 9"/>
          <p:cNvGraphicFramePr>
            <a:graphicFrameLocks noChangeAspect="1"/>
          </p:cNvGraphicFramePr>
          <p:nvPr/>
        </p:nvGraphicFramePr>
        <p:xfrm>
          <a:off x="4038600" y="3352800"/>
          <a:ext cx="4325938" cy="2873375"/>
        </p:xfrm>
        <a:graphic>
          <a:graphicData uri="http://schemas.openxmlformats.org/presentationml/2006/ole">
            <mc:AlternateContent xmlns:mc="http://schemas.openxmlformats.org/markup-compatibility/2006">
              <mc:Choice xmlns:v="urn:schemas-microsoft-com:vml" Requires="v">
                <p:oleObj spid="_x0000_s251914" name="Photo Editor Photo" r:id="rId4" imgW="8040222" imgH="5342857" progId="">
                  <p:embed/>
                </p:oleObj>
              </mc:Choice>
              <mc:Fallback>
                <p:oleObj name="Photo Editor Photo" r:id="rId4" imgW="8040222" imgH="534285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52800"/>
                        <a:ext cx="4325938"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0" name="Object 12"/>
          <p:cNvGraphicFramePr>
            <a:graphicFrameLocks noChangeAspect="1"/>
          </p:cNvGraphicFramePr>
          <p:nvPr/>
        </p:nvGraphicFramePr>
        <p:xfrm>
          <a:off x="5791200" y="1371600"/>
          <a:ext cx="3124200" cy="1809750"/>
        </p:xfrm>
        <a:graphic>
          <a:graphicData uri="http://schemas.openxmlformats.org/presentationml/2006/ole">
            <mc:AlternateContent xmlns:mc="http://schemas.openxmlformats.org/markup-compatibility/2006">
              <mc:Choice xmlns:v="urn:schemas-microsoft-com:vml" Requires="v">
                <p:oleObj spid="_x0000_s251915" name="Photo Editor Photo" r:id="rId6" imgW="3809524" imgH="2247619" progId="">
                  <p:embed/>
                </p:oleObj>
              </mc:Choice>
              <mc:Fallback>
                <p:oleObj name="Photo Editor Photo" r:id="rId6" imgW="3809524" imgH="2247619"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l="2563" t="4344"/>
                      <a:stretch>
                        <a:fillRect/>
                      </a:stretch>
                    </p:blipFill>
                    <p:spPr bwMode="auto">
                      <a:xfrm>
                        <a:off x="5791200" y="1371600"/>
                        <a:ext cx="31242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1" name="Picture 13" descr="aerial camera 22"/>
          <p:cNvPicPr>
            <a:picLocks noChangeAspect="1" noChangeArrowheads="1"/>
          </p:cNvPicPr>
          <p:nvPr/>
        </p:nvPicPr>
        <p:blipFill>
          <a:blip r:embed="rId8" cstate="print"/>
          <a:srcRect/>
          <a:stretch>
            <a:fillRect/>
          </a:stretch>
        </p:blipFill>
        <p:spPr bwMode="auto">
          <a:xfrm>
            <a:off x="3733800" y="1371600"/>
            <a:ext cx="1981200" cy="17700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838200"/>
          </a:xfrm>
        </p:spPr>
        <p:txBody>
          <a:bodyPr/>
          <a:lstStyle/>
          <a:p>
            <a:r>
              <a:rPr lang="en-US" sz="3600" b="1" i="1"/>
              <a:t>Platforms</a:t>
            </a:r>
          </a:p>
        </p:txBody>
      </p:sp>
      <p:sp>
        <p:nvSpPr>
          <p:cNvPr id="3075" name="Rectangle 3"/>
          <p:cNvSpPr>
            <a:spLocks noGrp="1" noChangeArrowheads="1"/>
          </p:cNvSpPr>
          <p:nvPr>
            <p:ph type="body" sz="half" idx="1"/>
          </p:nvPr>
        </p:nvSpPr>
        <p:spPr>
          <a:xfrm>
            <a:off x="457200" y="685800"/>
            <a:ext cx="3429000" cy="3429000"/>
          </a:xfrm>
        </p:spPr>
        <p:txBody>
          <a:bodyPr/>
          <a:lstStyle/>
          <a:p>
            <a:r>
              <a:rPr lang="en-US" sz="2800"/>
              <a:t>field vehicles</a:t>
            </a:r>
          </a:p>
          <a:p>
            <a:r>
              <a:rPr lang="en-US" sz="2800"/>
              <a:t>light aircraft</a:t>
            </a:r>
          </a:p>
          <a:p>
            <a:r>
              <a:rPr lang="en-US" sz="2800"/>
              <a:t>high altitude aircraft</a:t>
            </a:r>
          </a:p>
          <a:p>
            <a:r>
              <a:rPr lang="en-US" sz="2800"/>
              <a:t>satellites (Landsat, SPOT, Ikonos, Terra)</a:t>
            </a:r>
          </a:p>
          <a:p>
            <a:r>
              <a:rPr lang="en-US" sz="2800"/>
              <a:t>space shuttle</a:t>
            </a:r>
          </a:p>
        </p:txBody>
      </p:sp>
      <p:pic>
        <p:nvPicPr>
          <p:cNvPr id="3080" name="Picture 8" descr="eos_am1_wide"/>
          <p:cNvPicPr>
            <a:picLocks noChangeAspect="1" noChangeArrowheads="1"/>
          </p:cNvPicPr>
          <p:nvPr/>
        </p:nvPicPr>
        <p:blipFill>
          <a:blip r:embed="rId3" cstate="print"/>
          <a:srcRect/>
          <a:stretch>
            <a:fillRect/>
          </a:stretch>
        </p:blipFill>
        <p:spPr bwMode="auto">
          <a:xfrm>
            <a:off x="990600" y="4572000"/>
            <a:ext cx="7086600" cy="1905000"/>
          </a:xfrm>
          <a:prstGeom prst="rect">
            <a:avLst/>
          </a:prstGeom>
          <a:noFill/>
        </p:spPr>
      </p:pic>
      <p:graphicFrame>
        <p:nvGraphicFramePr>
          <p:cNvPr id="3082" name="Object 10"/>
          <p:cNvGraphicFramePr>
            <a:graphicFrameLocks noChangeAspect="1"/>
          </p:cNvGraphicFramePr>
          <p:nvPr/>
        </p:nvGraphicFramePr>
        <p:xfrm>
          <a:off x="3962400" y="1143000"/>
          <a:ext cx="3429000" cy="2536825"/>
        </p:xfrm>
        <a:graphic>
          <a:graphicData uri="http://schemas.openxmlformats.org/presentationml/2006/ole">
            <mc:AlternateContent xmlns:mc="http://schemas.openxmlformats.org/markup-compatibility/2006">
              <mc:Choice xmlns:v="urn:schemas-microsoft-com:vml" Requires="v">
                <p:oleObj spid="_x0000_s252934" name="Photo Editor Photo" r:id="rId4" imgW="4904762" imgH="3629532" progId="">
                  <p:embed/>
                </p:oleObj>
              </mc:Choice>
              <mc:Fallback>
                <p:oleObj name="Photo Editor Photo" r:id="rId4" imgW="4904762" imgH="362953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143000"/>
                        <a:ext cx="3429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5" descr="dr_7"/>
          <p:cNvPicPr>
            <a:picLocks noGrp="1" noChangeAspect="1" noChangeArrowheads="1"/>
          </p:cNvPicPr>
          <p:nvPr>
            <p:ph type="clipArt" sz="half" idx="2"/>
          </p:nvPr>
        </p:nvPicPr>
        <p:blipFill>
          <a:blip r:embed="rId6" cstate="print"/>
          <a:srcRect/>
          <a:stretch>
            <a:fillRect/>
          </a:stretch>
        </p:blipFill>
        <p:spPr>
          <a:xfrm>
            <a:off x="6324600" y="3048000"/>
            <a:ext cx="2392363" cy="2438400"/>
          </a:xfrm>
          <a:noFill/>
          <a:ln w="28575">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 calcmode="lin" valueType="num">
                                      <p:cBhvr>
                                        <p:cTn id="9" dur="500" fill="hold"/>
                                        <p:tgtEl>
                                          <p:spTgt spid="3077"/>
                                        </p:tgtEl>
                                        <p:attrNameLst>
                                          <p:attrName>ppt_x</p:attrName>
                                        </p:attrNameLst>
                                      </p:cBhvr>
                                      <p:tavLst>
                                        <p:tav tm="0">
                                          <p:val>
                                            <p:fltVal val="0.5"/>
                                          </p:val>
                                        </p:tav>
                                        <p:tav tm="100000">
                                          <p:val>
                                            <p:strVal val="#ppt_x"/>
                                          </p:val>
                                        </p:tav>
                                      </p:tavLst>
                                    </p:anim>
                                    <p:anim calcmode="lin" valueType="num">
                                      <p:cBhvr>
                                        <p:cTn id="10" dur="500" fill="hold"/>
                                        <p:tgtEl>
                                          <p:spTgt spid="30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Remote Sensing and GIS</a:t>
            </a:r>
            <a:endParaRPr lang="en-US" sz="3600" dirty="0"/>
          </a:p>
        </p:txBody>
      </p:sp>
      <p:sp>
        <p:nvSpPr>
          <p:cNvPr id="5" name="Content Placeholder 4"/>
          <p:cNvSpPr>
            <a:spLocks noGrp="1"/>
          </p:cNvSpPr>
          <p:nvPr>
            <p:ph idx="1"/>
          </p:nvPr>
        </p:nvSpPr>
        <p:spPr>
          <a:xfrm>
            <a:off x="457200" y="1295400"/>
            <a:ext cx="8229600" cy="4525963"/>
          </a:xfrm>
        </p:spPr>
        <p:txBody>
          <a:bodyPr/>
          <a:lstStyle/>
          <a:p>
            <a:r>
              <a:rPr lang="en-US" dirty="0" smtClean="0"/>
              <a:t>Remotely sensed images have a number of features which make them ideal GIS data sources </a:t>
            </a:r>
          </a:p>
          <a:p>
            <a:r>
              <a:rPr lang="en-US" dirty="0" smtClean="0"/>
              <a:t>Remote sensing provides </a:t>
            </a:r>
            <a:r>
              <a:rPr lang="en-US" dirty="0" smtClean="0">
                <a:solidFill>
                  <a:srgbClr val="FF0000"/>
                </a:solidFill>
              </a:rPr>
              <a:t>a regional view</a:t>
            </a:r>
            <a:r>
              <a:rPr lang="en-US" dirty="0" smtClean="0"/>
              <a:t> </a:t>
            </a:r>
          </a:p>
          <a:p>
            <a:r>
              <a:rPr lang="en-US" dirty="0" smtClean="0"/>
              <a:t>Remote sensing provides </a:t>
            </a:r>
            <a:r>
              <a:rPr lang="en-US" dirty="0" smtClean="0">
                <a:solidFill>
                  <a:srgbClr val="7030A0"/>
                </a:solidFill>
              </a:rPr>
              <a:t>repetitive looks </a:t>
            </a:r>
            <a:r>
              <a:rPr lang="en-US" dirty="0" smtClean="0"/>
              <a:t>at the same area </a:t>
            </a:r>
          </a:p>
          <a:p>
            <a:r>
              <a:rPr lang="en-US" dirty="0" smtClean="0"/>
              <a:t>Remote sensors </a:t>
            </a:r>
            <a:r>
              <a:rPr lang="en-US" dirty="0" smtClean="0">
                <a:solidFill>
                  <a:srgbClr val="0070C0"/>
                </a:solidFill>
              </a:rPr>
              <a:t>"see" over a broader </a:t>
            </a:r>
            <a:r>
              <a:rPr lang="en-US" dirty="0" smtClean="0"/>
              <a:t>portion of the spectrum than the human eye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1143000"/>
          </a:xfrm>
        </p:spPr>
        <p:txBody>
          <a:bodyPr/>
          <a:lstStyle/>
          <a:p>
            <a:r>
              <a:rPr lang="en-US" sz="3600" b="1" i="1"/>
              <a:t>Some Sensors and Platforms</a:t>
            </a:r>
          </a:p>
        </p:txBody>
      </p:sp>
      <p:graphicFrame>
        <p:nvGraphicFramePr>
          <p:cNvPr id="63532" name="Group 44"/>
          <p:cNvGraphicFramePr>
            <a:graphicFrameLocks noGrp="1"/>
          </p:cNvGraphicFramePr>
          <p:nvPr>
            <p:ph type="tbl" idx="1"/>
          </p:nvPr>
        </p:nvGraphicFramePr>
        <p:xfrm>
          <a:off x="685800" y="1371600"/>
          <a:ext cx="7772400" cy="4785360"/>
        </p:xfrm>
        <a:graphic>
          <a:graphicData uri="http://schemas.openxmlformats.org/drawingml/2006/table">
            <a:tbl>
              <a:tblPr/>
              <a:tblGrid>
                <a:gridCol w="2286000"/>
                <a:gridCol w="54864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Platform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Enhanced Thematic Mapper +  (ETM+)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High Resolution Visible -Infrared (HRVIR); Vegetation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MODIS; ASTER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EO-1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Advanced Land Imager (ALI); Hyperion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Radarsat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Synthetic Aperture Radar (SAR)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lum bright="30000" contrast="-4000"/>
          </a:blip>
          <a:srcRect/>
          <a:stretch>
            <a:fillRect/>
          </a:stretch>
        </p:blipFill>
        <p:spPr bwMode="auto">
          <a:xfrm>
            <a:off x="304800" y="990600"/>
            <a:ext cx="8534400" cy="5224463"/>
          </a:xfrm>
          <a:prstGeom prst="rect">
            <a:avLst/>
          </a:prstGeom>
          <a:solidFill>
            <a:srgbClr val="FDFFDD"/>
          </a:solidFill>
          <a:ln w="9525">
            <a:solidFill>
              <a:srgbClr val="000000"/>
            </a:solidFill>
            <a:miter lim="800000"/>
            <a:headEnd/>
            <a:tailEnd/>
          </a:ln>
          <a:effectLst/>
        </p:spPr>
      </p:pic>
      <p:sp>
        <p:nvSpPr>
          <p:cNvPr id="147459" name="Freeform 3"/>
          <p:cNvSpPr>
            <a:spLocks/>
          </p:cNvSpPr>
          <p:nvPr/>
        </p:nvSpPr>
        <p:spPr bwMode="auto">
          <a:xfrm>
            <a:off x="2133600" y="3429000"/>
            <a:ext cx="742950" cy="292100"/>
          </a:xfrm>
          <a:custGeom>
            <a:avLst/>
            <a:gdLst/>
            <a:ahLst/>
            <a:cxnLst>
              <a:cxn ang="0">
                <a:pos x="175" y="0"/>
              </a:cxn>
              <a:cxn ang="0">
                <a:pos x="0" y="184"/>
              </a:cxn>
              <a:cxn ang="0">
                <a:pos x="307" y="184"/>
              </a:cxn>
              <a:cxn ang="0">
                <a:pos x="468" y="0"/>
              </a:cxn>
              <a:cxn ang="0">
                <a:pos x="175" y="0"/>
              </a:cxn>
            </a:cxnLst>
            <a:rect l="0" t="0" r="r" b="b"/>
            <a:pathLst>
              <a:path w="468" h="184">
                <a:moveTo>
                  <a:pt x="175" y="0"/>
                </a:moveTo>
                <a:lnTo>
                  <a:pt x="0" y="184"/>
                </a:lnTo>
                <a:lnTo>
                  <a:pt x="307" y="184"/>
                </a:lnTo>
                <a:lnTo>
                  <a:pt x="468" y="0"/>
                </a:lnTo>
                <a:lnTo>
                  <a:pt x="175" y="0"/>
                </a:lnTo>
                <a:close/>
              </a:path>
            </a:pathLst>
          </a:custGeom>
          <a:noFill/>
          <a:ln w="41275">
            <a:solidFill>
              <a:srgbClr val="FF0000"/>
            </a:solidFill>
            <a:round/>
            <a:headEnd/>
            <a:tailEnd/>
          </a:ln>
          <a:effectLst/>
        </p:spPr>
        <p:txBody>
          <a:bodyPr/>
          <a:lstStyle/>
          <a:p>
            <a:endParaRPr lang="en-US"/>
          </a:p>
        </p:txBody>
      </p:sp>
      <p:sp>
        <p:nvSpPr>
          <p:cNvPr id="147460" name="Text Box 4"/>
          <p:cNvSpPr txBox="1">
            <a:spLocks noChangeArrowheads="1"/>
          </p:cNvSpPr>
          <p:nvPr/>
        </p:nvSpPr>
        <p:spPr bwMode="auto">
          <a:xfrm>
            <a:off x="685800" y="6248400"/>
            <a:ext cx="1592263" cy="366713"/>
          </a:xfrm>
          <a:prstGeom prst="rect">
            <a:avLst/>
          </a:prstGeom>
          <a:noFill/>
          <a:ln w="9525">
            <a:noFill/>
            <a:miter lim="800000"/>
            <a:headEnd/>
            <a:tailEnd/>
          </a:ln>
          <a:effectLst/>
        </p:spPr>
        <p:txBody>
          <a:bodyPr wrap="none">
            <a:spAutoFit/>
          </a:bodyPr>
          <a:lstStyle/>
          <a:p>
            <a:pPr eaLnBrk="0" hangingPunct="0"/>
            <a:r>
              <a:rPr lang="en-US">
                <a:latin typeface="Arial Rounded MT Bold" pitchFamily="34" charset="0"/>
              </a:rPr>
              <a:t>Jensen 2000</a:t>
            </a:r>
            <a:endParaRPr lang="tr-TR">
              <a:latin typeface="Arial Rounded MT Bold" pitchFamily="34" charset="0"/>
            </a:endParaRPr>
          </a:p>
        </p:txBody>
      </p:sp>
      <p:sp>
        <p:nvSpPr>
          <p:cNvPr id="147461" name="Rectangle 5"/>
          <p:cNvSpPr>
            <a:spLocks noGrp="1" noChangeArrowheads="1"/>
          </p:cNvSpPr>
          <p:nvPr>
            <p:ph type="title"/>
          </p:nvPr>
        </p:nvSpPr>
        <p:spPr>
          <a:xfrm>
            <a:off x="152400" y="228600"/>
            <a:ext cx="8991600" cy="642938"/>
          </a:xfrm>
        </p:spPr>
        <p:txBody>
          <a:bodyPr/>
          <a:lstStyle/>
          <a:p>
            <a:r>
              <a:rPr lang="en-US" sz="3200" b="1">
                <a:solidFill>
                  <a:schemeClr val="tx1"/>
                </a:solidFill>
                <a:effectLst>
                  <a:outerShdw blurRad="38100" dist="38100" dir="2700000" algn="tl">
                    <a:srgbClr val="C0C0C0"/>
                  </a:outerShdw>
                </a:effectLst>
              </a:rPr>
              <a:t>Remote Sensing Raster (Matrix) Data Format</a:t>
            </a:r>
            <a:endParaRPr lang="tr-TR" sz="3200" b="1">
              <a:solidFill>
                <a:schemeClr val="tx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1143000"/>
          </a:xfrm>
        </p:spPr>
        <p:txBody>
          <a:bodyPr/>
          <a:lstStyle/>
          <a:p>
            <a:r>
              <a:rPr lang="en-US" sz="3600" b="1" i="1"/>
              <a:t>Digital Image</a:t>
            </a:r>
          </a:p>
        </p:txBody>
      </p:sp>
      <p:graphicFrame>
        <p:nvGraphicFramePr>
          <p:cNvPr id="150581" name="Group 53"/>
          <p:cNvGraphicFramePr>
            <a:graphicFrameLocks noGrp="1"/>
          </p:cNvGraphicFramePr>
          <p:nvPr/>
        </p:nvGraphicFramePr>
        <p:xfrm>
          <a:off x="4800600" y="1905000"/>
          <a:ext cx="3619500" cy="3627120"/>
        </p:xfrm>
        <a:graphic>
          <a:graphicData uri="http://schemas.openxmlformats.org/drawingml/2006/table">
            <a:tbl>
              <a:tblPr/>
              <a:tblGrid>
                <a:gridCol w="723900"/>
                <a:gridCol w="723900"/>
                <a:gridCol w="723900"/>
                <a:gridCol w="723900"/>
                <a:gridCol w="723900"/>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2B2B2"/>
                    </a:solidFill>
                  </a:tcPr>
                </a:tc>
              </a:tr>
            </a:tbl>
          </a:graphicData>
        </a:graphic>
      </p:graphicFrame>
      <p:sp>
        <p:nvSpPr>
          <p:cNvPr id="150631" name="Text Box 103"/>
          <p:cNvSpPr txBox="1">
            <a:spLocks noChangeArrowheads="1"/>
          </p:cNvSpPr>
          <p:nvPr/>
        </p:nvSpPr>
        <p:spPr bwMode="auto">
          <a:xfrm>
            <a:off x="2760663" y="5715000"/>
            <a:ext cx="3621087" cy="519113"/>
          </a:xfrm>
          <a:prstGeom prst="rect">
            <a:avLst/>
          </a:prstGeom>
          <a:noFill/>
          <a:ln w="12700">
            <a:noFill/>
            <a:miter lim="800000"/>
            <a:headEnd type="none" w="sm" len="sm"/>
            <a:tailEnd type="none" w="sm" len="sm"/>
          </a:ln>
          <a:effectLst/>
        </p:spPr>
        <p:txBody>
          <a:bodyPr wrap="none">
            <a:spAutoFit/>
          </a:bodyPr>
          <a:lstStyle/>
          <a:p>
            <a:pPr eaLnBrk="0" hangingPunct="0">
              <a:buClr>
                <a:schemeClr val="tx2"/>
              </a:buClr>
              <a:buFontTx/>
              <a:buChar char="•"/>
            </a:pPr>
            <a:r>
              <a:rPr lang="en-US" sz="2400">
                <a:latin typeface="Times New Roman" pitchFamily="18" charset="0"/>
              </a:rPr>
              <a:t> </a:t>
            </a:r>
            <a:r>
              <a:rPr lang="en-US" sz="2800">
                <a:latin typeface="Times New Roman" pitchFamily="18" charset="0"/>
              </a:rPr>
              <a:t>Pixel (picture element)</a:t>
            </a:r>
          </a:p>
        </p:txBody>
      </p:sp>
      <p:graphicFrame>
        <p:nvGraphicFramePr>
          <p:cNvPr id="150683" name="Group 155"/>
          <p:cNvGraphicFramePr>
            <a:graphicFrameLocks noGrp="1"/>
          </p:cNvGraphicFramePr>
          <p:nvPr>
            <p:ph type="tbl" idx="1"/>
          </p:nvPr>
        </p:nvGraphicFramePr>
        <p:xfrm>
          <a:off x="533400" y="1905000"/>
          <a:ext cx="3771900" cy="3581401"/>
        </p:xfrm>
        <a:graphic>
          <a:graphicData uri="http://schemas.openxmlformats.org/drawingml/2006/table">
            <a:tbl>
              <a:tblPr/>
              <a:tblGrid>
                <a:gridCol w="754063"/>
                <a:gridCol w="754062"/>
                <a:gridCol w="755650"/>
                <a:gridCol w="754063"/>
                <a:gridCol w="754062"/>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178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914400"/>
          </a:xfrm>
        </p:spPr>
        <p:txBody>
          <a:bodyPr/>
          <a:lstStyle/>
          <a:p>
            <a:r>
              <a:rPr lang="en-US" sz="4000" b="1" i="1"/>
              <a:t>Selection of Imagery</a:t>
            </a:r>
          </a:p>
        </p:txBody>
      </p:sp>
      <p:sp>
        <p:nvSpPr>
          <p:cNvPr id="23555" name="Rectangle 3"/>
          <p:cNvSpPr>
            <a:spLocks noGrp="1" noChangeArrowheads="1"/>
          </p:cNvSpPr>
          <p:nvPr>
            <p:ph type="body" sz="half" idx="1"/>
          </p:nvPr>
        </p:nvSpPr>
        <p:spPr>
          <a:xfrm>
            <a:off x="533400" y="1828800"/>
            <a:ext cx="4343400" cy="4572000"/>
          </a:xfrm>
        </p:spPr>
        <p:txBody>
          <a:bodyPr/>
          <a:lstStyle/>
          <a:p>
            <a:r>
              <a:rPr lang="en-US" sz="2800"/>
              <a:t>Resolution</a:t>
            </a:r>
          </a:p>
          <a:p>
            <a:pPr lvl="1"/>
            <a:r>
              <a:rPr lang="en-US" sz="2400"/>
              <a:t>spatial</a:t>
            </a:r>
          </a:p>
          <a:p>
            <a:pPr lvl="1"/>
            <a:r>
              <a:rPr lang="en-US" sz="2400"/>
              <a:t>spectral</a:t>
            </a:r>
          </a:p>
          <a:p>
            <a:pPr lvl="1"/>
            <a:r>
              <a:rPr lang="en-US" sz="2400"/>
              <a:t>radiometric</a:t>
            </a:r>
          </a:p>
          <a:p>
            <a:pPr lvl="1"/>
            <a:r>
              <a:rPr lang="en-US" sz="2400"/>
              <a:t>temporal </a:t>
            </a:r>
          </a:p>
          <a:p>
            <a:r>
              <a:rPr lang="en-US" sz="2800"/>
              <a:t>Image coverage</a:t>
            </a:r>
          </a:p>
          <a:p>
            <a:r>
              <a:rPr lang="en-US" sz="2800"/>
              <a:t>Image availability/format</a:t>
            </a:r>
          </a:p>
          <a:p>
            <a:r>
              <a:rPr lang="en-US" sz="2800"/>
              <a:t>Cost</a:t>
            </a:r>
          </a:p>
          <a:p>
            <a:endParaRPr lang="en-US" sz="2800"/>
          </a:p>
        </p:txBody>
      </p:sp>
      <p:graphicFrame>
        <p:nvGraphicFramePr>
          <p:cNvPr id="23558" name="Object 6"/>
          <p:cNvGraphicFramePr>
            <a:graphicFrameLocks noGrp="1" noChangeAspect="1"/>
          </p:cNvGraphicFramePr>
          <p:nvPr>
            <p:ph type="clipArt" sz="half" idx="2"/>
          </p:nvPr>
        </p:nvGraphicFramePr>
        <p:xfrm>
          <a:off x="3352800" y="1547813"/>
          <a:ext cx="4648200" cy="1881187"/>
        </p:xfrm>
        <a:graphic>
          <a:graphicData uri="http://schemas.openxmlformats.org/presentationml/2006/ole">
            <mc:AlternateContent xmlns:mc="http://schemas.openxmlformats.org/markup-compatibility/2006">
              <mc:Choice xmlns:v="urn:schemas-microsoft-com:vml" Requires="v">
                <p:oleObj spid="_x0000_s23572" name="Photo Editor Photo" r:id="rId3" imgW="11304762" imgH="4571429" progId="">
                  <p:embed/>
                </p:oleObj>
              </mc:Choice>
              <mc:Fallback>
                <p:oleObj name="Photo Editor Photo" r:id="rId3" imgW="11304762" imgH="4571429"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47813"/>
                        <a:ext cx="4648200" cy="188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5" name="Object 13"/>
          <p:cNvGraphicFramePr>
            <a:graphicFrameLocks noChangeAspect="1"/>
          </p:cNvGraphicFramePr>
          <p:nvPr/>
        </p:nvGraphicFramePr>
        <p:xfrm>
          <a:off x="4724400" y="3581400"/>
          <a:ext cx="2628900" cy="2633663"/>
        </p:xfrm>
        <a:graphic>
          <a:graphicData uri="http://schemas.openxmlformats.org/presentationml/2006/ole">
            <mc:AlternateContent xmlns:mc="http://schemas.openxmlformats.org/markup-compatibility/2006">
              <mc:Choice xmlns:v="urn:schemas-microsoft-com:vml" Requires="v">
                <p:oleObj spid="_x0000_s23573" name="Photo Editor Photo" r:id="rId5" imgW="5714286" imgH="5723810" progId="">
                  <p:embed/>
                </p:oleObj>
              </mc:Choice>
              <mc:Fallback>
                <p:oleObj name="Photo Editor Photo" r:id="rId5" imgW="5714286" imgH="5723810"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81400"/>
                        <a:ext cx="262890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4579" name="Rectangle 3"/>
          <p:cNvSpPr>
            <a:spLocks noGrp="1" noChangeArrowheads="1"/>
          </p:cNvSpPr>
          <p:nvPr>
            <p:ph type="body" sz="half" idx="1"/>
          </p:nvPr>
        </p:nvSpPr>
        <p:spPr>
          <a:xfrm>
            <a:off x="1295400" y="4495800"/>
            <a:ext cx="7324725" cy="2209800"/>
          </a:xfrm>
        </p:spPr>
        <p:txBody>
          <a:bodyPr/>
          <a:lstStyle/>
          <a:p>
            <a:r>
              <a:rPr lang="en-US" sz="2800"/>
              <a:t>pixel size (instantaneous field of view)</a:t>
            </a:r>
          </a:p>
          <a:p>
            <a:r>
              <a:rPr lang="en-US" sz="2800"/>
              <a:t>smallest object one can discern/identify</a:t>
            </a:r>
          </a:p>
          <a:p>
            <a:r>
              <a:rPr lang="en-US" sz="2800"/>
              <a:t>commonly 1 meter to 1100 meters</a:t>
            </a:r>
          </a:p>
        </p:txBody>
      </p:sp>
      <p:pic>
        <p:nvPicPr>
          <p:cNvPr id="24581" name="Picture 5" descr="spatial_res"/>
          <p:cNvPicPr>
            <a:picLocks noGrp="1" noChangeAspect="1" noChangeArrowheads="1"/>
          </p:cNvPicPr>
          <p:nvPr>
            <p:ph type="clipArt" sz="half" idx="2"/>
          </p:nvPr>
        </p:nvPicPr>
        <p:blipFill>
          <a:blip r:embed="rId2" cstate="print"/>
          <a:srcRect/>
          <a:stretch>
            <a:fillRect/>
          </a:stretch>
        </p:blipFill>
        <p:spPr>
          <a:xfrm>
            <a:off x="1847850" y="1524000"/>
            <a:ext cx="5448300" cy="2644775"/>
          </a:xfrm>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8675" name="Rectangle 3"/>
          <p:cNvSpPr>
            <a:spLocks noGrp="1" noChangeArrowheads="1"/>
          </p:cNvSpPr>
          <p:nvPr>
            <p:ph type="body" sz="half" idx="1"/>
          </p:nvPr>
        </p:nvSpPr>
        <p:spPr>
          <a:xfrm>
            <a:off x="381000" y="5791200"/>
            <a:ext cx="4419600" cy="457200"/>
          </a:xfrm>
        </p:spPr>
        <p:txBody>
          <a:bodyPr/>
          <a:lstStyle/>
          <a:p>
            <a:pPr>
              <a:buFontTx/>
              <a:buNone/>
            </a:pPr>
            <a:r>
              <a:rPr lang="en-US" sz="2400"/>
              <a:t>Coarse (30 m, multispectral)</a:t>
            </a:r>
          </a:p>
        </p:txBody>
      </p:sp>
      <p:graphicFrame>
        <p:nvGraphicFramePr>
          <p:cNvPr id="28680" name="Object 8"/>
          <p:cNvGraphicFramePr>
            <a:graphicFrameLocks noGrp="1" noChangeAspect="1"/>
          </p:cNvGraphicFramePr>
          <p:nvPr>
            <p:ph type="clipArt" sz="half" idx="2"/>
          </p:nvPr>
        </p:nvGraphicFramePr>
        <p:xfrm>
          <a:off x="4572000" y="1828800"/>
          <a:ext cx="4038600" cy="3930650"/>
        </p:xfrm>
        <a:graphic>
          <a:graphicData uri="http://schemas.openxmlformats.org/presentationml/2006/ole">
            <mc:AlternateContent xmlns:mc="http://schemas.openxmlformats.org/markup-compatibility/2006">
              <mc:Choice xmlns:v="urn:schemas-microsoft-com:vml" Requires="v">
                <p:oleObj spid="_x0000_s28691" name="Photo Editor Photo" r:id="rId3" imgW="5361905" imgH="5219048" progId="">
                  <p:embed/>
                </p:oleObj>
              </mc:Choice>
              <mc:Fallback>
                <p:oleObj name="Photo Editor Photo" r:id="rId3" imgW="5361905" imgH="5219048" progId="">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4038600" cy="393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1" name="Text Box 9"/>
          <p:cNvSpPr txBox="1">
            <a:spLocks noChangeArrowheads="1"/>
          </p:cNvSpPr>
          <p:nvPr/>
        </p:nvSpPr>
        <p:spPr bwMode="auto">
          <a:xfrm>
            <a:off x="4495800" y="5791200"/>
            <a:ext cx="43434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Clr>
                <a:schemeClr val="tx2"/>
              </a:buClr>
            </a:pPr>
            <a:r>
              <a:rPr lang="en-US" sz="2400">
                <a:latin typeface="Times New Roman" pitchFamily="18" charset="0"/>
              </a:rPr>
              <a:t>Fine (1 m, panchromatic, Ikonos)</a:t>
            </a:r>
          </a:p>
        </p:txBody>
      </p:sp>
      <p:sp>
        <p:nvSpPr>
          <p:cNvPr id="28682" name="Text Box 10"/>
          <p:cNvSpPr txBox="1">
            <a:spLocks noChangeArrowheads="1"/>
          </p:cNvSpPr>
          <p:nvPr/>
        </p:nvSpPr>
        <p:spPr bwMode="auto">
          <a:xfrm>
            <a:off x="1600200" y="1143000"/>
            <a:ext cx="6096000" cy="457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b="1">
                <a:latin typeface="Times New Roman" pitchFamily="18" charset="0"/>
              </a:rPr>
              <a:t>Image of Lincoln, NE</a:t>
            </a:r>
          </a:p>
        </p:txBody>
      </p:sp>
      <p:graphicFrame>
        <p:nvGraphicFramePr>
          <p:cNvPr id="28684" name="Object 12"/>
          <p:cNvGraphicFramePr>
            <a:graphicFrameLocks noChangeAspect="1"/>
          </p:cNvGraphicFramePr>
          <p:nvPr/>
        </p:nvGraphicFramePr>
        <p:xfrm>
          <a:off x="762000" y="1752600"/>
          <a:ext cx="3319463" cy="4014788"/>
        </p:xfrm>
        <a:graphic>
          <a:graphicData uri="http://schemas.openxmlformats.org/presentationml/2006/ole">
            <mc:AlternateContent xmlns:mc="http://schemas.openxmlformats.org/markup-compatibility/2006">
              <mc:Choice xmlns:v="urn:schemas-microsoft-com:vml" Requires="v">
                <p:oleObj spid="_x0000_s28692" name="Photo Editor Photo" r:id="rId5" imgW="4495238" imgH="5439534" progId="">
                  <p:embed/>
                </p:oleObj>
              </mc:Choice>
              <mc:Fallback>
                <p:oleObj name="Photo Editor Photo" r:id="rId5" imgW="4495238" imgH="5439534" progId="">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3319463"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3600" b="1" i="1"/>
              <a:t>Spectral Resolution</a:t>
            </a:r>
          </a:p>
        </p:txBody>
      </p:sp>
      <p:sp>
        <p:nvSpPr>
          <p:cNvPr id="25603" name="Rectangle 3"/>
          <p:cNvSpPr>
            <a:spLocks noGrp="1" noChangeArrowheads="1"/>
          </p:cNvSpPr>
          <p:nvPr>
            <p:ph type="body" sz="half" idx="1"/>
          </p:nvPr>
        </p:nvSpPr>
        <p:spPr>
          <a:xfrm>
            <a:off x="457200" y="1676400"/>
            <a:ext cx="3200400" cy="4114800"/>
          </a:xfrm>
        </p:spPr>
        <p:txBody>
          <a:bodyPr/>
          <a:lstStyle/>
          <a:p>
            <a:r>
              <a:rPr lang="en-US" sz="2800"/>
              <a:t>how many spectral bands?</a:t>
            </a:r>
          </a:p>
          <a:p>
            <a:r>
              <a:rPr lang="en-US" sz="2800" u="sng"/>
              <a:t>which</a:t>
            </a:r>
            <a:r>
              <a:rPr lang="en-US" sz="2800"/>
              <a:t> bands?</a:t>
            </a:r>
          </a:p>
          <a:p>
            <a:r>
              <a:rPr lang="en-US" sz="2800"/>
              <a:t>band widths - narrow band vs broad band</a:t>
            </a:r>
          </a:p>
          <a:p>
            <a:pPr>
              <a:buFontTx/>
              <a:buNone/>
            </a:pPr>
            <a:endParaRPr lang="en-US" sz="2800"/>
          </a:p>
        </p:txBody>
      </p:sp>
      <p:graphicFrame>
        <p:nvGraphicFramePr>
          <p:cNvPr id="25605" name="Object 5"/>
          <p:cNvGraphicFramePr>
            <a:graphicFrameLocks noGrp="1" noChangeAspect="1"/>
          </p:cNvGraphicFramePr>
          <p:nvPr>
            <p:ph type="clipArt" sz="half" idx="2"/>
          </p:nvPr>
        </p:nvGraphicFramePr>
        <p:xfrm>
          <a:off x="3810000" y="1524000"/>
          <a:ext cx="4800600" cy="3548063"/>
        </p:xfrm>
        <a:graphic>
          <a:graphicData uri="http://schemas.openxmlformats.org/presentationml/2006/ole">
            <mc:AlternateContent xmlns:mc="http://schemas.openxmlformats.org/markup-compatibility/2006">
              <mc:Choice xmlns:v="urn:schemas-microsoft-com:vml" Requires="v">
                <p:oleObj spid="_x0000_s25609" name="Photo Editor Photo" r:id="rId4" imgW="3982006" imgH="2943636" progId="">
                  <p:embed/>
                </p:oleObj>
              </mc:Choice>
              <mc:Fallback>
                <p:oleObj name="Photo Editor Photo" r:id="rId4" imgW="3982006" imgH="2943636"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0"/>
                        <a:ext cx="4800600" cy="354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8" name="Rectangle 8"/>
          <p:cNvSpPr>
            <a:spLocks noChangeArrowheads="1"/>
          </p:cNvSpPr>
          <p:nvPr/>
        </p:nvSpPr>
        <p:spPr bwMode="auto">
          <a:xfrm>
            <a:off x="968375" y="5788025"/>
            <a:ext cx="7416800" cy="366713"/>
          </a:xfrm>
          <a:prstGeom prst="rect">
            <a:avLst/>
          </a:prstGeom>
          <a:noFill/>
          <a:ln w="12700">
            <a:noFill/>
            <a:miter lim="800000"/>
            <a:headEnd type="none" w="sm" len="sm"/>
            <a:tailEnd type="none" w="sm" len="sm"/>
          </a:ln>
          <a:effectLst/>
        </p:spPr>
        <p:txBody>
          <a:bodyPr wrap="none">
            <a:spAutoFit/>
          </a:bodyPr>
          <a:lstStyle/>
          <a:p>
            <a:pPr algn="ctr" eaLnBrk="0" hangingPunct="0"/>
            <a:r>
              <a:rPr lang="en-US">
                <a:latin typeface="Times New Roman" pitchFamily="18" charset="0"/>
                <a:hlinkClick r:id="rId6"/>
              </a:rPr>
              <a:t>http://geospatial.amnh.org/remote_sensing/widgets/spectral_curve/spectral.swf</a:t>
            </a: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304800" y="1143000"/>
            <a:ext cx="5334000" cy="5176838"/>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4" cstate="print"/>
          <a:srcRect/>
          <a:stretch>
            <a:fillRect/>
          </a:stretch>
        </p:blipFill>
        <p:spPr bwMode="auto">
          <a:xfrm>
            <a:off x="5791200" y="914400"/>
            <a:ext cx="2857500" cy="2016125"/>
          </a:xfrm>
          <a:prstGeom prst="rect">
            <a:avLst/>
          </a:prstGeom>
          <a:noFill/>
          <a:ln w="9525">
            <a:noFill/>
            <a:miter lim="800000"/>
            <a:headEnd/>
            <a:tailEnd/>
          </a:ln>
          <a:effectLst/>
        </p:spPr>
      </p:pic>
      <p:sp>
        <p:nvSpPr>
          <p:cNvPr id="124932" name="Rectangle 4"/>
          <p:cNvSpPr>
            <a:spLocks noGrp="1" noChangeArrowheads="1"/>
          </p:cNvSpPr>
          <p:nvPr>
            <p:ph type="title"/>
          </p:nvPr>
        </p:nvSpPr>
        <p:spPr>
          <a:xfrm>
            <a:off x="0" y="228600"/>
            <a:ext cx="9144000" cy="685800"/>
          </a:xfrm>
        </p:spPr>
        <p:txBody>
          <a:bodyPr/>
          <a:lstStyle/>
          <a:p>
            <a:r>
              <a:rPr lang="en-US" sz="3600" b="1" i="1"/>
              <a:t>LIDAR (Light Detection and Ranging)</a:t>
            </a:r>
            <a:r>
              <a:rPr lang="en-US"/>
              <a:t> </a:t>
            </a:r>
          </a:p>
        </p:txBody>
      </p:sp>
      <p:pic>
        <p:nvPicPr>
          <p:cNvPr id="124933" name="Picture 5"/>
          <p:cNvPicPr>
            <a:picLocks noChangeAspect="1" noChangeArrowheads="1"/>
          </p:cNvPicPr>
          <p:nvPr/>
        </p:nvPicPr>
        <p:blipFill>
          <a:blip r:embed="rId5" cstate="print"/>
          <a:srcRect/>
          <a:stretch>
            <a:fillRect/>
          </a:stretch>
        </p:blipFill>
        <p:spPr bwMode="auto">
          <a:xfrm>
            <a:off x="6324600" y="3048000"/>
            <a:ext cx="18288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914400"/>
          </a:xfrm>
        </p:spPr>
        <p:txBody>
          <a:bodyPr/>
          <a:lstStyle/>
          <a:p>
            <a:r>
              <a:rPr lang="en-US" sz="3600" b="1" i="1"/>
              <a:t>Radiometric Resolution</a:t>
            </a:r>
          </a:p>
        </p:txBody>
      </p:sp>
      <p:sp>
        <p:nvSpPr>
          <p:cNvPr id="26627" name="Rectangle 3"/>
          <p:cNvSpPr>
            <a:spLocks noGrp="1" noChangeArrowheads="1"/>
          </p:cNvSpPr>
          <p:nvPr>
            <p:ph type="body" sz="half" idx="1"/>
          </p:nvPr>
        </p:nvSpPr>
        <p:spPr>
          <a:xfrm>
            <a:off x="381000" y="1143000"/>
            <a:ext cx="8763000" cy="4648200"/>
          </a:xfrm>
        </p:spPr>
        <p:txBody>
          <a:bodyPr/>
          <a:lstStyle/>
          <a:p>
            <a:r>
              <a:rPr lang="en-US" sz="2800"/>
              <a:t>number of “brightness levels” (gray shades; bits)</a:t>
            </a:r>
          </a:p>
          <a:p>
            <a:r>
              <a:rPr lang="en-US" sz="2800"/>
              <a:t>commonly 256 - 2048 levels (8 - 11 bit)</a:t>
            </a:r>
          </a:p>
          <a:p>
            <a:pPr>
              <a:buFontTx/>
              <a:buNone/>
            </a:pPr>
            <a:endParaRPr lang="en-US" sz="2800"/>
          </a:p>
        </p:txBody>
      </p:sp>
      <p:pic>
        <p:nvPicPr>
          <p:cNvPr id="26629" name="Picture 5" descr="radiometric_lowres"/>
          <p:cNvPicPr>
            <a:picLocks noChangeAspect="1" noChangeArrowheads="1"/>
          </p:cNvPicPr>
          <p:nvPr/>
        </p:nvPicPr>
        <p:blipFill>
          <a:blip r:embed="rId2" cstate="print"/>
          <a:srcRect/>
          <a:stretch>
            <a:fillRect/>
          </a:stretch>
        </p:blipFill>
        <p:spPr bwMode="auto">
          <a:xfrm>
            <a:off x="685800" y="2819400"/>
            <a:ext cx="3886200" cy="2930525"/>
          </a:xfrm>
          <a:prstGeom prst="rect">
            <a:avLst/>
          </a:prstGeom>
          <a:noFill/>
        </p:spPr>
      </p:pic>
      <p:pic>
        <p:nvPicPr>
          <p:cNvPr id="26631" name="Picture 7" descr="radiometric_highres"/>
          <p:cNvPicPr>
            <a:picLocks noGrp="1" noChangeAspect="1" noChangeArrowheads="1"/>
          </p:cNvPicPr>
          <p:nvPr>
            <p:ph type="clipArt" sz="half" idx="2"/>
          </p:nvPr>
        </p:nvPicPr>
        <p:blipFill>
          <a:blip r:embed="rId3" cstate="print"/>
          <a:srcRect l="2000"/>
          <a:stretch>
            <a:fillRect/>
          </a:stretch>
        </p:blipFill>
        <p:spPr>
          <a:xfrm>
            <a:off x="4876800" y="2819400"/>
            <a:ext cx="3733800" cy="2889250"/>
          </a:xfrm>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r>
              <a:rPr lang="en-US" sz="3600" b="1" i="1"/>
              <a:t>Temporal Resolution</a:t>
            </a:r>
          </a:p>
        </p:txBody>
      </p:sp>
      <p:sp>
        <p:nvSpPr>
          <p:cNvPr id="27651" name="Rectangle 3"/>
          <p:cNvSpPr>
            <a:spLocks noGrp="1" noChangeArrowheads="1"/>
          </p:cNvSpPr>
          <p:nvPr>
            <p:ph type="body" sz="half" idx="1"/>
          </p:nvPr>
        </p:nvSpPr>
        <p:spPr>
          <a:xfrm>
            <a:off x="685800" y="1828800"/>
            <a:ext cx="3810000" cy="4343400"/>
          </a:xfrm>
        </p:spPr>
        <p:txBody>
          <a:bodyPr/>
          <a:lstStyle/>
          <a:p>
            <a:r>
              <a:rPr lang="en-US" sz="2800"/>
              <a:t>how often is image available?</a:t>
            </a:r>
          </a:p>
          <a:p>
            <a:r>
              <a:rPr lang="en-US" sz="2800"/>
              <a:t>varies from 1 day to 26 days (phased?)</a:t>
            </a:r>
          </a:p>
          <a:p>
            <a:r>
              <a:rPr lang="en-US" sz="2800"/>
              <a:t>some sensors must be “tasked”; some are pointable</a:t>
            </a:r>
          </a:p>
          <a:p>
            <a:r>
              <a:rPr lang="en-US" sz="2800"/>
              <a:t>historical archive?</a:t>
            </a:r>
          </a:p>
        </p:txBody>
      </p:sp>
      <p:graphicFrame>
        <p:nvGraphicFramePr>
          <p:cNvPr id="27654" name="Object 6"/>
          <p:cNvGraphicFramePr>
            <a:graphicFrameLocks noChangeAspect="1"/>
          </p:cNvGraphicFramePr>
          <p:nvPr/>
        </p:nvGraphicFramePr>
        <p:xfrm>
          <a:off x="4903788" y="1828800"/>
          <a:ext cx="2840037" cy="4191000"/>
        </p:xfrm>
        <a:graphic>
          <a:graphicData uri="http://schemas.openxmlformats.org/presentationml/2006/ole">
            <mc:AlternateContent xmlns:mc="http://schemas.openxmlformats.org/markup-compatibility/2006">
              <mc:Choice xmlns:v="urn:schemas-microsoft-com:vml" Requires="v">
                <p:oleObj spid="_x0000_s27658" name="Photo Editor Photo" r:id="rId4" imgW="1961905" imgH="2895238" progId="">
                  <p:embed/>
                </p:oleObj>
              </mc:Choice>
              <mc:Fallback>
                <p:oleObj name="Photo Editor Photo" r:id="rId4" imgW="1961905" imgH="2895238"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788" y="1828800"/>
                        <a:ext cx="28400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Remote Sensing and GIS</a:t>
            </a:r>
            <a:endParaRPr lang="en-US" sz="3600" dirty="0"/>
          </a:p>
        </p:txBody>
      </p:sp>
      <p:sp>
        <p:nvSpPr>
          <p:cNvPr id="5" name="Content Placeholder 4"/>
          <p:cNvSpPr>
            <a:spLocks noGrp="1"/>
          </p:cNvSpPr>
          <p:nvPr>
            <p:ph idx="1"/>
          </p:nvPr>
        </p:nvSpPr>
        <p:spPr>
          <a:xfrm>
            <a:off x="457200" y="1219200"/>
            <a:ext cx="8229600" cy="4525963"/>
          </a:xfrm>
        </p:spPr>
        <p:txBody>
          <a:bodyPr/>
          <a:lstStyle/>
          <a:p>
            <a:r>
              <a:rPr lang="en-US" sz="2800" dirty="0" smtClean="0"/>
              <a:t>Sensors can focus in on a </a:t>
            </a:r>
            <a:r>
              <a:rPr lang="en-US" sz="2800" dirty="0" smtClean="0">
                <a:solidFill>
                  <a:srgbClr val="00B0F0"/>
                </a:solidFill>
              </a:rPr>
              <a:t>very specific bandwidth in an image </a:t>
            </a:r>
          </a:p>
          <a:p>
            <a:r>
              <a:rPr lang="en-US" sz="2800" dirty="0" smtClean="0"/>
              <a:t>They can also look at a number of bandwidths simultaneously </a:t>
            </a:r>
          </a:p>
          <a:p>
            <a:r>
              <a:rPr lang="en-US" sz="2800" dirty="0" smtClean="0"/>
              <a:t>Remote sensors often </a:t>
            </a:r>
            <a:r>
              <a:rPr lang="en-US" sz="2800" dirty="0" smtClean="0">
                <a:solidFill>
                  <a:srgbClr val="FF0000"/>
                </a:solidFill>
              </a:rPr>
              <a:t>record signals electronically</a:t>
            </a:r>
            <a:r>
              <a:rPr lang="en-US" sz="2800" dirty="0" smtClean="0"/>
              <a:t> and provide </a:t>
            </a:r>
            <a:r>
              <a:rPr lang="en-US" sz="2800" dirty="0" smtClean="0">
                <a:solidFill>
                  <a:srgbClr val="00B050"/>
                </a:solidFill>
              </a:rPr>
              <a:t>geo-referenced, digital</a:t>
            </a:r>
            <a:r>
              <a:rPr lang="en-US" sz="2800" dirty="0" smtClean="0"/>
              <a:t>, data </a:t>
            </a:r>
          </a:p>
          <a:p>
            <a:r>
              <a:rPr lang="en-US" sz="2800" dirty="0" smtClean="0"/>
              <a:t>Some remote sensors </a:t>
            </a:r>
            <a:r>
              <a:rPr lang="en-US" sz="2800" dirty="0" smtClean="0">
                <a:solidFill>
                  <a:srgbClr val="7030A0"/>
                </a:solidFill>
              </a:rPr>
              <a:t>operate in all seasons</a:t>
            </a:r>
            <a:r>
              <a:rPr lang="en-US" sz="2800" dirty="0" smtClean="0"/>
              <a:t>, at night, and in bad weather</a:t>
            </a:r>
          </a:p>
          <a:p>
            <a:pPr>
              <a:lnSpc>
                <a:spcPct val="90000"/>
              </a:lnSpc>
            </a:pPr>
            <a:r>
              <a:rPr lang="en-US" sz="2800" dirty="0" smtClean="0"/>
              <a:t>Permanent record (Image is fixed in time). </a:t>
            </a:r>
            <a:r>
              <a:rPr lang="en-US" sz="2800" dirty="0" smtClean="0">
                <a:solidFill>
                  <a:srgbClr val="006600"/>
                </a:solidFill>
              </a:rPr>
              <a:t>Accurate source of historical information</a:t>
            </a:r>
          </a:p>
          <a:p>
            <a:endParaRPr lang="en-US" sz="2800" dirty="0" smtClean="0"/>
          </a:p>
          <a:p>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z="3600" b="1" i="1"/>
              <a:t>Comparing Resolution </a:t>
            </a:r>
          </a:p>
        </p:txBody>
      </p:sp>
      <p:graphicFrame>
        <p:nvGraphicFramePr>
          <p:cNvPr id="64644" name="Group 132"/>
          <p:cNvGraphicFramePr>
            <a:graphicFrameLocks noGrp="1"/>
          </p:cNvGraphicFramePr>
          <p:nvPr>
            <p:ph type="tbl" idx="1"/>
          </p:nvPr>
        </p:nvGraphicFramePr>
        <p:xfrm>
          <a:off x="533400" y="1600200"/>
          <a:ext cx="8077200" cy="4731386"/>
        </p:xfrm>
        <a:graphic>
          <a:graphicData uri="http://schemas.openxmlformats.org/drawingml/2006/table">
            <a:tbl>
              <a:tblPr/>
              <a:tblGrid>
                <a:gridCol w="1828800"/>
                <a:gridCol w="1219200"/>
                <a:gridCol w="1447800"/>
                <a:gridCol w="1981200"/>
                <a:gridCol w="1600200"/>
              </a:tblGrid>
              <a:tr h="806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Spatial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Spectral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Radiometric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Temporal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74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1-4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11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1-3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SPOT-5 HRG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2.5-10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 ETM+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15-30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 MODIS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250 m – 1000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36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 day</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LANDSAT</a:t>
            </a:r>
            <a:endParaRPr lang="en-US" dirty="0"/>
          </a:p>
        </p:txBody>
      </p:sp>
      <p:sp>
        <p:nvSpPr>
          <p:cNvPr id="3" name="Content Placeholder 2"/>
          <p:cNvSpPr>
            <a:spLocks noGrp="1"/>
          </p:cNvSpPr>
          <p:nvPr>
            <p:ph idx="1"/>
          </p:nvPr>
        </p:nvSpPr>
        <p:spPr>
          <a:xfrm>
            <a:off x="457200" y="1143000"/>
            <a:ext cx="8077200" cy="4983163"/>
          </a:xfrm>
        </p:spPr>
        <p:txBody>
          <a:bodyPr/>
          <a:lstStyle/>
          <a:p>
            <a:r>
              <a:rPr lang="en-US" sz="2400" dirty="0" smtClean="0">
                <a:hlinkClick r:id="rId2"/>
              </a:rPr>
              <a:t>LANDSAT</a:t>
            </a:r>
            <a:r>
              <a:rPr lang="en-US" sz="2400" dirty="0" smtClean="0"/>
              <a:t> refers to a series of satellites put into orbit around the earth to collect environmental data about the earth's surface. </a:t>
            </a:r>
          </a:p>
          <a:p>
            <a:r>
              <a:rPr lang="en-US" sz="2400" dirty="0" smtClean="0"/>
              <a:t>The LANDSAT program was initiated by the U.S. Department of Interior and NASA under the name ERTS, Earth Resources Technology Satellites. </a:t>
            </a:r>
          </a:p>
          <a:p>
            <a:r>
              <a:rPr lang="en-US" sz="2400" dirty="0" smtClean="0"/>
              <a:t>ERTS-1 was launched on July 23, 1972, and was the first unmanned satellite designed solely to acquire earth resources data on a systematic, repetitive, multispectral basis. </a:t>
            </a:r>
          </a:p>
          <a:p>
            <a:r>
              <a:rPr lang="en-US" sz="2400" dirty="0" smtClean="0"/>
              <a:t>Over time, the sensors carried by the LANDSAT satellites have varied as technologies improved and certain types of data proved more useful than others</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tabLst>
                <a:tab pos="354013" algn="l"/>
                <a:tab pos="1163638" algn="l"/>
                <a:tab pos="2327275" algn="l"/>
              </a:tabLst>
            </a:pPr>
            <a:r>
              <a:rPr lang="en-US" altLang="en-US" sz="2400" dirty="0" smtClean="0"/>
              <a:t>Principal applications of different </a:t>
            </a:r>
            <a:r>
              <a:rPr lang="en-US" altLang="en-US" sz="2400" dirty="0"/>
              <a:t> </a:t>
            </a:r>
            <a:r>
              <a:rPr lang="en-US" altLang="en-US" sz="2400" dirty="0" smtClean="0"/>
              <a:t>wavelengths </a:t>
            </a:r>
          </a:p>
        </p:txBody>
      </p:sp>
      <p:sp>
        <p:nvSpPr>
          <p:cNvPr id="3" name="Content Placeholder 2"/>
          <p:cNvSpPr>
            <a:spLocks noGrp="1"/>
          </p:cNvSpPr>
          <p:nvPr>
            <p:ph idx="1"/>
          </p:nvPr>
        </p:nvSpPr>
        <p:spPr>
          <a:xfrm>
            <a:off x="228600" y="1143000"/>
            <a:ext cx="8610600" cy="5181600"/>
          </a:xfrm>
        </p:spPr>
        <p:txBody>
          <a:bodyPr/>
          <a:lstStyle/>
          <a:p>
            <a:pPr>
              <a:tabLst>
                <a:tab pos="354013" algn="l"/>
                <a:tab pos="1163638" algn="l"/>
                <a:tab pos="2327275" algn="l"/>
              </a:tabLst>
            </a:pPr>
            <a:r>
              <a:rPr lang="en-US" altLang="en-US" sz="1800" dirty="0" smtClean="0"/>
              <a:t>1) </a:t>
            </a:r>
            <a:r>
              <a:rPr lang="en-US" altLang="en-US" sz="1800" dirty="0" smtClean="0">
                <a:solidFill>
                  <a:srgbClr val="0070C0"/>
                </a:solidFill>
              </a:rPr>
              <a:t>0.45-0.52. Blue.  </a:t>
            </a:r>
            <a:r>
              <a:rPr lang="en-US" altLang="en-US" sz="1800" dirty="0" smtClean="0"/>
              <a:t>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sz="1800" dirty="0" smtClean="0"/>
              <a:t>2)  </a:t>
            </a:r>
            <a:r>
              <a:rPr lang="en-US" altLang="en-US" sz="1800" dirty="0" smtClean="0">
                <a:solidFill>
                  <a:srgbClr val="00B050"/>
                </a:solidFill>
              </a:rPr>
              <a:t>0.52-0.60. Green. </a:t>
            </a:r>
            <a:r>
              <a:rPr lang="en-US" altLang="en-US" sz="1800" dirty="0" smtClean="0"/>
              <a:t>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sz="1800" dirty="0" smtClean="0"/>
              <a:t>3)  </a:t>
            </a:r>
            <a:r>
              <a:rPr lang="en-US" altLang="en-US" sz="1800" dirty="0" smtClean="0">
                <a:solidFill>
                  <a:srgbClr val="FF0000"/>
                </a:solidFill>
              </a:rPr>
              <a:t>0.63-0.69. Red. </a:t>
            </a:r>
            <a:r>
              <a:rPr lang="en-US" altLang="en-US" sz="1800" dirty="0" smtClean="0"/>
              <a:t>Designed to sense in a chlorophyll absorption region aiding in plant species differentiation. Also useful for cultural feature identification.</a:t>
            </a:r>
          </a:p>
          <a:p>
            <a:pPr>
              <a:tabLst>
                <a:tab pos="354013" algn="l"/>
                <a:tab pos="1163638" algn="l"/>
                <a:tab pos="2327275" algn="l"/>
              </a:tabLst>
            </a:pPr>
            <a:r>
              <a:rPr lang="en-US" altLang="en-US" sz="1800" dirty="0" smtClean="0"/>
              <a:t>4) </a:t>
            </a:r>
            <a:r>
              <a:rPr lang="en-US" altLang="en-US" sz="1800" dirty="0" smtClean="0">
                <a:solidFill>
                  <a:srgbClr val="C00000"/>
                </a:solidFill>
              </a:rPr>
              <a:t>0.76-0.90. Near-infrared. </a:t>
            </a:r>
            <a:r>
              <a:rPr lang="en-US" altLang="en-US" sz="1800" dirty="0" smtClean="0"/>
              <a:t>Useful for determining vegetation types, vigor, and biomass content, for delineating water bodies, and for soil moisture discrimination.</a:t>
            </a:r>
          </a:p>
          <a:p>
            <a:pPr>
              <a:tabLst>
                <a:tab pos="354013" algn="l"/>
                <a:tab pos="1163638" algn="l"/>
                <a:tab pos="2327275" algn="l"/>
              </a:tabLst>
            </a:pPr>
            <a:r>
              <a:rPr lang="en-US" altLang="en-US" sz="1800" dirty="0" smtClean="0"/>
              <a:t>5) 1.55-1.75. Mid-infrared. Indication of vegetation moisture content and soil moisture. Also useful for differentiation of snow from clouds.</a:t>
            </a:r>
          </a:p>
          <a:p>
            <a:pPr>
              <a:tabLst>
                <a:tab pos="354013" algn="l"/>
                <a:tab pos="1163638" algn="l"/>
                <a:tab pos="2327275" algn="l"/>
              </a:tabLst>
            </a:pPr>
            <a:r>
              <a:rPr lang="en-US" altLang="en-US" sz="1800" dirty="0" smtClean="0"/>
              <a:t>6) </a:t>
            </a:r>
            <a:r>
              <a:rPr lang="en-US" altLang="en-US" sz="1800" dirty="0" smtClean="0">
                <a:solidFill>
                  <a:srgbClr val="D78429"/>
                </a:solidFill>
              </a:rPr>
              <a:t>10.4-12.5. Thermal infrared. </a:t>
            </a:r>
            <a:r>
              <a:rPr lang="en-US" altLang="en-US" sz="1800" dirty="0" smtClean="0"/>
              <a:t>Useful in vegetation stress analysis, soil moisture discrimination, and thermal mapping applications. </a:t>
            </a:r>
          </a:p>
          <a:p>
            <a:pPr>
              <a:tabLst>
                <a:tab pos="354013" algn="l"/>
                <a:tab pos="1163638" algn="l"/>
                <a:tab pos="2327275" algn="l"/>
              </a:tabLst>
            </a:pPr>
            <a:r>
              <a:rPr lang="en-US" altLang="en-US" sz="1800" dirty="0" smtClean="0"/>
              <a:t>7) </a:t>
            </a:r>
            <a:r>
              <a:rPr lang="en-US" altLang="en-US" sz="1800" dirty="0" smtClean="0">
                <a:solidFill>
                  <a:schemeClr val="accent6"/>
                </a:solidFill>
              </a:rPr>
              <a:t>2.08-2.35. Mid-infrared</a:t>
            </a:r>
            <a:r>
              <a:rPr lang="en-US" altLang="en-US" sz="1800" dirty="0" smtClean="0"/>
              <a:t>. Useful for discrimination of mineral and rock types. Also sensitive to vegetation moisture content. </a:t>
            </a:r>
          </a:p>
          <a:p>
            <a:endParaRPr lang="en-US" sz="1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52400"/>
            <a:ext cx="8610600" cy="762000"/>
          </a:xfrm>
        </p:spPr>
        <p:txBody>
          <a:bodyPr/>
          <a:lstStyle/>
          <a:p>
            <a:r>
              <a:rPr lang="en-US" sz="3600" b="1" i="1"/>
              <a:t>Landsat Images to Cover Nebraska</a:t>
            </a:r>
          </a:p>
        </p:txBody>
      </p:sp>
      <p:graphicFrame>
        <p:nvGraphicFramePr>
          <p:cNvPr id="51203" name="Object 3"/>
          <p:cNvGraphicFramePr>
            <a:graphicFrameLocks noChangeAspect="1"/>
          </p:cNvGraphicFramePr>
          <p:nvPr/>
        </p:nvGraphicFramePr>
        <p:xfrm>
          <a:off x="304800" y="1066800"/>
          <a:ext cx="8410575" cy="5118100"/>
        </p:xfrm>
        <a:graphic>
          <a:graphicData uri="http://schemas.openxmlformats.org/presentationml/2006/ole">
            <mc:AlternateContent xmlns:mc="http://schemas.openxmlformats.org/markup-compatibility/2006">
              <mc:Choice xmlns:v="urn:schemas-microsoft-com:vml" Requires="v">
                <p:oleObj spid="_x0000_s51207" name="Photo Editor Photo" r:id="rId3" imgW="28476190" imgH="17333333" progId="">
                  <p:embed/>
                </p:oleObj>
              </mc:Choice>
              <mc:Fallback>
                <p:oleObj name="Photo Editor Photo" r:id="rId3" imgW="28476190" imgH="17333333"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841057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4" name="Picture 4" descr="Landsat4_schematic3"/>
          <p:cNvPicPr>
            <a:picLocks noChangeAspect="1" noChangeArrowheads="1"/>
          </p:cNvPicPr>
          <p:nvPr/>
        </p:nvPicPr>
        <p:blipFill>
          <a:blip r:embed="rId5" cstate="print"/>
          <a:srcRect/>
          <a:stretch>
            <a:fillRect/>
          </a:stretch>
        </p:blipFill>
        <p:spPr bwMode="auto">
          <a:xfrm>
            <a:off x="152400" y="4724400"/>
            <a:ext cx="1863725" cy="1774825"/>
          </a:xfrm>
          <a:prstGeom prst="rect">
            <a:avLst/>
          </a:prstGeom>
          <a:noFill/>
        </p:spPr>
      </p:pic>
      <p:sp>
        <p:nvSpPr>
          <p:cNvPr id="51205" name="Text Box 5"/>
          <p:cNvSpPr txBox="1">
            <a:spLocks noChangeArrowheads="1"/>
          </p:cNvSpPr>
          <p:nvPr/>
        </p:nvSpPr>
        <p:spPr bwMode="auto">
          <a:xfrm>
            <a:off x="1066800" y="6400800"/>
            <a:ext cx="7543800" cy="3048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1400">
                <a:latin typeface="Times New Roman" pitchFamily="18" charset="0"/>
                <a:hlinkClick r:id="rId6"/>
              </a:rPr>
              <a:t>http://earthnow.usgs.gov/earthnow_app.html?sessionId=a0d0c8de12ec09f065837276c5d8ab6b4155</a:t>
            </a:r>
            <a:endParaRPr lang="en-US" sz="1400">
              <a:latin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0" y="381000"/>
            <a:ext cx="9067800" cy="5118100"/>
          </a:xfrm>
          <a:prstGeom prst="rect">
            <a:avLst/>
          </a:prstGeom>
          <a:noFill/>
        </p:spPr>
      </p:pic>
      <p:sp>
        <p:nvSpPr>
          <p:cNvPr id="210947" name="Text Box 3"/>
          <p:cNvSpPr txBox="1">
            <a:spLocks noChangeArrowheads="1"/>
          </p:cNvSpPr>
          <p:nvPr/>
        </p:nvSpPr>
        <p:spPr bwMode="auto">
          <a:xfrm>
            <a:off x="1295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5" name="Text Box 21"/>
          <p:cNvSpPr txBox="1">
            <a:spLocks noChangeArrowheads="1"/>
          </p:cNvSpPr>
          <p:nvPr/>
        </p:nvSpPr>
        <p:spPr bwMode="auto">
          <a:xfrm>
            <a:off x="288925" y="417513"/>
            <a:ext cx="692150" cy="366712"/>
          </a:xfrm>
          <a:prstGeom prst="rect">
            <a:avLst/>
          </a:prstGeom>
          <a:noFill/>
          <a:ln w="9525">
            <a:noFill/>
            <a:miter lim="800000"/>
            <a:headEnd/>
            <a:tailEnd/>
          </a:ln>
          <a:effectLst/>
        </p:spPr>
        <p:txBody>
          <a:bodyPr wrap="none">
            <a:spAutoFit/>
          </a:bodyPr>
          <a:lstStyle/>
          <a:p>
            <a:r>
              <a:rPr lang="en-US"/>
              <a:t>2005</a:t>
            </a:r>
          </a:p>
        </p:txBody>
      </p:sp>
      <p:sp>
        <p:nvSpPr>
          <p:cNvPr id="210966" name="Rectangle 22"/>
          <p:cNvSpPr>
            <a:spLocks noGrp="1" noChangeArrowheads="1"/>
          </p:cNvSpPr>
          <p:nvPr>
            <p:ph type="title"/>
          </p:nvPr>
        </p:nvSpPr>
        <p:spPr>
          <a:xfrm>
            <a:off x="685800" y="0"/>
            <a:ext cx="7772400" cy="914400"/>
          </a:xfrm>
          <a:noFill/>
          <a:ln/>
        </p:spPr>
        <p:txBody>
          <a:bodyPr/>
          <a:lstStyle/>
          <a:p>
            <a:r>
              <a:rPr lang="en-US" sz="3200" b="1" i="1"/>
              <a:t>Image Coverage</a:t>
            </a:r>
          </a:p>
        </p:txBody>
      </p:sp>
      <p:sp>
        <p:nvSpPr>
          <p:cNvPr id="210967" name="Rectangle 23"/>
          <p:cNvSpPr>
            <a:spLocks noGrp="1" noChangeArrowheads="1"/>
          </p:cNvSpPr>
          <p:nvPr>
            <p:ph type="body" sz="half" idx="1"/>
          </p:nvPr>
        </p:nvSpPr>
        <p:spPr>
          <a:xfrm>
            <a:off x="990600" y="5562600"/>
            <a:ext cx="7772400" cy="990600"/>
          </a:xfrm>
          <a:noFill/>
          <a:ln/>
        </p:spPr>
        <p:txBody>
          <a:bodyPr/>
          <a:lstStyle/>
          <a:p>
            <a:pPr>
              <a:lnSpc>
                <a:spcPct val="90000"/>
              </a:lnSpc>
            </a:pPr>
            <a:r>
              <a:rPr lang="en-US" sz="2000"/>
              <a:t>Number of images to cover study area</a:t>
            </a:r>
          </a:p>
          <a:p>
            <a:pPr>
              <a:lnSpc>
                <a:spcPct val="90000"/>
              </a:lnSpc>
            </a:pPr>
            <a:r>
              <a:rPr lang="en-US" sz="2000"/>
              <a:t>Generally, higher spatial resolution = smaller area coverage per frame = more scenes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579438"/>
            <a:ext cx="8915400" cy="685800"/>
          </a:xfrm>
        </p:spPr>
        <p:txBody>
          <a:bodyPr/>
          <a:lstStyle/>
          <a:p>
            <a:r>
              <a:rPr lang="en-US" sz="3600" b="1" i="1"/>
              <a:t>Image processing</a:t>
            </a:r>
            <a:br>
              <a:rPr lang="en-US" sz="3600" b="1" i="1"/>
            </a:br>
            <a:r>
              <a:rPr lang="en-US" sz="3200" b="1" i="1"/>
              <a:t>Leica ERDAS Imagine</a:t>
            </a:r>
          </a:p>
        </p:txBody>
      </p:sp>
      <p:pic>
        <p:nvPicPr>
          <p:cNvPr id="116743" name="Picture 7"/>
          <p:cNvPicPr>
            <a:picLocks noChangeAspect="1" noChangeArrowheads="1"/>
          </p:cNvPicPr>
          <p:nvPr/>
        </p:nvPicPr>
        <p:blipFill>
          <a:blip r:embed="rId2" cstate="print"/>
          <a:srcRect/>
          <a:stretch>
            <a:fillRect/>
          </a:stretch>
        </p:blipFill>
        <p:spPr bwMode="auto">
          <a:xfrm>
            <a:off x="381000" y="1752600"/>
            <a:ext cx="5334000" cy="4000500"/>
          </a:xfrm>
          <a:prstGeom prst="rect">
            <a:avLst/>
          </a:prstGeom>
          <a:noFill/>
          <a:ln w="12700">
            <a:noFill/>
            <a:miter lim="800000"/>
            <a:headEnd type="none" w="sm" len="sm"/>
            <a:tailEnd type="none" w="sm" len="sm"/>
          </a:ln>
          <a:effectLst/>
        </p:spPr>
      </p:pic>
      <p:pic>
        <p:nvPicPr>
          <p:cNvPr id="116741" name="Picture 5"/>
          <p:cNvPicPr>
            <a:picLocks noGrp="1" noChangeAspect="1" noChangeArrowheads="1"/>
          </p:cNvPicPr>
          <p:nvPr>
            <p:ph type="body" idx="1"/>
          </p:nvPr>
        </p:nvPicPr>
        <p:blipFill>
          <a:blip r:embed="rId3" cstate="print"/>
          <a:srcRect/>
          <a:stretch>
            <a:fillRect/>
          </a:stretch>
        </p:blipFill>
        <p:spPr>
          <a:xfrm>
            <a:off x="5867400" y="3581400"/>
            <a:ext cx="2806700" cy="2971800"/>
          </a:xfrm>
        </p:spPr>
      </p:pic>
      <p:pic>
        <p:nvPicPr>
          <p:cNvPr id="116744" name="Picture 8"/>
          <p:cNvPicPr>
            <a:picLocks noChangeAspect="1" noChangeArrowheads="1"/>
          </p:cNvPicPr>
          <p:nvPr/>
        </p:nvPicPr>
        <p:blipFill>
          <a:blip r:embed="rId4" cstate="print"/>
          <a:srcRect/>
          <a:stretch>
            <a:fillRect/>
          </a:stretch>
        </p:blipFill>
        <p:spPr bwMode="auto">
          <a:xfrm>
            <a:off x="6781800" y="1143000"/>
            <a:ext cx="2066925" cy="214312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228600"/>
            <a:ext cx="9144000" cy="715963"/>
          </a:xfrm>
        </p:spPr>
        <p:txBody>
          <a:bodyPr/>
          <a:lstStyle/>
          <a:p>
            <a:r>
              <a:rPr lang="en-US" sz="2800" b="1" i="1"/>
              <a:t>Image processing to generate color composite</a:t>
            </a:r>
          </a:p>
        </p:txBody>
      </p:sp>
      <p:graphicFrame>
        <p:nvGraphicFramePr>
          <p:cNvPr id="130075" name="Group 27"/>
          <p:cNvGraphicFramePr>
            <a:graphicFrameLocks noGrp="1"/>
          </p:cNvGraphicFramePr>
          <p:nvPr>
            <p:ph sz="quarter" idx="3"/>
          </p:nvPr>
        </p:nvGraphicFramePr>
        <p:xfrm>
          <a:off x="3886200" y="2667000"/>
          <a:ext cx="4648200" cy="2005965"/>
        </p:xfrm>
        <a:graphic>
          <a:graphicData uri="http://schemas.openxmlformats.org/drawingml/2006/table">
            <a:tbl>
              <a:tblPr/>
              <a:tblGrid>
                <a:gridCol w="2166938"/>
                <a:gridCol w="2481262"/>
              </a:tblGrid>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Spectral 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Color assignment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 (TM2)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 (TM3)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near-infrared (TM4)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0068" name="Text Box 20"/>
          <p:cNvSpPr txBox="1">
            <a:spLocks noChangeArrowheads="1"/>
          </p:cNvSpPr>
          <p:nvPr/>
        </p:nvSpPr>
        <p:spPr bwMode="auto">
          <a:xfrm>
            <a:off x="3810000" y="2209800"/>
            <a:ext cx="4724400" cy="519113"/>
          </a:xfrm>
          <a:prstGeom prst="rect">
            <a:avLst/>
          </a:prstGeom>
          <a:noFill/>
          <a:ln w="9525">
            <a:noFill/>
            <a:miter lim="800000"/>
            <a:headEnd/>
            <a:tailEnd/>
          </a:ln>
          <a:effectLst/>
        </p:spPr>
        <p:txBody>
          <a:bodyPr>
            <a:spAutoFit/>
          </a:bodyPr>
          <a:lstStyle/>
          <a:p>
            <a:pPr>
              <a:spcBef>
                <a:spcPct val="50000"/>
              </a:spcBef>
            </a:pPr>
            <a:r>
              <a:rPr lang="en-US" sz="2800" b="1">
                <a:latin typeface="Times New Roman" pitchFamily="18" charset="0"/>
                <a:cs typeface="Arial" charset="0"/>
              </a:rPr>
              <a:t>False Color Composite</a:t>
            </a:r>
          </a:p>
        </p:txBody>
      </p:sp>
      <p:sp>
        <p:nvSpPr>
          <p:cNvPr id="130069" name="Rectangle 21"/>
          <p:cNvSpPr>
            <a:spLocks noGrp="1" noChangeArrowheads="1"/>
          </p:cNvSpPr>
          <p:nvPr>
            <p:ph type="body" sz="half" idx="1"/>
          </p:nvPr>
        </p:nvSpPr>
        <p:spPr>
          <a:xfrm>
            <a:off x="457200" y="914400"/>
            <a:ext cx="7620000" cy="990600"/>
          </a:xfrm>
        </p:spPr>
        <p:txBody>
          <a:bodyPr/>
          <a:lstStyle/>
          <a:p>
            <a:pPr>
              <a:lnSpc>
                <a:spcPct val="90000"/>
              </a:lnSpc>
            </a:pPr>
            <a:r>
              <a:rPr lang="en-US" sz="2800"/>
              <a:t>Individual bands can be displayed in gray shades</a:t>
            </a:r>
          </a:p>
          <a:p>
            <a:pPr>
              <a:lnSpc>
                <a:spcPct val="90000"/>
              </a:lnSpc>
            </a:pPr>
            <a:r>
              <a:rPr lang="en-US" sz="2800"/>
              <a:t>Bands can be combined in color composites</a:t>
            </a:r>
          </a:p>
        </p:txBody>
      </p:sp>
      <p:sp>
        <p:nvSpPr>
          <p:cNvPr id="130073" name="Rectangle 25"/>
          <p:cNvSpPr>
            <a:spLocks noChangeArrowheads="1"/>
          </p:cNvSpPr>
          <p:nvPr/>
        </p:nvSpPr>
        <p:spPr bwMode="auto">
          <a:xfrm>
            <a:off x="3505200" y="4676775"/>
            <a:ext cx="5257800" cy="2014538"/>
          </a:xfrm>
          <a:prstGeom prst="rect">
            <a:avLst/>
          </a:prstGeom>
          <a:noFill/>
          <a:ln w="12700">
            <a:noFill/>
            <a:miter lim="800000"/>
            <a:headEnd type="none" w="sm" len="sm"/>
            <a:tailEnd type="none" w="sm" len="sm"/>
          </a:ln>
          <a:effectLst/>
        </p:spPr>
        <p:txBody>
          <a:bodyPr anchor="ctr">
            <a:spAutoFit/>
          </a:bodyPr>
          <a:lstStyle/>
          <a:p>
            <a:pPr eaLnBrk="0" hangingPunct="0">
              <a:buClr>
                <a:srgbClr val="FF0000"/>
              </a:buClr>
              <a:buFontTx/>
              <a:buChar char="•"/>
            </a:pPr>
            <a:r>
              <a:rPr lang="en-US"/>
              <a:t> Reds, depicting vegetation</a:t>
            </a:r>
          </a:p>
          <a:p>
            <a:pPr eaLnBrk="0" hangingPunct="0">
              <a:buClr>
                <a:srgbClr val="FF0000"/>
              </a:buClr>
              <a:buFontTx/>
              <a:buChar char="•"/>
            </a:pPr>
            <a:r>
              <a:rPr lang="en-US"/>
              <a:t> Medium grayish-browns, mainly along the bright sun-facing  slopes </a:t>
            </a:r>
          </a:p>
          <a:p>
            <a:pPr eaLnBrk="0" hangingPunct="0">
              <a:buClr>
                <a:srgbClr val="FF0000"/>
              </a:buClr>
              <a:buFontTx/>
              <a:buChar char="•"/>
            </a:pPr>
            <a:r>
              <a:rPr lang="en-US"/>
              <a:t> Deep blue, depicting ocean and bay</a:t>
            </a:r>
          </a:p>
          <a:p>
            <a:pPr eaLnBrk="0" hangingPunct="0">
              <a:buClr>
                <a:srgbClr val="FF0000"/>
              </a:buClr>
              <a:buFontTx/>
              <a:buChar char="•"/>
            </a:pPr>
            <a:r>
              <a:rPr lang="en-US"/>
              <a:t> Near the shore, a bit lighter blue where thicker sediments add reflectance </a:t>
            </a:r>
          </a:p>
          <a:p>
            <a:pPr eaLnBrk="0" hangingPunct="0">
              <a:buClr>
                <a:srgbClr val="FF0000"/>
              </a:buClr>
              <a:buFontTx/>
              <a:buChar char="•"/>
            </a:pPr>
            <a:endParaRPr lang="en-US"/>
          </a:p>
        </p:txBody>
      </p:sp>
      <p:pic>
        <p:nvPicPr>
          <p:cNvPr id="130074" name="Picture 26"/>
          <p:cNvPicPr>
            <a:picLocks noChangeAspect="1" noChangeArrowheads="1"/>
          </p:cNvPicPr>
          <p:nvPr/>
        </p:nvPicPr>
        <p:blipFill>
          <a:blip r:embed="rId3" cstate="print"/>
          <a:srcRect/>
          <a:stretch>
            <a:fillRect/>
          </a:stretch>
        </p:blipFill>
        <p:spPr bwMode="auto">
          <a:xfrm>
            <a:off x="0" y="3429000"/>
            <a:ext cx="3505200" cy="3429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z="3600" b="1" i="1"/>
              <a:t>Remote Sensing</a:t>
            </a:r>
            <a:br>
              <a:rPr lang="en-US" sz="3600" b="1" i="1"/>
            </a:br>
            <a:r>
              <a:rPr lang="en-US" sz="2800" b="1"/>
              <a:t>The Good News</a:t>
            </a:r>
          </a:p>
        </p:txBody>
      </p:sp>
      <p:sp>
        <p:nvSpPr>
          <p:cNvPr id="172035" name="Rectangle 3"/>
          <p:cNvSpPr>
            <a:spLocks noGrp="1" noChangeArrowheads="1"/>
          </p:cNvSpPr>
          <p:nvPr>
            <p:ph type="body" sz="half" idx="1"/>
          </p:nvPr>
        </p:nvSpPr>
        <p:spPr>
          <a:xfrm>
            <a:off x="533400" y="1676400"/>
            <a:ext cx="3598863" cy="3740150"/>
          </a:xfrm>
        </p:spPr>
        <p:txBody>
          <a:bodyPr/>
          <a:lstStyle/>
          <a:p>
            <a:r>
              <a:rPr lang="en-US" sz="2400"/>
              <a:t>sensors - spectral bands, higher resolution (</a:t>
            </a:r>
            <a:r>
              <a:rPr lang="en-US" sz="2400">
                <a:cs typeface="Times New Roman" pitchFamily="18" charset="0"/>
              </a:rPr>
              <a:t>&lt; 1m)</a:t>
            </a:r>
            <a:endParaRPr lang="en-US" sz="2400"/>
          </a:p>
          <a:p>
            <a:r>
              <a:rPr lang="en-US" sz="2400"/>
              <a:t>lower data costs?</a:t>
            </a:r>
          </a:p>
          <a:p>
            <a:r>
              <a:rPr lang="en-US" sz="2400"/>
              <a:t>inexpensive, powerful  software</a:t>
            </a:r>
          </a:p>
          <a:p>
            <a:r>
              <a:rPr lang="en-US" sz="2400"/>
              <a:t>global datasets</a:t>
            </a:r>
          </a:p>
          <a:p>
            <a:r>
              <a:rPr lang="en-US" sz="2400"/>
              <a:t>improved interface to GIS</a:t>
            </a:r>
          </a:p>
          <a:p>
            <a:r>
              <a:rPr lang="en-US" sz="2400"/>
              <a:t>biophysical analyses - biomass, soil moisture, turbidity</a:t>
            </a:r>
          </a:p>
        </p:txBody>
      </p:sp>
      <p:pic>
        <p:nvPicPr>
          <p:cNvPr id="172036" name="Picture 4" descr="eo1"/>
          <p:cNvPicPr>
            <a:picLocks noGrp="1" noChangeAspect="1" noChangeArrowheads="1"/>
          </p:cNvPicPr>
          <p:nvPr>
            <p:ph type="clipArt" sz="half" idx="2"/>
          </p:nvPr>
        </p:nvPicPr>
        <p:blipFill>
          <a:blip r:embed="rId3" cstate="print"/>
          <a:srcRect/>
          <a:stretch>
            <a:fillRect/>
          </a:stretch>
        </p:blipFill>
        <p:spPr>
          <a:xfrm>
            <a:off x="4249738" y="1600200"/>
            <a:ext cx="2339975" cy="1822450"/>
          </a:xfrm>
          <a:noFill/>
          <a:ln/>
        </p:spPr>
      </p:pic>
      <p:pic>
        <p:nvPicPr>
          <p:cNvPr id="172037" name="Picture 5" descr="Ikonos-wash_monument"/>
          <p:cNvPicPr>
            <a:picLocks noChangeAspect="1" noChangeArrowheads="1"/>
          </p:cNvPicPr>
          <p:nvPr/>
        </p:nvPicPr>
        <p:blipFill>
          <a:blip r:embed="rId4" cstate="print"/>
          <a:srcRect/>
          <a:stretch>
            <a:fillRect/>
          </a:stretch>
        </p:blipFill>
        <p:spPr bwMode="auto">
          <a:xfrm>
            <a:off x="4572000" y="3733800"/>
            <a:ext cx="2209800" cy="2198688"/>
          </a:xfrm>
          <a:prstGeom prst="rect">
            <a:avLst/>
          </a:prstGeom>
          <a:noFill/>
        </p:spPr>
      </p:pic>
      <p:pic>
        <p:nvPicPr>
          <p:cNvPr id="172038" name="Picture 6" descr="RS_classified"/>
          <p:cNvPicPr>
            <a:picLocks noChangeAspect="1" noChangeArrowheads="1"/>
          </p:cNvPicPr>
          <p:nvPr/>
        </p:nvPicPr>
        <p:blipFill>
          <a:blip r:embed="rId5" cstate="print"/>
          <a:srcRect/>
          <a:stretch>
            <a:fillRect/>
          </a:stretch>
        </p:blipFill>
        <p:spPr bwMode="auto">
          <a:xfrm>
            <a:off x="6858000" y="2133600"/>
            <a:ext cx="1782763" cy="37338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74638"/>
            <a:ext cx="4356100" cy="1143000"/>
          </a:xfrm>
        </p:spPr>
        <p:txBody>
          <a:bodyPr/>
          <a:lstStyle/>
          <a:p>
            <a:r>
              <a:rPr lang="en-US" sz="3600" b="1" i="1"/>
              <a:t>Remote Sensing</a:t>
            </a:r>
            <a:br>
              <a:rPr lang="en-US" sz="3600" b="1" i="1"/>
            </a:br>
            <a:r>
              <a:rPr lang="en-US" sz="2800" b="1"/>
              <a:t>Some Typical Applications</a:t>
            </a:r>
          </a:p>
        </p:txBody>
      </p:sp>
      <p:sp>
        <p:nvSpPr>
          <p:cNvPr id="176131" name="Rectangle 3"/>
          <p:cNvSpPr>
            <a:spLocks noGrp="1" noChangeArrowheads="1"/>
          </p:cNvSpPr>
          <p:nvPr>
            <p:ph type="body" sz="half" idx="1"/>
          </p:nvPr>
        </p:nvSpPr>
        <p:spPr>
          <a:xfrm>
            <a:off x="228600" y="1981200"/>
            <a:ext cx="2971800" cy="3878263"/>
          </a:xfrm>
        </p:spPr>
        <p:txBody>
          <a:bodyPr/>
          <a:lstStyle/>
          <a:p>
            <a:pPr>
              <a:lnSpc>
                <a:spcPct val="90000"/>
              </a:lnSpc>
            </a:pPr>
            <a:r>
              <a:rPr lang="en-US" sz="2400"/>
              <a:t>Mapping or monitoring  land cover and land use</a:t>
            </a:r>
          </a:p>
          <a:p>
            <a:pPr>
              <a:lnSpc>
                <a:spcPct val="90000"/>
              </a:lnSpc>
            </a:pPr>
            <a:r>
              <a:rPr lang="en-US" sz="2400"/>
              <a:t>Measuring area, volume, trajectory</a:t>
            </a:r>
          </a:p>
          <a:p>
            <a:pPr>
              <a:lnSpc>
                <a:spcPct val="90000"/>
              </a:lnSpc>
              <a:buFontTx/>
              <a:buNone/>
            </a:pPr>
            <a:endParaRPr lang="en-US" sz="2400"/>
          </a:p>
        </p:txBody>
      </p:sp>
      <p:sp>
        <p:nvSpPr>
          <p:cNvPr id="176132" name="Text Box 4"/>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6133" name="Picture 5" descr="landcover_legend"/>
          <p:cNvPicPr>
            <a:picLocks noChangeAspect="1" noChangeArrowheads="1"/>
          </p:cNvPicPr>
          <p:nvPr/>
        </p:nvPicPr>
        <p:blipFill>
          <a:blip r:embed="rId3" cstate="print"/>
          <a:srcRect/>
          <a:stretch>
            <a:fillRect/>
          </a:stretch>
        </p:blipFill>
        <p:spPr bwMode="auto">
          <a:xfrm>
            <a:off x="5791200" y="3657600"/>
            <a:ext cx="2713038" cy="3009900"/>
          </a:xfrm>
          <a:prstGeom prst="rect">
            <a:avLst/>
          </a:prstGeom>
          <a:noFill/>
        </p:spPr>
      </p:pic>
      <p:pic>
        <p:nvPicPr>
          <p:cNvPr id="176134" name="Picture 6"/>
          <p:cNvPicPr>
            <a:picLocks noChangeAspect="1" noChangeArrowheads="1"/>
          </p:cNvPicPr>
          <p:nvPr/>
        </p:nvPicPr>
        <p:blipFill>
          <a:blip r:embed="rId4" cstate="print"/>
          <a:srcRect/>
          <a:stretch>
            <a:fillRect/>
          </a:stretch>
        </p:blipFill>
        <p:spPr bwMode="auto">
          <a:xfrm>
            <a:off x="5410200" y="914400"/>
            <a:ext cx="3457575" cy="2595563"/>
          </a:xfrm>
          <a:prstGeom prst="rect">
            <a:avLst/>
          </a:prstGeom>
          <a:noFill/>
          <a:ln w="12700">
            <a:noFill/>
            <a:miter lim="800000"/>
            <a:headEnd type="none" w="sm" len="sm"/>
            <a:tailEnd type="none" w="sm" len="sm"/>
          </a:ln>
          <a:effectLst/>
        </p:spPr>
      </p:pic>
      <p:pic>
        <p:nvPicPr>
          <p:cNvPr id="176135" name="Picture 7" descr="RS_classified"/>
          <p:cNvPicPr>
            <a:picLocks noChangeAspect="1" noChangeArrowheads="1"/>
          </p:cNvPicPr>
          <p:nvPr/>
        </p:nvPicPr>
        <p:blipFill>
          <a:blip r:embed="rId5" cstate="print"/>
          <a:srcRect/>
          <a:stretch>
            <a:fillRect/>
          </a:stretch>
        </p:blipFill>
        <p:spPr bwMode="auto">
          <a:xfrm>
            <a:off x="3048000" y="1676400"/>
            <a:ext cx="2255838" cy="4724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152400"/>
            <a:ext cx="8229600" cy="838200"/>
          </a:xfrm>
        </p:spPr>
        <p:txBody>
          <a:bodyPr/>
          <a:lstStyle/>
          <a:p>
            <a:r>
              <a:rPr lang="en-US" sz="3600" b="1" i="1"/>
              <a:t>Geospatial Data</a:t>
            </a:r>
          </a:p>
        </p:txBody>
      </p:sp>
      <p:pic>
        <p:nvPicPr>
          <p:cNvPr id="126979" name="Picture 3" descr="DLG hydro"/>
          <p:cNvPicPr>
            <a:picLocks noChangeAspect="1" noChangeArrowheads="1"/>
          </p:cNvPicPr>
          <p:nvPr/>
        </p:nvPicPr>
        <p:blipFill>
          <a:blip r:embed="rId3" cstate="print"/>
          <a:srcRect/>
          <a:stretch>
            <a:fillRect/>
          </a:stretch>
        </p:blipFill>
        <p:spPr bwMode="auto">
          <a:xfrm>
            <a:off x="838200" y="1219200"/>
            <a:ext cx="2362200" cy="1825625"/>
          </a:xfrm>
          <a:prstGeom prst="rect">
            <a:avLst/>
          </a:prstGeom>
          <a:noFill/>
        </p:spPr>
      </p:pic>
      <p:pic>
        <p:nvPicPr>
          <p:cNvPr id="126980" name="Picture 4" descr="DRG"/>
          <p:cNvPicPr>
            <a:picLocks noChangeAspect="1" noChangeArrowheads="1"/>
          </p:cNvPicPr>
          <p:nvPr/>
        </p:nvPicPr>
        <p:blipFill>
          <a:blip r:embed="rId4" cstate="print"/>
          <a:srcRect/>
          <a:stretch>
            <a:fillRect/>
          </a:stretch>
        </p:blipFill>
        <p:spPr bwMode="auto">
          <a:xfrm>
            <a:off x="5943600" y="1219200"/>
            <a:ext cx="2362200" cy="1825625"/>
          </a:xfrm>
          <a:prstGeom prst="rect">
            <a:avLst/>
          </a:prstGeom>
          <a:noFill/>
        </p:spPr>
      </p:pic>
      <p:pic>
        <p:nvPicPr>
          <p:cNvPr id="126981" name="Picture 5" descr="DLG roads"/>
          <p:cNvPicPr>
            <a:picLocks noChangeAspect="1" noChangeArrowheads="1"/>
          </p:cNvPicPr>
          <p:nvPr/>
        </p:nvPicPr>
        <p:blipFill>
          <a:blip r:embed="rId5" cstate="print"/>
          <a:srcRect/>
          <a:stretch>
            <a:fillRect/>
          </a:stretch>
        </p:blipFill>
        <p:spPr bwMode="auto">
          <a:xfrm>
            <a:off x="3352800" y="1219200"/>
            <a:ext cx="2362200" cy="1827213"/>
          </a:xfrm>
          <a:prstGeom prst="rect">
            <a:avLst/>
          </a:prstGeom>
          <a:noFill/>
        </p:spPr>
      </p:pic>
      <p:pic>
        <p:nvPicPr>
          <p:cNvPr id="126982" name="Picture 6" descr="DEM"/>
          <p:cNvPicPr>
            <a:picLocks noChangeAspect="1" noChangeArrowheads="1"/>
          </p:cNvPicPr>
          <p:nvPr/>
        </p:nvPicPr>
        <p:blipFill>
          <a:blip r:embed="rId6" cstate="print"/>
          <a:srcRect/>
          <a:stretch>
            <a:fillRect/>
          </a:stretch>
        </p:blipFill>
        <p:spPr bwMode="auto">
          <a:xfrm>
            <a:off x="838200" y="3886200"/>
            <a:ext cx="2362200" cy="1827213"/>
          </a:xfrm>
          <a:prstGeom prst="rect">
            <a:avLst/>
          </a:prstGeom>
          <a:noFill/>
        </p:spPr>
      </p:pic>
      <p:pic>
        <p:nvPicPr>
          <p:cNvPr id="126983" name="Picture 7" descr="SSURGO sample"/>
          <p:cNvPicPr>
            <a:picLocks noChangeAspect="1" noChangeArrowheads="1"/>
          </p:cNvPicPr>
          <p:nvPr/>
        </p:nvPicPr>
        <p:blipFill>
          <a:blip r:embed="rId7" cstate="print"/>
          <a:srcRect/>
          <a:stretch>
            <a:fillRect/>
          </a:stretch>
        </p:blipFill>
        <p:spPr bwMode="auto">
          <a:xfrm>
            <a:off x="3429000" y="3886200"/>
            <a:ext cx="2349500" cy="1846263"/>
          </a:xfrm>
          <a:prstGeom prst="rect">
            <a:avLst/>
          </a:prstGeom>
          <a:noFill/>
        </p:spPr>
      </p:pic>
      <p:pic>
        <p:nvPicPr>
          <p:cNvPr id="126984" name="Picture 8" descr="tmlinc92"/>
          <p:cNvPicPr>
            <a:picLocks noChangeAspect="1" noChangeArrowheads="1"/>
          </p:cNvPicPr>
          <p:nvPr/>
        </p:nvPicPr>
        <p:blipFill>
          <a:blip r:embed="rId8" cstate="print"/>
          <a:srcRect/>
          <a:stretch>
            <a:fillRect/>
          </a:stretch>
        </p:blipFill>
        <p:spPr bwMode="auto">
          <a:xfrm>
            <a:off x="6019800" y="3886200"/>
            <a:ext cx="2438400" cy="1828800"/>
          </a:xfrm>
          <a:prstGeom prst="rect">
            <a:avLst/>
          </a:prstGeom>
          <a:noFill/>
          <a:ln w="9525">
            <a:noFill/>
            <a:miter lim="800000"/>
            <a:headEnd/>
            <a:tailEnd/>
          </a:ln>
        </p:spPr>
      </p:pic>
      <p:sp>
        <p:nvSpPr>
          <p:cNvPr id="126985" name="Text Box 9"/>
          <p:cNvSpPr txBox="1">
            <a:spLocks noChangeArrowheads="1"/>
          </p:cNvSpPr>
          <p:nvPr/>
        </p:nvSpPr>
        <p:spPr bwMode="auto">
          <a:xfrm>
            <a:off x="1066800" y="3048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Hydrography</a:t>
            </a:r>
          </a:p>
        </p:txBody>
      </p:sp>
      <p:sp>
        <p:nvSpPr>
          <p:cNvPr id="126986" name="Text Box 10"/>
          <p:cNvSpPr txBox="1">
            <a:spLocks noChangeArrowheads="1"/>
          </p:cNvSpPr>
          <p:nvPr/>
        </p:nvSpPr>
        <p:spPr bwMode="auto">
          <a:xfrm>
            <a:off x="3581400" y="3048000"/>
            <a:ext cx="19812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Transportation</a:t>
            </a:r>
          </a:p>
        </p:txBody>
      </p:sp>
      <p:sp>
        <p:nvSpPr>
          <p:cNvPr id="126987" name="Text Box 11"/>
          <p:cNvSpPr txBox="1">
            <a:spLocks noChangeArrowheads="1"/>
          </p:cNvSpPr>
          <p:nvPr/>
        </p:nvSpPr>
        <p:spPr bwMode="auto">
          <a:xfrm>
            <a:off x="12954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Elevation</a:t>
            </a:r>
          </a:p>
        </p:txBody>
      </p:sp>
      <p:sp>
        <p:nvSpPr>
          <p:cNvPr id="126988" name="Text Box 12"/>
          <p:cNvSpPr txBox="1">
            <a:spLocks noChangeArrowheads="1"/>
          </p:cNvSpPr>
          <p:nvPr/>
        </p:nvSpPr>
        <p:spPr bwMode="auto">
          <a:xfrm>
            <a:off x="4114800" y="5715000"/>
            <a:ext cx="1524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Soils</a:t>
            </a:r>
          </a:p>
        </p:txBody>
      </p:sp>
      <p:sp>
        <p:nvSpPr>
          <p:cNvPr id="126989" name="Text Box 13"/>
          <p:cNvSpPr txBox="1">
            <a:spLocks noChangeArrowheads="1"/>
          </p:cNvSpPr>
          <p:nvPr/>
        </p:nvSpPr>
        <p:spPr bwMode="auto">
          <a:xfrm>
            <a:off x="64008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Land Use</a:t>
            </a:r>
          </a:p>
        </p:txBody>
      </p:sp>
      <p:sp>
        <p:nvSpPr>
          <p:cNvPr id="126990" name="Text Box 14"/>
          <p:cNvSpPr txBox="1">
            <a:spLocks noChangeArrowheads="1"/>
          </p:cNvSpPr>
          <p:nvPr/>
        </p:nvSpPr>
        <p:spPr bwMode="auto">
          <a:xfrm>
            <a:off x="6019800" y="3048000"/>
            <a:ext cx="22098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Digitized Quads</a:t>
            </a:r>
          </a:p>
        </p:txBody>
      </p:sp>
      <p:sp>
        <p:nvSpPr>
          <p:cNvPr id="126991" name="Text Box 15"/>
          <p:cNvSpPr txBox="1">
            <a:spLocks noChangeArrowheads="1"/>
          </p:cNvSpPr>
          <p:nvPr/>
        </p:nvSpPr>
        <p:spPr bwMode="auto">
          <a:xfrm>
            <a:off x="228600" y="6196013"/>
            <a:ext cx="8718550" cy="427037"/>
          </a:xfrm>
          <a:prstGeom prst="rect">
            <a:avLst/>
          </a:prstGeom>
          <a:noFill/>
          <a:ln w="12700">
            <a:noFill/>
            <a:miter lim="800000"/>
            <a:headEnd type="none" w="sm" len="sm"/>
            <a:tailEnd type="none" w="sm" len="sm"/>
          </a:ln>
          <a:effectLst/>
        </p:spPr>
        <p:txBody>
          <a:bodyPr wrap="none">
            <a:spAutoFit/>
          </a:bodyPr>
          <a:lstStyle/>
          <a:p>
            <a:r>
              <a:rPr lang="en-US" sz="2200"/>
              <a:t>Aerial and satellite images are valuable source of spatial data in GIS!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sz="half" idx="1"/>
          </p:nvPr>
        </p:nvSpPr>
        <p:spPr>
          <a:xfrm>
            <a:off x="304800" y="533400"/>
            <a:ext cx="4648200" cy="1905000"/>
          </a:xfrm>
        </p:spPr>
        <p:txBody>
          <a:bodyPr/>
          <a:lstStyle/>
          <a:p>
            <a:pPr>
              <a:lnSpc>
                <a:spcPct val="90000"/>
              </a:lnSpc>
            </a:pPr>
            <a:r>
              <a:rPr lang="en-US" sz="2400"/>
              <a:t>Estimating biomass, surface temperature, turbidity</a:t>
            </a:r>
          </a:p>
          <a:p>
            <a:pPr>
              <a:lnSpc>
                <a:spcPct val="90000"/>
              </a:lnSpc>
            </a:pPr>
            <a:r>
              <a:rPr lang="en-US" sz="2400"/>
              <a:t>Extent/impacts of natural hazards (e.g., drought, fires)</a:t>
            </a:r>
          </a:p>
          <a:p>
            <a:pPr>
              <a:lnSpc>
                <a:spcPct val="90000"/>
              </a:lnSpc>
            </a:pPr>
            <a:endParaRPr lang="en-US" sz="2400"/>
          </a:p>
        </p:txBody>
      </p:sp>
      <p:sp>
        <p:nvSpPr>
          <p:cNvPr id="177155" name="Text Box 3"/>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7156" name="Picture 4" descr="AVHRR NDVI Drought"/>
          <p:cNvPicPr>
            <a:picLocks noChangeAspect="1" noChangeArrowheads="1"/>
          </p:cNvPicPr>
          <p:nvPr/>
        </p:nvPicPr>
        <p:blipFill>
          <a:blip r:embed="rId3" cstate="print"/>
          <a:srcRect/>
          <a:stretch>
            <a:fillRect/>
          </a:stretch>
        </p:blipFill>
        <p:spPr bwMode="auto">
          <a:xfrm>
            <a:off x="5181600" y="533400"/>
            <a:ext cx="2727325" cy="6096000"/>
          </a:xfrm>
          <a:prstGeom prst="rect">
            <a:avLst/>
          </a:prstGeom>
          <a:noFill/>
        </p:spPr>
      </p:pic>
      <p:pic>
        <p:nvPicPr>
          <p:cNvPr id="177157" name="Picture 5"/>
          <p:cNvPicPr>
            <a:picLocks noChangeAspect="1" noChangeArrowheads="1"/>
          </p:cNvPicPr>
          <p:nvPr/>
        </p:nvPicPr>
        <p:blipFill>
          <a:blip r:embed="rId4" cstate="print"/>
          <a:srcRect/>
          <a:stretch>
            <a:fillRect/>
          </a:stretch>
        </p:blipFill>
        <p:spPr bwMode="auto">
          <a:xfrm>
            <a:off x="990600" y="2514600"/>
            <a:ext cx="3448050" cy="2586038"/>
          </a:xfrm>
          <a:prstGeom prst="rect">
            <a:avLst/>
          </a:prstGeom>
          <a:noFill/>
          <a:ln w="12700">
            <a:noFill/>
            <a:miter lim="800000"/>
            <a:headEnd type="none" w="sm" len="sm"/>
            <a:tailEnd type="none" w="sm" len="sm"/>
          </a:ln>
          <a:effectLst/>
        </p:spPr>
      </p:pic>
      <p:pic>
        <p:nvPicPr>
          <p:cNvPr id="177158" name="Picture 6"/>
          <p:cNvPicPr>
            <a:picLocks noChangeAspect="1" noChangeArrowheads="1"/>
          </p:cNvPicPr>
          <p:nvPr/>
        </p:nvPicPr>
        <p:blipFill>
          <a:blip r:embed="rId5" cstate="print"/>
          <a:srcRect/>
          <a:stretch>
            <a:fillRect/>
          </a:stretch>
        </p:blipFill>
        <p:spPr bwMode="auto">
          <a:xfrm>
            <a:off x="1905000" y="5203825"/>
            <a:ext cx="1676400" cy="165417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Invasive species (</a:t>
            </a:r>
            <a:r>
              <a:rPr lang="en-US" dirty="0" smtClean="0">
                <a:solidFill>
                  <a:schemeClr val="tx2"/>
                </a:solidFill>
                <a:latin typeface="+mj-lt"/>
                <a:ea typeface="+mj-ea"/>
                <a:cs typeface="+mj-cs"/>
              </a:rPr>
              <a:t>Albuquerque, NM)</a:t>
            </a:r>
            <a:endParaRPr lang="en-US" dirty="0"/>
          </a:p>
        </p:txBody>
      </p:sp>
      <p:pic>
        <p:nvPicPr>
          <p:cNvPr id="258050" name="Picture 2"/>
          <p:cNvPicPr>
            <a:picLocks noGrp="1" noChangeAspect="1" noChangeArrowheads="1"/>
          </p:cNvPicPr>
          <p:nvPr>
            <p:ph sz="half" idx="1"/>
          </p:nvPr>
        </p:nvPicPr>
        <p:blipFill>
          <a:blip r:embed="rId2" cstate="print"/>
          <a:srcRect/>
          <a:stretch>
            <a:fillRect/>
          </a:stretch>
        </p:blipFill>
        <p:spPr bwMode="auto">
          <a:xfrm>
            <a:off x="685271" y="1905000"/>
            <a:ext cx="3941233" cy="4267200"/>
          </a:xfrm>
          <a:prstGeom prst="rect">
            <a:avLst/>
          </a:prstGeom>
          <a:noFill/>
          <a:ln w="12700" cap="flat" cmpd="sng">
            <a:noFill/>
            <a:prstDash val="solid"/>
            <a:miter lim="800000"/>
            <a:headEnd type="none" w="sm" len="sm"/>
            <a:tailEnd type="none" w="sm" len="sm"/>
          </a:ln>
        </p:spPr>
      </p:pic>
      <p:pic>
        <p:nvPicPr>
          <p:cNvPr id="258051" name="Picture 3"/>
          <p:cNvPicPr>
            <a:picLocks noGrp="1" noChangeAspect="1" noChangeArrowheads="1"/>
          </p:cNvPicPr>
          <p:nvPr>
            <p:ph sz="half" idx="2"/>
          </p:nvPr>
        </p:nvPicPr>
        <p:blipFill>
          <a:blip r:embed="rId3" cstate="print"/>
          <a:srcRect/>
          <a:stretch>
            <a:fillRect/>
          </a:stretch>
        </p:blipFill>
        <p:spPr bwMode="auto">
          <a:xfrm>
            <a:off x="5105400" y="1828800"/>
            <a:ext cx="2224755" cy="4525963"/>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533400" y="533400"/>
            <a:ext cx="8229600" cy="1143000"/>
          </a:xfrm>
        </p:spPr>
        <p:txBody>
          <a:bodyPr/>
          <a:lstStyle/>
          <a:p>
            <a:r>
              <a:rPr lang="en-US" sz="2800" b="1"/>
              <a:t>Vegetation Index:</a:t>
            </a:r>
            <a:r>
              <a:rPr lang="en-US" sz="2800" b="1">
                <a:solidFill>
                  <a:schemeClr val="tx1"/>
                </a:solidFill>
              </a:rPr>
              <a:t> </a:t>
            </a:r>
            <a:br>
              <a:rPr lang="en-US" sz="2800" b="1">
                <a:solidFill>
                  <a:schemeClr val="tx1"/>
                </a:solidFill>
              </a:rPr>
            </a:br>
            <a:r>
              <a:rPr lang="en-US" sz="2800" b="1"/>
              <a:t>Infrared/Red Ratio Vegetation Index</a:t>
            </a:r>
            <a:br>
              <a:rPr lang="en-US" sz="2800" b="1"/>
            </a:br>
            <a:endParaRPr lang="en-US" sz="2800" b="1"/>
          </a:p>
        </p:txBody>
      </p:sp>
      <p:sp>
        <p:nvSpPr>
          <p:cNvPr id="206851" name="Rectangle 3"/>
          <p:cNvSpPr>
            <a:spLocks noGrp="1" noChangeArrowheads="1"/>
          </p:cNvSpPr>
          <p:nvPr>
            <p:ph type="body" sz="half" idx="1"/>
          </p:nvPr>
        </p:nvSpPr>
        <p:spPr>
          <a:xfrm>
            <a:off x="914400" y="1600200"/>
            <a:ext cx="7848600" cy="2819400"/>
          </a:xfrm>
        </p:spPr>
        <p:txBody>
          <a:bodyPr/>
          <a:lstStyle/>
          <a:p>
            <a:r>
              <a:rPr lang="en-US" sz="2400" dirty="0">
                <a:solidFill>
                  <a:schemeClr val="tx2"/>
                </a:solidFill>
              </a:rPr>
              <a:t>The near-infrared (NIR) to red simple ratio (SR) is the first true vegetation index</a:t>
            </a:r>
          </a:p>
          <a:p>
            <a:r>
              <a:rPr lang="en-US" sz="2400" dirty="0">
                <a:solidFill>
                  <a:schemeClr val="tx2"/>
                </a:solidFill>
              </a:rPr>
              <a:t>It takes advantage of the inverse relationship between chlorophyll absorption of red radiant energy and increased reflectance of near-infrared energy for healthy plant canopies (Cohen, 1991) </a:t>
            </a:r>
          </a:p>
          <a:p>
            <a:endParaRPr lang="en-US" sz="2400" dirty="0"/>
          </a:p>
        </p:txBody>
      </p:sp>
      <p:graphicFrame>
        <p:nvGraphicFramePr>
          <p:cNvPr id="206852" name="Object 4"/>
          <p:cNvGraphicFramePr>
            <a:graphicFrameLocks noGrp="1" noChangeAspect="1"/>
          </p:cNvGraphicFramePr>
          <p:nvPr>
            <p:ph sz="half" idx="2"/>
          </p:nvPr>
        </p:nvGraphicFramePr>
        <p:xfrm>
          <a:off x="3581400" y="4953000"/>
          <a:ext cx="1752600" cy="1044575"/>
        </p:xfrm>
        <a:graphic>
          <a:graphicData uri="http://schemas.openxmlformats.org/presentationml/2006/ole">
            <mc:AlternateContent xmlns:mc="http://schemas.openxmlformats.org/markup-compatibility/2006">
              <mc:Choice xmlns:v="urn:schemas-microsoft-com:vml" Requires="v">
                <p:oleObj spid="_x0000_s256006" name="Equation" r:id="rId4" imgW="596880" imgH="355320" progId="Equation.3">
                  <p:embed/>
                </p:oleObj>
              </mc:Choice>
              <mc:Fallback>
                <p:oleObj name="Equation" r:id="rId4" imgW="596880" imgH="3553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953000"/>
                        <a:ext cx="1752600" cy="1044575"/>
                      </a:xfrm>
                      <a:prstGeom prst="rect">
                        <a:avLst/>
                      </a:prstGeom>
                      <a:solidFill>
                        <a:srgbClr val="00FF00"/>
                      </a:solidFill>
                      <a:effectLst>
                        <a:outerShdw dist="107763" dir="2700000" algn="ctr" rotWithShape="0">
                          <a:srgbClr val="000000"/>
                        </a:outerShdw>
                      </a:effectLst>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228600" y="228600"/>
            <a:ext cx="4495800" cy="838200"/>
          </a:xfrm>
        </p:spPr>
        <p:txBody>
          <a:bodyPr/>
          <a:lstStyle/>
          <a:p>
            <a:r>
              <a:rPr lang="en-US" sz="3600" b="1" i="1" dirty="0"/>
              <a:t>Vegetation Index</a:t>
            </a:r>
          </a:p>
        </p:txBody>
      </p:sp>
      <p:sp>
        <p:nvSpPr>
          <p:cNvPr id="138247" name="Rectangle 7"/>
          <p:cNvSpPr>
            <a:spLocks noGrp="1" noChangeArrowheads="1"/>
          </p:cNvSpPr>
          <p:nvPr>
            <p:ph type="body" sz="half" idx="2"/>
          </p:nvPr>
        </p:nvSpPr>
        <p:spPr>
          <a:xfrm>
            <a:off x="4572000" y="762000"/>
            <a:ext cx="4114800" cy="3048000"/>
          </a:xfrm>
        </p:spPr>
        <p:txBody>
          <a:bodyPr/>
          <a:lstStyle/>
          <a:p>
            <a:pPr>
              <a:lnSpc>
                <a:spcPct val="90000"/>
              </a:lnSpc>
            </a:pPr>
            <a:r>
              <a:rPr lang="en-US" sz="2000" dirty="0"/>
              <a:t>As plants grow, canopy and biomass increase </a:t>
            </a:r>
          </a:p>
          <a:p>
            <a:pPr>
              <a:lnSpc>
                <a:spcPct val="90000"/>
              </a:lnSpc>
            </a:pPr>
            <a:r>
              <a:rPr lang="en-US" sz="2000" dirty="0"/>
              <a:t>Green leaves absorb more red and blue light –</a:t>
            </a:r>
          </a:p>
          <a:p>
            <a:pPr>
              <a:lnSpc>
                <a:spcPct val="90000"/>
              </a:lnSpc>
            </a:pPr>
            <a:r>
              <a:rPr lang="en-US" sz="2000" dirty="0"/>
              <a:t>Increase in NIR reflectance</a:t>
            </a:r>
          </a:p>
          <a:p>
            <a:pPr>
              <a:lnSpc>
                <a:spcPct val="90000"/>
              </a:lnSpc>
            </a:pPr>
            <a:r>
              <a:rPr lang="en-US" sz="2000" dirty="0"/>
              <a:t>Vegetation indices express the difference between NIR and red reflectance</a:t>
            </a:r>
          </a:p>
          <a:p>
            <a:pPr>
              <a:lnSpc>
                <a:spcPct val="90000"/>
              </a:lnSpc>
            </a:pPr>
            <a:r>
              <a:rPr lang="en-US" sz="2000" b="1" dirty="0"/>
              <a:t>“Greenness”</a:t>
            </a:r>
            <a:r>
              <a:rPr lang="en-US" sz="2000" dirty="0"/>
              <a:t> - associated with plant photosynthetic activity, biomass, fractional cover of vegetation</a:t>
            </a:r>
          </a:p>
        </p:txBody>
      </p:sp>
      <p:pic>
        <p:nvPicPr>
          <p:cNvPr id="138245" name="Picture 5"/>
          <p:cNvPicPr>
            <a:picLocks noChangeAspect="1" noChangeArrowheads="1"/>
          </p:cNvPicPr>
          <p:nvPr/>
        </p:nvPicPr>
        <p:blipFill>
          <a:blip r:embed="rId3" cstate="print"/>
          <a:srcRect/>
          <a:stretch>
            <a:fillRect/>
          </a:stretch>
        </p:blipFill>
        <p:spPr bwMode="auto">
          <a:xfrm>
            <a:off x="381000" y="1981200"/>
            <a:ext cx="4186238" cy="2936875"/>
          </a:xfrm>
          <a:prstGeom prst="rect">
            <a:avLst/>
          </a:prstGeom>
          <a:noFill/>
          <a:ln w="12700">
            <a:noFill/>
            <a:miter lim="800000"/>
            <a:headEnd type="none" w="sm" len="sm"/>
            <a:tailEnd type="none" w="sm" len="sm"/>
          </a:ln>
          <a:effectLst/>
        </p:spPr>
      </p:pic>
      <p:pic>
        <p:nvPicPr>
          <p:cNvPr id="138249" name="Picture 9" descr="NDVI=\frac{(NIR-RED)}{(NIR+RED)}"/>
          <p:cNvPicPr>
            <a:picLocks noChangeAspect="1" noChangeArrowheads="1"/>
          </p:cNvPicPr>
          <p:nvPr/>
        </p:nvPicPr>
        <p:blipFill>
          <a:blip r:embed="rId4" cstate="print"/>
          <a:srcRect/>
          <a:stretch>
            <a:fillRect/>
          </a:stretch>
        </p:blipFill>
        <p:spPr bwMode="auto">
          <a:xfrm>
            <a:off x="1066800" y="5638800"/>
            <a:ext cx="2076450" cy="447675"/>
          </a:xfrm>
          <a:prstGeom prst="rect">
            <a:avLst/>
          </a:prstGeom>
          <a:noFill/>
        </p:spPr>
      </p:pic>
      <p:sp>
        <p:nvSpPr>
          <p:cNvPr id="138250" name="Text Box 10"/>
          <p:cNvSpPr txBox="1">
            <a:spLocks noChangeArrowheads="1"/>
          </p:cNvSpPr>
          <p:nvPr/>
        </p:nvSpPr>
        <p:spPr bwMode="auto">
          <a:xfrm>
            <a:off x="304800" y="5105400"/>
            <a:ext cx="4724400" cy="396875"/>
          </a:xfrm>
          <a:prstGeom prst="rect">
            <a:avLst/>
          </a:prstGeom>
          <a:noFill/>
          <a:ln w="12700">
            <a:noFill/>
            <a:miter lim="800000"/>
            <a:headEnd type="none" w="sm" len="sm"/>
            <a:tailEnd type="none" w="sm" len="sm"/>
          </a:ln>
          <a:effectLst/>
        </p:spPr>
        <p:txBody>
          <a:bodyPr>
            <a:spAutoFit/>
          </a:bodyPr>
          <a:lstStyle/>
          <a:p>
            <a:r>
              <a:rPr lang="en-US" sz="2000" dirty="0">
                <a:solidFill>
                  <a:srgbClr val="FF0000"/>
                </a:solidFill>
              </a:rPr>
              <a:t>Normalized vegetation index (-1, 1)</a:t>
            </a:r>
          </a:p>
        </p:txBody>
      </p:sp>
      <p:pic>
        <p:nvPicPr>
          <p:cNvPr id="7" name="Picture 5"/>
          <p:cNvPicPr>
            <a:picLocks noChangeAspect="1" noChangeArrowheads="1"/>
          </p:cNvPicPr>
          <p:nvPr/>
        </p:nvPicPr>
        <p:blipFill>
          <a:blip r:embed="rId5" cstate="print"/>
          <a:srcRect/>
          <a:stretch>
            <a:fillRect/>
          </a:stretch>
        </p:blipFill>
        <p:spPr bwMode="auto">
          <a:xfrm>
            <a:off x="5181600" y="4495800"/>
            <a:ext cx="3505200" cy="2198304"/>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228600" y="533400"/>
          <a:ext cx="8610600" cy="5562600"/>
        </p:xfrm>
        <a:graphic>
          <a:graphicData uri="http://schemas.openxmlformats.org/presentationml/2006/ole">
            <mc:AlternateContent xmlns:mc="http://schemas.openxmlformats.org/markup-compatibility/2006">
              <mc:Choice xmlns:v="urn:schemas-microsoft-com:vml" Requires="v">
                <p:oleObj spid="_x0000_s257030" name="Photo Editor Photo" r:id="rId4" imgW="6838095" imgH="4420217" progId="">
                  <p:embed/>
                </p:oleObj>
              </mc:Choice>
              <mc:Fallback>
                <p:oleObj name="Photo Editor Photo" r:id="rId4" imgW="6838095" imgH="442021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8610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381000" y="2108200"/>
            <a:ext cx="8382000" cy="3759200"/>
          </a:xfrm>
          <a:prstGeom prst="rect">
            <a:avLst/>
          </a:prstGeom>
          <a:noFill/>
        </p:spPr>
      </p:pic>
      <p:sp>
        <p:nvSpPr>
          <p:cNvPr id="151555" name="Rectangle 3"/>
          <p:cNvSpPr>
            <a:spLocks noGrp="1" noChangeArrowheads="1"/>
          </p:cNvSpPr>
          <p:nvPr>
            <p:ph type="title"/>
          </p:nvPr>
        </p:nvSpPr>
        <p:spPr>
          <a:xfrm>
            <a:off x="381000" y="533400"/>
            <a:ext cx="8416925" cy="642938"/>
          </a:xfrm>
        </p:spPr>
        <p:txBody>
          <a:bodyPr/>
          <a:lstStyle/>
          <a:p>
            <a:r>
              <a:rPr lang="en-US" sz="3200">
                <a:effectLst>
                  <a:outerShdw blurRad="38100" dist="38100" dir="2700000" algn="tl">
                    <a:srgbClr val="C0C0C0"/>
                  </a:outerShdw>
                </a:effectLst>
              </a:rPr>
              <a:t>Global Normalized Difference Vegetation Index (NDVI) Image Produced Using (AVHRR) Imagery</a:t>
            </a:r>
            <a:endParaRPr lang="tr-TR" sz="320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57200" y="1295400"/>
            <a:ext cx="4192588" cy="946150"/>
          </a:xfrm>
          <a:prstGeom prst="rect">
            <a:avLst/>
          </a:prstGeom>
          <a:noFill/>
          <a:ln w="9525">
            <a:noFill/>
            <a:miter lim="800000"/>
            <a:headEnd/>
            <a:tailEnd/>
          </a:ln>
          <a:effectLst/>
        </p:spPr>
        <p:txBody>
          <a:bodyPr>
            <a:spAutoFit/>
          </a:bodyPr>
          <a:lstStyle/>
          <a:p>
            <a:pPr marL="230188" indent="-230188" eaLnBrk="0" hangingPunct="0">
              <a:buFontTx/>
              <a:buChar char="•"/>
            </a:pPr>
            <a:r>
              <a:rPr lang="en-US" sz="2800">
                <a:latin typeface="Times New Roman" pitchFamily="18" charset="0"/>
              </a:rPr>
              <a:t>The area of green leaf per unit area of ground</a:t>
            </a:r>
            <a:r>
              <a:rPr lang="en-US" sz="2400">
                <a:latin typeface="Times New Roman" pitchFamily="18" charset="0"/>
              </a:rPr>
              <a:t> </a:t>
            </a:r>
          </a:p>
        </p:txBody>
      </p:sp>
      <p:sp>
        <p:nvSpPr>
          <p:cNvPr id="173059" name="Rectangle 3"/>
          <p:cNvSpPr>
            <a:spLocks noGrp="1" noChangeArrowheads="1"/>
          </p:cNvSpPr>
          <p:nvPr>
            <p:ph type="title" idx="4294967295"/>
          </p:nvPr>
        </p:nvSpPr>
        <p:spPr>
          <a:xfrm>
            <a:off x="203200" y="433388"/>
            <a:ext cx="4673600" cy="504825"/>
          </a:xfrm>
        </p:spPr>
        <p:txBody>
          <a:bodyPr/>
          <a:lstStyle/>
          <a:p>
            <a:r>
              <a:rPr lang="en-US" sz="3600" b="1" i="1"/>
              <a:t>Leaf Area Index</a:t>
            </a:r>
            <a:endParaRPr lang="en-US" sz="3600">
              <a:solidFill>
                <a:schemeClr val="tx1"/>
              </a:solidFill>
            </a:endParaRPr>
          </a:p>
        </p:txBody>
      </p:sp>
      <p:pic>
        <p:nvPicPr>
          <p:cNvPr id="173060" name="Picture 4" descr="lai"/>
          <p:cNvPicPr>
            <a:picLocks noChangeAspect="1" noChangeArrowheads="1"/>
          </p:cNvPicPr>
          <p:nvPr/>
        </p:nvPicPr>
        <p:blipFill>
          <a:blip r:embed="rId3" cstate="print"/>
          <a:srcRect/>
          <a:stretch>
            <a:fillRect/>
          </a:stretch>
        </p:blipFill>
        <p:spPr bwMode="auto">
          <a:xfrm>
            <a:off x="4800600" y="433388"/>
            <a:ext cx="4154488" cy="6043612"/>
          </a:xfrm>
          <a:prstGeom prst="rect">
            <a:avLst/>
          </a:prstGeom>
          <a:noFill/>
        </p:spPr>
      </p:pic>
      <p:pic>
        <p:nvPicPr>
          <p:cNvPr id="173061" name="Picture 5" descr="LAI_example"/>
          <p:cNvPicPr>
            <a:picLocks noChangeAspect="1" noChangeArrowheads="1"/>
          </p:cNvPicPr>
          <p:nvPr/>
        </p:nvPicPr>
        <p:blipFill>
          <a:blip r:embed="rId4" cstate="print"/>
          <a:srcRect/>
          <a:stretch>
            <a:fillRect/>
          </a:stretch>
        </p:blipFill>
        <p:spPr bwMode="auto">
          <a:xfrm>
            <a:off x="533400" y="2743200"/>
            <a:ext cx="3810000" cy="153987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asonal ET.emf"/>
          <p:cNvPicPr>
            <a:picLocks noChangeAspect="1"/>
          </p:cNvPicPr>
          <p:nvPr/>
        </p:nvPicPr>
        <p:blipFill>
          <a:blip r:embed="rId2" cstate="print"/>
          <a:srcRect l="3995" t="17778" r="2557" b="38889"/>
          <a:stretch>
            <a:fillRect/>
          </a:stretch>
        </p:blipFill>
        <p:spPr>
          <a:xfrm>
            <a:off x="609600" y="609600"/>
            <a:ext cx="7991537" cy="4794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775675" y="762000"/>
            <a:ext cx="1710725"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Seasonal ET</a:t>
            </a:r>
            <a:endParaRPr lang="en-US" sz="2000" b="1" dirty="0">
              <a:solidFill>
                <a:srgbClr val="002060"/>
              </a:solidFill>
              <a:latin typeface="Arial" pitchFamily="34" charset="0"/>
              <a:cs typeface="Arial" pitchFamily="34" charset="0"/>
            </a:endParaRPr>
          </a:p>
        </p:txBody>
      </p:sp>
      <p:sp>
        <p:nvSpPr>
          <p:cNvPr id="6" name="Title 5"/>
          <p:cNvSpPr>
            <a:spLocks noGrp="1"/>
          </p:cNvSpPr>
          <p:nvPr>
            <p:ph type="title"/>
          </p:nvPr>
        </p:nvSpPr>
        <p:spPr>
          <a:xfrm>
            <a:off x="533400" y="5410200"/>
            <a:ext cx="8229600" cy="1143000"/>
          </a:xfrm>
        </p:spPr>
        <p:txBody>
          <a:bodyPr/>
          <a:lstStyle/>
          <a:p>
            <a:r>
              <a:rPr lang="en-US" sz="2800" dirty="0" smtClean="0"/>
              <a:t>Actual Evapotranspiration (ET)  at Central Platte Natural Resources District , NE</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65760" y="914400"/>
            <a:ext cx="3291840" cy="2743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794760" y="914400"/>
            <a:ext cx="3291840" cy="2743200"/>
          </a:xfrm>
          <a:prstGeom prst="rect">
            <a:avLst/>
          </a:prstGeom>
          <a:noFill/>
          <a:ln w="9525">
            <a:noFill/>
            <a:miter lim="800000"/>
            <a:headEnd/>
            <a:tailEnd/>
          </a:ln>
        </p:spPr>
      </p:pic>
      <p:sp>
        <p:nvSpPr>
          <p:cNvPr id="4" name="Rectangle 3"/>
          <p:cNvSpPr/>
          <p:nvPr/>
        </p:nvSpPr>
        <p:spPr>
          <a:xfrm>
            <a:off x="4343400" y="5943600"/>
            <a:ext cx="4572000" cy="646331"/>
          </a:xfrm>
          <a:prstGeom prst="rect">
            <a:avLst/>
          </a:prstGeom>
        </p:spPr>
        <p:txBody>
          <a:bodyPr>
            <a:spAutoFit/>
          </a:bodyPr>
          <a:lstStyle/>
          <a:p>
            <a:r>
              <a:rPr lang="en-US" dirty="0" smtClean="0"/>
              <a:t>http://www.nasa.gov/vision/earth/lookingatearth/socal_wildfires_oct07.html</a:t>
            </a:r>
            <a:endParaRPr lang="en-US" dirty="0"/>
          </a:p>
        </p:txBody>
      </p:sp>
      <p:sp>
        <p:nvSpPr>
          <p:cNvPr id="8" name="Rectangle 7"/>
          <p:cNvSpPr/>
          <p:nvPr/>
        </p:nvSpPr>
        <p:spPr>
          <a:xfrm>
            <a:off x="323850" y="3857625"/>
            <a:ext cx="6400800" cy="646331"/>
          </a:xfrm>
          <a:prstGeom prst="rect">
            <a:avLst/>
          </a:prstGeom>
        </p:spPr>
        <p:txBody>
          <a:bodyPr wrap="square">
            <a:spAutoFit/>
          </a:bodyPr>
          <a:lstStyle/>
          <a:p>
            <a:r>
              <a:rPr lang="en-US" sz="1200" dirty="0" smtClean="0"/>
              <a:t>Witch </a:t>
            </a:r>
            <a:r>
              <a:rPr lang="en-US" sz="1200" dirty="0" err="1" smtClean="0"/>
              <a:t>Wildland</a:t>
            </a:r>
            <a:r>
              <a:rPr lang="en-US" sz="1200" dirty="0" smtClean="0"/>
              <a:t> fire, burned 198,000 acres north of San Diego, destroying 1125 homes, commercial structures, and outbuildings. Over 3,000 firefighters finally contained the fire two weeks after it started on October 21. Fire started on Oct 8</a:t>
            </a:r>
            <a:r>
              <a:rPr lang="en-US" sz="1200" baseline="30000" dirty="0" smtClean="0"/>
              <a:t>th</a:t>
            </a:r>
            <a:r>
              <a:rPr lang="en-US" sz="1200" dirty="0" smtClean="0"/>
              <a:t> 2007</a:t>
            </a:r>
            <a:endParaRPr lang="en-US" sz="1200" dirty="0"/>
          </a:p>
        </p:txBody>
      </p:sp>
      <p:sp>
        <p:nvSpPr>
          <p:cNvPr id="9" name="Rectangle 8"/>
          <p:cNvSpPr/>
          <p:nvPr/>
        </p:nvSpPr>
        <p:spPr>
          <a:xfrm>
            <a:off x="228600" y="304800"/>
            <a:ext cx="4215321" cy="461665"/>
          </a:xfrm>
          <a:prstGeom prst="rect">
            <a:avLst/>
          </a:prstGeom>
        </p:spPr>
        <p:txBody>
          <a:bodyPr wrap="none">
            <a:spAutoFit/>
          </a:bodyPr>
          <a:lstStyle/>
          <a:p>
            <a:r>
              <a:rPr lang="en-US" sz="2400" b="1" dirty="0" smtClean="0"/>
              <a:t>Witch </a:t>
            </a:r>
            <a:r>
              <a:rPr lang="en-US" sz="2400" b="1" dirty="0" err="1" smtClean="0"/>
              <a:t>Wildland</a:t>
            </a:r>
            <a:r>
              <a:rPr lang="en-US" sz="2400" b="1" dirty="0" smtClean="0"/>
              <a:t> fire San Diego </a:t>
            </a:r>
            <a:endParaRPr lang="en-US" sz="2400" b="1" dirty="0"/>
          </a:p>
        </p:txBody>
      </p:sp>
      <p:sp>
        <p:nvSpPr>
          <p:cNvPr id="10" name="Rectangle 9"/>
          <p:cNvSpPr/>
          <p:nvPr/>
        </p:nvSpPr>
        <p:spPr>
          <a:xfrm>
            <a:off x="304800" y="4495800"/>
            <a:ext cx="7924800" cy="830997"/>
          </a:xfrm>
          <a:prstGeom prst="rect">
            <a:avLst/>
          </a:prstGeom>
        </p:spPr>
        <p:txBody>
          <a:bodyPr wrap="square">
            <a:spAutoFit/>
          </a:bodyPr>
          <a:lstStyle/>
          <a:p>
            <a:r>
              <a:rPr lang="en-US" sz="1200" dirty="0" smtClean="0"/>
              <a:t>This ASTER image depicts the area after the fire, on November 6; vegetation is green, burned areas are dark red, and urban areas are blue. On the burn severity index image, calculated using infrared and visible bands, red areas are the most severely burned, followed by green and blue. This information can help the US Forest Service to plan post-fire activities.</a:t>
            </a:r>
            <a:endParaRPr lang="en-US" sz="1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457200" y="1390471"/>
            <a:ext cx="7848600" cy="2620847"/>
          </a:xfrm>
          <a:prstGeom prst="rect">
            <a:avLst/>
          </a:prstGeom>
          <a:noFill/>
          <a:ln w="9525">
            <a:noFill/>
            <a:miter lim="800000"/>
            <a:headEnd/>
            <a:tailEnd/>
          </a:ln>
        </p:spPr>
      </p:pic>
      <p:sp>
        <p:nvSpPr>
          <p:cNvPr id="8" name="Rectangle 7"/>
          <p:cNvSpPr/>
          <p:nvPr/>
        </p:nvSpPr>
        <p:spPr>
          <a:xfrm>
            <a:off x="533400" y="4133671"/>
            <a:ext cx="7467600" cy="1200329"/>
          </a:xfrm>
          <a:prstGeom prst="rect">
            <a:avLst/>
          </a:prstGeom>
        </p:spPr>
        <p:txBody>
          <a:bodyPr wrap="square">
            <a:spAutoFit/>
          </a:bodyPr>
          <a:lstStyle/>
          <a:p>
            <a:r>
              <a:rPr lang="en-US" dirty="0" smtClean="0"/>
              <a:t>Three decades of Mississippi Delta sediment deposition from the Mississippi-Missouri River system eroded debris. The left image was acquired on January 16, 1973; the middle image on March 12, 1989; and the right image on January 6, 2003.</a:t>
            </a:r>
            <a:endParaRPr lang="en-US" dirty="0"/>
          </a:p>
        </p:txBody>
      </p:sp>
      <p:sp>
        <p:nvSpPr>
          <p:cNvPr id="9" name="Rectangle 8"/>
          <p:cNvSpPr/>
          <p:nvPr/>
        </p:nvSpPr>
        <p:spPr>
          <a:xfrm>
            <a:off x="685800" y="533400"/>
            <a:ext cx="6026458" cy="461665"/>
          </a:xfrm>
          <a:prstGeom prst="rect">
            <a:avLst/>
          </a:prstGeom>
        </p:spPr>
        <p:txBody>
          <a:bodyPr wrap="none">
            <a:spAutoFit/>
          </a:bodyPr>
          <a:lstStyle/>
          <a:p>
            <a:r>
              <a:rPr lang="en-US" sz="2400" b="1" dirty="0" err="1" smtClean="0"/>
              <a:t>Landsat</a:t>
            </a:r>
            <a:r>
              <a:rPr lang="en-US" sz="2400" b="1" dirty="0" smtClean="0"/>
              <a:t> Images to study sediment deposition </a:t>
            </a:r>
            <a:endParaRPr lang="en-US"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5" name="Object 5"/>
          <p:cNvGraphicFramePr>
            <a:graphicFrameLocks noGrp="1" noChangeAspect="1"/>
          </p:cNvGraphicFramePr>
          <p:nvPr>
            <p:ph type="clipArt" sz="half" idx="2"/>
          </p:nvPr>
        </p:nvGraphicFramePr>
        <p:xfrm>
          <a:off x="1371600" y="2438400"/>
          <a:ext cx="6248400" cy="4124325"/>
        </p:xfrm>
        <a:graphic>
          <a:graphicData uri="http://schemas.openxmlformats.org/presentationml/2006/ole">
            <mc:AlternateContent xmlns:mc="http://schemas.openxmlformats.org/markup-compatibility/2006">
              <mc:Choice xmlns:v="urn:schemas-microsoft-com:vml" Requires="v">
                <p:oleObj spid="_x0000_s56329" name="Photo Editor Photo" r:id="rId3" imgW="7497221" imgH="4952381" progId="">
                  <p:embed/>
                </p:oleObj>
              </mc:Choice>
              <mc:Fallback>
                <p:oleObj name="Photo Editor Photo" r:id="rId3" imgW="7497221" imgH="4952381"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438400"/>
                        <a:ext cx="6248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2" name="Rectangle 2"/>
          <p:cNvSpPr>
            <a:spLocks noGrp="1" noChangeArrowheads="1"/>
          </p:cNvSpPr>
          <p:nvPr>
            <p:ph type="title"/>
          </p:nvPr>
        </p:nvSpPr>
        <p:spPr>
          <a:xfrm>
            <a:off x="685800" y="0"/>
            <a:ext cx="7772400" cy="990600"/>
          </a:xfrm>
        </p:spPr>
        <p:txBody>
          <a:bodyPr/>
          <a:lstStyle/>
          <a:p>
            <a:r>
              <a:rPr lang="en-US" sz="3600" i="1" dirty="0"/>
              <a:t>Remote Sensing: A Definition</a:t>
            </a:r>
          </a:p>
        </p:txBody>
      </p:sp>
      <p:sp>
        <p:nvSpPr>
          <p:cNvPr id="56323" name="Rectangle 3"/>
          <p:cNvSpPr>
            <a:spLocks noGrp="1" noChangeArrowheads="1"/>
          </p:cNvSpPr>
          <p:nvPr>
            <p:ph type="body" sz="half" idx="1"/>
          </p:nvPr>
        </p:nvSpPr>
        <p:spPr>
          <a:xfrm>
            <a:off x="381000" y="990600"/>
            <a:ext cx="8458200" cy="1295400"/>
          </a:xfrm>
        </p:spPr>
        <p:txBody>
          <a:bodyPr/>
          <a:lstStyle/>
          <a:p>
            <a:pPr>
              <a:lnSpc>
                <a:spcPct val="90000"/>
              </a:lnSpc>
            </a:pPr>
            <a:r>
              <a:rPr lang="en-US" sz="2800" dirty="0"/>
              <a:t>The art and science of acquiring information about the earth and its environment using sensors mounted in aircraft and spacecraft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90600" y="1524000"/>
            <a:ext cx="6667500" cy="2219325"/>
          </a:xfrm>
          <a:prstGeom prst="rect">
            <a:avLst/>
          </a:prstGeom>
          <a:noFill/>
          <a:ln w="9525">
            <a:noFill/>
            <a:miter lim="800000"/>
            <a:headEnd/>
            <a:tailEnd/>
          </a:ln>
        </p:spPr>
      </p:pic>
      <p:sp>
        <p:nvSpPr>
          <p:cNvPr id="4" name="Rectangle 3"/>
          <p:cNvSpPr/>
          <p:nvPr/>
        </p:nvSpPr>
        <p:spPr>
          <a:xfrm>
            <a:off x="1066800" y="5867400"/>
            <a:ext cx="1958741" cy="369332"/>
          </a:xfrm>
          <a:prstGeom prst="rect">
            <a:avLst/>
          </a:prstGeom>
        </p:spPr>
        <p:txBody>
          <a:bodyPr wrap="none">
            <a:spAutoFit/>
          </a:bodyPr>
          <a:lstStyle/>
          <a:p>
            <a:r>
              <a:rPr lang="en-US" dirty="0" smtClean="0"/>
              <a:t>Photo credit: USGS</a:t>
            </a:r>
            <a:endParaRPr lang="en-US" dirty="0"/>
          </a:p>
        </p:txBody>
      </p:sp>
      <p:sp>
        <p:nvSpPr>
          <p:cNvPr id="5" name="Rectangle 4"/>
          <p:cNvSpPr/>
          <p:nvPr/>
        </p:nvSpPr>
        <p:spPr>
          <a:xfrm>
            <a:off x="4114800" y="5943600"/>
            <a:ext cx="4572000" cy="646331"/>
          </a:xfrm>
          <a:prstGeom prst="rect">
            <a:avLst/>
          </a:prstGeom>
        </p:spPr>
        <p:txBody>
          <a:bodyPr>
            <a:spAutoFit/>
          </a:bodyPr>
          <a:lstStyle/>
          <a:p>
            <a:r>
              <a:rPr lang="en-US" dirty="0" smtClean="0"/>
              <a:t>http://pubs.usgs.gov/fs/2010/3026/pdf/FS2010-3026.pdf</a:t>
            </a:r>
            <a:endParaRPr lang="en-US" dirty="0"/>
          </a:p>
        </p:txBody>
      </p:sp>
      <p:sp>
        <p:nvSpPr>
          <p:cNvPr id="6" name="Rectangle 5"/>
          <p:cNvSpPr/>
          <p:nvPr/>
        </p:nvSpPr>
        <p:spPr>
          <a:xfrm>
            <a:off x="990600" y="609600"/>
            <a:ext cx="2830903" cy="369332"/>
          </a:xfrm>
          <a:prstGeom prst="rect">
            <a:avLst/>
          </a:prstGeom>
        </p:spPr>
        <p:txBody>
          <a:bodyPr wrap="none">
            <a:spAutoFit/>
          </a:bodyPr>
          <a:lstStyle/>
          <a:p>
            <a:r>
              <a:rPr lang="en-US" b="1" dirty="0" smtClean="0"/>
              <a:t>Remote Sensing in Forestry </a:t>
            </a:r>
            <a:endParaRPr lang="en-US" b="1" dirty="0"/>
          </a:p>
        </p:txBody>
      </p:sp>
      <p:sp>
        <p:nvSpPr>
          <p:cNvPr id="7" name="Rectangle 6"/>
          <p:cNvSpPr/>
          <p:nvPr/>
        </p:nvSpPr>
        <p:spPr>
          <a:xfrm>
            <a:off x="914400" y="3886200"/>
            <a:ext cx="6781800" cy="1200329"/>
          </a:xfrm>
          <a:prstGeom prst="rect">
            <a:avLst/>
          </a:prstGeom>
        </p:spPr>
        <p:txBody>
          <a:bodyPr wrap="square">
            <a:spAutoFit/>
          </a:bodyPr>
          <a:lstStyle/>
          <a:p>
            <a:r>
              <a:rPr lang="en-US" dirty="0" smtClean="0"/>
              <a:t>Progression of deforestation in Bolivia from 1975 to 2000 using LANDSAT 2, 4, and 7 images. The image on the left was acquired on June 17, 1975; the middle image on July 10, 1992; and the right image on August 1, 2000.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4572000" cy="646331"/>
          </a:xfrm>
          <a:prstGeom prst="rect">
            <a:avLst/>
          </a:prstGeom>
        </p:spPr>
        <p:txBody>
          <a:bodyPr>
            <a:spAutoFit/>
          </a:bodyPr>
          <a:lstStyle/>
          <a:p>
            <a:r>
              <a:rPr lang="en-US" b="1" dirty="0" smtClean="0"/>
              <a:t>Airborne Remote Sensing to Support Precision Farming</a:t>
            </a:r>
            <a:endParaRPr lang="en-US" b="1" dirty="0"/>
          </a:p>
        </p:txBody>
      </p:sp>
      <p:pic>
        <p:nvPicPr>
          <p:cNvPr id="4098" name="Picture 2"/>
          <p:cNvPicPr>
            <a:picLocks noChangeAspect="1" noChangeArrowheads="1"/>
          </p:cNvPicPr>
          <p:nvPr/>
        </p:nvPicPr>
        <p:blipFill>
          <a:blip r:embed="rId3" cstate="print"/>
          <a:srcRect/>
          <a:stretch>
            <a:fillRect/>
          </a:stretch>
        </p:blipFill>
        <p:spPr bwMode="auto">
          <a:xfrm>
            <a:off x="457200" y="990600"/>
            <a:ext cx="7782128" cy="2438400"/>
          </a:xfrm>
          <a:prstGeom prst="rect">
            <a:avLst/>
          </a:prstGeom>
          <a:noFill/>
          <a:ln w="9525">
            <a:noFill/>
            <a:miter lim="800000"/>
            <a:headEnd/>
            <a:tailEnd/>
          </a:ln>
        </p:spPr>
      </p:pic>
      <p:sp>
        <p:nvSpPr>
          <p:cNvPr id="4" name="Rectangle 3"/>
          <p:cNvSpPr/>
          <p:nvPr/>
        </p:nvSpPr>
        <p:spPr>
          <a:xfrm>
            <a:off x="457200" y="3505200"/>
            <a:ext cx="2819400" cy="646331"/>
          </a:xfrm>
          <a:prstGeom prst="rect">
            <a:avLst/>
          </a:prstGeom>
        </p:spPr>
        <p:txBody>
          <a:bodyPr wrap="square">
            <a:spAutoFit/>
          </a:bodyPr>
          <a:lstStyle/>
          <a:p>
            <a:r>
              <a:rPr lang="en-US" dirty="0" smtClean="0"/>
              <a:t>Maturity Map of Brown Rice</a:t>
            </a:r>
            <a:br>
              <a:rPr lang="en-US" dirty="0" smtClean="0"/>
            </a:br>
            <a:r>
              <a:rPr lang="en-US" dirty="0" smtClean="0"/>
              <a:t>(Red: High, Purple: Low)</a:t>
            </a:r>
            <a:endParaRPr lang="en-US" dirty="0"/>
          </a:p>
        </p:txBody>
      </p:sp>
      <p:sp>
        <p:nvSpPr>
          <p:cNvPr id="5" name="Rectangle 4"/>
          <p:cNvSpPr/>
          <p:nvPr/>
        </p:nvSpPr>
        <p:spPr>
          <a:xfrm>
            <a:off x="3276600" y="3505200"/>
            <a:ext cx="2743200" cy="646331"/>
          </a:xfrm>
          <a:prstGeom prst="rect">
            <a:avLst/>
          </a:prstGeom>
        </p:spPr>
        <p:txBody>
          <a:bodyPr wrap="square">
            <a:spAutoFit/>
          </a:bodyPr>
          <a:lstStyle/>
          <a:p>
            <a:r>
              <a:rPr lang="en-US" dirty="0" smtClean="0"/>
              <a:t>Protein Map of Brown Rice</a:t>
            </a:r>
            <a:br>
              <a:rPr lang="en-US" dirty="0" smtClean="0"/>
            </a:br>
            <a:r>
              <a:rPr lang="en-US" dirty="0" smtClean="0"/>
              <a:t>(Red: High, Purple: Low)</a:t>
            </a:r>
            <a:endParaRPr lang="en-US" dirty="0"/>
          </a:p>
        </p:txBody>
      </p:sp>
      <p:sp>
        <p:nvSpPr>
          <p:cNvPr id="6" name="Rectangle 5"/>
          <p:cNvSpPr/>
          <p:nvPr/>
        </p:nvSpPr>
        <p:spPr>
          <a:xfrm>
            <a:off x="6248400" y="3505200"/>
            <a:ext cx="2514600" cy="646331"/>
          </a:xfrm>
          <a:prstGeom prst="rect">
            <a:avLst/>
          </a:prstGeom>
        </p:spPr>
        <p:txBody>
          <a:bodyPr wrap="square">
            <a:spAutoFit/>
          </a:bodyPr>
          <a:lstStyle/>
          <a:p>
            <a:r>
              <a:rPr lang="en-US" dirty="0" smtClean="0"/>
              <a:t>Detail Map</a:t>
            </a:r>
            <a:br>
              <a:rPr lang="en-US" dirty="0" smtClean="0"/>
            </a:br>
            <a:r>
              <a:rPr lang="en-US" dirty="0" smtClean="0"/>
              <a:t>(Red: High, Purple: Low)</a:t>
            </a:r>
            <a:endParaRPr lang="en-US" dirty="0"/>
          </a:p>
        </p:txBody>
      </p:sp>
      <p:sp>
        <p:nvSpPr>
          <p:cNvPr id="7" name="Rectangle 6"/>
          <p:cNvSpPr/>
          <p:nvPr/>
        </p:nvSpPr>
        <p:spPr>
          <a:xfrm>
            <a:off x="4191000" y="5867400"/>
            <a:ext cx="4572000" cy="646331"/>
          </a:xfrm>
          <a:prstGeom prst="rect">
            <a:avLst/>
          </a:prstGeom>
        </p:spPr>
        <p:txBody>
          <a:bodyPr>
            <a:spAutoFit/>
          </a:bodyPr>
          <a:lstStyle/>
          <a:p>
            <a:r>
              <a:rPr lang="en-US" dirty="0" smtClean="0"/>
              <a:t>http://www.esri.com/mapmuseum/mapbook_gallery/volume20/agriculture3.html</a:t>
            </a:r>
            <a:endParaRPr lang="en-US" dirty="0"/>
          </a:p>
        </p:txBody>
      </p:sp>
      <p:sp>
        <p:nvSpPr>
          <p:cNvPr id="8" name="Rectangle 7"/>
          <p:cNvSpPr/>
          <p:nvPr/>
        </p:nvSpPr>
        <p:spPr>
          <a:xfrm>
            <a:off x="381000" y="4495800"/>
            <a:ext cx="8382000" cy="646331"/>
          </a:xfrm>
          <a:prstGeom prst="rect">
            <a:avLst/>
          </a:prstGeom>
        </p:spPr>
        <p:txBody>
          <a:bodyPr wrap="square">
            <a:spAutoFit/>
          </a:bodyPr>
          <a:lstStyle/>
          <a:p>
            <a:r>
              <a:rPr lang="en-US" dirty="0" err="1" smtClean="0"/>
              <a:t>Hyperspectral</a:t>
            </a:r>
            <a:r>
              <a:rPr lang="en-US" dirty="0" smtClean="0"/>
              <a:t> airborne remote sensing can be used for leaf color analysis, soil classification, and monitoring the growth stage of rice in a large area.</a:t>
            </a:r>
            <a:endParaRPr lang="en-US" dirty="0"/>
          </a:p>
        </p:txBody>
      </p:sp>
      <p:sp>
        <p:nvSpPr>
          <p:cNvPr id="9" name="Rectangle 8"/>
          <p:cNvSpPr/>
          <p:nvPr/>
        </p:nvSpPr>
        <p:spPr>
          <a:xfrm>
            <a:off x="2057400" y="5105400"/>
            <a:ext cx="4572000" cy="646331"/>
          </a:xfrm>
          <a:prstGeom prst="rect">
            <a:avLst/>
          </a:prstGeom>
        </p:spPr>
        <p:txBody>
          <a:bodyPr>
            <a:spAutoFit/>
          </a:bodyPr>
          <a:lstStyle/>
          <a:p>
            <a:r>
              <a:rPr lang="en-US" dirty="0" smtClean="0"/>
              <a:t>Tokyo, Japan</a:t>
            </a:r>
          </a:p>
          <a:p>
            <a:r>
              <a:rPr lang="en-US" dirty="0" smtClean="0"/>
              <a:t>By PASCO Corporation</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6477000" cy="369332"/>
          </a:xfrm>
          <a:prstGeom prst="rect">
            <a:avLst/>
          </a:prstGeom>
        </p:spPr>
        <p:txBody>
          <a:bodyPr wrap="square">
            <a:spAutoFit/>
          </a:bodyPr>
          <a:lstStyle/>
          <a:p>
            <a:r>
              <a:rPr lang="en-US" b="1" dirty="0" smtClean="0"/>
              <a:t>Mapping Riparian Vegetation with </a:t>
            </a:r>
            <a:r>
              <a:rPr lang="en-US" b="1" dirty="0" err="1" smtClean="0"/>
              <a:t>Lidar</a:t>
            </a:r>
            <a:r>
              <a:rPr lang="en-US" b="1" dirty="0" smtClean="0"/>
              <a:t> Data</a:t>
            </a:r>
            <a:endParaRPr lang="en-US" b="1" dirty="0"/>
          </a:p>
        </p:txBody>
      </p:sp>
      <p:pic>
        <p:nvPicPr>
          <p:cNvPr id="5122" name="Picture 2"/>
          <p:cNvPicPr>
            <a:picLocks noChangeAspect="1" noChangeArrowheads="1"/>
          </p:cNvPicPr>
          <p:nvPr/>
        </p:nvPicPr>
        <p:blipFill>
          <a:blip r:embed="rId3" cstate="print"/>
          <a:srcRect/>
          <a:stretch>
            <a:fillRect/>
          </a:stretch>
        </p:blipFill>
        <p:spPr bwMode="auto">
          <a:xfrm>
            <a:off x="685800" y="683418"/>
            <a:ext cx="2381250" cy="32766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200400" y="683418"/>
            <a:ext cx="2438400" cy="3355182"/>
          </a:xfrm>
          <a:prstGeom prst="rect">
            <a:avLst/>
          </a:prstGeom>
          <a:noFill/>
          <a:ln w="9525">
            <a:noFill/>
            <a:miter lim="800000"/>
            <a:headEnd/>
            <a:tailEnd/>
          </a:ln>
        </p:spPr>
      </p:pic>
      <p:sp>
        <p:nvSpPr>
          <p:cNvPr id="5" name="Rectangle 4"/>
          <p:cNvSpPr/>
          <p:nvPr/>
        </p:nvSpPr>
        <p:spPr>
          <a:xfrm>
            <a:off x="609600" y="4119771"/>
            <a:ext cx="7696200" cy="1015663"/>
          </a:xfrm>
          <a:prstGeom prst="rect">
            <a:avLst/>
          </a:prstGeom>
        </p:spPr>
        <p:txBody>
          <a:bodyPr wrap="square">
            <a:spAutoFit/>
          </a:bodyPr>
          <a:lstStyle/>
          <a:p>
            <a:r>
              <a:rPr lang="en-US" sz="1200" dirty="0" smtClean="0"/>
              <a:t>The figure on the left is a 0.3048-meter-resolution aerial photograph of the Walker River in Nevada. The image on the right is the height-above- river map using a 300-meter kernel size and classified into 50-centimeter vertical intervals. In the upper left-hand corner is a </a:t>
            </a:r>
            <a:r>
              <a:rPr lang="en-US" sz="1200" dirty="0" err="1" smtClean="0"/>
              <a:t>eutrophic</a:t>
            </a:r>
            <a:r>
              <a:rPr lang="en-US" sz="1200" dirty="0" smtClean="0"/>
              <a:t> oxbow lake that is low lying yet disconnected from the river channel. Near the bottom of the map is a shallow river channel that periodically fills with water, cutting off the point bar. An irrigation ditch is visible on the right-hand side of the image.</a:t>
            </a:r>
            <a:endParaRPr lang="en-US" sz="1200" dirty="0"/>
          </a:p>
        </p:txBody>
      </p:sp>
      <p:sp>
        <p:nvSpPr>
          <p:cNvPr id="6" name="Rectangle 5"/>
          <p:cNvSpPr/>
          <p:nvPr/>
        </p:nvSpPr>
        <p:spPr>
          <a:xfrm>
            <a:off x="4267200" y="5791200"/>
            <a:ext cx="4572000" cy="646331"/>
          </a:xfrm>
          <a:prstGeom prst="rect">
            <a:avLst/>
          </a:prstGeom>
        </p:spPr>
        <p:txBody>
          <a:bodyPr>
            <a:spAutoFit/>
          </a:bodyPr>
          <a:lstStyle/>
          <a:p>
            <a:r>
              <a:rPr lang="en-US" dirty="0" smtClean="0"/>
              <a:t>http://www.esri.com/news/arcuser/0110/mapping-with-lidar.html</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3" descr="173_BACKWHITE_BAND.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1143000"/>
            <a:ext cx="3875888" cy="273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762000" y="4731375"/>
            <a:ext cx="4010025" cy="73866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Arial" pitchFamily="34" charset="0"/>
              </a:rPr>
              <a:t>Figure. </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Hyperspectral</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imagery acquired at Bartley site on June 22, 2009, showing full vegetation cover in mid summer.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8053" name="Picture 10" descr="173_3band_correc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177355"/>
            <a:ext cx="4140680" cy="264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5181600" y="4715962"/>
            <a:ext cx="3619500" cy="3466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Arial" pitchFamily="34" charset="0"/>
              </a:rPr>
              <a:t>Figure. Riparian vegetation classification at Bartley using </a:t>
            </a:r>
            <a:r>
              <a:rPr kumimoji="0" lang="en-US" sz="1200" b="0" i="0" u="none" strike="noStrike" cap="none" normalizeH="0" baseline="0" dirty="0" err="1" smtClean="0">
                <a:ln>
                  <a:noFill/>
                </a:ln>
                <a:solidFill>
                  <a:schemeClr val="tx1"/>
                </a:solidFill>
                <a:effectLst/>
                <a:latin typeface="Times New Roman" pitchFamily="18" charset="0"/>
                <a:cs typeface="Arial" pitchFamily="34" charset="0"/>
              </a:rPr>
              <a:t>Hyperspectral</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data on June 22, 2009.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8055" name="Picture 11" descr="final at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946" y="2826395"/>
            <a:ext cx="1274055" cy="105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5800" y="381000"/>
            <a:ext cx="3991798" cy="400110"/>
          </a:xfrm>
          <a:prstGeom prst="rect">
            <a:avLst/>
          </a:prstGeom>
        </p:spPr>
        <p:txBody>
          <a:bodyPr wrap="none">
            <a:spAutoFit/>
          </a:bodyPr>
          <a:lstStyle/>
          <a:p>
            <a:r>
              <a:rPr lang="en-US" sz="2000" dirty="0" smtClean="0"/>
              <a:t>Riparian </a:t>
            </a:r>
            <a:r>
              <a:rPr lang="en-US" sz="2000" dirty="0"/>
              <a:t>vegetation classification </a:t>
            </a:r>
          </a:p>
        </p:txBody>
      </p:sp>
    </p:spTree>
    <p:extLst>
      <p:ext uri="{BB962C8B-B14F-4D97-AF65-F5344CB8AC3E}">
        <p14:creationId xmlns:p14="http://schemas.microsoft.com/office/powerpoint/2010/main" val="1868433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5943600"/>
            <a:ext cx="4572000" cy="646331"/>
          </a:xfrm>
          <a:prstGeom prst="rect">
            <a:avLst/>
          </a:prstGeom>
        </p:spPr>
        <p:txBody>
          <a:bodyPr>
            <a:spAutoFit/>
          </a:bodyPr>
          <a:lstStyle/>
          <a:p>
            <a:r>
              <a:rPr lang="en-US" dirty="0" smtClean="0"/>
              <a:t>http://remotesensing.usgs.gov/feature/description.php?id=190</a:t>
            </a:r>
            <a:endParaRPr lang="en-US" dirty="0"/>
          </a:p>
        </p:txBody>
      </p:sp>
      <p:pic>
        <p:nvPicPr>
          <p:cNvPr id="3" name="Picture 2" descr="4688604350_7c8fe7c31a_o.jpg"/>
          <p:cNvPicPr>
            <a:picLocks noChangeAspect="1"/>
          </p:cNvPicPr>
          <p:nvPr/>
        </p:nvPicPr>
        <p:blipFill>
          <a:blip r:embed="rId3" cstate="print"/>
          <a:stretch>
            <a:fillRect/>
          </a:stretch>
        </p:blipFill>
        <p:spPr>
          <a:xfrm>
            <a:off x="838200" y="838200"/>
            <a:ext cx="3718049" cy="3657600"/>
          </a:xfrm>
          <a:prstGeom prst="rect">
            <a:avLst/>
          </a:prstGeom>
        </p:spPr>
      </p:pic>
      <p:sp>
        <p:nvSpPr>
          <p:cNvPr id="4" name="Rectangle 3"/>
          <p:cNvSpPr/>
          <p:nvPr/>
        </p:nvSpPr>
        <p:spPr>
          <a:xfrm>
            <a:off x="685800" y="152400"/>
            <a:ext cx="4572000" cy="646331"/>
          </a:xfrm>
          <a:prstGeom prst="rect">
            <a:avLst/>
          </a:prstGeom>
        </p:spPr>
        <p:txBody>
          <a:bodyPr>
            <a:spAutoFit/>
          </a:bodyPr>
          <a:lstStyle/>
          <a:p>
            <a:r>
              <a:rPr lang="en-US" dirty="0" err="1" smtClean="0"/>
              <a:t>Landsat</a:t>
            </a:r>
            <a:r>
              <a:rPr lang="en-US" dirty="0" smtClean="0"/>
              <a:t> 5 Image of the Oil Slick in the Gulf of Mexico</a:t>
            </a:r>
            <a:endParaRPr lang="en-US" dirty="0"/>
          </a:p>
        </p:txBody>
      </p:sp>
      <p:sp>
        <p:nvSpPr>
          <p:cNvPr id="5" name="Rectangle 4"/>
          <p:cNvSpPr/>
          <p:nvPr/>
        </p:nvSpPr>
        <p:spPr>
          <a:xfrm>
            <a:off x="838200" y="4648200"/>
            <a:ext cx="4572000" cy="1384995"/>
          </a:xfrm>
          <a:prstGeom prst="rect">
            <a:avLst/>
          </a:prstGeom>
        </p:spPr>
        <p:txBody>
          <a:bodyPr>
            <a:spAutoFit/>
          </a:bodyPr>
          <a:lstStyle/>
          <a:p>
            <a:r>
              <a:rPr lang="en-US" sz="1050"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sz="1050" dirty="0" err="1" smtClean="0"/>
              <a:t>Landsat</a:t>
            </a:r>
            <a:r>
              <a:rPr lang="en-US" sz="1050" dirty="0" smtClean="0"/>
              <a:t> imagery, acquired by the U.S. Geological Survey on May 9 shows the extent of the oil slick. The </a:t>
            </a:r>
            <a:r>
              <a:rPr lang="en-US" sz="1050" dirty="0" err="1" smtClean="0"/>
              <a:t>Landsat</a:t>
            </a:r>
            <a:r>
              <a:rPr lang="en-US" sz="1050" dirty="0" smtClean="0"/>
              <a:t> data are being used by emergency response teams to monitor the extent and movement of the slick.</a:t>
            </a:r>
            <a:endParaRPr lang="en-US" sz="105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6019800"/>
            <a:ext cx="4572000" cy="646331"/>
          </a:xfrm>
          <a:prstGeom prst="rect">
            <a:avLst/>
          </a:prstGeom>
        </p:spPr>
        <p:txBody>
          <a:bodyPr>
            <a:spAutoFit/>
          </a:bodyPr>
          <a:lstStyle/>
          <a:p>
            <a:r>
              <a:rPr lang="en-US" dirty="0" smtClean="0"/>
              <a:t>http://landsat.gsfc.nasa.gov/images/archive/e0024.html</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838200" y="609600"/>
            <a:ext cx="4267200" cy="4267200"/>
          </a:xfrm>
          <a:prstGeom prst="rect">
            <a:avLst/>
          </a:prstGeom>
          <a:noFill/>
          <a:ln w="9525">
            <a:noFill/>
            <a:miter lim="800000"/>
            <a:headEnd/>
            <a:tailEnd/>
          </a:ln>
        </p:spPr>
      </p:pic>
      <p:sp>
        <p:nvSpPr>
          <p:cNvPr id="5" name="Rectangle 4"/>
          <p:cNvSpPr/>
          <p:nvPr/>
        </p:nvSpPr>
        <p:spPr>
          <a:xfrm>
            <a:off x="685800" y="5029200"/>
            <a:ext cx="7772400" cy="861774"/>
          </a:xfrm>
          <a:prstGeom prst="rect">
            <a:avLst/>
          </a:prstGeom>
        </p:spPr>
        <p:txBody>
          <a:bodyPr wrap="square">
            <a:spAutoFit/>
          </a:bodyPr>
          <a:lstStyle/>
          <a:p>
            <a:r>
              <a:rPr lang="en-US" sz="1000" dirty="0" smtClean="0"/>
              <a:t>In this image the Mississippi Delta is displayed on the left and the oil spill can be seen on the right. The image colors have been enhanced to increase visibility of the oil spill. Vegetation appears green, sediment-laden effluence from the delta appears light blue, clouds are white, the Gulf of Mexico is magenta, and the oil spill is a deep to light purple.</a:t>
            </a:r>
          </a:p>
          <a:p>
            <a:r>
              <a:rPr lang="en-US" sz="1000" dirty="0" smtClean="0"/>
              <a:t>This </a:t>
            </a:r>
            <a:r>
              <a:rPr lang="en-US" sz="1000" dirty="0" err="1" smtClean="0"/>
              <a:t>Landsat</a:t>
            </a:r>
            <a:r>
              <a:rPr lang="en-US" sz="1000" dirty="0" smtClean="0"/>
              <a:t> 7 false-color composite image was created using ETM+ bands 7,4, and 2. It was acquired on May 1, 2010. The image falls on </a:t>
            </a:r>
            <a:r>
              <a:rPr lang="en-US" sz="1000" dirty="0" err="1" smtClean="0"/>
              <a:t>Landsat</a:t>
            </a:r>
            <a:r>
              <a:rPr lang="en-US" sz="1000" dirty="0" smtClean="0"/>
              <a:t> WRS-2 Path 21 Row 40. </a:t>
            </a:r>
            <a:endParaRPr lang="en-US" sz="1000" dirty="0"/>
          </a:p>
        </p:txBody>
      </p:sp>
      <p:sp>
        <p:nvSpPr>
          <p:cNvPr id="6" name="Rectangle 5"/>
          <p:cNvSpPr/>
          <p:nvPr/>
        </p:nvSpPr>
        <p:spPr>
          <a:xfrm>
            <a:off x="838200" y="152400"/>
            <a:ext cx="2877775" cy="369332"/>
          </a:xfrm>
          <a:prstGeom prst="rect">
            <a:avLst/>
          </a:prstGeom>
        </p:spPr>
        <p:txBody>
          <a:bodyPr wrap="none">
            <a:spAutoFit/>
          </a:bodyPr>
          <a:lstStyle/>
          <a:p>
            <a:r>
              <a:rPr lang="en-US" b="1" dirty="0" smtClean="0"/>
              <a:t>Gulf of Mexico Oil Spill 2010</a:t>
            </a:r>
            <a:endParaRPr lang="en-US"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3013902" cy="369332"/>
          </a:xfrm>
          <a:prstGeom prst="rect">
            <a:avLst/>
          </a:prstGeom>
        </p:spPr>
        <p:txBody>
          <a:bodyPr wrap="none">
            <a:spAutoFit/>
          </a:bodyPr>
          <a:lstStyle/>
          <a:p>
            <a:r>
              <a:rPr lang="en-US" b="1" dirty="0" smtClean="0"/>
              <a:t>Remote Sensing for Land Use </a:t>
            </a:r>
            <a:endParaRPr lang="en-US" b="1" dirty="0"/>
          </a:p>
        </p:txBody>
      </p:sp>
      <p:pic>
        <p:nvPicPr>
          <p:cNvPr id="7170" name="Picture 2"/>
          <p:cNvPicPr>
            <a:picLocks noChangeAspect="1" noChangeArrowheads="1"/>
          </p:cNvPicPr>
          <p:nvPr/>
        </p:nvPicPr>
        <p:blipFill>
          <a:blip r:embed="rId3" cstate="print"/>
          <a:srcRect/>
          <a:stretch>
            <a:fillRect/>
          </a:stretch>
        </p:blipFill>
        <p:spPr bwMode="auto">
          <a:xfrm>
            <a:off x="485775" y="762000"/>
            <a:ext cx="8172450" cy="4086225"/>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38811"/>
          <a:stretch>
            <a:fillRect/>
          </a:stretch>
        </p:blipFill>
        <p:spPr bwMode="auto">
          <a:xfrm>
            <a:off x="3657600" y="4953000"/>
            <a:ext cx="5000625" cy="952500"/>
          </a:xfrm>
          <a:prstGeom prst="rect">
            <a:avLst/>
          </a:prstGeom>
          <a:noFill/>
          <a:ln w="9525">
            <a:noFill/>
            <a:miter lim="800000"/>
            <a:headEnd/>
            <a:tailEnd/>
          </a:ln>
        </p:spPr>
      </p:pic>
      <p:sp>
        <p:nvSpPr>
          <p:cNvPr id="5" name="Rectangle 4"/>
          <p:cNvSpPr/>
          <p:nvPr/>
        </p:nvSpPr>
        <p:spPr>
          <a:xfrm>
            <a:off x="4800600" y="6172200"/>
            <a:ext cx="3541098" cy="369332"/>
          </a:xfrm>
          <a:prstGeom prst="rect">
            <a:avLst/>
          </a:prstGeom>
        </p:spPr>
        <p:txBody>
          <a:bodyPr wrap="none">
            <a:spAutoFit/>
          </a:bodyPr>
          <a:lstStyle/>
          <a:p>
            <a:r>
              <a:rPr lang="en-US" dirty="0" smtClean="0"/>
              <a:t>http://calmit.unl.edu/2005landuse/</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1" y="735107"/>
            <a:ext cx="4495799" cy="5818093"/>
          </a:xfrm>
          <a:prstGeom prst="rect">
            <a:avLst/>
          </a:prstGeom>
          <a:noFill/>
          <a:ln w="9525">
            <a:noFill/>
            <a:miter lim="800000"/>
            <a:headEnd/>
            <a:tailEnd/>
          </a:ln>
        </p:spPr>
      </p:pic>
      <p:sp>
        <p:nvSpPr>
          <p:cNvPr id="4" name="Rectangle 3"/>
          <p:cNvSpPr/>
          <p:nvPr/>
        </p:nvSpPr>
        <p:spPr>
          <a:xfrm>
            <a:off x="4343400" y="5867400"/>
            <a:ext cx="4572000" cy="646331"/>
          </a:xfrm>
          <a:prstGeom prst="rect">
            <a:avLst/>
          </a:prstGeom>
        </p:spPr>
        <p:txBody>
          <a:bodyPr>
            <a:spAutoFit/>
          </a:bodyPr>
          <a:lstStyle/>
          <a:p>
            <a:r>
              <a:rPr lang="en-US" dirty="0" smtClean="0"/>
              <a:t>http://www.nass.usda.gov/research/Cropland/CDL09_greatplains_l.png</a:t>
            </a:r>
            <a:endParaRPr lang="en-US" dirty="0"/>
          </a:p>
        </p:txBody>
      </p:sp>
      <p:sp>
        <p:nvSpPr>
          <p:cNvPr id="5" name="Rectangle 4"/>
          <p:cNvSpPr/>
          <p:nvPr/>
        </p:nvSpPr>
        <p:spPr>
          <a:xfrm>
            <a:off x="4343400" y="5105400"/>
            <a:ext cx="4572000" cy="646331"/>
          </a:xfrm>
          <a:prstGeom prst="rect">
            <a:avLst/>
          </a:prstGeom>
        </p:spPr>
        <p:txBody>
          <a:bodyPr>
            <a:spAutoFit/>
          </a:bodyPr>
          <a:lstStyle/>
          <a:p>
            <a:r>
              <a:rPr lang="en-US" dirty="0" smtClean="0"/>
              <a:t>http://www.nass.usda.gov/research/Cropland/sarsfaqs2.html#_What_satellite_sensors</a:t>
            </a:r>
            <a:endParaRPr lang="en-US" dirty="0"/>
          </a:p>
        </p:txBody>
      </p:sp>
      <p:sp>
        <p:nvSpPr>
          <p:cNvPr id="6" name="Rectangle 5"/>
          <p:cNvSpPr/>
          <p:nvPr/>
        </p:nvSpPr>
        <p:spPr>
          <a:xfrm>
            <a:off x="4343400" y="1295400"/>
            <a:ext cx="4572000" cy="2031325"/>
          </a:xfrm>
          <a:prstGeom prst="rect">
            <a:avLst/>
          </a:prstGeom>
        </p:spPr>
        <p:txBody>
          <a:bodyPr>
            <a:spAutoFit/>
          </a:bodyPr>
          <a:lstStyle/>
          <a:p>
            <a:r>
              <a:rPr lang="en-US" dirty="0" smtClean="0"/>
              <a:t>The CDL Program uses medium resolution satellites. CDL products prior </a:t>
            </a:r>
            <a:r>
              <a:rPr lang="en-US" dirty="0" err="1" smtClean="0"/>
              <a:t>AWiFS</a:t>
            </a:r>
            <a:r>
              <a:rPr lang="en-US" dirty="0" smtClean="0"/>
              <a:t> to 2006 relied primarily on </a:t>
            </a:r>
            <a:r>
              <a:rPr lang="en-US" dirty="0" err="1" smtClean="0">
                <a:hlinkClick r:id="rId4"/>
              </a:rPr>
              <a:t>Landsat</a:t>
            </a:r>
            <a:r>
              <a:rPr lang="en-US" dirty="0" smtClean="0">
                <a:hlinkClick r:id="rId4"/>
              </a:rPr>
              <a:t> 4/5/7</a:t>
            </a:r>
            <a:r>
              <a:rPr lang="en-US" dirty="0" smtClean="0"/>
              <a:t>. Beginning with the 2006 CDL products, the CDL program transitioned to using the sensor on the </a:t>
            </a:r>
            <a:r>
              <a:rPr lang="en-US" dirty="0" smtClean="0">
                <a:hlinkClick r:id="rId5"/>
              </a:rPr>
              <a:t>IRS-P6 Resourcesat-1</a:t>
            </a:r>
            <a:r>
              <a:rPr lang="en-US" dirty="0" smtClean="0"/>
              <a:t> satellite. </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000" y="609600"/>
            <a:ext cx="4572000" cy="5249227"/>
          </a:xfrm>
          <a:prstGeom prst="rect">
            <a:avLst/>
          </a:prstGeom>
          <a:noFill/>
          <a:ln w="9525">
            <a:noFill/>
            <a:miter lim="800000"/>
            <a:headEnd/>
            <a:tailEnd/>
          </a:ln>
        </p:spPr>
      </p:pic>
      <p:sp>
        <p:nvSpPr>
          <p:cNvPr id="3" name="Rectangle 2"/>
          <p:cNvSpPr/>
          <p:nvPr/>
        </p:nvSpPr>
        <p:spPr>
          <a:xfrm>
            <a:off x="4343400" y="6096000"/>
            <a:ext cx="4572000" cy="646331"/>
          </a:xfrm>
          <a:prstGeom prst="rect">
            <a:avLst/>
          </a:prstGeom>
        </p:spPr>
        <p:txBody>
          <a:bodyPr>
            <a:spAutoFit/>
          </a:bodyPr>
          <a:lstStyle/>
          <a:p>
            <a:r>
              <a:rPr lang="en-US" dirty="0" smtClean="0"/>
              <a:t>http://www.satimagingcorp.com/gallery/quickbird-pyramids-egypt.html</a:t>
            </a:r>
            <a:endParaRPr lang="en-US" dirty="0"/>
          </a:p>
        </p:txBody>
      </p:sp>
      <p:sp>
        <p:nvSpPr>
          <p:cNvPr id="4" name="Rectangle 3"/>
          <p:cNvSpPr/>
          <p:nvPr/>
        </p:nvSpPr>
        <p:spPr>
          <a:xfrm>
            <a:off x="5029200" y="1219200"/>
            <a:ext cx="3886200" cy="1477328"/>
          </a:xfrm>
          <a:prstGeom prst="rect">
            <a:avLst/>
          </a:prstGeom>
        </p:spPr>
        <p:txBody>
          <a:bodyPr wrap="square">
            <a:spAutoFit/>
          </a:bodyPr>
          <a:lstStyle/>
          <a:p>
            <a:r>
              <a:rPr lang="en-US" dirty="0" smtClean="0"/>
              <a:t>The Giza Pyramids were constructed around 2500 BC as monumental tombs. The largest and oldest pyramid was originally over 480 feet high and is made of 5.7 million tons of limestone.</a:t>
            </a:r>
            <a:endParaRPr lang="en-US" dirty="0"/>
          </a:p>
        </p:txBody>
      </p:sp>
      <p:sp>
        <p:nvSpPr>
          <p:cNvPr id="5" name="Rectangle 4"/>
          <p:cNvSpPr/>
          <p:nvPr/>
        </p:nvSpPr>
        <p:spPr>
          <a:xfrm>
            <a:off x="5105400" y="3048000"/>
            <a:ext cx="3886200" cy="646331"/>
          </a:xfrm>
          <a:prstGeom prst="rect">
            <a:avLst/>
          </a:prstGeom>
        </p:spPr>
        <p:txBody>
          <a:bodyPr wrap="square">
            <a:spAutoFit/>
          </a:bodyPr>
          <a:lstStyle/>
          <a:p>
            <a:r>
              <a:rPr lang="en-US" dirty="0" err="1" smtClean="0"/>
              <a:t>QuickBird</a:t>
            </a:r>
            <a:r>
              <a:rPr lang="en-US" dirty="0" smtClean="0"/>
              <a:t> Satellite Sensor, February 2002</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t="7813" r="1250" b="4687"/>
          <a:stretch>
            <a:fillRect/>
          </a:stretch>
        </p:blipFill>
        <p:spPr bwMode="auto">
          <a:xfrm>
            <a:off x="60960" y="762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39" name="Picture 3"/>
          <p:cNvPicPr>
            <a:picLocks noChangeAspect="1" noChangeArrowheads="1"/>
          </p:cNvPicPr>
          <p:nvPr/>
        </p:nvPicPr>
        <p:blipFill>
          <a:blip r:embed="rId4" cstate="print"/>
          <a:srcRect t="7813" r="1250" b="4687"/>
          <a:stretch>
            <a:fillRect/>
          </a:stretch>
        </p:blipFill>
        <p:spPr bwMode="auto">
          <a:xfrm>
            <a:off x="4191000" y="33528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40" name="Picture 4"/>
          <p:cNvPicPr>
            <a:picLocks noChangeAspect="1" noChangeArrowheads="1"/>
          </p:cNvPicPr>
          <p:nvPr/>
        </p:nvPicPr>
        <p:blipFill>
          <a:blip r:embed="rId5" cstate="print"/>
          <a:srcRect t="7813" r="1250" b="3125"/>
          <a:stretch>
            <a:fillRect/>
          </a:stretch>
        </p:blipFill>
        <p:spPr bwMode="auto">
          <a:xfrm>
            <a:off x="4853940" y="152400"/>
            <a:ext cx="4213860" cy="3040363"/>
          </a:xfrm>
          <a:prstGeom prst="rect">
            <a:avLst/>
          </a:prstGeom>
          <a:noFill/>
          <a:ln w="9525">
            <a:noFill/>
            <a:miter lim="800000"/>
            <a:headEnd/>
            <a:tailEnd/>
          </a:ln>
        </p:spPr>
      </p:pic>
      <p:pic>
        <p:nvPicPr>
          <p:cNvPr id="39941" name="Picture 5"/>
          <p:cNvPicPr>
            <a:picLocks noChangeAspect="1" noChangeArrowheads="1"/>
          </p:cNvPicPr>
          <p:nvPr/>
        </p:nvPicPr>
        <p:blipFill>
          <a:blip r:embed="rId6" cstate="print"/>
          <a:srcRect l="37500" t="28125" r="40000" b="26563"/>
          <a:stretch>
            <a:fillRect/>
          </a:stretch>
        </p:blipFill>
        <p:spPr bwMode="auto">
          <a:xfrm>
            <a:off x="685800" y="2362200"/>
            <a:ext cx="2743200" cy="44195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Processes involved in electromagnetic remote sensing of earth features</a:t>
            </a:r>
            <a:endParaRPr lang="en-US" sz="2800" dirty="0"/>
          </a:p>
        </p:txBody>
      </p:sp>
      <p:pic>
        <p:nvPicPr>
          <p:cNvPr id="253954" name="Picture 2"/>
          <p:cNvPicPr>
            <a:picLocks noChangeAspect="1" noChangeArrowheads="1"/>
          </p:cNvPicPr>
          <p:nvPr/>
        </p:nvPicPr>
        <p:blipFill>
          <a:blip r:embed="rId3" cstate="print"/>
          <a:srcRect/>
          <a:stretch>
            <a:fillRect/>
          </a:stretch>
        </p:blipFill>
        <p:spPr bwMode="auto">
          <a:xfrm rot="5400000">
            <a:off x="2615609" y="-737191"/>
            <a:ext cx="4267200" cy="8789582"/>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endParaRPr lang="en-US"/>
          </a:p>
        </p:txBody>
      </p:sp>
      <p:pic>
        <p:nvPicPr>
          <p:cNvPr id="178179"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
        <p:nvSpPr>
          <p:cNvPr id="178180" name="Text Box 4"/>
          <p:cNvSpPr txBox="1">
            <a:spLocks noChangeArrowheads="1"/>
          </p:cNvSpPr>
          <p:nvPr/>
        </p:nvSpPr>
        <p:spPr bwMode="auto">
          <a:xfrm>
            <a:off x="3200400" y="457200"/>
            <a:ext cx="2559050" cy="457200"/>
          </a:xfrm>
          <a:prstGeom prst="rect">
            <a:avLst/>
          </a:prstGeom>
          <a:noFill/>
          <a:ln w="12700">
            <a:noFill/>
            <a:miter lim="800000"/>
            <a:headEnd type="none" w="sm" len="sm"/>
            <a:tailEnd type="none" w="sm" len="sm"/>
          </a:ln>
          <a:effectLst/>
        </p:spPr>
        <p:txBody>
          <a:bodyPr wrap="none">
            <a:spAutoFit/>
          </a:bodyPr>
          <a:lstStyle/>
          <a:p>
            <a:r>
              <a:rPr lang="en-US" sz="2400">
                <a:solidFill>
                  <a:schemeClr val="bg1"/>
                </a:solidFill>
              </a:rPr>
              <a:t>Hurricane Katrina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685800"/>
          </a:xfrm>
        </p:spPr>
        <p:txBody>
          <a:bodyPr/>
          <a:lstStyle/>
          <a:p>
            <a:r>
              <a:rPr lang="en-US" sz="3600" b="1" i="1"/>
              <a:t>Landsat Change Analysis</a:t>
            </a:r>
          </a:p>
        </p:txBody>
      </p:sp>
      <p:sp>
        <p:nvSpPr>
          <p:cNvPr id="180227" name="Rectangle 3"/>
          <p:cNvSpPr>
            <a:spLocks noGrp="1" noChangeArrowheads="1"/>
          </p:cNvSpPr>
          <p:nvPr>
            <p:ph sz="half" idx="1"/>
          </p:nvPr>
        </p:nvSpPr>
        <p:spPr>
          <a:xfrm>
            <a:off x="457200" y="1600200"/>
            <a:ext cx="4033838" cy="4525963"/>
          </a:xfrm>
        </p:spPr>
        <p:txBody>
          <a:bodyPr/>
          <a:lstStyle/>
          <a:p>
            <a:endParaRPr lang="en-US"/>
          </a:p>
        </p:txBody>
      </p:sp>
      <p:sp>
        <p:nvSpPr>
          <p:cNvPr id="180228" name="Rectangle 4"/>
          <p:cNvSpPr>
            <a:spLocks noGrp="1" noChangeArrowheads="1"/>
          </p:cNvSpPr>
          <p:nvPr>
            <p:ph sz="half" idx="2"/>
          </p:nvPr>
        </p:nvSpPr>
        <p:spPr>
          <a:xfrm>
            <a:off x="4652963" y="1600200"/>
            <a:ext cx="4033837" cy="4525963"/>
          </a:xfrm>
        </p:spPr>
        <p:txBody>
          <a:bodyPr/>
          <a:lstStyle/>
          <a:p>
            <a:endParaRPr lang="en-US"/>
          </a:p>
        </p:txBody>
      </p:sp>
      <p:pic>
        <p:nvPicPr>
          <p:cNvPr id="180229" name="Picture 5"/>
          <p:cNvPicPr>
            <a:picLocks noChangeAspect="1" noChangeArrowheads="1"/>
          </p:cNvPicPr>
          <p:nvPr/>
        </p:nvPicPr>
        <p:blipFill>
          <a:blip r:embed="rId3" cstate="print"/>
          <a:srcRect/>
          <a:stretch>
            <a:fillRect/>
          </a:stretch>
        </p:blipFill>
        <p:spPr bwMode="auto">
          <a:xfrm>
            <a:off x="304800" y="1524000"/>
            <a:ext cx="4356100" cy="4356100"/>
          </a:xfrm>
          <a:prstGeom prst="rect">
            <a:avLst/>
          </a:prstGeom>
          <a:noFill/>
          <a:ln w="25400">
            <a:solidFill>
              <a:schemeClr val="bg1"/>
            </a:solidFill>
            <a:miter lim="800000"/>
            <a:headEnd/>
            <a:tailEnd/>
          </a:ln>
        </p:spPr>
      </p:pic>
      <p:pic>
        <p:nvPicPr>
          <p:cNvPr id="180230" name="Picture 6"/>
          <p:cNvPicPr>
            <a:picLocks noChangeAspect="1" noChangeArrowheads="1"/>
          </p:cNvPicPr>
          <p:nvPr/>
        </p:nvPicPr>
        <p:blipFill>
          <a:blip r:embed="rId4" cstate="print"/>
          <a:srcRect/>
          <a:stretch>
            <a:fillRect/>
          </a:stretch>
        </p:blipFill>
        <p:spPr bwMode="auto">
          <a:xfrm>
            <a:off x="4648200" y="1524000"/>
            <a:ext cx="4330700" cy="4343400"/>
          </a:xfrm>
          <a:prstGeom prst="rect">
            <a:avLst/>
          </a:prstGeom>
          <a:noFill/>
          <a:ln w="25400">
            <a:solidFill>
              <a:schemeClr val="bg1"/>
            </a:solidFill>
            <a:miter lim="800000"/>
            <a:headEnd/>
            <a:tailEnd/>
          </a:ln>
        </p:spPr>
      </p:pic>
      <p:sp>
        <p:nvSpPr>
          <p:cNvPr id="180231" name="Text Box 7"/>
          <p:cNvSpPr txBox="1">
            <a:spLocks noChangeArrowheads="1"/>
          </p:cNvSpPr>
          <p:nvPr/>
        </p:nvSpPr>
        <p:spPr bwMode="auto">
          <a:xfrm>
            <a:off x="1066800" y="6027003"/>
            <a:ext cx="2751907" cy="830997"/>
          </a:xfrm>
          <a:prstGeom prst="rect">
            <a:avLst/>
          </a:prstGeom>
          <a:noFill/>
          <a:ln w="9525">
            <a:noFill/>
            <a:miter lim="800000"/>
            <a:headEnd/>
            <a:tailEnd/>
          </a:ln>
          <a:effectLst/>
        </p:spPr>
        <p:txBody>
          <a:bodyPr wrap="none">
            <a:spAutoFit/>
          </a:bodyPr>
          <a:lstStyle/>
          <a:p>
            <a:pPr algn="ctr"/>
            <a:r>
              <a:rPr lang="en-US" altLang="en-US" sz="2400" b="1" dirty="0">
                <a:latin typeface="Times New Roman" pitchFamily="18" charset="0"/>
              </a:rPr>
              <a:t>Las Vegas</a:t>
            </a:r>
          </a:p>
          <a:p>
            <a:pPr algn="ctr"/>
            <a:r>
              <a:rPr lang="en-US" altLang="en-US" sz="2400" b="1" dirty="0">
                <a:latin typeface="Times New Roman" pitchFamily="18" charset="0"/>
              </a:rPr>
              <a:t>September 13, 1972</a:t>
            </a:r>
          </a:p>
        </p:txBody>
      </p:sp>
      <p:sp>
        <p:nvSpPr>
          <p:cNvPr id="180232" name="Rectangle 8"/>
          <p:cNvSpPr>
            <a:spLocks noChangeArrowheads="1"/>
          </p:cNvSpPr>
          <p:nvPr/>
        </p:nvSpPr>
        <p:spPr bwMode="auto">
          <a:xfrm>
            <a:off x="5716008" y="5950803"/>
            <a:ext cx="1972015" cy="830997"/>
          </a:xfrm>
          <a:prstGeom prst="rect">
            <a:avLst/>
          </a:prstGeom>
          <a:noFill/>
          <a:ln w="9525">
            <a:noFill/>
            <a:miter lim="800000"/>
            <a:headEnd/>
            <a:tailEnd/>
          </a:ln>
          <a:effectLst/>
        </p:spPr>
        <p:txBody>
          <a:bodyPr wrap="none">
            <a:spAutoFit/>
          </a:bodyPr>
          <a:lstStyle/>
          <a:p>
            <a:pPr algn="ctr"/>
            <a:r>
              <a:rPr lang="en-US" altLang="en-US" sz="2400" b="1">
                <a:latin typeface="Times New Roman" pitchFamily="18" charset="0"/>
              </a:rPr>
              <a:t>Las Vegas</a:t>
            </a:r>
          </a:p>
          <a:p>
            <a:pPr algn="ctr"/>
            <a:r>
              <a:rPr lang="en-US" altLang="en-US" sz="2400" b="1">
                <a:latin typeface="Times New Roman" pitchFamily="18" charset="0"/>
              </a:rPr>
              <a:t>June 20, 1997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4495800"/>
            <a:ext cx="9407525" cy="2209800"/>
          </a:xfrm>
          <a:prstGeom prst="rect">
            <a:avLst/>
          </a:prstGeom>
          <a:noFill/>
          <a:ln w="9525">
            <a:noFill/>
            <a:miter lim="800000"/>
            <a:headEnd/>
            <a:tailEnd/>
          </a:ln>
          <a:effectLst/>
        </p:spPr>
        <p:txBody>
          <a:bodyPr wrap="none">
            <a:spAutoFit/>
          </a:bodyPr>
          <a:lstStyle/>
          <a:p>
            <a:pPr marL="914400" lvl="1" indent="-457200" eaLnBrk="0" hangingPunct="0">
              <a:spcBef>
                <a:spcPct val="20000"/>
              </a:spcBef>
              <a:buFontTx/>
              <a:buChar char="–"/>
            </a:pPr>
            <a:r>
              <a:rPr lang="en-US" sz="2400">
                <a:latin typeface="Times New Roman" pitchFamily="18" charset="0"/>
              </a:rPr>
              <a:t>1 km spatial resolution</a:t>
            </a:r>
          </a:p>
          <a:p>
            <a:pPr marL="914400" lvl="1" indent="-457200" eaLnBrk="0" hangingPunct="0">
              <a:spcBef>
                <a:spcPct val="20000"/>
              </a:spcBef>
              <a:buFontTx/>
              <a:buChar char="–"/>
            </a:pPr>
            <a:r>
              <a:rPr lang="en-US" sz="2400">
                <a:latin typeface="Times New Roman" pitchFamily="18" charset="0"/>
              </a:rPr>
              <a:t>5 spectral bands</a:t>
            </a:r>
          </a:p>
          <a:p>
            <a:pPr marL="914400" lvl="1" indent="-457200" eaLnBrk="0" hangingPunct="0">
              <a:spcBef>
                <a:spcPct val="20000"/>
              </a:spcBef>
              <a:buFontTx/>
              <a:buChar char="–"/>
            </a:pPr>
            <a:r>
              <a:rPr lang="en-US" sz="2400">
                <a:latin typeface="Times New Roman" pitchFamily="18" charset="0"/>
              </a:rPr>
              <a:t>daily revisit</a:t>
            </a:r>
          </a:p>
          <a:p>
            <a:pPr marL="914400" lvl="1" indent="-457200" eaLnBrk="0" hangingPunct="0">
              <a:spcBef>
                <a:spcPct val="20000"/>
              </a:spcBef>
              <a:buFontTx/>
              <a:buChar char="–"/>
            </a:pPr>
            <a:r>
              <a:rPr lang="en-US" sz="2400">
                <a:latin typeface="Times New Roman" pitchFamily="18" charset="0"/>
              </a:rPr>
              <a:t>inexpensive “real-time” data capture</a:t>
            </a:r>
          </a:p>
          <a:p>
            <a:pPr marL="914400" lvl="1" indent="-457200" eaLnBrk="0" hangingPunct="0">
              <a:spcBef>
                <a:spcPct val="20000"/>
              </a:spcBef>
              <a:buFontTx/>
              <a:buChar char="–"/>
            </a:pPr>
            <a:r>
              <a:rPr lang="en-US" sz="2400">
                <a:latin typeface="Times New Roman" pitchFamily="18" charset="0"/>
              </a:rPr>
              <a:t>Defining hydrologic, oceanographic, and meteorological parameters</a:t>
            </a:r>
          </a:p>
        </p:txBody>
      </p:sp>
      <p:sp>
        <p:nvSpPr>
          <p:cNvPr id="183299" name="Rectangle 3"/>
          <p:cNvSpPr>
            <a:spLocks noGrp="1" noChangeArrowheads="1"/>
          </p:cNvSpPr>
          <p:nvPr>
            <p:ph type="title" idx="4294967295"/>
          </p:nvPr>
        </p:nvSpPr>
        <p:spPr>
          <a:xfrm>
            <a:off x="203200" y="144463"/>
            <a:ext cx="8940800" cy="1227137"/>
          </a:xfrm>
        </p:spPr>
        <p:txBody>
          <a:bodyPr/>
          <a:lstStyle/>
          <a:p>
            <a:r>
              <a:rPr lang="en-US" sz="3600" b="1" i="1"/>
              <a:t>NOAA Advanced Very High Resolution Radiometer (AVHRR)</a:t>
            </a:r>
            <a:endParaRPr lang="en-US" sz="3400">
              <a:solidFill>
                <a:schemeClr val="folHlink"/>
              </a:solidFill>
            </a:endParaRPr>
          </a:p>
        </p:txBody>
      </p:sp>
      <p:pic>
        <p:nvPicPr>
          <p:cNvPr id="183300" name="Picture 4" descr="NOAA_POES"/>
          <p:cNvPicPr>
            <a:picLocks noChangeAspect="1" noChangeArrowheads="1"/>
          </p:cNvPicPr>
          <p:nvPr/>
        </p:nvPicPr>
        <p:blipFill>
          <a:blip r:embed="rId3" cstate="print"/>
          <a:srcRect/>
          <a:stretch>
            <a:fillRect/>
          </a:stretch>
        </p:blipFill>
        <p:spPr bwMode="auto">
          <a:xfrm>
            <a:off x="533400" y="1447800"/>
            <a:ext cx="3733800" cy="3036888"/>
          </a:xfrm>
          <a:prstGeom prst="rect">
            <a:avLst/>
          </a:prstGeom>
          <a:noFill/>
        </p:spPr>
      </p:pic>
      <p:pic>
        <p:nvPicPr>
          <p:cNvPr id="183301" name="Picture 5"/>
          <p:cNvPicPr>
            <a:picLocks noChangeAspect="1" noChangeArrowheads="1"/>
          </p:cNvPicPr>
          <p:nvPr/>
        </p:nvPicPr>
        <p:blipFill>
          <a:blip r:embed="rId4" cstate="print"/>
          <a:srcRect/>
          <a:stretch>
            <a:fillRect/>
          </a:stretch>
        </p:blipFill>
        <p:spPr bwMode="auto">
          <a:xfrm>
            <a:off x="4419600" y="1495425"/>
            <a:ext cx="4538663" cy="39671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Line 2"/>
          <p:cNvSpPr>
            <a:spLocks noChangeShapeType="1"/>
          </p:cNvSpPr>
          <p:nvPr/>
        </p:nvSpPr>
        <p:spPr bwMode="auto">
          <a:xfrm>
            <a:off x="1066800" y="4572000"/>
            <a:ext cx="4876800" cy="0"/>
          </a:xfrm>
          <a:prstGeom prst="line">
            <a:avLst/>
          </a:prstGeom>
          <a:noFill/>
          <a:ln w="38100">
            <a:noFill/>
            <a:round/>
            <a:headEnd/>
            <a:tailEnd type="triangle" w="med" len="med"/>
          </a:ln>
          <a:effectLst/>
        </p:spPr>
        <p:txBody>
          <a:bodyPr wrap="none" anchor="ctr"/>
          <a:lstStyle/>
          <a:p>
            <a:endParaRPr lang="en-US"/>
          </a:p>
        </p:txBody>
      </p:sp>
      <p:pic>
        <p:nvPicPr>
          <p:cNvPr id="203780" name="Picture 4"/>
          <p:cNvPicPr>
            <a:picLocks noChangeAspect="1" noChangeArrowheads="1"/>
          </p:cNvPicPr>
          <p:nvPr/>
        </p:nvPicPr>
        <p:blipFill>
          <a:blip r:embed="rId3" cstate="print"/>
          <a:srcRect/>
          <a:stretch>
            <a:fillRect/>
          </a:stretch>
        </p:blipFill>
        <p:spPr bwMode="auto">
          <a:xfrm>
            <a:off x="881063" y="1295400"/>
            <a:ext cx="7450137" cy="4208463"/>
          </a:xfrm>
          <a:prstGeom prst="rect">
            <a:avLst/>
          </a:prstGeom>
          <a:noFill/>
          <a:ln w="9525">
            <a:solidFill>
              <a:schemeClr val="tx1"/>
            </a:solidFill>
            <a:miter lim="800000"/>
            <a:headEnd/>
            <a:tailEnd/>
          </a:ln>
          <a:effectLst>
            <a:outerShdw dist="107763" dir="2700000" algn="ctr" rotWithShape="0">
              <a:srgbClr val="000000"/>
            </a:outerShdw>
          </a:effectLst>
        </p:spPr>
      </p:pic>
      <p:sp>
        <p:nvSpPr>
          <p:cNvPr id="203782" name="Rectangle 6"/>
          <p:cNvSpPr>
            <a:spLocks noChangeArrowheads="1"/>
          </p:cNvSpPr>
          <p:nvPr/>
        </p:nvSpPr>
        <p:spPr bwMode="auto">
          <a:xfrm>
            <a:off x="8135938" y="6421438"/>
            <a:ext cx="87312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pPr algn="ctr" eaLnBrk="0" hangingPunct="0"/>
            <a:r>
              <a:rPr lang="en-US" sz="1200">
                <a:solidFill>
                  <a:schemeClr val="tx2"/>
                </a:solidFill>
                <a:effectLst>
                  <a:outerShdw blurRad="38100" dist="38100" dir="2700000" algn="tl">
                    <a:srgbClr val="FFFFFF"/>
                  </a:outerShdw>
                </a:effectLst>
                <a:latin typeface="Times" pitchFamily="18" charset="0"/>
              </a:rPr>
              <a:t>Jensen, 2000</a:t>
            </a:r>
            <a:endParaRPr lang="en-US" sz="2400">
              <a:solidFill>
                <a:schemeClr val="tx2"/>
              </a:solidFill>
              <a:effectLst>
                <a:outerShdw blurRad="38100" dist="38100" dir="2700000" algn="tl">
                  <a:srgbClr val="FFFFFF"/>
                </a:outerShdw>
              </a:effectLst>
              <a:latin typeface="Times" pitchFamily="18" charset="0"/>
            </a:endParaRPr>
          </a:p>
        </p:txBody>
      </p:sp>
      <p:sp>
        <p:nvSpPr>
          <p:cNvPr id="203783" name="Rectangle 7"/>
          <p:cNvSpPr>
            <a:spLocks noChangeArrowheads="1"/>
          </p:cNvSpPr>
          <p:nvPr/>
        </p:nvSpPr>
        <p:spPr bwMode="auto">
          <a:xfrm>
            <a:off x="304800" y="5638800"/>
            <a:ext cx="8229600" cy="915988"/>
          </a:xfrm>
          <a:prstGeom prst="rect">
            <a:avLst/>
          </a:prstGeom>
          <a:noFill/>
          <a:ln w="12700">
            <a:noFill/>
            <a:miter lim="800000"/>
            <a:headEnd type="none" w="sm" len="sm"/>
            <a:tailEnd type="none" w="sm" len="sm"/>
          </a:ln>
          <a:effectLst/>
        </p:spPr>
        <p:txBody>
          <a:bodyPr>
            <a:spAutoFit/>
          </a:bodyPr>
          <a:lstStyle/>
          <a:p>
            <a:pPr eaLnBrk="0" hangingPunct="0"/>
            <a:r>
              <a:rPr lang="en-US"/>
              <a:t>Three-day composite of thermal infrared data centered on March 4, 1999. </a:t>
            </a:r>
          </a:p>
          <a:p>
            <a:pPr eaLnBrk="0" hangingPunct="0"/>
            <a:r>
              <a:rPr lang="en-US"/>
              <a:t>Each pixel  as allocated the highest surface temperature that occurred during the three days.</a:t>
            </a:r>
          </a:p>
        </p:txBody>
      </p:sp>
      <p:sp>
        <p:nvSpPr>
          <p:cNvPr id="203784" name="Rectangle 8"/>
          <p:cNvSpPr>
            <a:spLocks noChangeArrowheads="1"/>
          </p:cNvSpPr>
          <p:nvPr/>
        </p:nvSpPr>
        <p:spPr bwMode="auto">
          <a:xfrm>
            <a:off x="457200" y="228600"/>
            <a:ext cx="7543800" cy="822325"/>
          </a:xfrm>
          <a:prstGeom prst="rect">
            <a:avLst/>
          </a:prstGeom>
          <a:noFill/>
          <a:ln w="12700">
            <a:noFill/>
            <a:miter lim="800000"/>
            <a:headEnd type="none" w="sm" len="sm"/>
            <a:tailEnd type="none" w="sm" len="sm"/>
          </a:ln>
          <a:effectLst/>
        </p:spPr>
        <p:txBody>
          <a:bodyPr>
            <a:spAutoFit/>
          </a:bodyPr>
          <a:lstStyle/>
          <a:p>
            <a:pPr algn="ctr"/>
            <a:r>
              <a:rPr lang="en-US" sz="2400">
                <a:solidFill>
                  <a:schemeClr val="tx2"/>
                </a:solidFill>
              </a:rPr>
              <a:t>Worldwide Sea-surface Temperature (SST) Map </a:t>
            </a:r>
          </a:p>
          <a:p>
            <a:pPr algn="ctr"/>
            <a:r>
              <a:rPr lang="en-US" sz="2400">
                <a:solidFill>
                  <a:schemeClr val="tx2"/>
                </a:solidFill>
              </a:rPr>
              <a:t>Derived From NOAA-14 AVHRR Data</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503238"/>
            <a:ext cx="8229600" cy="533400"/>
          </a:xfrm>
        </p:spPr>
        <p:txBody>
          <a:bodyPr/>
          <a:lstStyle/>
          <a:p>
            <a:r>
              <a:rPr lang="en-US" sz="3600" b="1" i="1"/>
              <a:t>Global Land Cover 1992</a:t>
            </a:r>
            <a:endParaRPr lang="en-US"/>
          </a:p>
        </p:txBody>
      </p:sp>
      <p:graphicFrame>
        <p:nvGraphicFramePr>
          <p:cNvPr id="187395" name="Object 3"/>
          <p:cNvGraphicFramePr>
            <a:graphicFrameLocks noChangeAspect="1"/>
          </p:cNvGraphicFramePr>
          <p:nvPr/>
        </p:nvGraphicFramePr>
        <p:xfrm>
          <a:off x="304800" y="1600200"/>
          <a:ext cx="8659813" cy="3714750"/>
        </p:xfrm>
        <a:graphic>
          <a:graphicData uri="http://schemas.openxmlformats.org/presentationml/2006/ole">
            <mc:AlternateContent xmlns:mc="http://schemas.openxmlformats.org/markup-compatibility/2006">
              <mc:Choice xmlns:v="urn:schemas-microsoft-com:vml" Requires="v">
                <p:oleObj spid="_x0000_s187399" name="Photo Editor Photo" r:id="rId4" imgW="8659434" imgH="3715269" progId="">
                  <p:embed/>
                </p:oleObj>
              </mc:Choice>
              <mc:Fallback>
                <p:oleObj name="Photo Editor Photo" r:id="rId4" imgW="8659434" imgH="3715269"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8659813"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9" name="Picture 3" descr="Fremont15July1"/>
          <p:cNvPicPr>
            <a:picLocks noGrp="1" noChangeAspect="1" noChangeArrowheads="1"/>
          </p:cNvPicPr>
          <p:nvPr>
            <p:ph idx="1"/>
          </p:nvPr>
        </p:nvPicPr>
        <p:blipFill>
          <a:blip r:embed="rId3" cstate="print"/>
          <a:srcRect/>
          <a:stretch>
            <a:fillRect/>
          </a:stretch>
        </p:blipFill>
        <p:spPr>
          <a:xfrm>
            <a:off x="1403350" y="1600200"/>
            <a:ext cx="6335713" cy="4525963"/>
          </a:xfrm>
          <a:noFill/>
          <a:ln/>
        </p:spPr>
      </p:pic>
      <p:sp>
        <p:nvSpPr>
          <p:cNvPr id="188425" name="Text Box 9"/>
          <p:cNvSpPr txBox="1">
            <a:spLocks noChangeArrowheads="1"/>
          </p:cNvSpPr>
          <p:nvPr/>
        </p:nvSpPr>
        <p:spPr bwMode="auto">
          <a:xfrm>
            <a:off x="381000" y="381000"/>
            <a:ext cx="8534400" cy="1249363"/>
          </a:xfrm>
          <a:prstGeom prst="rect">
            <a:avLst/>
          </a:prstGeom>
          <a:noFill/>
          <a:ln w="12700">
            <a:noFill/>
            <a:miter lim="800000"/>
            <a:headEnd type="none" w="sm" len="sm"/>
            <a:tailEnd type="none" w="sm" len="sm"/>
          </a:ln>
          <a:effectLst/>
        </p:spPr>
        <p:txBody>
          <a:bodyPr>
            <a:spAutoFit/>
          </a:bodyPr>
          <a:lstStyle/>
          <a:p>
            <a:r>
              <a:rPr lang="en-US" sz="2800" b="1" i="1">
                <a:solidFill>
                  <a:schemeClr val="tx2"/>
                </a:solidFill>
              </a:rPr>
              <a:t>Hyperspectral Assessment of Water Quality </a:t>
            </a:r>
            <a:br>
              <a:rPr lang="en-US" sz="2800" b="1" i="1">
                <a:solidFill>
                  <a:schemeClr val="tx2"/>
                </a:solidFill>
              </a:rPr>
            </a:br>
            <a:r>
              <a:rPr lang="en-US" sz="2400" b="1" i="1">
                <a:solidFill>
                  <a:schemeClr val="tx2"/>
                </a:solidFill>
              </a:rPr>
              <a:t>(Toxic algae (blue-green) alert procedure to provide early warning)</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BlackHills_543_beforefire"/>
          <p:cNvPicPr>
            <a:picLocks noChangeAspect="1" noChangeArrowheads="1"/>
          </p:cNvPicPr>
          <p:nvPr/>
        </p:nvPicPr>
        <p:blipFill>
          <a:blip r:embed="rId3" cstate="print"/>
          <a:srcRect/>
          <a:stretch>
            <a:fillRect/>
          </a:stretch>
        </p:blipFill>
        <p:spPr bwMode="auto">
          <a:xfrm>
            <a:off x="228600" y="1371600"/>
            <a:ext cx="3725863" cy="4191000"/>
          </a:xfrm>
          <a:prstGeom prst="rect">
            <a:avLst/>
          </a:prstGeom>
          <a:noFill/>
        </p:spPr>
      </p:pic>
      <p:pic>
        <p:nvPicPr>
          <p:cNvPr id="190467" name="Picture 3" descr="BlackHills_543_afterfire"/>
          <p:cNvPicPr>
            <a:picLocks noChangeAspect="1" noChangeArrowheads="1"/>
          </p:cNvPicPr>
          <p:nvPr/>
        </p:nvPicPr>
        <p:blipFill>
          <a:blip r:embed="rId4" cstate="print"/>
          <a:srcRect/>
          <a:stretch>
            <a:fillRect/>
          </a:stretch>
        </p:blipFill>
        <p:spPr bwMode="auto">
          <a:xfrm>
            <a:off x="4097338" y="2057400"/>
            <a:ext cx="3724275" cy="4191000"/>
          </a:xfrm>
          <a:prstGeom prst="rect">
            <a:avLst/>
          </a:prstGeom>
          <a:noFill/>
        </p:spPr>
      </p:pic>
      <p:sp>
        <p:nvSpPr>
          <p:cNvPr id="190468" name="Rectangle 4"/>
          <p:cNvSpPr>
            <a:spLocks noChangeArrowheads="1"/>
          </p:cNvSpPr>
          <p:nvPr/>
        </p:nvSpPr>
        <p:spPr bwMode="auto">
          <a:xfrm>
            <a:off x="-152400" y="51054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dirty="0">
                <a:latin typeface="Times New Roman" pitchFamily="18" charset="0"/>
              </a:rPr>
              <a:t>August 20, 2000</a:t>
            </a:r>
          </a:p>
        </p:txBody>
      </p:sp>
      <p:sp>
        <p:nvSpPr>
          <p:cNvPr id="190469" name="Rectangle 5"/>
          <p:cNvSpPr>
            <a:spLocks noChangeArrowheads="1"/>
          </p:cNvSpPr>
          <p:nvPr/>
        </p:nvSpPr>
        <p:spPr bwMode="auto">
          <a:xfrm>
            <a:off x="3886200" y="57912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a:latin typeface="Times New Roman" pitchFamily="18" charset="0"/>
              </a:rPr>
              <a:t>September 5, 2000</a:t>
            </a:r>
          </a:p>
        </p:txBody>
      </p:sp>
      <p:sp>
        <p:nvSpPr>
          <p:cNvPr id="190470" name="Rectangle 6"/>
          <p:cNvSpPr>
            <a:spLocks noGrp="1" noChangeArrowheads="1"/>
          </p:cNvSpPr>
          <p:nvPr>
            <p:ph type="title"/>
          </p:nvPr>
        </p:nvSpPr>
        <p:spPr>
          <a:xfrm>
            <a:off x="685800" y="228600"/>
            <a:ext cx="7772400" cy="762000"/>
          </a:xfrm>
        </p:spPr>
        <p:txBody>
          <a:bodyPr/>
          <a:lstStyle/>
          <a:p>
            <a:r>
              <a:rPr lang="en-US" sz="3600" b="1" i="1"/>
              <a:t>Landsat 7 - Black Hills, SD</a:t>
            </a:r>
          </a:p>
        </p:txBody>
      </p:sp>
      <p:pic>
        <p:nvPicPr>
          <p:cNvPr id="190471" name="Picture 7"/>
          <p:cNvPicPr>
            <a:picLocks noChangeAspect="1" noChangeArrowheads="1"/>
          </p:cNvPicPr>
          <p:nvPr/>
        </p:nvPicPr>
        <p:blipFill>
          <a:blip r:embed="rId5" cstate="print"/>
          <a:srcRect/>
          <a:stretch>
            <a:fillRect/>
          </a:stretch>
        </p:blipFill>
        <p:spPr bwMode="auto">
          <a:xfrm>
            <a:off x="6781800" y="1219200"/>
            <a:ext cx="2149475" cy="3238500"/>
          </a:xfrm>
          <a:prstGeom prst="rect">
            <a:avLst/>
          </a:prstGeom>
          <a:noFill/>
          <a:ln w="12700">
            <a:noFill/>
            <a:miter lim="800000"/>
            <a:headEnd type="none" w="sm" len="sm"/>
            <a:tailEnd type="none" w="sm" len="sm"/>
          </a:ln>
          <a:effectLst/>
        </p:spPr>
      </p:pic>
      <p:sp>
        <p:nvSpPr>
          <p:cNvPr id="190472" name="Rectangle 8"/>
          <p:cNvSpPr>
            <a:spLocks noChangeArrowheads="1"/>
          </p:cNvSpPr>
          <p:nvPr/>
        </p:nvSpPr>
        <p:spPr bwMode="auto">
          <a:xfrm>
            <a:off x="533400" y="6491288"/>
            <a:ext cx="8350250" cy="366712"/>
          </a:xfrm>
          <a:prstGeom prst="rect">
            <a:avLst/>
          </a:prstGeom>
          <a:solidFill>
            <a:srgbClr val="99FF99"/>
          </a:solidFill>
          <a:ln w="12700">
            <a:noFill/>
            <a:miter lim="800000"/>
            <a:headEnd type="none" w="sm" len="sm"/>
            <a:tailEnd type="none" w="sm" len="sm"/>
          </a:ln>
          <a:effectLst/>
        </p:spPr>
        <p:txBody>
          <a:bodyPr wrap="none" anchor="ctr">
            <a:spAutoFit/>
          </a:bodyPr>
          <a:lstStyle/>
          <a:p>
            <a:pPr eaLnBrk="0" hangingPunct="0"/>
            <a:r>
              <a:rPr lang="en-US" b="1"/>
              <a:t>Leaf Area Index for Fire Consequences (August 24, 2000</a:t>
            </a:r>
            <a:r>
              <a:rPr lang="en-US"/>
              <a:t>) </a:t>
            </a:r>
            <a:r>
              <a:rPr lang="en-US" b="1"/>
              <a:t>of the Black Hills</a:t>
            </a:r>
            <a:r>
              <a:rPr lang="en-US"/>
              <a:t> </a:t>
            </a:r>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90600" y="0"/>
            <a:ext cx="7772400" cy="1143000"/>
          </a:xfrm>
          <a:noFill/>
          <a:ln/>
          <a:effectLst>
            <a:outerShdw dist="13470" dir="2700000" algn="ctr" rotWithShape="0">
              <a:schemeClr val="bg2"/>
            </a:outerShdw>
          </a:effectLst>
        </p:spPr>
        <p:txBody>
          <a:bodyPr lIns="92075" tIns="46038" rIns="92075" bIns="46038"/>
          <a:lstStyle/>
          <a:p>
            <a:r>
              <a:rPr lang="en-US" altLang="en-US" sz="3600" b="1" i="1"/>
              <a:t>Monitoring Volcanic Eruptions</a:t>
            </a:r>
          </a:p>
        </p:txBody>
      </p:sp>
      <p:pic>
        <p:nvPicPr>
          <p:cNvPr id="191491" name="Picture 3" descr="Etna321"/>
          <p:cNvPicPr>
            <a:picLocks noChangeAspect="1" noChangeArrowheads="1"/>
          </p:cNvPicPr>
          <p:nvPr/>
        </p:nvPicPr>
        <p:blipFill>
          <a:blip r:embed="rId3" cstate="print"/>
          <a:srcRect/>
          <a:stretch>
            <a:fillRect/>
          </a:stretch>
        </p:blipFill>
        <p:spPr bwMode="auto">
          <a:xfrm>
            <a:off x="152400" y="914400"/>
            <a:ext cx="4191000" cy="4191000"/>
          </a:xfrm>
          <a:prstGeom prst="rect">
            <a:avLst/>
          </a:prstGeom>
          <a:noFill/>
        </p:spPr>
      </p:pic>
      <p:pic>
        <p:nvPicPr>
          <p:cNvPr id="191492" name="Picture 4" descr="etna654"/>
          <p:cNvPicPr>
            <a:picLocks noChangeAspect="1" noChangeArrowheads="1"/>
          </p:cNvPicPr>
          <p:nvPr/>
        </p:nvPicPr>
        <p:blipFill>
          <a:blip r:embed="rId4" cstate="print"/>
          <a:srcRect/>
          <a:stretch>
            <a:fillRect/>
          </a:stretch>
        </p:blipFill>
        <p:spPr bwMode="auto">
          <a:xfrm>
            <a:off x="4800600" y="914400"/>
            <a:ext cx="4191000" cy="4191000"/>
          </a:xfrm>
          <a:prstGeom prst="rect">
            <a:avLst/>
          </a:prstGeom>
          <a:noFill/>
        </p:spPr>
      </p:pic>
      <p:sp>
        <p:nvSpPr>
          <p:cNvPr id="191493" name="Text Box 5"/>
          <p:cNvSpPr txBox="1">
            <a:spLocks noChangeArrowheads="1"/>
          </p:cNvSpPr>
          <p:nvPr/>
        </p:nvSpPr>
        <p:spPr bwMode="auto">
          <a:xfrm>
            <a:off x="48768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6,5,4</a:t>
            </a:r>
          </a:p>
        </p:txBody>
      </p:sp>
      <p:sp>
        <p:nvSpPr>
          <p:cNvPr id="191494" name="Text Box 6"/>
          <p:cNvSpPr txBox="1">
            <a:spLocks noChangeArrowheads="1"/>
          </p:cNvSpPr>
          <p:nvPr/>
        </p:nvSpPr>
        <p:spPr bwMode="auto">
          <a:xfrm>
            <a:off x="2286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3,2,1</a:t>
            </a:r>
          </a:p>
        </p:txBody>
      </p:sp>
      <p:sp>
        <p:nvSpPr>
          <p:cNvPr id="191495" name="Text Box 7"/>
          <p:cNvSpPr txBox="1">
            <a:spLocks noChangeArrowheads="1"/>
          </p:cNvSpPr>
          <p:nvPr/>
        </p:nvSpPr>
        <p:spPr bwMode="auto">
          <a:xfrm>
            <a:off x="457200" y="5334000"/>
            <a:ext cx="8686800" cy="8255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1600">
                <a:solidFill>
                  <a:schemeClr val="tx2"/>
                </a:solidFill>
                <a:latin typeface="Times New Roman" pitchFamily="18" charset="0"/>
                <a:cs typeface="Arial" charset="0"/>
              </a:rPr>
              <a:t>Mt. Etna, Sicily, Italy Bands 321 and 654. </a:t>
            </a:r>
            <a:r>
              <a:rPr lang="en-US" altLang="en-US" sz="1600">
                <a:solidFill>
                  <a:schemeClr val="tx2"/>
                </a:solidFill>
                <a:latin typeface="Times New Roman" pitchFamily="18" charset="0"/>
              </a:rPr>
              <a:t>Here Band 6 is Red, Band 5 is Green, Band 4 is Blue.  Notice how the thermal band 6 does not pick up the smoke, or the clouds.  You can see where the hot lava flows underground in lava tubes.  The hotter the signal the brighter the pixel.</a:t>
            </a:r>
            <a:r>
              <a:rPr lang="en-US" altLang="en-US" sz="1400">
                <a:solidFill>
                  <a:schemeClr val="tx2"/>
                </a:solidFill>
                <a:latin typeface="Times New Roman" pitchFamily="18"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a:stretch>
            <a:fillRect/>
          </a:stretch>
        </p:blipFill>
        <p:spPr bwMode="auto">
          <a:xfrm>
            <a:off x="685800" y="990600"/>
            <a:ext cx="8229600" cy="5030788"/>
          </a:xfrm>
          <a:prstGeom prst="rect">
            <a:avLst/>
          </a:prstGeom>
          <a:noFill/>
          <a:ln w="19050">
            <a:solidFill>
              <a:schemeClr val="tx1"/>
            </a:solidFill>
            <a:miter lim="800000"/>
            <a:headEnd/>
            <a:tailEnd/>
          </a:ln>
          <a:effectLst>
            <a:outerShdw dist="107763" dir="2700000" algn="ctr" rotWithShape="0">
              <a:srgbClr val="000000"/>
            </a:outerShdw>
          </a:effectLst>
        </p:spPr>
      </p:pic>
      <p:sp>
        <p:nvSpPr>
          <p:cNvPr id="158724" name="Rectangle 4"/>
          <p:cNvSpPr>
            <a:spLocks noGrp="1" noChangeArrowheads="1"/>
          </p:cNvSpPr>
          <p:nvPr>
            <p:ph type="title"/>
          </p:nvPr>
        </p:nvSpPr>
        <p:spPr>
          <a:xfrm>
            <a:off x="381000" y="228600"/>
            <a:ext cx="8534400" cy="642938"/>
          </a:xfrm>
        </p:spPr>
        <p:txBody>
          <a:bodyPr/>
          <a:lstStyle/>
          <a:p>
            <a:r>
              <a:rPr lang="en-US" sz="3600" dirty="0"/>
              <a:t>Overview of data </a:t>
            </a:r>
            <a:r>
              <a:rPr lang="en-US" sz="3600" dirty="0" smtClean="0"/>
              <a:t>acquisition by satellites</a:t>
            </a:r>
            <a:endParaRPr lang="tr-TR" sz="36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z="3600" b="1" dirty="0" smtClean="0"/>
              <a:t>Energy Sources and Radiation Principles</a:t>
            </a:r>
            <a:endParaRPr lang="en-US" sz="3600" b="1" dirty="0"/>
          </a:p>
        </p:txBody>
      </p:sp>
      <p:sp>
        <p:nvSpPr>
          <p:cNvPr id="160771" name="Rectangle 3"/>
          <p:cNvSpPr>
            <a:spLocks noGrp="1" noChangeArrowheads="1"/>
          </p:cNvSpPr>
          <p:nvPr>
            <p:ph type="body" idx="1"/>
          </p:nvPr>
        </p:nvSpPr>
        <p:spPr>
          <a:xfrm>
            <a:off x="152400" y="1295400"/>
            <a:ext cx="8991600" cy="4830763"/>
          </a:xfrm>
        </p:spPr>
        <p:txBody>
          <a:bodyPr/>
          <a:lstStyle/>
          <a:p>
            <a:pPr>
              <a:buClr>
                <a:srgbClr val="FF0000"/>
              </a:buClr>
            </a:pPr>
            <a:r>
              <a:rPr lang="en-US" dirty="0">
                <a:solidFill>
                  <a:srgbClr val="FF0000"/>
                </a:solidFill>
              </a:rPr>
              <a:t>Light energy</a:t>
            </a:r>
            <a:r>
              <a:rPr lang="en-US" dirty="0"/>
              <a:t> is the principal form detected </a:t>
            </a:r>
          </a:p>
          <a:p>
            <a:pPr>
              <a:buClr>
                <a:srgbClr val="FF0000"/>
              </a:buClr>
            </a:pPr>
            <a:r>
              <a:rPr lang="en-US" dirty="0"/>
              <a:t>Common forms of RS is based on </a:t>
            </a:r>
            <a:r>
              <a:rPr lang="en-US" dirty="0">
                <a:solidFill>
                  <a:schemeClr val="accent2"/>
                </a:solidFill>
              </a:rPr>
              <a:t>reflected electromagnetic energy</a:t>
            </a:r>
            <a:r>
              <a:rPr lang="en-US" dirty="0"/>
              <a:t>. i.e. Sensing Electromagnetic Radiation</a:t>
            </a:r>
          </a:p>
          <a:p>
            <a:pPr>
              <a:buClr>
                <a:srgbClr val="FF0000"/>
              </a:buClr>
            </a:pPr>
            <a:r>
              <a:rPr lang="en-US" dirty="0">
                <a:solidFill>
                  <a:srgbClr val="660066"/>
                </a:solidFill>
              </a:rPr>
              <a:t>Different materials reflect different amounts of incoming energy</a:t>
            </a:r>
            <a:r>
              <a:rPr lang="en-US" dirty="0"/>
              <a:t>. This differential reflectance gives objects a distinct appearance</a:t>
            </a:r>
          </a:p>
          <a:p>
            <a:pPr>
              <a:buClr>
                <a:srgbClr val="FF0000"/>
              </a:buClr>
            </a:pPr>
            <a:r>
              <a:rPr lang="en-US" dirty="0">
                <a:solidFill>
                  <a:srgbClr val="006600"/>
                </a:solidFill>
              </a:rPr>
              <a:t>Light energy is characterized  by its </a:t>
            </a:r>
            <a:r>
              <a:rPr lang="en-US" dirty="0" err="1">
                <a:solidFill>
                  <a:srgbClr val="006600"/>
                </a:solidFill>
              </a:rPr>
              <a:t>wavelenghts</a:t>
            </a:r>
            <a:endParaRPr lang="en-US" dirty="0">
              <a:solidFill>
                <a:srgbClr val="006600"/>
              </a:solidFill>
            </a:endParaRPr>
          </a:p>
          <a:p>
            <a:pPr>
              <a:buClr>
                <a:srgbClr val="FF0000"/>
              </a:buCl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wavelength"/>
          <p:cNvPicPr>
            <a:picLocks noGrp="1" noChangeAspect="1" noChangeArrowheads="1"/>
          </p:cNvPicPr>
          <p:nvPr>
            <p:ph type="clipArt" sz="half" idx="2"/>
          </p:nvPr>
        </p:nvPicPr>
        <p:blipFill>
          <a:blip r:embed="rId2" cstate="print"/>
          <a:srcRect/>
          <a:stretch>
            <a:fillRect/>
          </a:stretch>
        </p:blipFill>
        <p:spPr>
          <a:xfrm>
            <a:off x="533400" y="762000"/>
            <a:ext cx="8001000" cy="4876800"/>
          </a:xfrm>
        </p:spPr>
      </p:pic>
      <p:sp>
        <p:nvSpPr>
          <p:cNvPr id="162819" name="Rectangle 3"/>
          <p:cNvSpPr>
            <a:spLocks noGrp="1" noChangeArrowheads="1"/>
          </p:cNvSpPr>
          <p:nvPr>
            <p:ph type="title"/>
          </p:nvPr>
        </p:nvSpPr>
        <p:spPr>
          <a:xfrm>
            <a:off x="685800" y="0"/>
            <a:ext cx="7772400" cy="685800"/>
          </a:xfrm>
        </p:spPr>
        <p:txBody>
          <a:bodyPr/>
          <a:lstStyle/>
          <a:p>
            <a:r>
              <a:rPr lang="en-US" sz="3600" b="1" i="1"/>
              <a:t>Electromagnetic Radiation</a:t>
            </a:r>
          </a:p>
        </p:txBody>
      </p:sp>
      <p:sp>
        <p:nvSpPr>
          <p:cNvPr id="162820" name="Text Box 4"/>
          <p:cNvSpPr txBox="1">
            <a:spLocks noChangeArrowheads="1"/>
          </p:cNvSpPr>
          <p:nvPr/>
        </p:nvSpPr>
        <p:spPr bwMode="auto">
          <a:xfrm>
            <a:off x="209550" y="5867400"/>
            <a:ext cx="8934450" cy="701675"/>
          </a:xfrm>
          <a:prstGeom prst="rect">
            <a:avLst/>
          </a:prstGeom>
          <a:noFill/>
          <a:ln w="12700">
            <a:noFill/>
            <a:miter lim="800000"/>
            <a:headEnd type="none" w="sm" len="sm"/>
            <a:tailEnd type="none" w="sm" len="sm"/>
          </a:ln>
          <a:effectLst/>
        </p:spPr>
        <p:txBody>
          <a:bodyPr wrap="none">
            <a:spAutoFit/>
          </a:bodyPr>
          <a:lstStyle/>
          <a:p>
            <a:pPr>
              <a:buClr>
                <a:srgbClr val="FF0000"/>
              </a:buClr>
              <a:buFontTx/>
              <a:buChar char="•"/>
            </a:pPr>
            <a:r>
              <a:rPr lang="en-US" sz="2000"/>
              <a:t>The distance between peaks in the electromagnetic stream is the wavelength</a:t>
            </a:r>
          </a:p>
          <a:p>
            <a:pPr>
              <a:buClr>
                <a:srgbClr val="FF0000"/>
              </a:buClr>
              <a:buFontTx/>
              <a:buChar char="•"/>
            </a:pPr>
            <a:r>
              <a:rPr lang="en-US" sz="2000"/>
              <a:t>Each color of light has a distinctive wavelengths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5207</TotalTime>
  <Words>4109</Words>
  <Application>Microsoft Office PowerPoint</Application>
  <PresentationFormat>On-screen Show (4:3)</PresentationFormat>
  <Paragraphs>497</Paragraphs>
  <Slides>67</Slides>
  <Notes>44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0" baseType="lpstr">
      <vt:lpstr>Default Design</vt:lpstr>
      <vt:lpstr>Photo Editor Photo</vt:lpstr>
      <vt:lpstr>Equation</vt:lpstr>
      <vt:lpstr>PowerPoint Presentation</vt:lpstr>
      <vt:lpstr>Remote Sensing and GIS</vt:lpstr>
      <vt:lpstr>Remote Sensing and GIS</vt:lpstr>
      <vt:lpstr>Geospatial Data</vt:lpstr>
      <vt:lpstr>Remote Sensing: A Definition</vt:lpstr>
      <vt:lpstr>Processes involved in electromagnetic remote sensing of earth features</vt:lpstr>
      <vt:lpstr>Overview of data acquisition by satellites</vt:lpstr>
      <vt:lpstr>Energy Sources and Radiation Principles</vt:lpstr>
      <vt:lpstr>Electromagnetic Radiation</vt:lpstr>
      <vt:lpstr> Energy pathways from source to sensor </vt:lpstr>
      <vt:lpstr>PowerPoint Presentation</vt:lpstr>
      <vt:lpstr>The Electromagnetic Spectrum</vt:lpstr>
      <vt:lpstr>Thermal Radiation Principles</vt:lpstr>
      <vt:lpstr>Atmospheric Windows (AW) in the Electromagnetic Spectrum</vt:lpstr>
      <vt:lpstr>Spectral Response Curve (“signature”)</vt:lpstr>
      <vt:lpstr>PowerPoint Presentation</vt:lpstr>
      <vt:lpstr>Major Components of Technology </vt:lpstr>
      <vt:lpstr>Sensors</vt:lpstr>
      <vt:lpstr>Platforms</vt:lpstr>
      <vt:lpstr>Some Sensors and Platforms</vt:lpstr>
      <vt:lpstr>Remote Sensing Raster (Matrix) Data Format</vt:lpstr>
      <vt:lpstr>Digital Image</vt:lpstr>
      <vt:lpstr>Selection of Imagery</vt:lpstr>
      <vt:lpstr>Spatial Resolution</vt:lpstr>
      <vt:lpstr>Spatial Resolution</vt:lpstr>
      <vt:lpstr>Spectral Resolution</vt:lpstr>
      <vt:lpstr>LIDAR (Light Detection and Ranging) </vt:lpstr>
      <vt:lpstr>Radiometric Resolution</vt:lpstr>
      <vt:lpstr>Temporal Resolution</vt:lpstr>
      <vt:lpstr>Comparing Resolution </vt:lpstr>
      <vt:lpstr>LANDSAT</vt:lpstr>
      <vt:lpstr>Principal applications of different  wavelengths </vt:lpstr>
      <vt:lpstr>Landsat Images to Cover Nebraska</vt:lpstr>
      <vt:lpstr>Image Coverage</vt:lpstr>
      <vt:lpstr>Image processing Leica ERDAS Imagine</vt:lpstr>
      <vt:lpstr>PowerPoint Presentation</vt:lpstr>
      <vt:lpstr>Image processing to generate color composite</vt:lpstr>
      <vt:lpstr>Remote Sensing The Good News</vt:lpstr>
      <vt:lpstr>Remote Sensing Some Typical Applications</vt:lpstr>
      <vt:lpstr>PowerPoint Presentation</vt:lpstr>
      <vt:lpstr>Mapping Invasive species (Albuquerque, NM)</vt:lpstr>
      <vt:lpstr>Vegetation Index:  Infrared/Red Ratio Vegetation Index </vt:lpstr>
      <vt:lpstr>Vegetation Index</vt:lpstr>
      <vt:lpstr>PowerPoint Presentation</vt:lpstr>
      <vt:lpstr>Global Normalized Difference Vegetation Index (NDVI) Image Produced Using (AVHRR) Imagery</vt:lpstr>
      <vt:lpstr>Leaf Area Index</vt:lpstr>
      <vt:lpstr>Actual Evapotranspiration (ET)  at Central Platte Natural Resources District , 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Landsat Change Analysis</vt:lpstr>
      <vt:lpstr>NOAA Advanced Very High Resolution Radiometer (AVHRR)</vt:lpstr>
      <vt:lpstr>PowerPoint Presentation</vt:lpstr>
      <vt:lpstr>Global Land Cover 1992</vt:lpstr>
      <vt:lpstr>PowerPoint Presentation</vt:lpstr>
      <vt:lpstr>Landsat 7 - Black Hills, SD</vt:lpstr>
      <vt:lpstr>Monitoring Volcanic Eruptions</vt:lpstr>
    </vt:vector>
  </TitlesOfParts>
  <Company>Dell Computer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dc:title>
  <dc:creator>Preferred Customer</dc:creator>
  <cp:lastModifiedBy>maidment</cp:lastModifiedBy>
  <cp:revision>219</cp:revision>
  <cp:lastPrinted>2010-10-21T16:16:27Z</cp:lastPrinted>
  <dcterms:created xsi:type="dcterms:W3CDTF">2001-04-05T00:56:45Z</dcterms:created>
  <dcterms:modified xsi:type="dcterms:W3CDTF">2010-10-21T16:31:44Z</dcterms:modified>
</cp:coreProperties>
</file>