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  <p:sldMasterId id="2147483710" r:id="rId5"/>
    <p:sldMasterId id="2147483734" r:id="rId6"/>
    <p:sldMasterId id="2147484187" r:id="rId7"/>
  </p:sldMasterIdLst>
  <p:notesMasterIdLst>
    <p:notesMasterId r:id="rId89"/>
  </p:notesMasterIdLst>
  <p:sldIdLst>
    <p:sldId id="360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256" r:id="rId17"/>
    <p:sldId id="412" r:id="rId18"/>
    <p:sldId id="257" r:id="rId19"/>
    <p:sldId id="259" r:id="rId20"/>
    <p:sldId id="345" r:id="rId21"/>
    <p:sldId id="346" r:id="rId22"/>
    <p:sldId id="347" r:id="rId23"/>
    <p:sldId id="348" r:id="rId24"/>
    <p:sldId id="349" r:id="rId25"/>
    <p:sldId id="371" r:id="rId26"/>
    <p:sldId id="373" r:id="rId27"/>
    <p:sldId id="374" r:id="rId28"/>
    <p:sldId id="376" r:id="rId29"/>
    <p:sldId id="375" r:id="rId30"/>
    <p:sldId id="260" r:id="rId31"/>
    <p:sldId id="290" r:id="rId32"/>
    <p:sldId id="291" r:id="rId33"/>
    <p:sldId id="292" r:id="rId34"/>
    <p:sldId id="261" r:id="rId35"/>
    <p:sldId id="262" r:id="rId36"/>
    <p:sldId id="263" r:id="rId37"/>
    <p:sldId id="413" r:id="rId38"/>
    <p:sldId id="265" r:id="rId39"/>
    <p:sldId id="274" r:id="rId40"/>
    <p:sldId id="266" r:id="rId41"/>
    <p:sldId id="267" r:id="rId42"/>
    <p:sldId id="293" r:id="rId43"/>
    <p:sldId id="275" r:id="rId44"/>
    <p:sldId id="280" r:id="rId45"/>
    <p:sldId id="283" r:id="rId46"/>
    <p:sldId id="272" r:id="rId47"/>
    <p:sldId id="294" r:id="rId48"/>
    <p:sldId id="300" r:id="rId49"/>
    <p:sldId id="302" r:id="rId50"/>
    <p:sldId id="378" r:id="rId51"/>
    <p:sldId id="303" r:id="rId52"/>
    <p:sldId id="305" r:id="rId53"/>
    <p:sldId id="306" r:id="rId54"/>
    <p:sldId id="352" r:id="rId55"/>
    <p:sldId id="307" r:id="rId56"/>
    <p:sldId id="309" r:id="rId57"/>
    <p:sldId id="379" r:id="rId58"/>
    <p:sldId id="382" r:id="rId59"/>
    <p:sldId id="409" r:id="rId60"/>
    <p:sldId id="383" r:id="rId61"/>
    <p:sldId id="385" r:id="rId62"/>
    <p:sldId id="404" r:id="rId63"/>
    <p:sldId id="403" r:id="rId64"/>
    <p:sldId id="391" r:id="rId65"/>
    <p:sldId id="392" r:id="rId66"/>
    <p:sldId id="393" r:id="rId67"/>
    <p:sldId id="394" r:id="rId68"/>
    <p:sldId id="396" r:id="rId69"/>
    <p:sldId id="397" r:id="rId70"/>
    <p:sldId id="398" r:id="rId71"/>
    <p:sldId id="40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312" r:id="rId82"/>
    <p:sldId id="313" r:id="rId83"/>
    <p:sldId id="314" r:id="rId84"/>
    <p:sldId id="315" r:id="rId85"/>
    <p:sldId id="316" r:id="rId86"/>
    <p:sldId id="318" r:id="rId87"/>
    <p:sldId id="407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E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55" autoAdjust="0"/>
  </p:normalViewPr>
  <p:slideViewPr>
    <p:cSldViewPr snapToGrid="0">
      <p:cViewPr varScale="1">
        <p:scale>
          <a:sx n="92" d="100"/>
          <a:sy n="92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6096E2-55A7-4B49-9D89-21F47F6C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9BC37-8C8C-4BAE-8A75-AE7264C014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678E5-9442-4B30-AF76-42BB5580EDA6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C82D2-63B4-46C4-A06F-D33F2E2B5F4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990B7-BC8F-4D66-BFB5-614238776F0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D1FE6-7112-4ECF-82EA-6757B361E908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F372C-62C7-46D8-896B-786AD414BD5C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EC079-BBCD-4255-A13E-A68776DD12D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4DAB3-D473-4C7D-AB7E-3BF6B5208F2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5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494CD-1231-4668-BA4C-4BF5402EE5C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F9290-0154-4934-82C3-DF993A0195C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97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DE2D2-314A-49B3-9128-34C91AA2ED3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98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45795-961B-4A0A-B2E5-FE2DEAB8164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67382-FFD4-4886-B06B-1FBC51E5CF7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9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A4B5F-099A-40D2-A399-8EAB53ADABD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00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A2104-A9F2-4E0E-9560-D867A74A613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1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35C22-E965-493F-A93B-ED4A1CB182E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02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649BF-8922-4719-938E-E40EE5D693F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03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735C5-CF8E-4674-99AB-FC7E4041295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04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D047C-B03A-43CE-86A2-E128B8D4031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05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A3B27-4638-4EAF-BAE4-00367334D3C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98DFF-543F-4758-99DD-2B33FCB7F26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07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8117C-4656-462A-A349-8E04009F028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8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F5BE2-9F69-4F62-9AD9-19A25E1CB64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D7DEA-DC8E-4D08-8EFF-11CDFF4B5EF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09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B37A9-5C53-40F9-9219-CBE07E7813A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10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57510-9E86-4960-AD7E-F2235717299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14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7D723-F5A8-45FF-BDE2-B2D8A39BB87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15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7AAFE-94A9-4579-9F91-A738057C2C3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B10A8-9568-4C80-BA35-C081CBC6048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17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E61FD-B0DF-439B-8B30-9F81295222C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18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566C-E3C9-48A1-9C30-947F1862D05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19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0EFF9-5139-4B98-92F8-9952BC933A7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20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71FD0-4D4E-4322-9F91-62A18915458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21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3B202-E89E-48E7-AAFD-ABCD2C60B85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E0210-2A85-46A8-BB64-604574A103C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23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D1466-9684-4FBA-A45B-44F8001922B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24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BEB3-D73D-49B6-9895-498F75F5C89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26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2D2B7-4E01-4B6C-9B13-CFDD341DFD6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27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D3C1A-2F7C-41A5-B1BC-3B869B3E87F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28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B9DC4-90DB-41CB-A613-547A7BC146A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29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0093C-A776-4107-9989-73B5648E162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30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72528-3937-4778-BF8C-4D3E0B1821D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31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C3548-B7F5-4BC1-B749-C419DB6F219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32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66454-CBEE-4F50-B22E-21DAF2833658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33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46CBC-6297-40AB-9C8B-72AC079F3DC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29C65-77D9-4381-B7B2-F203FEBB797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34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112DD-6F80-40C0-9CE4-4BF2B736A51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35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1E2B-65A5-4237-BFD4-F714C3122359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37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B316B-8F4C-44C5-84E7-1A1A88128CD9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40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55E18-B7F0-489F-BAB2-F42A19CFAC8B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41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D065E-B294-4818-A54E-2E78589BF323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42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492EC-8628-4175-8AE9-4B16E696D2F6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43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DCE07-6614-4D32-BDC3-5F11079A31E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44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D8822-BB95-4B65-B78F-1E842E74BC2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46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B0191-ACA5-459B-9EEC-B2AC6D3B3E6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07175-826A-4F08-8225-992DDD002D3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55EC9-D841-47F5-8422-70A24EF40DE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98F1A-3B10-4FD4-85B9-7D40829BCD5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4B70-0D59-43FD-9B30-518B473C5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DD8F-3A3E-40CC-AC1C-ACC4A605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D2F4-89A9-4849-9C07-C758B3BAE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429822-3F39-414C-92D9-C5308ECA0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CB7ABD-1307-41F6-AA65-2AC67E87E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6E849F-0E1B-41D7-83F6-766C314D7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32AAB8-C4F7-42E3-AF45-C943EBCFB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CA1225-4386-4499-9B45-C253FCE3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3CBDC6-DC44-4CDA-B07E-9C2CB803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67721C-4BFF-45B1-9CAF-4719C5698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1CDF1E-F20B-4256-9041-994BB7283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C065-086E-4E3D-918D-5011440C2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F0C7D5-8A71-4BC4-913F-2ED310426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EB69EDE-0AFE-4E4D-8A33-69DDE43AC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3B8D43-01DF-4718-83D4-77DBE686D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7295A8-22DD-4739-B29D-1A4B97E39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8A0BED-49A1-4F12-A8C8-B1AA5EA40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C6AA1D-6B29-445D-9BF5-2259A1AF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3B4B91-7DF3-406E-8F03-C1AF17DB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F23BC4-E120-42D8-844C-CE4AC3047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159B33-682D-4776-9E75-108BAC8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8B2F0D-4F15-4D29-92E9-EC6706D4D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4DFD-FCB8-422D-BC40-A849F0235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F6413F-09FB-4C50-A100-495EC15E0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E8E182-F766-4ACF-98D6-4489D70C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38967C-CCBE-4820-BCBF-CA59F23E9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1969C8-3D10-4684-B324-882148A08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32916-92E6-4D6E-8B03-C548CFB73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B5865F-7613-4B7B-9E60-59C744E79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2510856-A0EE-4C54-A8B4-1922DBC65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E16D9D3-C64A-44E0-A573-4C0EE2B9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EE9191E-9047-460B-8F89-A43945CAF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61B0BC2-1EC4-4E56-AC97-EFC66615E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F0D-9A2D-4E86-92D0-8B759E4B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5AEE586-E498-4007-8CE7-9335AC330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EBC4F78-F061-4A27-855A-0520770D2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177E575-8560-40D8-B65D-394938845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CB8DADD-E380-4C6C-848A-08EFF24B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03897A2-FEBB-4378-837C-F0FC94591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607CB0F-0061-44BC-9534-E0E0EF077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AA376A5-2316-40DC-B0D1-15722D02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554D0AD-BA17-4CD6-86E7-D38D75F2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A2675F2-3AC0-4977-8E47-D659CB4A7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F212984-36C5-4239-A520-27DB263D4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99D1-FE8A-4BB3-A094-897E06DB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BB667FA-12C4-48FB-A68D-523397816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6821F3-ED1E-4B14-85AF-9F5A79EBA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4615BF6-D9F5-4CCD-9D9D-CA0183598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88A9FAC-2CD5-4910-8FA4-15799CAE6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AB253D8-5595-40AF-8611-3A1D3516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D70C2C0-0EA9-41BA-A59B-B37EC5751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F8DFB36-275B-41DA-8550-7E5D1239B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A5C3B8B-06D8-48C2-B156-4F1AAD5B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6A236F-E007-4F56-A150-6085F702C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BC1E71-49EE-4532-A327-2022F58BF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320F-E879-45CF-97A2-3BD4E6F92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00CBE20-4922-43F4-B4A5-63B06E848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3713F8-819D-4027-B5F0-454883E8F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EF559F-613E-42D3-A1F1-128E6997E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8B8AC-10CE-44C8-8DDA-A99E5D717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F0D609-012F-467F-ABE2-3BDB539D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207E28-59D7-4384-9DA0-4F4CE0141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646A46-9799-45A2-BA0C-D1B348FC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63107DC-AEF8-418E-950B-8062EF09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EB4166-34EE-4DCD-947C-5E7D1C58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7FD30C2-7211-4045-9195-DA6FE7D5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A3FF-5BAC-4EE1-86BD-8908FFC5D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9A3C76F-5F25-4EDC-A85E-E20FAB0DA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22936F9-9D6C-4780-9B58-4031D0C7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C7C8D47-73F2-4A4A-8AFC-D734DA5BD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530A2C-4F28-48D4-9A70-C12E1486C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8AF3846-CBBA-4578-8F21-D2965C386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17969A3-C9E6-474A-9E45-9B3E3461C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457FC2E-BB4E-4BF4-B082-17AFB16E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E67E766-3CC6-4116-8833-076FE90D0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9E2F9B4-5D19-424E-9ADF-71522CA1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B13F589-36B2-46E2-A213-5BADCF317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BCA3-B509-4934-B636-767BB76B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FAD4C40-FD7D-41DE-806C-E9F55558A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4D8E-053C-4C2F-BB3A-2C7F18305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EAA63-9534-4DF4-855F-BCC9BBAE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736C51-C2AE-4CA9-A343-D7CD845EE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34D4BD-82A5-48F1-B5B8-FBAD19E8B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FE0627-9FB6-46CA-99C8-D45B1039E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05644D-4A19-4FE9-B191-9059CDFF5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1A58DD-5086-4AA7-9A37-48A247CA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E55B45-DDD0-4C65-B1C5-A7497AC0F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library/brochures/pdfs/arcgis-desktop.pdf" TargetMode="External"/><Relationship Id="rId2" Type="http://schemas.openxmlformats.org/officeDocument/2006/relationships/hyperlink" Target="http://www.esri.com/library/brochures/pdfs/arcgi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sri.com/library/brochures/pdfs/spatialanalystbro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3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00v2/00v200000003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/009t00000002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009z/009z0000004w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6.png"/><Relationship Id="rId4" Type="http://schemas.openxmlformats.org/officeDocument/2006/relationships/oleObject" Target="../embeddings/Microsoft_Office_Excel_97-2003_Worksheet5.xls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GIS in Water Resources</a:t>
            </a:r>
            <a:br>
              <a:rPr lang="en-US" smtClean="0"/>
            </a:br>
            <a:r>
              <a:rPr lang="en-US" smtClean="0"/>
              <a:t>Midterm Review 2009</a:t>
            </a:r>
          </a:p>
        </p:txBody>
      </p:sp>
      <p:sp>
        <p:nvSpPr>
          <p:cNvPr id="1013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David Maidment, David Tarboton and Ayse Irmak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Data Model</a:t>
            </a:r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Conceptual Model</a:t>
            </a:r>
            <a:r>
              <a:rPr lang="en-US" sz="2800"/>
              <a:t> – a set of concepts that describe a subject and allow reasoning about it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Mathematical Model</a:t>
            </a:r>
            <a:r>
              <a:rPr lang="en-US" sz="2800"/>
              <a:t> – a conceptual model expressed in symbols and equations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Data Model</a:t>
            </a:r>
            <a:r>
              <a:rPr lang="en-US" sz="2800"/>
              <a:t> – a conceptual model expressed in a data structure (e.g. ascii files, Excel tables, …..)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Geographic Data Model</a:t>
            </a:r>
            <a:r>
              <a:rPr lang="en-US" sz="2800"/>
              <a:t> – a conceptual model for describing and reasoning about the world expressed in a GIS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 Models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4171950" cy="3095625"/>
          </a:xfrm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solidFill>
                  <a:srgbClr val="FF3300"/>
                </a:solidFill>
              </a:rPr>
              <a:t>geographic</a:t>
            </a:r>
            <a:r>
              <a:rPr lang="en-US" smtClean="0">
                <a:solidFill>
                  <a:srgbClr val="FF33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data model</a:t>
            </a:r>
            <a:r>
              <a:rPr lang="en-US" smtClean="0"/>
              <a:t> is a structure for organizing geospatial data so that it can be easily stored and retrieved.</a:t>
            </a:r>
          </a:p>
        </p:txBody>
      </p:sp>
      <p:grpSp>
        <p:nvGrpSpPr>
          <p:cNvPr id="103428" name="Group 5"/>
          <p:cNvGrpSpPr>
            <a:grpSpLocks/>
          </p:cNvGrpSpPr>
          <p:nvPr/>
        </p:nvGrpSpPr>
        <p:grpSpPr bwMode="auto">
          <a:xfrm>
            <a:off x="6248400" y="1981200"/>
            <a:ext cx="838200" cy="838200"/>
            <a:chOff x="240" y="1056"/>
            <a:chExt cx="528" cy="528"/>
          </a:xfrm>
        </p:grpSpPr>
        <p:sp>
          <p:nvSpPr>
            <p:cNvPr id="103440" name="Line 6"/>
            <p:cNvSpPr>
              <a:spLocks noChangeShapeType="1"/>
            </p:cNvSpPr>
            <p:nvPr/>
          </p:nvSpPr>
          <p:spPr bwMode="auto">
            <a:xfrm>
              <a:off x="288" y="134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7"/>
            <p:cNvSpPr>
              <a:spLocks noChangeShapeType="1"/>
            </p:cNvSpPr>
            <p:nvPr/>
          </p:nvSpPr>
          <p:spPr bwMode="auto">
            <a:xfrm flipV="1">
              <a:off x="528" y="134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8"/>
            <p:cNvSpPr>
              <a:spLocks noChangeShapeType="1"/>
            </p:cNvSpPr>
            <p:nvPr/>
          </p:nvSpPr>
          <p:spPr bwMode="auto">
            <a:xfrm flipH="1" flipV="1">
              <a:off x="672" y="110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9"/>
            <p:cNvSpPr>
              <a:spLocks noChangeShapeType="1"/>
            </p:cNvSpPr>
            <p:nvPr/>
          </p:nvSpPr>
          <p:spPr bwMode="auto">
            <a:xfrm flipH="1">
              <a:off x="288" y="110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Oval 10"/>
            <p:cNvSpPr>
              <a:spLocks noChangeArrowheads="1"/>
            </p:cNvSpPr>
            <p:nvPr/>
          </p:nvSpPr>
          <p:spPr bwMode="auto">
            <a:xfrm>
              <a:off x="240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Oval 11"/>
            <p:cNvSpPr>
              <a:spLocks noChangeArrowheads="1"/>
            </p:cNvSpPr>
            <p:nvPr/>
          </p:nvSpPr>
          <p:spPr bwMode="auto">
            <a:xfrm>
              <a:off x="48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Oval 12"/>
            <p:cNvSpPr>
              <a:spLocks noChangeArrowheads="1"/>
            </p:cNvSpPr>
            <p:nvPr/>
          </p:nvSpPr>
          <p:spPr bwMode="auto">
            <a:xfrm>
              <a:off x="672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" name="Oval 13"/>
            <p:cNvSpPr>
              <a:spLocks noChangeArrowheads="1"/>
            </p:cNvSpPr>
            <p:nvPr/>
          </p:nvSpPr>
          <p:spPr bwMode="auto">
            <a:xfrm>
              <a:off x="624" y="10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29" name="Group 14"/>
          <p:cNvGrpSpPr>
            <a:grpSpLocks/>
          </p:cNvGrpSpPr>
          <p:nvPr/>
        </p:nvGrpSpPr>
        <p:grpSpPr bwMode="auto">
          <a:xfrm>
            <a:off x="6248400" y="3962400"/>
            <a:ext cx="938213" cy="1066800"/>
            <a:chOff x="4694" y="1056"/>
            <a:chExt cx="591" cy="672"/>
          </a:xfrm>
        </p:grpSpPr>
        <p:sp>
          <p:nvSpPr>
            <p:cNvPr id="103433" name="Rectangle 15"/>
            <p:cNvSpPr>
              <a:spLocks noChangeArrowheads="1"/>
            </p:cNvSpPr>
            <p:nvPr/>
          </p:nvSpPr>
          <p:spPr bwMode="auto">
            <a:xfrm>
              <a:off x="4704" y="1056"/>
              <a:ext cx="576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Line 16"/>
            <p:cNvSpPr>
              <a:spLocks noChangeShapeType="1"/>
            </p:cNvSpPr>
            <p:nvPr/>
          </p:nvSpPr>
          <p:spPr bwMode="auto">
            <a:xfrm>
              <a:off x="4694" y="117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Line 17"/>
            <p:cNvSpPr>
              <a:spLocks noChangeShapeType="1"/>
            </p:cNvSpPr>
            <p:nvPr/>
          </p:nvSpPr>
          <p:spPr bwMode="auto">
            <a:xfrm>
              <a:off x="4696" y="131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18"/>
            <p:cNvSpPr>
              <a:spLocks noChangeShapeType="1"/>
            </p:cNvSpPr>
            <p:nvPr/>
          </p:nvSpPr>
          <p:spPr bwMode="auto">
            <a:xfrm>
              <a:off x="4707" y="146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19"/>
            <p:cNvSpPr>
              <a:spLocks noChangeShapeType="1"/>
            </p:cNvSpPr>
            <p:nvPr/>
          </p:nvSpPr>
          <p:spPr bwMode="auto">
            <a:xfrm>
              <a:off x="4709" y="1593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Line 20"/>
            <p:cNvSpPr>
              <a:spLocks noChangeShapeType="1"/>
            </p:cNvSpPr>
            <p:nvPr/>
          </p:nvSpPr>
          <p:spPr bwMode="auto">
            <a:xfrm>
              <a:off x="4896" y="105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9" name="Line 21"/>
            <p:cNvSpPr>
              <a:spLocks noChangeShapeType="1"/>
            </p:cNvSpPr>
            <p:nvPr/>
          </p:nvSpPr>
          <p:spPr bwMode="auto">
            <a:xfrm>
              <a:off x="5088" y="105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0" name="Text Box 22"/>
          <p:cNvSpPr txBox="1">
            <a:spLocks noChangeArrowheads="1"/>
          </p:cNvSpPr>
          <p:nvPr/>
        </p:nvSpPr>
        <p:spPr bwMode="auto">
          <a:xfrm>
            <a:off x="5638800" y="2819400"/>
            <a:ext cx="3084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Geographic coordinates</a:t>
            </a:r>
          </a:p>
          <a:p>
            <a:endParaRPr lang="en-US"/>
          </a:p>
        </p:txBody>
      </p:sp>
      <p:sp>
        <p:nvSpPr>
          <p:cNvPr id="103431" name="Text Box 23"/>
          <p:cNvSpPr txBox="1">
            <a:spLocks noChangeArrowheads="1"/>
          </p:cNvSpPr>
          <p:nvPr/>
        </p:nvSpPr>
        <p:spPr bwMode="auto">
          <a:xfrm>
            <a:off x="5546725" y="5146675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Tabular attributes</a:t>
            </a:r>
          </a:p>
        </p:txBody>
      </p:sp>
      <p:sp>
        <p:nvSpPr>
          <p:cNvPr id="103432" name="AutoShape 24"/>
          <p:cNvSpPr>
            <a:spLocks noChangeArrowheads="1"/>
          </p:cNvSpPr>
          <p:nvPr/>
        </p:nvSpPr>
        <p:spPr bwMode="auto">
          <a:xfrm>
            <a:off x="6629400" y="3276600"/>
            <a:ext cx="228600" cy="609600"/>
          </a:xfrm>
          <a:prstGeom prst="upDownArrow">
            <a:avLst>
              <a:gd name="adj1" fmla="val 50000"/>
              <a:gd name="adj2" fmla="val 5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671513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Raster and Vector Data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Point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Line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Polygon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Vector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Raster</a:t>
            </a:r>
          </a:p>
        </p:txBody>
      </p:sp>
      <p:sp>
        <p:nvSpPr>
          <p:cNvPr id="104456" name="Freeform 10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Oval 11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5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6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1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2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3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4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6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Rectangle 27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8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Raster</a:t>
            </a:r>
            <a:r>
              <a:rPr lang="en-US" sz="2400">
                <a:latin typeface="Times New Roman" pitchFamily="18" charset="0"/>
              </a:rPr>
              <a:t> data are described by a cell grid, one value per cell</a:t>
            </a:r>
          </a:p>
        </p:txBody>
      </p:sp>
      <p:sp>
        <p:nvSpPr>
          <p:cNvPr id="104475" name="Text Box 29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Zone</a:t>
            </a:r>
            <a:r>
              <a:rPr lang="en-US" sz="2400">
                <a:latin typeface="Times New Roman" pitchFamily="18" charset="0"/>
              </a:rPr>
              <a:t> of cells</a:t>
            </a:r>
          </a:p>
        </p:txBody>
      </p:sp>
      <p:sp>
        <p:nvSpPr>
          <p:cNvPr id="104476" name="Line 30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Themes or Data Layers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86000" y="2111375"/>
          <a:ext cx="4953000" cy="3268663"/>
        </p:xfrm>
        <a:graphic>
          <a:graphicData uri="http://schemas.openxmlformats.org/presentationml/2006/ole">
            <p:oleObj spid="_x0000_s1026" name="Document" r:id="rId4" imgW="2423880" imgH="1600200" progId="Word.Document.8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524000" y="5562600"/>
            <a:ext cx="543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Vector data: point, line or polygon features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295400" y="6172200"/>
            <a:ext cx="751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each of these features could be represented using vector or raster?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685800" y="481013"/>
            <a:ext cx="7772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ArcGIS Geodatabase (what is in a geodatabase)</a:t>
            </a:r>
          </a:p>
        </p:txBody>
      </p:sp>
      <p:grpSp>
        <p:nvGrpSpPr>
          <p:cNvPr id="105475" name="Group 5"/>
          <p:cNvGrpSpPr>
            <a:grpSpLocks/>
          </p:cNvGrpSpPr>
          <p:nvPr/>
        </p:nvGrpSpPr>
        <p:grpSpPr bwMode="auto">
          <a:xfrm>
            <a:off x="381000" y="1168400"/>
            <a:ext cx="8382000" cy="5384800"/>
            <a:chOff x="240" y="736"/>
            <a:chExt cx="5280" cy="3392"/>
          </a:xfrm>
        </p:grpSpPr>
        <p:pic>
          <p:nvPicPr>
            <p:cNvPr id="105477" name="Picture 6" descr="workspa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864"/>
              <a:ext cx="2399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78" name="Text Box 7"/>
            <p:cNvSpPr txBox="1">
              <a:spLocks noChangeArrowheads="1"/>
            </p:cNvSpPr>
            <p:nvPr/>
          </p:nvSpPr>
          <p:spPr bwMode="auto">
            <a:xfrm>
              <a:off x="2400" y="1104"/>
              <a:ext cx="10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Geodatabase</a:t>
              </a:r>
            </a:p>
          </p:txBody>
        </p:sp>
        <p:sp>
          <p:nvSpPr>
            <p:cNvPr id="105479" name="Line 8"/>
            <p:cNvSpPr>
              <a:spLocks noChangeShapeType="1"/>
            </p:cNvSpPr>
            <p:nvPr/>
          </p:nvSpPr>
          <p:spPr bwMode="auto">
            <a:xfrm flipH="1" flipV="1">
              <a:off x="1344" y="1152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Text Box 9"/>
            <p:cNvSpPr txBox="1">
              <a:spLocks noChangeArrowheads="1"/>
            </p:cNvSpPr>
            <p:nvPr/>
          </p:nvSpPr>
          <p:spPr bwMode="auto">
            <a:xfrm>
              <a:off x="2400" y="1392"/>
              <a:ext cx="13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Feature Dataset</a:t>
              </a:r>
            </a:p>
          </p:txBody>
        </p:sp>
        <p:sp>
          <p:nvSpPr>
            <p:cNvPr id="105481" name="Line 10"/>
            <p:cNvSpPr>
              <a:spLocks noChangeShapeType="1"/>
            </p:cNvSpPr>
            <p:nvPr/>
          </p:nvSpPr>
          <p:spPr bwMode="auto">
            <a:xfrm flipH="1">
              <a:off x="912" y="1536"/>
              <a:ext cx="14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Text Box 11"/>
            <p:cNvSpPr txBox="1">
              <a:spLocks noChangeArrowheads="1"/>
            </p:cNvSpPr>
            <p:nvPr/>
          </p:nvSpPr>
          <p:spPr bwMode="auto">
            <a:xfrm>
              <a:off x="2397" y="1680"/>
              <a:ext cx="11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3300"/>
                  </a:solidFill>
                  <a:latin typeface="Times New Roman" pitchFamily="18" charset="0"/>
                </a:rPr>
                <a:t>Feature Class</a:t>
              </a:r>
            </a:p>
          </p:txBody>
        </p:sp>
        <p:sp>
          <p:nvSpPr>
            <p:cNvPr id="105483" name="Text Box 12"/>
            <p:cNvSpPr txBox="1">
              <a:spLocks noChangeArrowheads="1"/>
            </p:cNvSpPr>
            <p:nvPr/>
          </p:nvSpPr>
          <p:spPr bwMode="auto">
            <a:xfrm>
              <a:off x="2400" y="2064"/>
              <a:ext cx="97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solidFill>
                    <a:srgbClr val="FF3300"/>
                  </a:solidFill>
                  <a:latin typeface="Times New Roman" pitchFamily="18" charset="0"/>
                </a:rPr>
                <a:t>Geometric </a:t>
              </a:r>
            </a:p>
            <a:p>
              <a:pPr algn="ctr"/>
              <a:r>
                <a:rPr lang="en-US" sz="2400" i="1">
                  <a:solidFill>
                    <a:srgbClr val="FF3300"/>
                  </a:solidFill>
                  <a:latin typeface="Times New Roman" pitchFamily="18" charset="0"/>
                </a:rPr>
                <a:t>Network</a:t>
              </a:r>
            </a:p>
          </p:txBody>
        </p:sp>
        <p:sp>
          <p:nvSpPr>
            <p:cNvPr id="105484" name="Line 13"/>
            <p:cNvSpPr>
              <a:spLocks noChangeShapeType="1"/>
            </p:cNvSpPr>
            <p:nvPr/>
          </p:nvSpPr>
          <p:spPr bwMode="auto">
            <a:xfrm flipH="1">
              <a:off x="1920" y="24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Text Box 14"/>
            <p:cNvSpPr txBox="1">
              <a:spLocks noChangeArrowheads="1"/>
            </p:cNvSpPr>
            <p:nvPr/>
          </p:nvSpPr>
          <p:spPr bwMode="auto">
            <a:xfrm>
              <a:off x="2400" y="3120"/>
              <a:ext cx="11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3300"/>
                  </a:solidFill>
                  <a:latin typeface="Times New Roman" pitchFamily="18" charset="0"/>
                </a:rPr>
                <a:t>Object Class</a:t>
              </a:r>
            </a:p>
          </p:txBody>
        </p:sp>
        <p:sp>
          <p:nvSpPr>
            <p:cNvPr id="105486" name="Text Box 15"/>
            <p:cNvSpPr txBox="1">
              <a:spLocks noChangeArrowheads="1"/>
            </p:cNvSpPr>
            <p:nvPr/>
          </p:nvSpPr>
          <p:spPr bwMode="auto">
            <a:xfrm>
              <a:off x="2400" y="2832"/>
              <a:ext cx="1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Relationship</a:t>
              </a:r>
            </a:p>
          </p:txBody>
        </p:sp>
        <p:sp>
          <p:nvSpPr>
            <p:cNvPr id="105487" name="Line 16"/>
            <p:cNvSpPr>
              <a:spLocks noChangeShapeType="1"/>
            </p:cNvSpPr>
            <p:nvPr/>
          </p:nvSpPr>
          <p:spPr bwMode="auto">
            <a:xfrm flipH="1">
              <a:off x="1920" y="3264"/>
              <a:ext cx="47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5488" name="Picture 17" descr="glossary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3504"/>
              <a:ext cx="254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89" name="Line 18"/>
            <p:cNvSpPr>
              <a:spLocks noChangeShapeType="1"/>
            </p:cNvSpPr>
            <p:nvPr/>
          </p:nvSpPr>
          <p:spPr bwMode="auto">
            <a:xfrm>
              <a:off x="3456" y="3264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Line 19"/>
            <p:cNvSpPr>
              <a:spLocks noChangeShapeType="1"/>
            </p:cNvSpPr>
            <p:nvPr/>
          </p:nvSpPr>
          <p:spPr bwMode="auto">
            <a:xfrm>
              <a:off x="3360" y="24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Line 20"/>
            <p:cNvSpPr>
              <a:spLocks noChangeShapeType="1"/>
            </p:cNvSpPr>
            <p:nvPr/>
          </p:nvSpPr>
          <p:spPr bwMode="auto">
            <a:xfrm flipV="1">
              <a:off x="3552" y="1776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5492" name="Picture 21" descr="glossary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" y="2008"/>
              <a:ext cx="1536" cy="1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5493" name="Picture 22" descr="glossary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0" y="736"/>
              <a:ext cx="1344" cy="1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5494" name="Text Box 23"/>
            <p:cNvSpPr txBox="1">
              <a:spLocks noChangeArrowheads="1"/>
            </p:cNvSpPr>
            <p:nvPr/>
          </p:nvSpPr>
          <p:spPr bwMode="auto">
            <a:xfrm>
              <a:off x="2400" y="816"/>
              <a:ext cx="9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Workspace</a:t>
              </a:r>
            </a:p>
          </p:txBody>
        </p:sp>
        <p:sp>
          <p:nvSpPr>
            <p:cNvPr id="105495" name="Line 24"/>
            <p:cNvSpPr>
              <a:spLocks noChangeShapeType="1"/>
            </p:cNvSpPr>
            <p:nvPr/>
          </p:nvSpPr>
          <p:spPr bwMode="auto">
            <a:xfrm flipH="1" flipV="1">
              <a:off x="864" y="96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Rectangle 25"/>
            <p:cNvSpPr>
              <a:spLocks noChangeArrowheads="1"/>
            </p:cNvSpPr>
            <p:nvPr/>
          </p:nvSpPr>
          <p:spPr bwMode="auto">
            <a:xfrm>
              <a:off x="480" y="768"/>
              <a:ext cx="240" cy="1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Line 26"/>
            <p:cNvSpPr>
              <a:spLocks noChangeShapeType="1"/>
            </p:cNvSpPr>
            <p:nvPr/>
          </p:nvSpPr>
          <p:spPr bwMode="auto">
            <a:xfrm flipH="1">
              <a:off x="864" y="2976"/>
              <a:ext cx="15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6" name="Straight Arrow Connector 25"/>
          <p:cNvCxnSpPr>
            <a:stCxn id="105482" idx="1"/>
          </p:cNvCxnSpPr>
          <p:nvPr/>
        </p:nvCxnSpPr>
        <p:spPr>
          <a:xfrm rot="10800000" flipV="1">
            <a:off x="2819400" y="2895600"/>
            <a:ext cx="985838" cy="304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62000" y="685800"/>
            <a:ext cx="71707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Geodatabase and Feature Dataset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989013" y="1636713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sz="2400">
                <a:latin typeface="Comic Sans MS" pitchFamily="66" charset="0"/>
              </a:rPr>
              <a:t>A </a:t>
            </a:r>
            <a:r>
              <a:rPr kumimoji="1" lang="en-US" sz="2400" b="1">
                <a:solidFill>
                  <a:srgbClr val="FF0000"/>
                </a:solidFill>
                <a:latin typeface="Comic Sans MS" pitchFamily="66" charset="0"/>
              </a:rPr>
              <a:t>geodatabase</a:t>
            </a:r>
            <a:r>
              <a:rPr kumimoji="1" lang="en-US" sz="2400">
                <a:latin typeface="Comic Sans MS" pitchFamily="66" charset="0"/>
              </a:rPr>
              <a:t> is a </a:t>
            </a:r>
            <a:r>
              <a:rPr kumimoji="1" lang="en-US" sz="2400" i="1">
                <a:latin typeface="Comic Sans MS" pitchFamily="66" charset="0"/>
              </a:rPr>
              <a:t>relational database</a:t>
            </a:r>
            <a:r>
              <a:rPr kumimoji="1" lang="en-US" sz="2400">
                <a:latin typeface="Comic Sans MS" pitchFamily="66" charset="0"/>
              </a:rPr>
              <a:t> that stores </a:t>
            </a:r>
            <a:r>
              <a:rPr kumimoji="1" lang="en-US" sz="2400" i="1">
                <a:latin typeface="Comic Sans MS" pitchFamily="66" charset="0"/>
              </a:rPr>
              <a:t>geographic information</a:t>
            </a:r>
            <a:r>
              <a:rPr kumimoji="1" lang="en-US" sz="2400">
                <a:latin typeface="Comic Sans MS" pitchFamily="66" charset="0"/>
              </a:rPr>
              <a:t>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sz="2400">
                <a:latin typeface="Comic Sans MS" pitchFamily="66" charset="0"/>
              </a:rPr>
              <a:t>A </a:t>
            </a:r>
            <a:r>
              <a:rPr kumimoji="1" lang="en-US" sz="2400" b="1">
                <a:solidFill>
                  <a:srgbClr val="FF0000"/>
                </a:solidFill>
                <a:latin typeface="Comic Sans MS" pitchFamily="66" charset="0"/>
              </a:rPr>
              <a:t>feature dataset</a:t>
            </a:r>
            <a:r>
              <a:rPr kumimoji="1" lang="en-US" sz="2400">
                <a:latin typeface="Comic Sans MS" pitchFamily="66" charset="0"/>
              </a:rPr>
              <a:t> is a collection of feature classes that share the same </a:t>
            </a:r>
            <a:r>
              <a:rPr kumimoji="1" lang="en-US" sz="2400" i="1">
                <a:latin typeface="Comic Sans MS" pitchFamily="66" charset="0"/>
              </a:rPr>
              <a:t>spatial reference frame</a:t>
            </a:r>
            <a:r>
              <a:rPr kumimoji="1" lang="en-US" sz="2400">
                <a:latin typeface="Comic Sans MS" pitchFamily="66" charset="0"/>
              </a:rPr>
              <a:t>.</a:t>
            </a:r>
          </a:p>
        </p:txBody>
      </p:sp>
      <p:pic>
        <p:nvPicPr>
          <p:cNvPr id="106500" name="Picture 4" descr="ArcCatalog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800" y="4662488"/>
            <a:ext cx="2895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Feature Class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295400" y="1868488"/>
            <a:ext cx="3024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A </a:t>
            </a:r>
            <a:r>
              <a:rPr lang="en-US" sz="2800" b="1">
                <a:solidFill>
                  <a:srgbClr val="FF0000"/>
                </a:solidFill>
              </a:rPr>
              <a:t>feature class</a:t>
            </a:r>
            <a:r>
              <a:rPr lang="en-US" sz="2800"/>
              <a:t> is a collection of </a:t>
            </a:r>
            <a:r>
              <a:rPr lang="en-US" sz="2800" i="1"/>
              <a:t>geographic objects</a:t>
            </a:r>
            <a:r>
              <a:rPr lang="en-US" sz="2800"/>
              <a:t> in </a:t>
            </a:r>
            <a:r>
              <a:rPr lang="en-US" sz="2800" i="1"/>
              <a:t>tabular format</a:t>
            </a:r>
            <a:r>
              <a:rPr lang="en-US" sz="2800"/>
              <a:t> that have the same behavior and the same attributes.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4773613" y="1557338"/>
            <a:ext cx="3962400" cy="4552950"/>
            <a:chOff x="432" y="1376"/>
            <a:chExt cx="2351" cy="2580"/>
          </a:xfrm>
        </p:grpSpPr>
        <p:pic>
          <p:nvPicPr>
            <p:cNvPr id="107526" name="Picture 5" descr="theme 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376"/>
              <a:ext cx="2326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27" name="Picture 6" descr="ThemeTab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3248"/>
              <a:ext cx="2303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8" name="Line 7"/>
            <p:cNvSpPr>
              <a:spLocks noChangeShapeType="1"/>
            </p:cNvSpPr>
            <p:nvPr/>
          </p:nvSpPr>
          <p:spPr bwMode="auto">
            <a:xfrm flipH="1">
              <a:off x="654" y="2480"/>
              <a:ext cx="1362" cy="9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5" name="Text Box 8"/>
          <p:cNvSpPr txBox="1">
            <a:spLocks noChangeArrowheads="1"/>
          </p:cNvSpPr>
          <p:nvPr/>
        </p:nvSpPr>
        <p:spPr bwMode="auto">
          <a:xfrm>
            <a:off x="1295400" y="6172200"/>
            <a:ext cx="736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Feature Class = Object class + spatial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Object Class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981200" y="1371600"/>
            <a:ext cx="5984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 </a:t>
            </a:r>
            <a:r>
              <a:rPr lang="en-US" sz="2800" b="1">
                <a:solidFill>
                  <a:srgbClr val="FF0000"/>
                </a:solidFill>
              </a:rPr>
              <a:t>object class</a:t>
            </a:r>
            <a:r>
              <a:rPr lang="en-US" sz="2800"/>
              <a:t> is a collection of </a:t>
            </a:r>
            <a:r>
              <a:rPr lang="en-US" sz="2800" i="1"/>
              <a:t>objects</a:t>
            </a:r>
            <a:r>
              <a:rPr lang="en-US" sz="2800"/>
              <a:t> in </a:t>
            </a:r>
            <a:r>
              <a:rPr lang="en-US" sz="2800" i="1"/>
              <a:t>tabular format</a:t>
            </a:r>
            <a:r>
              <a:rPr lang="en-US" sz="2800"/>
              <a:t> that have the same behavior and the same attributes (do not have a shape).</a:t>
            </a:r>
          </a:p>
        </p:txBody>
      </p:sp>
      <p:pic>
        <p:nvPicPr>
          <p:cNvPr id="108548" name="Picture 4" descr="Theme Related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0"/>
            <a:ext cx="55483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7935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An object class is a table that has a unique identifier (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ObjectID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r>
              <a:rPr lang="en-US" sz="2400">
                <a:latin typeface="Times New Roman" pitchFamily="18" charset="0"/>
              </a:rPr>
              <a:t>for each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Relationship</a:t>
            </a: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760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Relationship between spatial and non-spatial objects</a:t>
            </a:r>
          </a:p>
        </p:txBody>
      </p:sp>
      <p:pic>
        <p:nvPicPr>
          <p:cNvPr id="109572" name="Picture 6" descr="them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69252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7" descr="Theme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953000"/>
            <a:ext cx="50069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8" descr="Theme Related 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32100"/>
            <a:ext cx="50831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Line 9"/>
          <p:cNvSpPr>
            <a:spLocks noChangeShapeType="1"/>
          </p:cNvSpPr>
          <p:nvPr/>
        </p:nvSpPr>
        <p:spPr bwMode="auto">
          <a:xfrm>
            <a:off x="2362200" y="4495800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6" name="Line 10"/>
          <p:cNvSpPr>
            <a:spLocks noChangeShapeType="1"/>
          </p:cNvSpPr>
          <p:nvPr/>
        </p:nvSpPr>
        <p:spPr bwMode="auto">
          <a:xfrm flipH="1">
            <a:off x="2286000" y="3733800"/>
            <a:ext cx="144780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77" name="Text Box 11"/>
          <p:cNvSpPr txBox="1">
            <a:spLocks noChangeArrowheads="1"/>
          </p:cNvSpPr>
          <p:nvPr/>
        </p:nvSpPr>
        <p:spPr bwMode="auto">
          <a:xfrm>
            <a:off x="1584325" y="2514600"/>
            <a:ext cx="243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Water quality data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(non-spatial)</a:t>
            </a:r>
          </a:p>
        </p:txBody>
      </p:sp>
      <p:sp>
        <p:nvSpPr>
          <p:cNvPr id="109578" name="Text Box 12"/>
          <p:cNvSpPr txBox="1">
            <a:spLocks noChangeArrowheads="1"/>
          </p:cNvSpPr>
          <p:nvPr/>
        </p:nvSpPr>
        <p:spPr bwMode="auto">
          <a:xfrm>
            <a:off x="762000" y="5867400"/>
            <a:ext cx="2728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Measurement station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(spatial)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Key ArcGIS Software Components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ArcMap</a:t>
            </a:r>
          </a:p>
          <a:p>
            <a:pPr eaLnBrk="1" hangingPunct="1"/>
            <a:r>
              <a:rPr lang="en-US" smtClean="0"/>
              <a:t>ArcCatalog </a:t>
            </a:r>
          </a:p>
          <a:p>
            <a:pPr eaLnBrk="1" hangingPunct="1"/>
            <a:r>
              <a:rPr lang="en-US" smtClean="0"/>
              <a:t>ArcToolbox</a:t>
            </a:r>
          </a:p>
          <a:p>
            <a:pPr eaLnBrk="1" hangingPunct="1"/>
            <a:r>
              <a:rPr lang="en-US" smtClean="0"/>
              <a:t>Extensions</a:t>
            </a:r>
          </a:p>
          <a:p>
            <a:pPr eaLnBrk="1" hangingPunct="1"/>
            <a:r>
              <a:rPr lang="en-US" smtClean="0"/>
              <a:t>Geoprocessing</a:t>
            </a:r>
          </a:p>
        </p:txBody>
      </p:sp>
      <p:pic>
        <p:nvPicPr>
          <p:cNvPr id="110596" name="Picture 3" descr="arcgi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33563"/>
            <a:ext cx="511651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in </a:t>
            </a:r>
            <a:r>
              <a:rPr lang="en-US" dirty="0" err="1" smtClean="0"/>
              <a:t>ArcGIS</a:t>
            </a:r>
            <a:r>
              <a:rPr lang="en-US" dirty="0" smtClean="0"/>
              <a:t> Brochures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22098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http://www.esri.com/library/brochures/pdfs/arcgis.pdf</a:t>
            </a:r>
            <a:r>
              <a:rPr lang="en-US" dirty="0"/>
              <a:t>  </a:t>
            </a:r>
            <a:r>
              <a:rPr lang="en-US" u="sng" dirty="0">
                <a:hlinkClick r:id="rId3"/>
              </a:rPr>
              <a:t>http://www.esri.com/library/brochures/pdfs/arcgis-desktop.pdf</a:t>
            </a:r>
            <a:r>
              <a:rPr lang="en-US" dirty="0"/>
              <a:t>  </a:t>
            </a:r>
            <a:r>
              <a:rPr lang="en-US" u="sng" dirty="0">
                <a:hlinkClick r:id="rId4"/>
              </a:rPr>
              <a:t>http://www.esri.com/library/brochures/pdfs/spatialanalystbro.pdf</a:t>
            </a:r>
            <a:r>
              <a:rPr lang="en-US" u="sng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arcg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28575"/>
            <a:ext cx="6380163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rgbClr val="FF3300"/>
                </a:solidFill>
              </a:rPr>
              <a:t>Arc Catalog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322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View data 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(like Windows Explorer)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7375525" y="1031875"/>
            <a:ext cx="138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Graphical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previews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584325" y="5984875"/>
            <a:ext cx="131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Metadata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756525" y="4765675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3743325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>
                <a:solidFill>
                  <a:srgbClr val="FF3300"/>
                </a:solidFill>
              </a:rPr>
              <a:t>Arc Toolbox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52600" y="6096000"/>
            <a:ext cx="218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Map Projections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V="1">
            <a:off x="2819400" y="5334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04800" y="44196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Tools for commonly used tasks</a:t>
            </a:r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305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1828800"/>
            <a:ext cx="2057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2438400" y="19050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Analyst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971800" cy="4419600"/>
          </a:xfrm>
        </p:spPr>
        <p:txBody>
          <a:bodyPr/>
          <a:lstStyle/>
          <a:p>
            <a:pPr eaLnBrk="1" hangingPunct="1"/>
            <a:r>
              <a:rPr lang="en-US" smtClean="0"/>
              <a:t>Analysis of land surface terrain as a grid</a:t>
            </a:r>
          </a:p>
          <a:p>
            <a:pPr eaLnBrk="1" hangingPunct="1"/>
            <a:r>
              <a:rPr lang="en-US" smtClean="0"/>
              <a:t>Key means of defining drainage areas and connectivity to stream network</a:t>
            </a:r>
          </a:p>
        </p:txBody>
      </p:sp>
      <p:pic>
        <p:nvPicPr>
          <p:cNvPr id="11366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42164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Geo-Processing</a:t>
            </a:r>
          </a:p>
        </p:txBody>
      </p:sp>
      <p:pic>
        <p:nvPicPr>
          <p:cNvPr id="1146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33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Toolbox tools linked together using the model builder to automate data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228600" y="304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FF"/>
                </a:solidFill>
              </a:rPr>
              <a:t>Geodesy, Map Projections and Coordinate Systems</a:t>
            </a:r>
          </a:p>
        </p:txBody>
      </p:sp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Geodesy</a:t>
            </a:r>
            <a:r>
              <a:rPr lang="en-US" sz="3200"/>
              <a:t> - the shape of the earth and definition of earth datums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Map Projection</a:t>
            </a:r>
            <a:r>
              <a:rPr lang="en-US" sz="3200"/>
              <a:t> - the transformation of a curved earth to a flat map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Coordinate systems</a:t>
            </a:r>
            <a:r>
              <a:rPr lang="en-US" sz="3200"/>
              <a:t> - (x,y) coordinate systems for map data</a:t>
            </a:r>
          </a:p>
        </p:txBody>
      </p:sp>
      <p:sp>
        <p:nvSpPr>
          <p:cNvPr id="115716" name="Rectangle 6"/>
          <p:cNvSpPr>
            <a:spLocks noChangeArrowheads="1"/>
          </p:cNvSpPr>
          <p:nvPr/>
        </p:nvSpPr>
        <p:spPr bwMode="auto">
          <a:xfrm>
            <a:off x="381000" y="5410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</a:rPr>
              <a:t>Spatial Reference =  Datum +                                   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                                   Projection + 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                                   Coordinate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Types of Coordinate Systems</a:t>
            </a:r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609600" y="1828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(1) Global Cartesian</a:t>
            </a:r>
            <a:r>
              <a:rPr lang="en-US" sz="3200"/>
              <a:t> coordinates (x,y,z) for the whole earth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(2) Geographic</a:t>
            </a:r>
            <a:r>
              <a:rPr lang="en-US" sz="3200"/>
              <a:t> coordinates (</a:t>
            </a:r>
            <a:r>
              <a:rPr lang="en-US" sz="3200">
                <a:latin typeface="Symbol" pitchFamily="18" charset="2"/>
              </a:rPr>
              <a:t>f, l</a:t>
            </a:r>
            <a:r>
              <a:rPr lang="en-US" sz="3200"/>
              <a:t>, z)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(3) Projected</a:t>
            </a:r>
            <a:r>
              <a:rPr lang="en-US" sz="3200"/>
              <a:t> coordinates (x, y, z) on a local area of the earth’s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The z-coordinate in (1) and (3) is defined </a:t>
            </a:r>
            <a:r>
              <a:rPr lang="en-US" sz="3200">
                <a:solidFill>
                  <a:srgbClr val="FF3300"/>
                </a:solidFill>
              </a:rPr>
              <a:t>geometrically</a:t>
            </a:r>
            <a:r>
              <a:rPr lang="en-US" sz="3200"/>
              <a:t>; in (2) the z-coordinate is defined </a:t>
            </a:r>
            <a:r>
              <a:rPr lang="en-US" sz="3200">
                <a:solidFill>
                  <a:srgbClr val="FF3300"/>
                </a:solidFill>
              </a:rPr>
              <a:t>gravitationally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38100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3300"/>
                </a:solidFill>
              </a:rPr>
              <a:t>Global Cartesian</a:t>
            </a:r>
            <a:r>
              <a:rPr lang="en-US" sz="4400">
                <a:solidFill>
                  <a:schemeClr val="tx2"/>
                </a:solidFill>
              </a:rPr>
              <a:t> Coordinates (x,y,z)</a:t>
            </a:r>
          </a:p>
        </p:txBody>
      </p:sp>
      <p:grpSp>
        <p:nvGrpSpPr>
          <p:cNvPr id="117763" name="Group 5"/>
          <p:cNvGrpSpPr>
            <a:grpSpLocks/>
          </p:cNvGrpSpPr>
          <p:nvPr/>
        </p:nvGrpSpPr>
        <p:grpSpPr bwMode="auto">
          <a:xfrm>
            <a:off x="1905000" y="1828800"/>
            <a:ext cx="5497513" cy="3790950"/>
            <a:chOff x="1200" y="1152"/>
            <a:chExt cx="3463" cy="2388"/>
          </a:xfrm>
        </p:grpSpPr>
        <p:sp>
          <p:nvSpPr>
            <p:cNvPr id="117764" name="Arc 6"/>
            <p:cNvSpPr>
              <a:spLocks/>
            </p:cNvSpPr>
            <p:nvPr/>
          </p:nvSpPr>
          <p:spPr bwMode="auto">
            <a:xfrm>
              <a:off x="2503" y="1752"/>
              <a:ext cx="415" cy="1778"/>
            </a:xfrm>
            <a:custGeom>
              <a:avLst/>
              <a:gdLst>
                <a:gd name="T0" fmla="*/ 0 w 21600"/>
                <a:gd name="T1" fmla="*/ 0 h 43096"/>
                <a:gd name="T2" fmla="*/ 0 w 21600"/>
                <a:gd name="T3" fmla="*/ 0 h 43096"/>
                <a:gd name="T4" fmla="*/ 0 w 21600"/>
                <a:gd name="T5" fmla="*/ 0 h 430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096"/>
                <a:gd name="T11" fmla="*/ 21600 w 21600"/>
                <a:gd name="T12" fmla="*/ 43096 h 43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096" fill="none" extrusionOk="0">
                  <a:moveTo>
                    <a:pt x="19483" y="43096"/>
                  </a:moveTo>
                  <a:cubicBezTo>
                    <a:pt x="8427" y="42007"/>
                    <a:pt x="0" y="32709"/>
                    <a:pt x="0" y="21600"/>
                  </a:cubicBezTo>
                  <a:cubicBezTo>
                    <a:pt x="-1" y="9714"/>
                    <a:pt x="9601" y="62"/>
                    <a:pt x="21487" y="0"/>
                  </a:cubicBezTo>
                </a:path>
                <a:path w="21600" h="43096" stroke="0" extrusionOk="0">
                  <a:moveTo>
                    <a:pt x="19483" y="43096"/>
                  </a:moveTo>
                  <a:cubicBezTo>
                    <a:pt x="8427" y="42007"/>
                    <a:pt x="0" y="32709"/>
                    <a:pt x="0" y="21600"/>
                  </a:cubicBezTo>
                  <a:cubicBezTo>
                    <a:pt x="-1" y="9714"/>
                    <a:pt x="9601" y="62"/>
                    <a:pt x="2148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5" name="Oval 7"/>
            <p:cNvSpPr>
              <a:spLocks noChangeArrowheads="1"/>
            </p:cNvSpPr>
            <p:nvPr/>
          </p:nvSpPr>
          <p:spPr bwMode="auto">
            <a:xfrm>
              <a:off x="1875" y="1744"/>
              <a:ext cx="2079" cy="17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6" name="Line 8"/>
            <p:cNvSpPr>
              <a:spLocks noChangeShapeType="1"/>
            </p:cNvSpPr>
            <p:nvPr/>
          </p:nvSpPr>
          <p:spPr bwMode="auto">
            <a:xfrm>
              <a:off x="1875" y="2639"/>
              <a:ext cx="1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7" name="Text Box 9"/>
            <p:cNvSpPr txBox="1">
              <a:spLocks noChangeArrowheads="1"/>
            </p:cNvSpPr>
            <p:nvPr/>
          </p:nvSpPr>
          <p:spPr bwMode="auto">
            <a:xfrm>
              <a:off x="2924" y="2328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O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17768" name="Text Box 10"/>
            <p:cNvSpPr txBox="1">
              <a:spLocks noChangeArrowheads="1"/>
            </p:cNvSpPr>
            <p:nvPr/>
          </p:nvSpPr>
          <p:spPr bwMode="auto">
            <a:xfrm>
              <a:off x="1594" y="29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</a:rPr>
                <a:t>X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17769" name="Text Box 11"/>
            <p:cNvSpPr txBox="1">
              <a:spLocks noChangeArrowheads="1"/>
            </p:cNvSpPr>
            <p:nvPr/>
          </p:nvSpPr>
          <p:spPr bwMode="auto">
            <a:xfrm>
              <a:off x="2906" y="115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</a:rPr>
                <a:t>Z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17770" name="Text Box 12"/>
            <p:cNvSpPr txBox="1">
              <a:spLocks noChangeArrowheads="1"/>
            </p:cNvSpPr>
            <p:nvPr/>
          </p:nvSpPr>
          <p:spPr bwMode="auto">
            <a:xfrm>
              <a:off x="4206" y="2476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</a:rPr>
                <a:t>Y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17771" name="Line 13"/>
            <p:cNvSpPr>
              <a:spLocks noChangeShapeType="1"/>
            </p:cNvSpPr>
            <p:nvPr/>
          </p:nvSpPr>
          <p:spPr bwMode="auto">
            <a:xfrm flipH="1">
              <a:off x="1841" y="2639"/>
              <a:ext cx="1074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2" name="Arc 14"/>
            <p:cNvSpPr>
              <a:spLocks/>
            </p:cNvSpPr>
            <p:nvPr/>
          </p:nvSpPr>
          <p:spPr bwMode="auto">
            <a:xfrm>
              <a:off x="1880" y="2493"/>
              <a:ext cx="2066" cy="149"/>
            </a:xfrm>
            <a:custGeom>
              <a:avLst/>
              <a:gdLst>
                <a:gd name="T0" fmla="*/ 0 w 42925"/>
                <a:gd name="T1" fmla="*/ 0 h 21600"/>
                <a:gd name="T2" fmla="*/ 0 w 42925"/>
                <a:gd name="T3" fmla="*/ 0 h 21600"/>
                <a:gd name="T4" fmla="*/ 0 w 42925"/>
                <a:gd name="T5" fmla="*/ 0 h 21600"/>
                <a:gd name="T6" fmla="*/ 0 60000 65536"/>
                <a:gd name="T7" fmla="*/ 0 60000 65536"/>
                <a:gd name="T8" fmla="*/ 0 60000 65536"/>
                <a:gd name="T9" fmla="*/ 0 w 42925"/>
                <a:gd name="T10" fmla="*/ 0 h 21600"/>
                <a:gd name="T11" fmla="*/ 42925 w 429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25" h="21600" fill="none" extrusionOk="0">
                  <a:moveTo>
                    <a:pt x="-1" y="19878"/>
                  </a:moveTo>
                  <a:cubicBezTo>
                    <a:pt x="896" y="8652"/>
                    <a:pt x="10269" y="-1"/>
                    <a:pt x="21531" y="0"/>
                  </a:cubicBezTo>
                  <a:cubicBezTo>
                    <a:pt x="32310" y="0"/>
                    <a:pt x="41439" y="7946"/>
                    <a:pt x="42924" y="18623"/>
                  </a:cubicBezTo>
                </a:path>
                <a:path w="42925" h="21600" stroke="0" extrusionOk="0">
                  <a:moveTo>
                    <a:pt x="-1" y="19878"/>
                  </a:moveTo>
                  <a:cubicBezTo>
                    <a:pt x="896" y="8652"/>
                    <a:pt x="10269" y="-1"/>
                    <a:pt x="21531" y="0"/>
                  </a:cubicBezTo>
                  <a:cubicBezTo>
                    <a:pt x="32310" y="0"/>
                    <a:pt x="41439" y="7946"/>
                    <a:pt x="42924" y="18623"/>
                  </a:cubicBezTo>
                  <a:lnTo>
                    <a:pt x="21531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3" name="Arc 15"/>
            <p:cNvSpPr>
              <a:spLocks/>
            </p:cNvSpPr>
            <p:nvPr/>
          </p:nvSpPr>
          <p:spPr bwMode="auto">
            <a:xfrm>
              <a:off x="2913" y="1746"/>
              <a:ext cx="415" cy="1786"/>
            </a:xfrm>
            <a:custGeom>
              <a:avLst/>
              <a:gdLst>
                <a:gd name="T0" fmla="*/ 0 w 21600"/>
                <a:gd name="T1" fmla="*/ 0 h 43183"/>
                <a:gd name="T2" fmla="*/ 0 w 21600"/>
                <a:gd name="T3" fmla="*/ 0 h 43183"/>
                <a:gd name="T4" fmla="*/ 0 w 21600"/>
                <a:gd name="T5" fmla="*/ 0 h 431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3"/>
                <a:gd name="T11" fmla="*/ 21600 w 21600"/>
                <a:gd name="T12" fmla="*/ 43183 h 43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3" fill="none" extrusionOk="0">
                  <a:moveTo>
                    <a:pt x="75" y="0"/>
                  </a:moveTo>
                  <a:cubicBezTo>
                    <a:pt x="11975" y="42"/>
                    <a:pt x="21600" y="9700"/>
                    <a:pt x="21600" y="21600"/>
                  </a:cubicBezTo>
                  <a:cubicBezTo>
                    <a:pt x="21600" y="33198"/>
                    <a:pt x="12440" y="42726"/>
                    <a:pt x="851" y="43183"/>
                  </a:cubicBezTo>
                </a:path>
                <a:path w="21600" h="43183" stroke="0" extrusionOk="0">
                  <a:moveTo>
                    <a:pt x="75" y="0"/>
                  </a:moveTo>
                  <a:cubicBezTo>
                    <a:pt x="11975" y="42"/>
                    <a:pt x="21600" y="9700"/>
                    <a:pt x="21600" y="21600"/>
                  </a:cubicBezTo>
                  <a:cubicBezTo>
                    <a:pt x="21600" y="33198"/>
                    <a:pt x="12440" y="42726"/>
                    <a:pt x="851" y="431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4" name="Line 16"/>
            <p:cNvSpPr>
              <a:spLocks noChangeShapeType="1"/>
            </p:cNvSpPr>
            <p:nvPr/>
          </p:nvSpPr>
          <p:spPr bwMode="auto">
            <a:xfrm>
              <a:off x="2915" y="2639"/>
              <a:ext cx="12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5" name="Line 17"/>
            <p:cNvSpPr>
              <a:spLocks noChangeShapeType="1"/>
            </p:cNvSpPr>
            <p:nvPr/>
          </p:nvSpPr>
          <p:spPr bwMode="auto">
            <a:xfrm>
              <a:off x="2915" y="2639"/>
              <a:ext cx="0" cy="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6" name="Text Box 18"/>
            <p:cNvSpPr txBox="1">
              <a:spLocks noChangeArrowheads="1"/>
            </p:cNvSpPr>
            <p:nvPr/>
          </p:nvSpPr>
          <p:spPr bwMode="auto">
            <a:xfrm>
              <a:off x="1200" y="1388"/>
              <a:ext cx="118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800"/>
                <a:t>Greenwich</a:t>
              </a:r>
            </a:p>
            <a:p>
              <a:pPr algn="ctr" eaLnBrk="0" hangingPunct="0"/>
              <a:r>
                <a:rPr lang="de-DE" sz="2800"/>
                <a:t>Meridian</a:t>
              </a:r>
              <a:endParaRPr lang="de-DE" sz="2800">
                <a:latin typeface="Times New Roman" pitchFamily="18" charset="0"/>
              </a:endParaRPr>
            </a:p>
          </p:txBody>
        </p:sp>
        <p:sp>
          <p:nvSpPr>
            <p:cNvPr id="117777" name="Line 19"/>
            <p:cNvSpPr>
              <a:spLocks noChangeShapeType="1"/>
            </p:cNvSpPr>
            <p:nvPr/>
          </p:nvSpPr>
          <p:spPr bwMode="auto">
            <a:xfrm>
              <a:off x="1930" y="1964"/>
              <a:ext cx="604" cy="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8" name="Text Box 20"/>
            <p:cNvSpPr txBox="1">
              <a:spLocks noChangeArrowheads="1"/>
            </p:cNvSpPr>
            <p:nvPr/>
          </p:nvSpPr>
          <p:spPr bwMode="auto">
            <a:xfrm>
              <a:off x="3761" y="3213"/>
              <a:ext cx="9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800"/>
                <a:t>Equator</a:t>
              </a:r>
              <a:endParaRPr lang="de-DE" sz="2800">
                <a:latin typeface="Times New Roman" pitchFamily="18" charset="0"/>
              </a:endParaRPr>
            </a:p>
          </p:txBody>
        </p:sp>
        <p:sp>
          <p:nvSpPr>
            <p:cNvPr id="117779" name="Line 21"/>
            <p:cNvSpPr>
              <a:spLocks noChangeShapeType="1"/>
            </p:cNvSpPr>
            <p:nvPr/>
          </p:nvSpPr>
          <p:spPr bwMode="auto">
            <a:xfrm flipH="1" flipV="1">
              <a:off x="3382" y="2803"/>
              <a:ext cx="476" cy="4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0" name="Line 22"/>
            <p:cNvSpPr>
              <a:spLocks noChangeShapeType="1"/>
            </p:cNvSpPr>
            <p:nvPr/>
          </p:nvSpPr>
          <p:spPr bwMode="auto">
            <a:xfrm flipH="1" flipV="1">
              <a:off x="2913" y="1333"/>
              <a:ext cx="2" cy="1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1" name="Text Box 23"/>
            <p:cNvSpPr txBox="1">
              <a:spLocks noChangeArrowheads="1"/>
            </p:cNvSpPr>
            <p:nvPr/>
          </p:nvSpPr>
          <p:spPr bwMode="auto">
            <a:xfrm>
              <a:off x="2837" y="2468"/>
              <a:ext cx="1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Times New Roman" pitchFamily="18" charset="0"/>
                </a:rPr>
                <a:t>•</a:t>
              </a:r>
            </a:p>
          </p:txBody>
        </p:sp>
        <p:sp>
          <p:nvSpPr>
            <p:cNvPr id="117782" name="Arc 24"/>
            <p:cNvSpPr>
              <a:spLocks/>
            </p:cNvSpPr>
            <p:nvPr/>
          </p:nvSpPr>
          <p:spPr bwMode="auto">
            <a:xfrm>
              <a:off x="1878" y="2639"/>
              <a:ext cx="2075" cy="149"/>
            </a:xfrm>
            <a:custGeom>
              <a:avLst/>
              <a:gdLst>
                <a:gd name="T0" fmla="*/ 0 w 43135"/>
                <a:gd name="T1" fmla="*/ 0 h 21600"/>
                <a:gd name="T2" fmla="*/ 0 w 43135"/>
                <a:gd name="T3" fmla="*/ 0 h 21600"/>
                <a:gd name="T4" fmla="*/ 0 w 4313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35"/>
                <a:gd name="T10" fmla="*/ 0 h 21600"/>
                <a:gd name="T11" fmla="*/ 43135 w 431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35" h="21600" fill="none" extrusionOk="0">
                  <a:moveTo>
                    <a:pt x="43135" y="1575"/>
                  </a:moveTo>
                  <a:cubicBezTo>
                    <a:pt x="42310" y="12863"/>
                    <a:pt x="32911" y="21599"/>
                    <a:pt x="21593" y="21600"/>
                  </a:cubicBezTo>
                  <a:cubicBezTo>
                    <a:pt x="9882" y="21600"/>
                    <a:pt x="304" y="12268"/>
                    <a:pt x="0" y="561"/>
                  </a:cubicBezTo>
                </a:path>
                <a:path w="43135" h="21600" stroke="0" extrusionOk="0">
                  <a:moveTo>
                    <a:pt x="43135" y="1575"/>
                  </a:moveTo>
                  <a:cubicBezTo>
                    <a:pt x="42310" y="12863"/>
                    <a:pt x="32911" y="21599"/>
                    <a:pt x="21593" y="21600"/>
                  </a:cubicBezTo>
                  <a:cubicBezTo>
                    <a:pt x="9882" y="21600"/>
                    <a:pt x="304" y="12268"/>
                    <a:pt x="0" y="561"/>
                  </a:cubicBezTo>
                  <a:lnTo>
                    <a:pt x="21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3300"/>
                </a:solidFill>
              </a:rPr>
              <a:t>Geographic Coordinates</a:t>
            </a:r>
            <a:r>
              <a:rPr lang="en-US" sz="4400">
                <a:solidFill>
                  <a:schemeClr val="tx2"/>
                </a:solidFill>
              </a:rPr>
              <a:t> (</a:t>
            </a:r>
            <a:r>
              <a:rPr lang="en-US" sz="4400">
                <a:solidFill>
                  <a:schemeClr val="tx2"/>
                </a:solidFill>
                <a:latin typeface="Symbol" pitchFamily="18" charset="2"/>
              </a:rPr>
              <a:t>f, l</a:t>
            </a:r>
            <a:r>
              <a:rPr lang="en-US" sz="4400">
                <a:solidFill>
                  <a:schemeClr val="tx2"/>
                </a:solidFill>
              </a:rPr>
              <a:t>, z)</a:t>
            </a:r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457200" y="17065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Latitude (</a:t>
            </a:r>
            <a:r>
              <a:rPr lang="en-US" sz="3200">
                <a:latin typeface="Symbol" pitchFamily="18" charset="2"/>
              </a:rPr>
              <a:t>f</a:t>
            </a:r>
            <a:r>
              <a:rPr lang="en-US" sz="3200"/>
              <a:t>) and Longitude (</a:t>
            </a:r>
            <a:r>
              <a:rPr lang="en-US" sz="3200">
                <a:latin typeface="Symbol" pitchFamily="18" charset="2"/>
              </a:rPr>
              <a:t>l</a:t>
            </a:r>
            <a:r>
              <a:rPr lang="en-US" sz="3200"/>
              <a:t>) defined using an </a:t>
            </a:r>
            <a:r>
              <a:rPr lang="en-US" sz="3200">
                <a:solidFill>
                  <a:srgbClr val="FF3300"/>
                </a:solidFill>
              </a:rPr>
              <a:t>ellipsoid</a:t>
            </a:r>
            <a:r>
              <a:rPr lang="en-US" sz="3200"/>
              <a:t>, an ellipse rotated about an axis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Elevation (z) defined using </a:t>
            </a:r>
            <a:r>
              <a:rPr lang="en-US" sz="3200">
                <a:solidFill>
                  <a:srgbClr val="FF3300"/>
                </a:solidFill>
              </a:rPr>
              <a:t>geoid</a:t>
            </a:r>
            <a:r>
              <a:rPr lang="en-US" sz="3200"/>
              <a:t>, a surface of constant gravitational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Earth </a:t>
            </a:r>
            <a:r>
              <a:rPr lang="en-US" sz="3200">
                <a:solidFill>
                  <a:srgbClr val="FF3300"/>
                </a:solidFill>
              </a:rPr>
              <a:t>datums</a:t>
            </a:r>
            <a:r>
              <a:rPr lang="en-US" sz="3200"/>
              <a:t> define standard values of the ellipsoid and geoid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Latitude and Longitude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191000" y="2590800"/>
          <a:ext cx="3844925" cy="2730500"/>
        </p:xfrm>
        <a:graphic>
          <a:graphicData uri="http://schemas.openxmlformats.org/presentationml/2006/ole">
            <p:oleObj spid="_x0000_s2050" name="Document" r:id="rId4" imgW="2507760" imgH="1781280" progId="Word.Document.8">
              <p:embed/>
            </p:oleObj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17525" y="2022475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Longitude</a:t>
            </a:r>
            <a:r>
              <a:rPr lang="en-US" sz="2400">
                <a:latin typeface="Times New Roman" pitchFamily="18" charset="0"/>
              </a:rPr>
              <a:t> line (Meridian)</a:t>
            </a:r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3825875" y="2308225"/>
            <a:ext cx="930275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1524000" y="2667000"/>
            <a:ext cx="469900" cy="457200"/>
            <a:chOff x="960" y="1680"/>
            <a:chExt cx="296" cy="288"/>
          </a:xfrm>
        </p:grpSpPr>
        <p:sp>
          <p:nvSpPr>
            <p:cNvPr id="2074" name="Line 9"/>
            <p:cNvSpPr>
              <a:spLocks noChangeShapeType="1"/>
            </p:cNvSpPr>
            <p:nvPr/>
          </p:nvSpPr>
          <p:spPr bwMode="auto">
            <a:xfrm>
              <a:off x="110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"/>
            <p:cNvSpPr>
              <a:spLocks noChangeArrowheads="1"/>
            </p:cNvSpPr>
            <p:nvPr/>
          </p:nvSpPr>
          <p:spPr bwMode="auto">
            <a:xfrm>
              <a:off x="960" y="1728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11"/>
            <p:cNvSpPr>
              <a:spLocks noChangeShapeType="1"/>
            </p:cNvSpPr>
            <p:nvPr/>
          </p:nvSpPr>
          <p:spPr bwMode="auto">
            <a:xfrm flipV="1">
              <a:off x="1209" y="1788"/>
              <a:ext cx="47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Rectangle 12"/>
            <p:cNvSpPr>
              <a:spLocks noChangeArrowheads="1"/>
            </p:cNvSpPr>
            <p:nvPr/>
          </p:nvSpPr>
          <p:spPr bwMode="auto">
            <a:xfrm>
              <a:off x="1200" y="1747"/>
              <a:ext cx="47" cy="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6002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1219200" y="26670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1981200" y="2667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381000" y="33797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Range: 180ºW - 0º - 180ºE</a:t>
            </a: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533400" y="4343400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Latitude</a:t>
            </a:r>
            <a:r>
              <a:rPr lang="en-US" sz="2400">
                <a:latin typeface="Times New Roman" pitchFamily="18" charset="0"/>
              </a:rPr>
              <a:t> line (Parallel)</a:t>
            </a:r>
          </a:p>
        </p:txBody>
      </p:sp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3436938" y="3619500"/>
            <a:ext cx="1271587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20"/>
          <p:cNvSpPr txBox="1">
            <a:spLocks noChangeArrowheads="1"/>
          </p:cNvSpPr>
          <p:nvPr/>
        </p:nvSpPr>
        <p:spPr bwMode="auto">
          <a:xfrm>
            <a:off x="1616075" y="46831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1616075" y="5368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64" name="Text Box 22"/>
          <p:cNvSpPr txBox="1">
            <a:spLocks noChangeArrowheads="1"/>
          </p:cNvSpPr>
          <p:nvPr/>
        </p:nvSpPr>
        <p:spPr bwMode="auto">
          <a:xfrm>
            <a:off x="1235075" y="49879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65" name="Text Box 23"/>
          <p:cNvSpPr txBox="1">
            <a:spLocks noChangeArrowheads="1"/>
          </p:cNvSpPr>
          <p:nvPr/>
        </p:nvSpPr>
        <p:spPr bwMode="auto">
          <a:xfrm>
            <a:off x="1997075" y="49879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66" name="Text Box 24"/>
          <p:cNvSpPr txBox="1">
            <a:spLocks noChangeArrowheads="1"/>
          </p:cNvSpPr>
          <p:nvPr/>
        </p:nvSpPr>
        <p:spPr bwMode="auto">
          <a:xfrm>
            <a:off x="457200" y="5715000"/>
            <a:ext cx="306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Range: 90ºS - 0º - 90ºN</a:t>
            </a:r>
          </a:p>
        </p:txBody>
      </p:sp>
      <p:sp>
        <p:nvSpPr>
          <p:cNvPr id="2067" name="Rectangle 25"/>
          <p:cNvSpPr>
            <a:spLocks noChangeArrowheads="1"/>
          </p:cNvSpPr>
          <p:nvPr/>
        </p:nvSpPr>
        <p:spPr bwMode="auto">
          <a:xfrm rot="5400000" flipH="1">
            <a:off x="1812131" y="5003007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Oval 26"/>
          <p:cNvSpPr>
            <a:spLocks noChangeArrowheads="1"/>
          </p:cNvSpPr>
          <p:nvPr/>
        </p:nvSpPr>
        <p:spPr bwMode="auto">
          <a:xfrm>
            <a:off x="1651000" y="5160963"/>
            <a:ext cx="304800" cy="9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7"/>
          <p:cNvSpPr>
            <a:spLocks noChangeShapeType="1"/>
          </p:cNvSpPr>
          <p:nvPr/>
        </p:nvSpPr>
        <p:spPr bwMode="auto">
          <a:xfrm rot="5400000" flipH="1" flipV="1">
            <a:off x="1732756" y="4987132"/>
            <a:ext cx="60325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Oval 28"/>
          <p:cNvSpPr>
            <a:spLocks noChangeArrowheads="1"/>
          </p:cNvSpPr>
          <p:nvPr/>
        </p:nvSpPr>
        <p:spPr bwMode="auto">
          <a:xfrm>
            <a:off x="1646238" y="5046663"/>
            <a:ext cx="312737" cy="361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9"/>
          <p:cNvSpPr>
            <a:spLocks noChangeArrowheads="1"/>
          </p:cNvSpPr>
          <p:nvPr/>
        </p:nvSpPr>
        <p:spPr bwMode="auto">
          <a:xfrm>
            <a:off x="1812925" y="5040313"/>
            <a:ext cx="74613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72" name="Text Box 30"/>
          <p:cNvSpPr txBox="1">
            <a:spLocks noChangeArrowheads="1"/>
          </p:cNvSpPr>
          <p:nvPr/>
        </p:nvSpPr>
        <p:spPr bwMode="auto">
          <a:xfrm>
            <a:off x="4419600" y="5410200"/>
            <a:ext cx="321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(0ºN, 0ºE) </a:t>
            </a:r>
          </a:p>
          <a:p>
            <a:pPr algn="ctr" eaLnBrk="0" hangingPunct="0"/>
            <a:r>
              <a:rPr lang="en-US" sz="2400">
                <a:latin typeface="Times New Roman" pitchFamily="18" charset="0"/>
              </a:rPr>
              <a:t>Equator, Prime Meridian</a:t>
            </a:r>
          </a:p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073" name="Line 31"/>
          <p:cNvSpPr>
            <a:spLocks noChangeShapeType="1"/>
          </p:cNvSpPr>
          <p:nvPr/>
        </p:nvSpPr>
        <p:spPr bwMode="auto">
          <a:xfrm>
            <a:off x="5181600" y="4419600"/>
            <a:ext cx="6159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 descr="eart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133600"/>
            <a:ext cx="40703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Latitude and Longitude 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in North America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4098925" y="4411663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90 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9813" name="Text Box 7"/>
          <p:cNvSpPr txBox="1">
            <a:spLocks noChangeArrowheads="1"/>
          </p:cNvSpPr>
          <p:nvPr/>
        </p:nvSpPr>
        <p:spPr bwMode="auto">
          <a:xfrm rot="937487">
            <a:off x="3011488" y="4281488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120 W</a:t>
            </a:r>
          </a:p>
        </p:txBody>
      </p:sp>
      <p:sp>
        <p:nvSpPr>
          <p:cNvPr id="119814" name="Text Box 8"/>
          <p:cNvSpPr txBox="1">
            <a:spLocks noChangeArrowheads="1"/>
          </p:cNvSpPr>
          <p:nvPr/>
        </p:nvSpPr>
        <p:spPr bwMode="auto">
          <a:xfrm rot="-740906">
            <a:off x="5026025" y="42386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60 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9815" name="Text Box 9"/>
          <p:cNvSpPr txBox="1">
            <a:spLocks noChangeArrowheads="1"/>
          </p:cNvSpPr>
          <p:nvPr/>
        </p:nvSpPr>
        <p:spPr bwMode="auto">
          <a:xfrm rot="363621">
            <a:off x="3795713" y="373380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30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9816" name="Text Box 10"/>
          <p:cNvSpPr txBox="1">
            <a:spLocks noChangeArrowheads="1"/>
          </p:cNvSpPr>
          <p:nvPr/>
        </p:nvSpPr>
        <p:spPr bwMode="auto">
          <a:xfrm rot="476609">
            <a:off x="3810000" y="4724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0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9817" name="Text Box 11"/>
          <p:cNvSpPr txBox="1">
            <a:spLocks noChangeArrowheads="1"/>
          </p:cNvSpPr>
          <p:nvPr/>
        </p:nvSpPr>
        <p:spPr bwMode="auto">
          <a:xfrm rot="559830">
            <a:off x="3870325" y="3084513"/>
            <a:ext cx="81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60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9818" name="Text Box 12"/>
          <p:cNvSpPr txBox="1">
            <a:spLocks noChangeArrowheads="1"/>
          </p:cNvSpPr>
          <p:nvPr/>
        </p:nvSpPr>
        <p:spPr bwMode="auto">
          <a:xfrm>
            <a:off x="365125" y="2632075"/>
            <a:ext cx="20542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Austin: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(30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>
                <a:latin typeface="Times New Roman" pitchFamily="18" charset="0"/>
              </a:rPr>
              <a:t>N, 98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>
                <a:latin typeface="Times New Roman" pitchFamily="18" charset="0"/>
              </a:rPr>
              <a:t>W)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/>
            <a:r>
              <a:rPr lang="en-US" sz="2400">
                <a:latin typeface="Times New Roman" pitchFamily="18" charset="0"/>
              </a:rPr>
              <a:t>Logan: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(42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>
                <a:latin typeface="Times New Roman" pitchFamily="18" charset="0"/>
              </a:rPr>
              <a:t>N, 112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>
                <a:latin typeface="Times New Roman" pitchFamily="18" charset="0"/>
              </a:rPr>
              <a:t>W)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/>
            <a:r>
              <a:rPr lang="en-US" sz="2400">
                <a:latin typeface="Times New Roman" pitchFamily="18" charset="0"/>
              </a:rPr>
              <a:t>Lincoln: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(40</a:t>
            </a:r>
            <a:r>
              <a:rPr lang="en-US" sz="2400"/>
              <a:t>°</a:t>
            </a:r>
            <a:r>
              <a:rPr lang="en-US" sz="2400">
                <a:latin typeface="Times New Roman" pitchFamily="18" charset="0"/>
              </a:rPr>
              <a:t>N, 96</a:t>
            </a:r>
            <a:r>
              <a:rPr lang="en-US" sz="2400"/>
              <a:t>°</a:t>
            </a:r>
            <a:r>
              <a:rPr lang="en-US" sz="2400">
                <a:latin typeface="Times New Roman" pitchFamily="18" charset="0"/>
              </a:rPr>
              <a:t>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ArcGIS Resource Centers</a:t>
            </a:r>
            <a:br>
              <a:rPr lang="en-US" dirty="0" smtClean="0"/>
            </a:br>
            <a:r>
              <a:rPr lang="en-US" sz="3200" dirty="0" smtClean="0"/>
              <a:t>http://resources.arcgis/com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1524000"/>
            <a:ext cx="4533900" cy="2956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2485" y="3679371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363" y="34811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Desktop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766458" cy="2805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94857" y="5867400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3036" y="571053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4746284"/>
            <a:ext cx="4786313" cy="192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533991" y="4095260"/>
            <a:ext cx="521329" cy="19245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5788965"/>
            <a:ext cx="922564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1844513"/>
            <a:ext cx="342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Getting to Readings in ArcGIS Resource Center Help for Desktop 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4545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Length on Meridians and Parallels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20835" name="Picture 5" descr="latl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398621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Line 6"/>
          <p:cNvSpPr>
            <a:spLocks noChangeShapeType="1"/>
          </p:cNvSpPr>
          <p:nvPr/>
        </p:nvSpPr>
        <p:spPr bwMode="auto">
          <a:xfrm>
            <a:off x="6400800" y="4191000"/>
            <a:ext cx="960438" cy="777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Line 7"/>
          <p:cNvSpPr>
            <a:spLocks noChangeShapeType="1"/>
          </p:cNvSpPr>
          <p:nvPr/>
        </p:nvSpPr>
        <p:spPr bwMode="auto">
          <a:xfrm flipH="1" flipV="1">
            <a:off x="6400800" y="3352800"/>
            <a:ext cx="1409700" cy="350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Line 8"/>
          <p:cNvSpPr>
            <a:spLocks noChangeShapeType="1"/>
          </p:cNvSpPr>
          <p:nvPr/>
        </p:nvSpPr>
        <p:spPr bwMode="auto">
          <a:xfrm>
            <a:off x="6400800" y="3352800"/>
            <a:ext cx="8382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Freeform 9"/>
          <p:cNvSpPr>
            <a:spLocks/>
          </p:cNvSpPr>
          <p:nvPr/>
        </p:nvSpPr>
        <p:spPr bwMode="auto">
          <a:xfrm>
            <a:off x="6667500" y="4275138"/>
            <a:ext cx="74613" cy="144462"/>
          </a:xfrm>
          <a:custGeom>
            <a:avLst/>
            <a:gdLst>
              <a:gd name="T0" fmla="*/ 2147483647 w 56"/>
              <a:gd name="T1" fmla="*/ 0 h 144"/>
              <a:gd name="T2" fmla="*/ 2147483647 w 56"/>
              <a:gd name="T3" fmla="*/ 2147483647 h 144"/>
              <a:gd name="T4" fmla="*/ 0 w 56"/>
              <a:gd name="T5" fmla="*/ 2147483647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48" y="0"/>
                </a:moveTo>
                <a:cubicBezTo>
                  <a:pt x="52" y="36"/>
                  <a:pt x="56" y="72"/>
                  <a:pt x="48" y="96"/>
                </a:cubicBezTo>
                <a:cubicBezTo>
                  <a:pt x="40" y="120"/>
                  <a:pt x="8" y="136"/>
                  <a:pt x="0" y="144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Text Box 10"/>
          <p:cNvSpPr txBox="1">
            <a:spLocks noChangeArrowheads="1"/>
          </p:cNvSpPr>
          <p:nvPr/>
        </p:nvSpPr>
        <p:spPr bwMode="auto">
          <a:xfrm rot="1408488">
            <a:off x="4724400" y="4419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N</a:t>
            </a:r>
          </a:p>
        </p:txBody>
      </p:sp>
      <p:sp>
        <p:nvSpPr>
          <p:cNvPr id="120841" name="Text Box 11"/>
          <p:cNvSpPr txBox="1">
            <a:spLocks noChangeArrowheads="1"/>
          </p:cNvSpPr>
          <p:nvPr/>
        </p:nvSpPr>
        <p:spPr bwMode="auto">
          <a:xfrm rot="1365545">
            <a:off x="4938713" y="35210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30 N</a:t>
            </a:r>
          </a:p>
        </p:txBody>
      </p:sp>
      <p:sp>
        <p:nvSpPr>
          <p:cNvPr id="120842" name="Text Box 12"/>
          <p:cNvSpPr txBox="1">
            <a:spLocks noChangeArrowheads="1"/>
          </p:cNvSpPr>
          <p:nvPr/>
        </p:nvSpPr>
        <p:spPr bwMode="auto">
          <a:xfrm>
            <a:off x="6667500" y="4167188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Symbol" pitchFamily="18" charset="2"/>
              </a:rPr>
              <a:t>Df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0843" name="Line 13"/>
          <p:cNvSpPr>
            <a:spLocks noChangeShapeType="1"/>
          </p:cNvSpPr>
          <p:nvPr/>
        </p:nvSpPr>
        <p:spPr bwMode="auto">
          <a:xfrm flipH="1">
            <a:off x="4495800" y="4191000"/>
            <a:ext cx="1905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Text Box 14"/>
          <p:cNvSpPr txBox="1">
            <a:spLocks noChangeArrowheads="1"/>
          </p:cNvSpPr>
          <p:nvPr/>
        </p:nvSpPr>
        <p:spPr bwMode="auto">
          <a:xfrm>
            <a:off x="6553200" y="44196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en-US" sz="2400" baseline="-25000">
                <a:solidFill>
                  <a:schemeClr val="accent1"/>
                </a:solidFill>
                <a:latin typeface="Times New Roman" pitchFamily="18" charset="0"/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0845" name="Text Box 15"/>
          <p:cNvSpPr txBox="1">
            <a:spLocks noChangeArrowheads="1"/>
          </p:cNvSpPr>
          <p:nvPr/>
        </p:nvSpPr>
        <p:spPr bwMode="auto">
          <a:xfrm>
            <a:off x="5562600" y="41148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en-US" sz="2400" baseline="-25000">
                <a:solidFill>
                  <a:schemeClr val="accent1"/>
                </a:solidFill>
                <a:latin typeface="Times New Roman" pitchFamily="18" charset="0"/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0846" name="Text Box 16"/>
          <p:cNvSpPr txBox="1">
            <a:spLocks noChangeArrowheads="1"/>
          </p:cNvSpPr>
          <p:nvPr/>
        </p:nvSpPr>
        <p:spPr bwMode="auto">
          <a:xfrm>
            <a:off x="7086600" y="31242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0847" name="Text Box 17"/>
          <p:cNvSpPr txBox="1">
            <a:spLocks noChangeArrowheads="1"/>
          </p:cNvSpPr>
          <p:nvPr/>
        </p:nvSpPr>
        <p:spPr bwMode="auto">
          <a:xfrm>
            <a:off x="6453188" y="34972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0848" name="Oval 18"/>
          <p:cNvSpPr>
            <a:spLocks noChangeArrowheads="1"/>
          </p:cNvSpPr>
          <p:nvPr/>
        </p:nvSpPr>
        <p:spPr bwMode="auto">
          <a:xfrm>
            <a:off x="7315200" y="49307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Oval 19"/>
          <p:cNvSpPr>
            <a:spLocks noChangeArrowheads="1"/>
          </p:cNvSpPr>
          <p:nvPr/>
        </p:nvSpPr>
        <p:spPr bwMode="auto">
          <a:xfrm>
            <a:off x="7162800" y="39639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Oval 20"/>
          <p:cNvSpPr>
            <a:spLocks noChangeArrowheads="1"/>
          </p:cNvSpPr>
          <p:nvPr/>
        </p:nvSpPr>
        <p:spPr bwMode="auto">
          <a:xfrm>
            <a:off x="7780338" y="36655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Text Box 21"/>
          <p:cNvSpPr txBox="1">
            <a:spLocks noChangeArrowheads="1"/>
          </p:cNvSpPr>
          <p:nvPr/>
        </p:nvSpPr>
        <p:spPr bwMode="auto">
          <a:xfrm>
            <a:off x="7291388" y="47275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120852" name="Text Box 22"/>
          <p:cNvSpPr txBox="1">
            <a:spLocks noChangeArrowheads="1"/>
          </p:cNvSpPr>
          <p:nvPr/>
        </p:nvSpPr>
        <p:spPr bwMode="auto">
          <a:xfrm>
            <a:off x="7229475" y="411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120853" name="Text Box 23"/>
          <p:cNvSpPr txBox="1">
            <a:spLocks noChangeArrowheads="1"/>
          </p:cNvSpPr>
          <p:nvPr/>
        </p:nvSpPr>
        <p:spPr bwMode="auto">
          <a:xfrm>
            <a:off x="7178675" y="38639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120854" name="Freeform 24"/>
          <p:cNvSpPr>
            <a:spLocks/>
          </p:cNvSpPr>
          <p:nvPr/>
        </p:nvSpPr>
        <p:spPr bwMode="auto">
          <a:xfrm>
            <a:off x="6645275" y="3429000"/>
            <a:ext cx="136525" cy="127000"/>
          </a:xfrm>
          <a:custGeom>
            <a:avLst/>
            <a:gdLst>
              <a:gd name="T0" fmla="*/ 2147483647 w 110"/>
              <a:gd name="T1" fmla="*/ 0 h 80"/>
              <a:gd name="T2" fmla="*/ 2147483647 w 110"/>
              <a:gd name="T3" fmla="*/ 2147483647 h 80"/>
              <a:gd name="T4" fmla="*/ 2147483647 w 110"/>
              <a:gd name="T5" fmla="*/ 2147483647 h 80"/>
              <a:gd name="T6" fmla="*/ 2147483647 w 110"/>
              <a:gd name="T7" fmla="*/ 2147483647 h 80"/>
              <a:gd name="T8" fmla="*/ 0 w 110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80"/>
              <a:gd name="T17" fmla="*/ 110 w 11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80">
                <a:moveTo>
                  <a:pt x="86" y="0"/>
                </a:moveTo>
                <a:lnTo>
                  <a:pt x="110" y="19"/>
                </a:lnTo>
                <a:cubicBezTo>
                  <a:pt x="110" y="29"/>
                  <a:pt x="98" y="48"/>
                  <a:pt x="86" y="58"/>
                </a:cubicBezTo>
                <a:cubicBezTo>
                  <a:pt x="74" y="68"/>
                  <a:pt x="52" y="74"/>
                  <a:pt x="38" y="77"/>
                </a:cubicBezTo>
                <a:cubicBezTo>
                  <a:pt x="24" y="80"/>
                  <a:pt x="6" y="77"/>
                  <a:pt x="0" y="77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Text Box 25"/>
          <p:cNvSpPr txBox="1">
            <a:spLocks noChangeArrowheads="1"/>
          </p:cNvSpPr>
          <p:nvPr/>
        </p:nvSpPr>
        <p:spPr bwMode="auto">
          <a:xfrm>
            <a:off x="6689725" y="336073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Symbol" pitchFamily="18" charset="2"/>
              </a:rPr>
              <a:t>Dl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0856" name="Text Box 26"/>
          <p:cNvSpPr txBox="1">
            <a:spLocks noChangeArrowheads="1"/>
          </p:cNvSpPr>
          <p:nvPr/>
        </p:nvSpPr>
        <p:spPr bwMode="auto">
          <a:xfrm>
            <a:off x="838200" y="1828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(Lat, Long) = (</a:t>
            </a:r>
            <a:r>
              <a:rPr lang="en-US" sz="2400">
                <a:latin typeface="Symbol" pitchFamily="18" charset="2"/>
              </a:rPr>
              <a:t>f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20857" name="Text Box 27"/>
          <p:cNvSpPr txBox="1">
            <a:spLocks noChangeArrowheads="1"/>
          </p:cNvSpPr>
          <p:nvPr/>
        </p:nvSpPr>
        <p:spPr bwMode="auto">
          <a:xfrm>
            <a:off x="822325" y="2860675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Length on a Meridian: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AB = R</a:t>
            </a:r>
            <a:r>
              <a:rPr lang="en-US" sz="2400" baseline="-25000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Symbol" pitchFamily="18" charset="2"/>
              </a:rPr>
              <a:t>Df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(same for all latitudes)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120858" name="Text Box 28"/>
          <p:cNvSpPr txBox="1">
            <a:spLocks noChangeArrowheads="1"/>
          </p:cNvSpPr>
          <p:nvPr/>
        </p:nvSpPr>
        <p:spPr bwMode="auto">
          <a:xfrm>
            <a:off x="838200" y="45720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Length on a Parallel: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CD = R </a:t>
            </a:r>
            <a:r>
              <a:rPr lang="en-US" sz="2400">
                <a:latin typeface="Symbol" pitchFamily="18" charset="2"/>
              </a:rPr>
              <a:t>Dl =</a:t>
            </a:r>
            <a:r>
              <a:rPr lang="en-US" sz="2400">
                <a:latin typeface="Times New Roman" pitchFamily="18" charset="0"/>
              </a:rPr>
              <a:t> R</a:t>
            </a:r>
            <a:r>
              <a:rPr lang="en-US" sz="2400" baseline="-25000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Symbol" pitchFamily="18" charset="2"/>
              </a:rPr>
              <a:t>Dl </a:t>
            </a:r>
            <a:r>
              <a:rPr lang="en-US" sz="2400">
                <a:latin typeface="Times New Roman" pitchFamily="18" charset="0"/>
              </a:rPr>
              <a:t>Cos</a:t>
            </a:r>
            <a:r>
              <a:rPr lang="en-US" sz="2400">
                <a:latin typeface="Symbol" pitchFamily="18" charset="2"/>
              </a:rPr>
              <a:t> f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(varies with latitude)</a:t>
            </a:r>
          </a:p>
        </p:txBody>
      </p:sp>
      <p:sp>
        <p:nvSpPr>
          <p:cNvPr id="120859" name="Line 29"/>
          <p:cNvSpPr>
            <a:spLocks noChangeShapeType="1"/>
          </p:cNvSpPr>
          <p:nvPr/>
        </p:nvSpPr>
        <p:spPr bwMode="auto">
          <a:xfrm>
            <a:off x="6400800" y="4198938"/>
            <a:ext cx="876300" cy="174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Oval 30"/>
          <p:cNvSpPr>
            <a:spLocks noChangeArrowheads="1"/>
          </p:cNvSpPr>
          <p:nvPr/>
        </p:nvSpPr>
        <p:spPr bwMode="auto">
          <a:xfrm>
            <a:off x="6310313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Oval 31"/>
          <p:cNvSpPr>
            <a:spLocks noChangeArrowheads="1"/>
          </p:cNvSpPr>
          <p:nvPr/>
        </p:nvSpPr>
        <p:spPr bwMode="auto">
          <a:xfrm>
            <a:off x="7246938" y="43291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Text Box 32"/>
          <p:cNvSpPr txBox="1">
            <a:spLocks noChangeArrowheads="1"/>
          </p:cNvSpPr>
          <p:nvPr/>
        </p:nvSpPr>
        <p:spPr bwMode="auto">
          <a:xfrm>
            <a:off x="7802563" y="345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8597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3333CC"/>
                </a:solidFill>
                <a:latin typeface="Times New Roman" pitchFamily="18" charset="0"/>
              </a:rPr>
              <a:t>Example: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What is the length of a 1º increment along </a:t>
            </a:r>
          </a:p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on a meridian and on a parallel at 30N, 90W?</a:t>
            </a:r>
          </a:p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Radius of the earth = 6370 km.</a:t>
            </a:r>
          </a:p>
          <a:p>
            <a:pPr eaLnBrk="0" hangingPunct="0">
              <a:tabLst>
                <a:tab pos="2627313" algn="l"/>
              </a:tabLs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627313" algn="l"/>
              </a:tabLs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3333CC"/>
                </a:solidFill>
                <a:latin typeface="Times New Roman" pitchFamily="18" charset="0"/>
              </a:rPr>
              <a:t>Solution: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eaLnBrk="0" hangingPunct="0">
              <a:buFontTx/>
              <a:buChar char="•"/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A 1º angle has first to be converted to radians</a:t>
            </a:r>
          </a:p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radians = 180 º, so 1º =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/180 = 3.1416/180 = 0.0175 radians</a:t>
            </a:r>
          </a:p>
          <a:p>
            <a:pPr eaLnBrk="0" hangingPunct="0">
              <a:tabLst>
                <a:tab pos="2627313" algn="l"/>
              </a:tabLs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For the meridian,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 = R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Df = 6370 * 0.0175 = </a:t>
            </a:r>
            <a:r>
              <a:rPr lang="en-US" sz="2400" u="sng">
                <a:solidFill>
                  <a:srgbClr val="000000"/>
                </a:solidFill>
                <a:latin typeface="Symbol" pitchFamily="18" charset="2"/>
              </a:rPr>
              <a:t>111 </a:t>
            </a:r>
            <a:r>
              <a:rPr lang="en-US" sz="2400" u="sng">
                <a:solidFill>
                  <a:srgbClr val="000000"/>
                </a:solidFill>
                <a:latin typeface="Times New Roman" pitchFamily="18" charset="0"/>
              </a:rPr>
              <a:t>km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627313" algn="l"/>
              </a:tabLs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For the parallel,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 = R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 f </a:t>
            </a:r>
          </a:p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                                 	= 6370 * 0.0175 *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 30</a:t>
            </a:r>
          </a:p>
          <a:p>
            <a:pPr eaLnBrk="0" hangingPunct="0"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                                 	= </a:t>
            </a:r>
            <a:r>
              <a:rPr lang="en-US" sz="2400" u="sng">
                <a:solidFill>
                  <a:srgbClr val="000000"/>
                </a:solidFill>
                <a:latin typeface="Symbol" pitchFamily="18" charset="2"/>
              </a:rPr>
              <a:t>96.5 </a:t>
            </a:r>
            <a:r>
              <a:rPr lang="en-US" sz="2400" u="sng">
                <a:solidFill>
                  <a:srgbClr val="000000"/>
                </a:solidFill>
                <a:latin typeface="Times New Roman" pitchFamily="18" charset="0"/>
              </a:rPr>
              <a:t>km</a:t>
            </a:r>
          </a:p>
          <a:p>
            <a:pPr eaLnBrk="0" hangingPunct="0">
              <a:buFontTx/>
              <a:buChar char="•"/>
              <a:tabLst>
                <a:tab pos="2627313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Parallels converge as poles are approached</a:t>
            </a:r>
            <a:endParaRPr lang="en-US" sz="2400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121859" name="Picture 4" descr="eart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0"/>
            <a:ext cx="22479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Oval 5"/>
          <p:cNvSpPr>
            <a:spLocks noChangeArrowheads="1"/>
          </p:cNvSpPr>
          <p:nvPr/>
        </p:nvSpPr>
        <p:spPr bwMode="auto">
          <a:xfrm>
            <a:off x="7467600" y="1828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5562600" y="14478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Line 7"/>
          <p:cNvSpPr>
            <a:spLocks noChangeShapeType="1"/>
          </p:cNvSpPr>
          <p:nvPr/>
        </p:nvSpPr>
        <p:spPr bwMode="auto">
          <a:xfrm>
            <a:off x="8077200" y="3886200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8"/>
          <p:cNvSpPr>
            <a:spLocks noChangeShapeType="1"/>
          </p:cNvSpPr>
          <p:nvPr/>
        </p:nvSpPr>
        <p:spPr bwMode="auto">
          <a:xfrm>
            <a:off x="4724400" y="57150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78597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Example 2:</a:t>
            </a:r>
            <a:r>
              <a:rPr lang="en-US" sz="2400">
                <a:latin typeface="Times New Roman" pitchFamily="18" charset="0"/>
              </a:rPr>
              <a:t> What is the size of a 1 arc-second DEM cell when projected to (x,y) coordinates at 30º N?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Radius of the earth = 6370 km = 6,370,000m = 6.37 x 10</a:t>
            </a:r>
            <a:r>
              <a:rPr lang="en-US" sz="2400" baseline="30000">
                <a:latin typeface="Times New Roman" pitchFamily="18" charset="0"/>
              </a:rPr>
              <a:t>6</a:t>
            </a:r>
            <a:r>
              <a:rPr lang="en-US" sz="2400">
                <a:latin typeface="Times New Roman" pitchFamily="18" charset="0"/>
              </a:rPr>
              <a:t> m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Solution:</a:t>
            </a:r>
            <a:r>
              <a:rPr lang="en-US" sz="2400">
                <a:latin typeface="Times New Roman" pitchFamily="18" charset="0"/>
              </a:rPr>
              <a:t>  </a:t>
            </a:r>
          </a:p>
          <a:p>
            <a:pPr eaLnBrk="0" hangingPunct="0">
              <a:buFontTx/>
              <a:buChar char="•"/>
            </a:pPr>
            <a:r>
              <a:rPr lang="en-US" sz="2400">
                <a:latin typeface="Times New Roman" pitchFamily="18" charset="0"/>
              </a:rPr>
              <a:t> A 1” angle has first to be converted to radians</a:t>
            </a:r>
          </a:p>
          <a:p>
            <a:pPr eaLnBrk="0" hangingPunct="0"/>
            <a:r>
              <a:rPr lang="en-US" sz="2400">
                <a:latin typeface="Symbol" pitchFamily="18" charset="2"/>
              </a:rPr>
              <a:t>p</a:t>
            </a:r>
            <a:r>
              <a:rPr lang="en-US" sz="2400">
                <a:latin typeface="Times New Roman" pitchFamily="18" charset="0"/>
              </a:rPr>
              <a:t> radians = 180 º, so 1” = 1/3600 </a:t>
            </a:r>
            <a:r>
              <a:rPr lang="en-US"/>
              <a:t>º = </a:t>
            </a:r>
            <a:r>
              <a:rPr lang="en-US" sz="2400">
                <a:latin typeface="Times New Roman" pitchFamily="18" charset="0"/>
              </a:rPr>
              <a:t>(1/3600)</a:t>
            </a:r>
            <a:r>
              <a:rPr lang="en-US" sz="2400">
                <a:latin typeface="Symbol" pitchFamily="18" charset="2"/>
              </a:rPr>
              <a:t>p</a:t>
            </a:r>
            <a:r>
              <a:rPr lang="en-US" sz="2400">
                <a:latin typeface="Times New Roman" pitchFamily="18" charset="0"/>
              </a:rPr>
              <a:t>/180 radians = 4.848 x 10</a:t>
            </a:r>
            <a:r>
              <a:rPr lang="en-US" sz="2400" baseline="30000">
                <a:latin typeface="Times New Roman" pitchFamily="18" charset="0"/>
              </a:rPr>
              <a:t>-6</a:t>
            </a:r>
            <a:r>
              <a:rPr lang="en-US" sz="2400">
                <a:latin typeface="Times New Roman" pitchFamily="18" charset="0"/>
              </a:rPr>
              <a:t> radians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latin typeface="Times New Roman" pitchFamily="18" charset="0"/>
              </a:rPr>
              <a:t> For the left and right sides,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Times New Roman" pitchFamily="18" charset="0"/>
              </a:rPr>
              <a:t>L = R</a:t>
            </a:r>
            <a:r>
              <a:rPr lang="en-US" sz="2400" baseline="-25000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Symbol" pitchFamily="18" charset="2"/>
              </a:rPr>
              <a:t>Df = </a:t>
            </a:r>
            <a:r>
              <a:rPr lang="en-US" sz="2400">
                <a:latin typeface="Times New Roman" pitchFamily="18" charset="0"/>
              </a:rPr>
              <a:t>6.37 x 10</a:t>
            </a:r>
            <a:r>
              <a:rPr lang="en-US" sz="2400" baseline="30000">
                <a:latin typeface="Times New Roman" pitchFamily="18" charset="0"/>
              </a:rPr>
              <a:t>6</a:t>
            </a:r>
            <a:r>
              <a:rPr lang="en-US" sz="2400">
                <a:latin typeface="Times New Roman" pitchFamily="18" charset="0"/>
              </a:rPr>
              <a:t> * 4.848 x 10</a:t>
            </a:r>
            <a:r>
              <a:rPr lang="en-US" sz="2400" baseline="30000">
                <a:latin typeface="Times New Roman" pitchFamily="18" charset="0"/>
              </a:rPr>
              <a:t>-6 </a:t>
            </a:r>
            <a:r>
              <a:rPr lang="en-US" sz="2400">
                <a:latin typeface="Times New Roman" pitchFamily="18" charset="0"/>
              </a:rPr>
              <a:t>=</a:t>
            </a:r>
            <a:r>
              <a:rPr lang="en-US" sz="2400">
                <a:latin typeface="Symbol" pitchFamily="18" charset="2"/>
              </a:rPr>
              <a:t> </a:t>
            </a:r>
            <a:r>
              <a:rPr lang="en-US" sz="2400" u="sng">
                <a:latin typeface="Times New Roman" pitchFamily="18" charset="0"/>
              </a:rPr>
              <a:t>30.88m</a:t>
            </a:r>
            <a:endParaRPr lang="en-US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latin typeface="Times New Roman" pitchFamily="18" charset="0"/>
              </a:rPr>
              <a:t> For the top and bottom sides,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Times New Roman" pitchFamily="18" charset="0"/>
              </a:rPr>
              <a:t>L = R</a:t>
            </a:r>
            <a:r>
              <a:rPr lang="en-US" sz="2400" baseline="-25000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Symbol" pitchFamily="18" charset="2"/>
              </a:rPr>
              <a:t>Dl </a:t>
            </a:r>
            <a:r>
              <a:rPr lang="en-US" sz="2400">
                <a:latin typeface="Times New Roman" pitchFamily="18" charset="0"/>
              </a:rPr>
              <a:t>Cos</a:t>
            </a:r>
            <a:r>
              <a:rPr lang="en-US" sz="2400">
                <a:latin typeface="Symbol" pitchFamily="18" charset="2"/>
              </a:rPr>
              <a:t> f  </a:t>
            </a:r>
            <a:r>
              <a:rPr lang="en-US" sz="2400">
                <a:latin typeface="Times New Roman" pitchFamily="18" charset="0"/>
              </a:rPr>
              <a:t>= 6.37 x 10</a:t>
            </a:r>
            <a:r>
              <a:rPr lang="en-US" sz="2400" baseline="30000">
                <a:latin typeface="Times New Roman" pitchFamily="18" charset="0"/>
              </a:rPr>
              <a:t>6</a:t>
            </a:r>
            <a:r>
              <a:rPr lang="en-US" sz="2400">
                <a:latin typeface="Times New Roman" pitchFamily="18" charset="0"/>
              </a:rPr>
              <a:t> * 4.848 x 10</a:t>
            </a:r>
            <a:r>
              <a:rPr lang="en-US" sz="2400" baseline="30000">
                <a:latin typeface="Times New Roman" pitchFamily="18" charset="0"/>
              </a:rPr>
              <a:t>-6 </a:t>
            </a:r>
            <a:r>
              <a:rPr lang="en-US" sz="2400">
                <a:latin typeface="Times New Roman" pitchFamily="18" charset="0"/>
              </a:rPr>
              <a:t>* Cos 30º = 30.88 x 0.8660 = </a:t>
            </a:r>
            <a:r>
              <a:rPr lang="en-US" sz="2400" u="sng">
                <a:latin typeface="Times New Roman" pitchFamily="18" charset="0"/>
              </a:rPr>
              <a:t>26.75m</a:t>
            </a:r>
          </a:p>
          <a:p>
            <a:pPr lvl="4" eaLnBrk="0" hangingPunct="0">
              <a:buFontTx/>
              <a:buChar char="•"/>
            </a:pPr>
            <a:endParaRPr lang="en-US" sz="2400" u="sng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latin typeface="Times New Roman" pitchFamily="18" charset="0"/>
              </a:rPr>
              <a:t> Left and right sides of cell converge as poles are approached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1000" y="228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FF3300"/>
                </a:solidFill>
              </a:rPr>
              <a:t>Curved Earth Distance</a:t>
            </a:r>
            <a:br>
              <a:rPr lang="en-US" sz="4000">
                <a:solidFill>
                  <a:srgbClr val="FF3300"/>
                </a:solidFill>
              </a:rPr>
            </a:br>
            <a:r>
              <a:rPr lang="en-US" sz="3600"/>
              <a:t>(from A to B)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8613" y="1393825"/>
            <a:ext cx="38623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Shortest distance is along a “Great Circle”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A “Great Circle” is the intersection of a sphere with a plane going through its center.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1. Spherical coordinates converted to Cartesian coordinates.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2.  Vector dot product used to calculate angle </a:t>
            </a:r>
            <a:r>
              <a:rPr lang="en-US" sz="2000" b="1">
                <a:sym typeface="Symbol" pitchFamily="18" charset="2"/>
              </a:rPr>
              <a:t> from latitude and longitude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3.  Great circle distance is R, where R=6370 km</a:t>
            </a:r>
            <a:r>
              <a:rPr lang="en-US" sz="2000" b="1" baseline="30000">
                <a:sym typeface="Symbol" pitchFamily="18" charset="2"/>
              </a:rPr>
              <a:t>2</a:t>
            </a: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4256088" y="1495425"/>
            <a:ext cx="4567237" cy="3778250"/>
            <a:chOff x="2681" y="1086"/>
            <a:chExt cx="2877" cy="2380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2681" y="1086"/>
              <a:ext cx="2877" cy="2380"/>
              <a:chOff x="1594" y="1152"/>
              <a:chExt cx="2877" cy="2380"/>
            </a:xfrm>
          </p:grpSpPr>
          <p:sp>
            <p:nvSpPr>
              <p:cNvPr id="3084" name="Arc 8"/>
              <p:cNvSpPr>
                <a:spLocks/>
              </p:cNvSpPr>
              <p:nvPr/>
            </p:nvSpPr>
            <p:spPr bwMode="auto">
              <a:xfrm>
                <a:off x="2503" y="1752"/>
                <a:ext cx="415" cy="1778"/>
              </a:xfrm>
              <a:custGeom>
                <a:avLst/>
                <a:gdLst>
                  <a:gd name="T0" fmla="*/ 0 w 21600"/>
                  <a:gd name="T1" fmla="*/ 0 h 43096"/>
                  <a:gd name="T2" fmla="*/ 0 w 21600"/>
                  <a:gd name="T3" fmla="*/ 0 h 43096"/>
                  <a:gd name="T4" fmla="*/ 0 w 21600"/>
                  <a:gd name="T5" fmla="*/ 0 h 430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96"/>
                  <a:gd name="T11" fmla="*/ 21600 w 21600"/>
                  <a:gd name="T12" fmla="*/ 43096 h 43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96" fill="none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</a:path>
                  <a:path w="21600" h="43096" stroke="0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Oval 9"/>
              <p:cNvSpPr>
                <a:spLocks noChangeArrowheads="1"/>
              </p:cNvSpPr>
              <p:nvPr/>
            </p:nvSpPr>
            <p:spPr bwMode="auto">
              <a:xfrm>
                <a:off x="1875" y="1744"/>
                <a:ext cx="2079" cy="17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Line 10"/>
              <p:cNvSpPr>
                <a:spLocks noChangeShapeType="1"/>
              </p:cNvSpPr>
              <p:nvPr/>
            </p:nvSpPr>
            <p:spPr bwMode="auto">
              <a:xfrm>
                <a:off x="1875" y="2639"/>
                <a:ext cx="1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Text Box 11"/>
              <p:cNvSpPr txBox="1">
                <a:spLocks noChangeArrowheads="1"/>
              </p:cNvSpPr>
              <p:nvPr/>
            </p:nvSpPr>
            <p:spPr bwMode="auto">
              <a:xfrm>
                <a:off x="1594" y="2948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chemeClr val="accent2"/>
                    </a:solidFill>
                  </a:rPr>
                  <a:t>X</a:t>
                </a:r>
                <a:endParaRPr lang="en-US" sz="2800">
                  <a:latin typeface="Times New Roman" pitchFamily="18" charset="0"/>
                </a:endParaRPr>
              </a:p>
            </p:txBody>
          </p:sp>
          <p:sp>
            <p:nvSpPr>
              <p:cNvPr id="3088" name="Text Box 12"/>
              <p:cNvSpPr txBox="1">
                <a:spLocks noChangeArrowheads="1"/>
              </p:cNvSpPr>
              <p:nvPr/>
            </p:nvSpPr>
            <p:spPr bwMode="auto">
              <a:xfrm>
                <a:off x="2906" y="1152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chemeClr val="accent2"/>
                    </a:solidFill>
                  </a:rPr>
                  <a:t>Z</a:t>
                </a:r>
                <a:endParaRPr lang="en-US" sz="2800">
                  <a:latin typeface="Times New Roman" pitchFamily="18" charset="0"/>
                </a:endParaRPr>
              </a:p>
            </p:txBody>
          </p:sp>
          <p:sp>
            <p:nvSpPr>
              <p:cNvPr id="3089" name="Text Box 13"/>
              <p:cNvSpPr txBox="1">
                <a:spLocks noChangeArrowheads="1"/>
              </p:cNvSpPr>
              <p:nvPr/>
            </p:nvSpPr>
            <p:spPr bwMode="auto">
              <a:xfrm>
                <a:off x="4206" y="2476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chemeClr val="accent2"/>
                    </a:solidFill>
                  </a:rPr>
                  <a:t>Y</a:t>
                </a:r>
                <a:endParaRPr lang="en-US" sz="2800">
                  <a:latin typeface="Times New Roman" pitchFamily="18" charset="0"/>
                </a:endParaRPr>
              </a:p>
            </p:txBody>
          </p:sp>
          <p:sp>
            <p:nvSpPr>
              <p:cNvPr id="3090" name="Line 14"/>
              <p:cNvSpPr>
                <a:spLocks noChangeShapeType="1"/>
              </p:cNvSpPr>
              <p:nvPr/>
            </p:nvSpPr>
            <p:spPr bwMode="auto">
              <a:xfrm flipH="1">
                <a:off x="1841" y="2639"/>
                <a:ext cx="1074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Arc 15"/>
              <p:cNvSpPr>
                <a:spLocks/>
              </p:cNvSpPr>
              <p:nvPr/>
            </p:nvSpPr>
            <p:spPr bwMode="auto">
              <a:xfrm>
                <a:off x="1880" y="2493"/>
                <a:ext cx="2066" cy="149"/>
              </a:xfrm>
              <a:custGeom>
                <a:avLst/>
                <a:gdLst>
                  <a:gd name="T0" fmla="*/ 0 w 42925"/>
                  <a:gd name="T1" fmla="*/ 0 h 21600"/>
                  <a:gd name="T2" fmla="*/ 0 w 42925"/>
                  <a:gd name="T3" fmla="*/ 0 h 21600"/>
                  <a:gd name="T4" fmla="*/ 0 w 429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25"/>
                  <a:gd name="T10" fmla="*/ 0 h 21600"/>
                  <a:gd name="T11" fmla="*/ 42925 w 429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25" h="21600" fill="none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</a:path>
                  <a:path w="42925" h="21600" stroke="0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  <a:lnTo>
                      <a:pt x="21531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Arc 16"/>
              <p:cNvSpPr>
                <a:spLocks/>
              </p:cNvSpPr>
              <p:nvPr/>
            </p:nvSpPr>
            <p:spPr bwMode="auto">
              <a:xfrm>
                <a:off x="2913" y="1746"/>
                <a:ext cx="415" cy="1786"/>
              </a:xfrm>
              <a:custGeom>
                <a:avLst/>
                <a:gdLst>
                  <a:gd name="T0" fmla="*/ 0 w 21600"/>
                  <a:gd name="T1" fmla="*/ 0 h 43183"/>
                  <a:gd name="T2" fmla="*/ 0 w 21600"/>
                  <a:gd name="T3" fmla="*/ 0 h 43183"/>
                  <a:gd name="T4" fmla="*/ 0 w 21600"/>
                  <a:gd name="T5" fmla="*/ 0 h 4318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3"/>
                  <a:gd name="T11" fmla="*/ 21600 w 21600"/>
                  <a:gd name="T12" fmla="*/ 43183 h 43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3" fill="none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</a:path>
                  <a:path w="21600" h="43183" stroke="0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17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12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Line 18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0" cy="8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19"/>
              <p:cNvSpPr>
                <a:spLocks noChangeShapeType="1"/>
              </p:cNvSpPr>
              <p:nvPr/>
            </p:nvSpPr>
            <p:spPr bwMode="auto">
              <a:xfrm flipH="1" flipV="1">
                <a:off x="2913" y="1333"/>
                <a:ext cx="2" cy="130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Text Box 20"/>
              <p:cNvSpPr txBox="1">
                <a:spLocks noChangeArrowheads="1"/>
              </p:cNvSpPr>
              <p:nvPr/>
            </p:nvSpPr>
            <p:spPr bwMode="auto">
              <a:xfrm>
                <a:off x="2837" y="2468"/>
                <a:ext cx="19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>
                    <a:latin typeface="Times New Roman" pitchFamily="18" charset="0"/>
                  </a:rPr>
                  <a:t>•</a:t>
                </a:r>
              </a:p>
            </p:txBody>
          </p:sp>
          <p:sp>
            <p:nvSpPr>
              <p:cNvPr id="3097" name="Arc 21"/>
              <p:cNvSpPr>
                <a:spLocks/>
              </p:cNvSpPr>
              <p:nvPr/>
            </p:nvSpPr>
            <p:spPr bwMode="auto">
              <a:xfrm>
                <a:off x="1878" y="2639"/>
                <a:ext cx="2075" cy="149"/>
              </a:xfrm>
              <a:custGeom>
                <a:avLst/>
                <a:gdLst>
                  <a:gd name="T0" fmla="*/ 0 w 43135"/>
                  <a:gd name="T1" fmla="*/ 0 h 21600"/>
                  <a:gd name="T2" fmla="*/ 0 w 43135"/>
                  <a:gd name="T3" fmla="*/ 0 h 21600"/>
                  <a:gd name="T4" fmla="*/ 0 w 431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35"/>
                  <a:gd name="T10" fmla="*/ 0 h 21600"/>
                  <a:gd name="T11" fmla="*/ 43135 w 431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35" h="21600" fill="none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</a:path>
                  <a:path w="43135" h="21600" stroke="0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  <a:lnTo>
                      <a:pt x="2159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Line 22"/>
              <p:cNvSpPr>
                <a:spLocks noChangeShapeType="1"/>
              </p:cNvSpPr>
              <p:nvPr/>
            </p:nvSpPr>
            <p:spPr bwMode="auto">
              <a:xfrm flipV="1">
                <a:off x="2928" y="1857"/>
                <a:ext cx="461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23"/>
              <p:cNvSpPr>
                <a:spLocks noChangeShapeType="1"/>
              </p:cNvSpPr>
              <p:nvPr/>
            </p:nvSpPr>
            <p:spPr bwMode="auto">
              <a:xfrm flipH="1" flipV="1">
                <a:off x="2577" y="2131"/>
                <a:ext cx="351" cy="5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Arc 24"/>
              <p:cNvSpPr>
                <a:spLocks/>
              </p:cNvSpPr>
              <p:nvPr/>
            </p:nvSpPr>
            <p:spPr bwMode="auto">
              <a:xfrm rot="9804932" flipV="1">
                <a:off x="2579" y="1913"/>
                <a:ext cx="857" cy="325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Arc 25"/>
              <p:cNvSpPr>
                <a:spLocks/>
              </p:cNvSpPr>
              <p:nvPr/>
            </p:nvSpPr>
            <p:spPr bwMode="auto">
              <a:xfrm rot="9804932" flipV="1">
                <a:off x="2826" y="2424"/>
                <a:ext cx="235" cy="89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Rectangle 26"/>
            <p:cNvSpPr>
              <a:spLocks noChangeArrowheads="1"/>
            </p:cNvSpPr>
            <p:nvPr/>
          </p:nvSpPr>
          <p:spPr bwMode="auto">
            <a:xfrm>
              <a:off x="3895" y="2124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ym typeface="Symbol" pitchFamily="18" charset="2"/>
                </a:rPr>
                <a:t></a:t>
              </a:r>
            </a:p>
          </p:txBody>
        </p:sp>
        <p:sp>
          <p:nvSpPr>
            <p:cNvPr id="3082" name="Text Box 27"/>
            <p:cNvSpPr txBox="1">
              <a:spLocks noChangeArrowheads="1"/>
            </p:cNvSpPr>
            <p:nvPr/>
          </p:nvSpPr>
          <p:spPr bwMode="auto">
            <a:xfrm>
              <a:off x="3457" y="181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A</a:t>
              </a:r>
            </a:p>
          </p:txBody>
        </p:sp>
        <p:sp>
          <p:nvSpPr>
            <p:cNvPr id="3083" name="Text Box 28"/>
            <p:cNvSpPr txBox="1">
              <a:spLocks noChangeArrowheads="1"/>
            </p:cNvSpPr>
            <p:nvPr/>
          </p:nvSpPr>
          <p:spPr bwMode="auto">
            <a:xfrm>
              <a:off x="4444" y="155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B</a:t>
              </a:r>
            </a:p>
          </p:txBody>
        </p:sp>
      </p:grpSp>
      <p:sp>
        <p:nvSpPr>
          <p:cNvPr id="3078" name="Rectangle 29"/>
          <p:cNvSpPr>
            <a:spLocks noChangeArrowheads="1"/>
          </p:cNvSpPr>
          <p:nvPr/>
        </p:nvSpPr>
        <p:spPr bwMode="auto">
          <a:xfrm>
            <a:off x="6019800" y="6461125"/>
            <a:ext cx="232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Longley et al. (2001)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9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31"/>
          <p:cNvGraphicFramePr>
            <a:graphicFrameLocks noChangeAspect="1"/>
          </p:cNvGraphicFramePr>
          <p:nvPr/>
        </p:nvGraphicFramePr>
        <p:xfrm>
          <a:off x="3303588" y="6019800"/>
          <a:ext cx="5813425" cy="457200"/>
        </p:xfrm>
        <a:graphic>
          <a:graphicData uri="http://schemas.openxmlformats.org/presentationml/2006/ole">
            <p:oleObj spid="_x0000_s3074" name="Equation" r:id="rId4" imgW="2908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/>
              <a:t>Horizontal Earth Datums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3907" name="Rectangle 5"/>
          <p:cNvSpPr>
            <a:spLocks noChangeArrowheads="1"/>
          </p:cNvSpPr>
          <p:nvPr/>
        </p:nvSpPr>
        <p:spPr bwMode="auto">
          <a:xfrm>
            <a:off x="762000" y="17526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An earth datum is defined by an </a:t>
            </a:r>
            <a:r>
              <a:rPr lang="en-US" sz="3200">
                <a:solidFill>
                  <a:srgbClr val="FF3300"/>
                </a:solidFill>
              </a:rPr>
              <a:t>ellipse</a:t>
            </a:r>
            <a:r>
              <a:rPr lang="en-US" sz="3200"/>
              <a:t> and an </a:t>
            </a:r>
            <a:r>
              <a:rPr lang="en-US" sz="3200">
                <a:solidFill>
                  <a:srgbClr val="FF3300"/>
                </a:solidFill>
              </a:rPr>
              <a:t>axis of rotation</a:t>
            </a:r>
            <a:endParaRPr lang="en-US" sz="320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NAD27 </a:t>
            </a:r>
            <a:r>
              <a:rPr lang="en-US" sz="3200"/>
              <a:t>(North American Datum of 1927) uses the Clarke (1866) ellipsoid on a non geocentric axis of rotation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NAD83 </a:t>
            </a:r>
            <a:r>
              <a:rPr lang="en-US" sz="3200"/>
              <a:t>(NAD,1983) uses the GRS80 ellipsoid on a geocentric axis of rotation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WGS84</a:t>
            </a:r>
            <a:r>
              <a:rPr lang="en-US" sz="3200"/>
              <a:t> (World Geodetic System of 1984) uses GRS80, almost the same as NAD83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Vertical Earth Datums</a:t>
            </a:r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A vertical datum defines elevation,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NGVD29</a:t>
            </a:r>
            <a:r>
              <a:rPr lang="en-US" sz="3200"/>
              <a:t> (National Geodetic Vertical Datum of 1929)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NAVD88</a:t>
            </a:r>
            <a:r>
              <a:rPr lang="en-US" sz="3200"/>
              <a:t> (North American Vertical Datum of 1988)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takes into account a map of gravity anomalies between the ellipsoid and the geoid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Types of Projections</a:t>
            </a:r>
          </a:p>
        </p:txBody>
      </p:sp>
      <p:sp>
        <p:nvSpPr>
          <p:cNvPr id="12595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Conic</a:t>
            </a:r>
            <a:r>
              <a:rPr lang="en-US" sz="3200"/>
              <a:t> (Albers Equal Area, Lambert Conformal Conic) - good for East-West land areas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Cylindrical</a:t>
            </a:r>
            <a:r>
              <a:rPr lang="en-US" sz="3200"/>
              <a:t> (Transverse Mercator) - good for North-South land areas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Azimuthal</a:t>
            </a:r>
            <a:r>
              <a:rPr lang="en-US" sz="3200"/>
              <a:t> (Lambert Azimuthal Equal Area) - good for global 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Projections Preserve Some 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Earth Properties</a:t>
            </a:r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609600" y="1752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Area</a:t>
            </a:r>
            <a:r>
              <a:rPr lang="en-US" sz="2800"/>
              <a:t> - correct earth surface area (Albers Equal Area) important for mass balances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Shape</a:t>
            </a:r>
            <a:r>
              <a:rPr lang="en-US" sz="2800"/>
              <a:t> - local angles are shown correctly (Lambert </a:t>
            </a:r>
            <a:r>
              <a:rPr lang="en-US" sz="2800">
                <a:solidFill>
                  <a:srgbClr val="FF3300"/>
                </a:solidFill>
              </a:rPr>
              <a:t>Conformal</a:t>
            </a:r>
            <a:r>
              <a:rPr lang="en-US" sz="2800"/>
              <a:t> Conic)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Direction</a:t>
            </a:r>
            <a:r>
              <a:rPr lang="en-US" sz="2800"/>
              <a:t> - all directions are shown correctly relative to the center (Lambert Azimuthal Equal Area)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Distance</a:t>
            </a:r>
            <a:r>
              <a:rPr lang="en-US" sz="2800"/>
              <a:t> - preserved along particular lines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Some projections preserve </a:t>
            </a:r>
            <a:r>
              <a:rPr lang="en-US" sz="2800">
                <a:solidFill>
                  <a:srgbClr val="FF3300"/>
                </a:solidFill>
              </a:rPr>
              <a:t>two</a:t>
            </a:r>
            <a:r>
              <a:rPr lang="en-US" sz="2800"/>
              <a:t>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Universal Transverse 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Mercator</a:t>
            </a:r>
          </a:p>
        </p:txBody>
      </p:sp>
      <p:sp>
        <p:nvSpPr>
          <p:cNvPr id="4100" name="Rectangle 25"/>
          <p:cNvSpPr>
            <a:spLocks noChangeArrowheads="1"/>
          </p:cNvSpPr>
          <p:nvPr/>
        </p:nvSpPr>
        <p:spPr bwMode="auto">
          <a:xfrm>
            <a:off x="609600" y="21336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Uses the </a:t>
            </a:r>
            <a:r>
              <a:rPr lang="en-US" sz="2800">
                <a:solidFill>
                  <a:srgbClr val="FF3300"/>
                </a:solidFill>
              </a:rPr>
              <a:t>Transverse Mercator</a:t>
            </a:r>
            <a:r>
              <a:rPr lang="en-US" sz="2800"/>
              <a:t> projection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Each zone has a </a:t>
            </a:r>
            <a:r>
              <a:rPr lang="en-US" sz="2800">
                <a:solidFill>
                  <a:srgbClr val="FF3300"/>
                </a:solidFill>
              </a:rPr>
              <a:t>Central Meridian</a:t>
            </a:r>
            <a:r>
              <a:rPr lang="en-US" sz="2800"/>
              <a:t> </a:t>
            </a:r>
            <a:r>
              <a:rPr lang="en-US" sz="2800">
                <a:solidFill>
                  <a:schemeClr val="tx2"/>
                </a:solidFill>
              </a:rPr>
              <a:t>(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2800" baseline="-25000">
                <a:solidFill>
                  <a:schemeClr val="tx2"/>
                </a:solidFill>
              </a:rPr>
              <a:t>o</a:t>
            </a:r>
            <a:r>
              <a:rPr lang="en-US" sz="2800">
                <a:solidFill>
                  <a:schemeClr val="tx2"/>
                </a:solidFill>
              </a:rPr>
              <a:t>),</a:t>
            </a:r>
            <a:r>
              <a:rPr lang="en-US" sz="2800"/>
              <a:t> zones are 6° wide, and go from pole to pole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60 zones cover the earth from East to West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Reference Latitude</a:t>
            </a:r>
            <a:r>
              <a:rPr lang="en-US" sz="2800"/>
              <a:t> (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sz="2800" baseline="-25000">
                <a:solidFill>
                  <a:schemeClr val="tx2"/>
                </a:solidFill>
              </a:rPr>
              <a:t>o</a:t>
            </a:r>
            <a:r>
              <a:rPr lang="en-US" sz="2800">
                <a:solidFill>
                  <a:schemeClr val="tx2"/>
                </a:solidFill>
              </a:rPr>
              <a:t>),</a:t>
            </a:r>
            <a:r>
              <a:rPr lang="en-US" sz="2800"/>
              <a:t> is the equator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2"/>
                </a:solidFill>
              </a:rPr>
              <a:t>(Xshift, Yshift) = (x</a:t>
            </a:r>
            <a:r>
              <a:rPr lang="en-US" sz="2800" baseline="-25000">
                <a:solidFill>
                  <a:schemeClr val="tx2"/>
                </a:solidFill>
              </a:rPr>
              <a:t>o</a:t>
            </a:r>
            <a:r>
              <a:rPr lang="en-US" sz="2800">
                <a:solidFill>
                  <a:schemeClr val="tx2"/>
                </a:solidFill>
              </a:rPr>
              <a:t>,y</a:t>
            </a:r>
            <a:r>
              <a:rPr lang="en-US" sz="2800" baseline="-25000">
                <a:solidFill>
                  <a:schemeClr val="tx2"/>
                </a:solidFill>
              </a:rPr>
              <a:t>o</a:t>
            </a:r>
            <a:r>
              <a:rPr lang="en-US" sz="2800">
                <a:solidFill>
                  <a:schemeClr val="tx2"/>
                </a:solidFill>
              </a:rPr>
              <a:t>) = (500000, 0) in the Northern Hemisphere, units are meters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996633"/>
              </a:solidFill>
            </a:endParaRPr>
          </a:p>
        </p:txBody>
      </p:sp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6019800" y="457200"/>
          <a:ext cx="2514600" cy="1666875"/>
        </p:xfrm>
        <a:graphic>
          <a:graphicData uri="http://schemas.openxmlformats.org/presentationml/2006/ole">
            <p:oleObj spid="_x0000_s4098" name="Document" r:id="rId4" imgW="1882800" imgH="12477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UTM Zone 14</a:t>
            </a:r>
          </a:p>
        </p:txBody>
      </p:sp>
      <p:sp>
        <p:nvSpPr>
          <p:cNvPr id="128003" name="Text Box 7"/>
          <p:cNvSpPr txBox="1">
            <a:spLocks noChangeArrowheads="1"/>
          </p:cNvSpPr>
          <p:nvPr/>
        </p:nvSpPr>
        <p:spPr bwMode="auto">
          <a:xfrm>
            <a:off x="6689725" y="57562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Equator</a:t>
            </a:r>
          </a:p>
        </p:txBody>
      </p:sp>
      <p:sp>
        <p:nvSpPr>
          <p:cNvPr id="128004" name="Text Box 8"/>
          <p:cNvSpPr txBox="1">
            <a:spLocks noChangeArrowheads="1"/>
          </p:cNvSpPr>
          <p:nvPr/>
        </p:nvSpPr>
        <p:spPr bwMode="auto">
          <a:xfrm>
            <a:off x="3468688" y="610552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-120°</a:t>
            </a:r>
          </a:p>
        </p:txBody>
      </p:sp>
      <p:sp>
        <p:nvSpPr>
          <p:cNvPr id="128005" name="Text Box 9"/>
          <p:cNvSpPr txBox="1">
            <a:spLocks noChangeArrowheads="1"/>
          </p:cNvSpPr>
          <p:nvPr/>
        </p:nvSpPr>
        <p:spPr bwMode="auto">
          <a:xfrm>
            <a:off x="4953000" y="609600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-90 °</a:t>
            </a:r>
          </a:p>
        </p:txBody>
      </p:sp>
      <p:sp>
        <p:nvSpPr>
          <p:cNvPr id="128006" name="Text Box 10"/>
          <p:cNvSpPr txBox="1">
            <a:spLocks noChangeArrowheads="1"/>
          </p:cNvSpPr>
          <p:nvPr/>
        </p:nvSpPr>
        <p:spPr bwMode="auto">
          <a:xfrm>
            <a:off x="6248400" y="6110288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-60 °</a:t>
            </a:r>
          </a:p>
        </p:txBody>
      </p:sp>
      <p:pic>
        <p:nvPicPr>
          <p:cNvPr id="128007" name="Picture 11" descr="u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406241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8" name="Line 12"/>
          <p:cNvSpPr>
            <a:spLocks noChangeShapeType="1"/>
          </p:cNvSpPr>
          <p:nvPr/>
        </p:nvSpPr>
        <p:spPr bwMode="auto">
          <a:xfrm>
            <a:off x="2514600" y="6019800"/>
            <a:ext cx="403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Rectangle 13" descr="20%"/>
          <p:cNvSpPr>
            <a:spLocks noChangeArrowheads="1"/>
          </p:cNvSpPr>
          <p:nvPr/>
        </p:nvSpPr>
        <p:spPr bwMode="auto">
          <a:xfrm>
            <a:off x="4686300" y="2005013"/>
            <a:ext cx="250825" cy="4010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Line 14"/>
          <p:cNvSpPr>
            <a:spLocks noChangeShapeType="1"/>
          </p:cNvSpPr>
          <p:nvPr/>
        </p:nvSpPr>
        <p:spPr bwMode="auto">
          <a:xfrm>
            <a:off x="4810125" y="1992313"/>
            <a:ext cx="7938" cy="400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Text Box 15"/>
          <p:cNvSpPr txBox="1">
            <a:spLocks noChangeArrowheads="1"/>
          </p:cNvSpPr>
          <p:nvPr/>
        </p:nvSpPr>
        <p:spPr bwMode="auto">
          <a:xfrm>
            <a:off x="65373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28012" name="Oval 16"/>
          <p:cNvSpPr>
            <a:spLocks noChangeArrowheads="1"/>
          </p:cNvSpPr>
          <p:nvPr/>
        </p:nvSpPr>
        <p:spPr bwMode="auto">
          <a:xfrm>
            <a:off x="4718050" y="5929313"/>
            <a:ext cx="174625" cy="16668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Text Box 17"/>
          <p:cNvSpPr txBox="1">
            <a:spLocks noChangeArrowheads="1"/>
          </p:cNvSpPr>
          <p:nvPr/>
        </p:nvSpPr>
        <p:spPr bwMode="auto">
          <a:xfrm>
            <a:off x="3878263" y="19812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996633"/>
                </a:solidFill>
                <a:latin typeface="Times New Roman" pitchFamily="18" charset="0"/>
              </a:rPr>
              <a:t>-102°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014" name="Text Box 18"/>
          <p:cNvSpPr txBox="1">
            <a:spLocks noChangeArrowheads="1"/>
          </p:cNvSpPr>
          <p:nvPr/>
        </p:nvSpPr>
        <p:spPr bwMode="auto">
          <a:xfrm>
            <a:off x="4876800" y="1981200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996633"/>
                </a:solidFill>
                <a:latin typeface="Times New Roman" pitchFamily="18" charset="0"/>
              </a:rPr>
              <a:t>-96°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015" name="Text Box 19"/>
          <p:cNvSpPr txBox="1">
            <a:spLocks noChangeArrowheads="1"/>
          </p:cNvSpPr>
          <p:nvPr/>
        </p:nvSpPr>
        <p:spPr bwMode="auto">
          <a:xfrm>
            <a:off x="4419600" y="1524000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-99°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016" name="Text Box 20"/>
          <p:cNvSpPr txBox="1">
            <a:spLocks noChangeArrowheads="1"/>
          </p:cNvSpPr>
          <p:nvPr/>
        </p:nvSpPr>
        <p:spPr bwMode="auto">
          <a:xfrm>
            <a:off x="3733800" y="5554663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Origin</a:t>
            </a:r>
          </a:p>
        </p:txBody>
      </p:sp>
      <p:sp>
        <p:nvSpPr>
          <p:cNvPr id="128017" name="Line 21"/>
          <p:cNvSpPr>
            <a:spLocks noChangeShapeType="1"/>
          </p:cNvSpPr>
          <p:nvPr/>
        </p:nvSpPr>
        <p:spPr bwMode="auto">
          <a:xfrm>
            <a:off x="4267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Line 22"/>
          <p:cNvSpPr>
            <a:spLocks noChangeShapeType="1"/>
          </p:cNvSpPr>
          <p:nvPr/>
        </p:nvSpPr>
        <p:spPr bwMode="auto">
          <a:xfrm>
            <a:off x="4975225" y="4205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Text Box 23"/>
          <p:cNvSpPr txBox="1">
            <a:spLocks noChangeArrowheads="1"/>
          </p:cNvSpPr>
          <p:nvPr/>
        </p:nvSpPr>
        <p:spPr bwMode="auto">
          <a:xfrm>
            <a:off x="3946525" y="3927475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6°</a:t>
            </a: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smtClean="0"/>
              <a:t>Readings – at </a:t>
            </a:r>
            <a:r>
              <a:rPr lang="en-US" sz="4000" smtClean="0">
                <a:hlinkClick r:id="rId2"/>
              </a:rPr>
              <a:t>http://help.arcgis.com</a:t>
            </a:r>
            <a:r>
              <a:rPr lang="en-US" sz="4000" smtClean="0"/>
              <a:t>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smtClean="0"/>
              <a:t>Elements of geographic information starting from “Overview of geographic information elements” </a:t>
            </a:r>
            <a:r>
              <a:rPr lang="en-US" sz="2000" smtClean="0">
                <a:hlinkClick r:id="rId3" tooltip="http://help.arcgis.com/en/arcgisdesktop/10.0/help/00v2/00v200000003000000.htm&#10;CTRL + Click to follow link"/>
              </a:rPr>
              <a:t>http://help.arcgis.com/en/arcgisdesktop/10.0/help/00v2/00v200000003000000.htm</a:t>
            </a:r>
            <a:r>
              <a:rPr lang="en-US" sz="2000" smtClean="0"/>
              <a:t>  to “Example: Representing surfaces”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050" y="2814638"/>
            <a:ext cx="64230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5175" y="5203825"/>
            <a:ext cx="5802313" cy="1196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ArcGIS Reference Frames</a:t>
            </a:r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685800" y="1447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Defined for a </a:t>
            </a:r>
            <a:r>
              <a:rPr lang="en-US" sz="2800">
                <a:solidFill>
                  <a:srgbClr val="FF3300"/>
                </a:solidFill>
              </a:rPr>
              <a:t>feature dataset</a:t>
            </a:r>
            <a:r>
              <a:rPr lang="en-US" sz="2800"/>
              <a:t> in </a:t>
            </a:r>
            <a:r>
              <a:rPr lang="en-US" sz="2800">
                <a:solidFill>
                  <a:srgbClr val="FF3300"/>
                </a:solidFill>
              </a:rPr>
              <a:t>ArcCatalog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Coordinate System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Projected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Geographic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X/Y Coordinate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Z Coordinate system</a:t>
            </a:r>
          </a:p>
        </p:txBody>
      </p:sp>
      <p:pic>
        <p:nvPicPr>
          <p:cNvPr id="1290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814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ChangeArrowheads="1"/>
          </p:cNvSpPr>
          <p:nvPr/>
        </p:nvSpPr>
        <p:spPr bwMode="auto">
          <a:xfrm>
            <a:off x="685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accent2"/>
                </a:solidFill>
              </a:rPr>
              <a:t>National Hydro Data Programs</a:t>
            </a:r>
          </a:p>
        </p:txBody>
      </p:sp>
      <p:pic>
        <p:nvPicPr>
          <p:cNvPr id="130051" name="Picture 5" descr="tex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18081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3538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National Elevation Dataset 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(NED)</a:t>
            </a:r>
          </a:p>
        </p:txBody>
      </p:sp>
      <p:grpSp>
        <p:nvGrpSpPr>
          <p:cNvPr id="130053" name="Group 7"/>
          <p:cNvGrpSpPr>
            <a:grpSpLocks/>
          </p:cNvGrpSpPr>
          <p:nvPr/>
        </p:nvGrpSpPr>
        <p:grpSpPr bwMode="auto">
          <a:xfrm>
            <a:off x="5410200" y="2057400"/>
            <a:ext cx="2667000" cy="2339975"/>
            <a:chOff x="3264" y="2169"/>
            <a:chExt cx="2352" cy="1906"/>
          </a:xfrm>
        </p:grpSpPr>
        <p:pic>
          <p:nvPicPr>
            <p:cNvPr id="130061" name="Picture 8" descr="Imag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2169"/>
              <a:ext cx="2352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062" name="Rectangle 9"/>
            <p:cNvSpPr>
              <a:spLocks noChangeArrowheads="1"/>
            </p:cNvSpPr>
            <p:nvPr/>
          </p:nvSpPr>
          <p:spPr bwMode="auto">
            <a:xfrm>
              <a:off x="4800" y="3264"/>
              <a:ext cx="768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4" name="Text Box 10"/>
          <p:cNvSpPr txBox="1">
            <a:spLocks noChangeArrowheads="1"/>
          </p:cNvSpPr>
          <p:nvPr/>
        </p:nvSpPr>
        <p:spPr bwMode="auto">
          <a:xfrm>
            <a:off x="4572000" y="1447800"/>
            <a:ext cx="3922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National Hydrography Dataset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(NHD)</a:t>
            </a:r>
          </a:p>
        </p:txBody>
      </p:sp>
      <p:pic>
        <p:nvPicPr>
          <p:cNvPr id="130055" name="Picture 11" descr="wash_fig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572000"/>
            <a:ext cx="2362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6" name="Text Box 12"/>
          <p:cNvSpPr txBox="1">
            <a:spLocks noChangeArrowheads="1"/>
          </p:cNvSpPr>
          <p:nvPr/>
        </p:nvSpPr>
        <p:spPr bwMode="auto">
          <a:xfrm>
            <a:off x="4648200" y="41910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Watershed Boundary Dataset</a:t>
            </a:r>
          </a:p>
        </p:txBody>
      </p:sp>
      <p:pic>
        <p:nvPicPr>
          <p:cNvPr id="130057" name="Picture 13" descr="wash_fi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572000"/>
            <a:ext cx="246221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8" name="Text Box 14"/>
          <p:cNvSpPr txBox="1">
            <a:spLocks noChangeArrowheads="1"/>
          </p:cNvSpPr>
          <p:nvPr/>
        </p:nvSpPr>
        <p:spPr bwMode="auto">
          <a:xfrm>
            <a:off x="914400" y="4191000"/>
            <a:ext cx="230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NED-Hydrology </a:t>
            </a:r>
          </a:p>
        </p:txBody>
      </p:sp>
      <p:sp>
        <p:nvSpPr>
          <p:cNvPr id="130059" name="Rectangle 15"/>
          <p:cNvSpPr>
            <a:spLocks noChangeArrowheads="1"/>
          </p:cNvSpPr>
          <p:nvPr/>
        </p:nvSpPr>
        <p:spPr bwMode="auto">
          <a:xfrm>
            <a:off x="152400" y="152400"/>
            <a:ext cx="442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Data Sources for GIS in Water Resources</a:t>
            </a:r>
          </a:p>
        </p:txBody>
      </p:sp>
      <p:sp>
        <p:nvSpPr>
          <p:cNvPr id="130060" name="Text Box 16"/>
          <p:cNvSpPr txBox="1">
            <a:spLocks noChangeArrowheads="1"/>
          </p:cNvSpPr>
          <p:nvPr/>
        </p:nvSpPr>
        <p:spPr bwMode="auto">
          <a:xfrm>
            <a:off x="3200400" y="2489200"/>
            <a:ext cx="23320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What is it?</a:t>
            </a:r>
          </a:p>
          <a:p>
            <a:r>
              <a:rPr lang="en-US" sz="1400"/>
              <a:t>What does it contain?</a:t>
            </a:r>
          </a:p>
          <a:p>
            <a:r>
              <a:rPr lang="en-US" sz="1400"/>
              <a:t>What is the GIS format?</a:t>
            </a:r>
          </a:p>
          <a:p>
            <a:r>
              <a:rPr lang="en-US" sz="1400"/>
              <a:t>Where would it be obtained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490"/>
          <p:cNvGrpSpPr>
            <a:grpSpLocks/>
          </p:cNvGrpSpPr>
          <p:nvPr/>
        </p:nvGrpSpPr>
        <p:grpSpPr bwMode="auto">
          <a:xfrm>
            <a:off x="422275" y="5014913"/>
            <a:ext cx="5165725" cy="1843087"/>
            <a:chOff x="305" y="-222"/>
            <a:chExt cx="5298" cy="5298"/>
          </a:xfrm>
        </p:grpSpPr>
        <p:graphicFrame>
          <p:nvGraphicFramePr>
            <p:cNvPr id="5122" name="Object 3491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p:oleObj spid="_x0000_s5122" name="Equation" r:id="rId4" imgW="1231560" imgH="558720" progId="Equation.3">
                <p:embed/>
              </p:oleObj>
            </a:graphicData>
          </a:graphic>
        </p:graphicFrame>
        <p:sp>
          <p:nvSpPr>
            <p:cNvPr id="5150" name="AutoShape 3492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1" name="Group 3493"/>
            <p:cNvGrpSpPr>
              <a:grpSpLocks/>
            </p:cNvGrpSpPr>
            <p:nvPr/>
          </p:nvGrpSpPr>
          <p:grpSpPr bwMode="auto">
            <a:xfrm>
              <a:off x="305" y="-222"/>
              <a:ext cx="5298" cy="5298"/>
              <a:chOff x="305" y="-222"/>
              <a:chExt cx="5298" cy="5298"/>
            </a:xfrm>
          </p:grpSpPr>
          <p:sp>
            <p:nvSpPr>
              <p:cNvPr id="135384" name="Rectangle 3494"/>
              <p:cNvSpPr>
                <a:spLocks noChangeArrowheads="1"/>
              </p:cNvSpPr>
              <p:nvPr/>
            </p:nvSpPr>
            <p:spPr bwMode="auto">
              <a:xfrm>
                <a:off x="305" y="-222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5" name="Freeform 3495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70 w 441"/>
                  <a:gd name="T3" fmla="*/ 2460254 h 274"/>
                  <a:gd name="T4" fmla="*/ 3957983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6" name="Line 3496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7" name="Freeform 3497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85 h 560"/>
                  <a:gd name="T4" fmla="*/ 71349 w 656"/>
                  <a:gd name="T5" fmla="*/ 3788961 h 560"/>
                  <a:gd name="T6" fmla="*/ 4140171 w 656"/>
                  <a:gd name="T7" fmla="*/ 5027715 h 560"/>
                  <a:gd name="T8" fmla="*/ 5891036 w 656"/>
                  <a:gd name="T9" fmla="*/ 2460033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8" name="Rectangle 3498"/>
              <p:cNvSpPr>
                <a:spLocks noChangeArrowheads="1"/>
              </p:cNvSpPr>
              <p:nvPr/>
            </p:nvSpPr>
            <p:spPr bwMode="auto">
              <a:xfrm rot="960000">
                <a:off x="2296" y="3836"/>
                <a:ext cx="98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</a:rPr>
                  <a:t>x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5389" name="Line 3499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0" name="Freeform 3500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1" name="Rectangle 3501"/>
              <p:cNvSpPr>
                <a:spLocks noChangeArrowheads="1"/>
              </p:cNvSpPr>
              <p:nvPr/>
            </p:nvSpPr>
            <p:spPr bwMode="auto">
              <a:xfrm rot="-3360000">
                <a:off x="4597" y="3225"/>
                <a:ext cx="27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</a:rPr>
                  <a:t>y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5392" name="Line 3502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3" name="Freeform 3503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4" name="Rectangle 3504"/>
              <p:cNvSpPr>
                <a:spLocks noChangeArrowheads="1"/>
              </p:cNvSpPr>
              <p:nvPr/>
            </p:nvSpPr>
            <p:spPr bwMode="auto">
              <a:xfrm rot="5220000">
                <a:off x="185" y="3372"/>
                <a:ext cx="121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</a:rPr>
                  <a:t>f(x,y)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5395" name="Line 3505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6" name="Freeform 3506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7" name="Freeform 3507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8" name="Freeform 3508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9" name="Freeform 3509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0" name="Freeform 3510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1" name="Freeform 3511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2" name="Freeform 3512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3" name="Freeform 3513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4" name="Freeform 3514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5" name="Freeform 3515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6" name="Freeform 3516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7" name="Freeform 3517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8" name="Freeform 3518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9" name="Freeform 3519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0" name="Freeform 3520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1" name="Freeform 3521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2" name="Freeform 3522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3" name="Freeform 3523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4" name="Freeform 3524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5" name="Freeform 3525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6" name="Freeform 3526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7" name="Freeform 3527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8" name="Freeform 3528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9" name="Freeform 3529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0" name="Freeform 3530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1" name="Freeform 3531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2" name="Freeform 3532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3" name="Freeform 3533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4" name="Freeform 3534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5" name="Freeform 3535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6" name="Freeform 3536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7" name="Freeform 3537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8" name="Freeform 3538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9" name="Freeform 3539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0" name="Freeform 3540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1" name="Freeform 3541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2" name="Freeform 3542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3" name="Freeform 3543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4" name="Freeform 3544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5" name="Freeform 3545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6" name="Freeform 3546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7" name="Freeform 3547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8" name="Freeform 3548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9" name="Freeform 3549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0" name="Freeform 3550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1" name="Freeform 3551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2" name="Freeform 3552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3" name="Freeform 3553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4" name="Freeform 3554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5" name="Freeform 3555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6" name="Freeform 3556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7" name="Freeform 3557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8" name="Freeform 3558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9" name="Freeform 3559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0" name="Freeform 3560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1" name="Freeform 3561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2" name="Freeform 3562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3" name="Freeform 3563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4" name="Freeform 3564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2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5" name="Freeform 3565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6" name="Freeform 3566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7" name="Freeform 3567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8" name="Freeform 3568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9" name="Freeform 3569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0" name="Freeform 3570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1" name="Freeform 3571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2" name="Freeform 3572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3" name="Freeform 3573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4" name="Freeform 3574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5" name="Freeform 3575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6" name="Freeform 3576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7" name="Freeform 3577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8" name="Freeform 3578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2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9" name="Freeform 3579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0" name="Freeform 3580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1" name="Freeform 3581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2" name="Freeform 3582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3" name="Freeform 3583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4" name="Freeform 3584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5" name="Freeform 3585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6" name="Freeform 3586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7" name="Freeform 3587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8" name="Freeform 3588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9" name="Freeform 3589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0" name="Freeform 3590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1" name="Freeform 3591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2" name="Freeform 3592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3" name="Freeform 3593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4" name="Freeform 3594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5" name="Freeform 3595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6" name="Freeform 3596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7" name="Freeform 3597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8" name="Freeform 3598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9" name="Freeform 3599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0" name="Freeform 3600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1" name="Freeform 3601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2" name="Freeform 3602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3" name="Freeform 3603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4" name="Freeform 3604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5" name="Freeform 3605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6" name="Freeform 3606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7" name="Freeform 3607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8" name="Freeform 3608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9" name="Freeform 3609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0" name="Freeform 3610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1" name="Freeform 3611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2" name="Freeform 3612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3" name="Freeform 3613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4" name="Freeform 3614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5" name="Freeform 3615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6" name="Freeform 3616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7" name="Freeform 3617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8" name="Freeform 3618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9" name="Freeform 3619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0" name="Freeform 3620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1" name="Freeform 3621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2" name="Freeform 3622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3" name="Freeform 3623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4" name="Freeform 3624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5" name="Freeform 3625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6" name="Freeform 3626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7" name="Freeform 3627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8" name="Freeform 3628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9" name="Freeform 3629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0" name="Freeform 3630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1" name="Freeform 3631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2" name="Freeform 3632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3" name="Freeform 3633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4" name="Freeform 3634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5" name="Freeform 3635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6" name="Freeform 3636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7" name="Freeform 3637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8" name="Freeform 3638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9" name="Freeform 3639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0" name="Freeform 3640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1" name="Freeform 3641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2" name="Freeform 3642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3" name="Freeform 3643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4" name="Freeform 3644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5" name="Freeform 3645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6" name="Freeform 3646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2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7" name="Freeform 3647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8" name="Freeform 3648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9" name="Freeform 3649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0" name="Freeform 3650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1" name="Freeform 3651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2" name="Freeform 3652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3" name="Freeform 3653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4" name="Freeform 3654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5" name="Freeform 3655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6" name="Freeform 3656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7" name="Freeform 3657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8" name="Freeform 3658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9" name="Freeform 3659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0" name="Freeform 3660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1" name="Freeform 3661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2" name="Freeform 3662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3" name="Freeform 3663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4" name="Freeform 3664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5" name="Freeform 3665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6" name="Freeform 3666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7" name="Freeform 3667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8" name="Freeform 3668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9" name="Freeform 3669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0" name="Freeform 3670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1" name="Freeform 3671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2" name="Freeform 3672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3" name="Freeform 3673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4" name="Freeform 3674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5" name="Freeform 3675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6" name="Freeform 3676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7" name="Freeform 3677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8" name="Freeform 3678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9" name="Freeform 3679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0" name="Freeform 3680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1" name="Freeform 3681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2" name="Freeform 3682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3" name="Freeform 3683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4" name="Freeform 3684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5" name="Freeform 3685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6" name="Freeform 3686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7" name="Freeform 3687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8" name="Freeform 3688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9" name="Freeform 3689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0" name="Freeform 3690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2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1" name="Freeform 3691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2" name="Freeform 3692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3" name="Freeform 3693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2" name="Group 3694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35184" name="Freeform 3695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5" name="Freeform 3696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6" name="Freeform 3697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7" name="Freeform 3698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8" name="Freeform 3699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9" name="Freeform 3700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0" name="Freeform 3701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1" name="Freeform 3702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2" name="Freeform 3703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3" name="Freeform 3704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4" name="Freeform 3705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5" name="Freeform 3706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6" name="Freeform 3707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7" name="Freeform 3708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8" name="Freeform 3709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9" name="Freeform 3710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0" name="Freeform 3711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1" name="Freeform 3712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2" name="Freeform 3713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3" name="Freeform 3714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4" name="Freeform 3715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5" name="Freeform 3716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6" name="Freeform 3717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7" name="Freeform 3718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8" name="Freeform 3719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9" name="Freeform 3720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0" name="Freeform 3721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1" name="Freeform 3722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2" name="Freeform 3723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3" name="Freeform 3724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4" name="Freeform 3725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5" name="Freeform 3726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6" name="Freeform 3727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7" name="Freeform 3728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8" name="Freeform 3729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9" name="Freeform 3730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0" name="Freeform 3731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1" name="Freeform 3732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2" name="Freeform 3733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3" name="Freeform 3734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4" name="Freeform 3735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5" name="Freeform 3736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6" name="Freeform 3737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7" name="Freeform 3738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8" name="Freeform 3739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9" name="Freeform 3740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0" name="Freeform 3741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1" name="Freeform 3742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2" name="Freeform 3743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3" name="Freeform 3744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4" name="Freeform 3745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5" name="Freeform 3746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6" name="Freeform 3747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7" name="Freeform 3748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8" name="Freeform 3749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9" name="Freeform 3750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0" name="Freeform 3751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1" name="Freeform 3752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2" name="Freeform 3753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3" name="Freeform 3754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4" name="Freeform 3755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5" name="Freeform 3756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6" name="Freeform 3757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2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7" name="Freeform 3758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8" name="Freeform 3759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9" name="Freeform 3760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0" name="Freeform 3761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1" name="Freeform 3762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2" name="Freeform 3763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3" name="Freeform 3764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4" name="Freeform 3765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5" name="Freeform 3766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6" name="Freeform 3767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7" name="Freeform 3768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8" name="Freeform 3769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9" name="Freeform 3770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0" name="Freeform 3771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1" name="Freeform 3772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2" name="Freeform 3773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3" name="Freeform 3774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4" name="Freeform 3775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5" name="Freeform 3776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6" name="Freeform 3777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7" name="Freeform 3778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8" name="Freeform 3779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9" name="Freeform 3780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0" name="Freeform 3781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1" name="Freeform 3782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2" name="Freeform 3783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3" name="Freeform 3784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4" name="Freeform 3785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5" name="Freeform 3786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6" name="Freeform 3787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7" name="Freeform 3788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8" name="Freeform 3789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9" name="Freeform 3790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0" name="Freeform 3791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1" name="Freeform 3792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2" name="Freeform 3793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3" name="Freeform 3794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4" name="Freeform 3795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5" name="Freeform 3796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6" name="Freeform 3797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7" name="Freeform 3798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8" name="Freeform 3799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9" name="Freeform 3800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0" name="Freeform 3801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1" name="Freeform 3802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2" name="Freeform 3803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3" name="Freeform 3804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4" name="Freeform 3805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5" name="Freeform 3806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6" name="Freeform 3807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7" name="Freeform 3808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8" name="Freeform 3809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9" name="Freeform 3810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0" name="Freeform 3811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1" name="Freeform 3812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2" name="Freeform 3813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3" name="Freeform 3814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4" name="Freeform 3815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5" name="Freeform 3816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6" name="Freeform 3817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7" name="Freeform 3818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8" name="Freeform 3819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9" name="Freeform 3820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0" name="Freeform 3821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1" name="Freeform 3822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2" name="Freeform 3823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3" name="Freeform 3824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4" name="Freeform 3825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5" name="Freeform 3826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6" name="Freeform 3827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7" name="Freeform 3828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8" name="Freeform 3829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9" name="Freeform 3830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0" name="Freeform 3831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1" name="Freeform 3832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2" name="Freeform 3833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3" name="Freeform 3834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4" name="Freeform 3835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5" name="Freeform 3836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6" name="Freeform 3837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7" name="Freeform 3838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8" name="Freeform 3839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9" name="Freeform 3840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0" name="Freeform 3841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1" name="Freeform 3842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2" name="Freeform 3843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3" name="Freeform 3844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4" name="Freeform 3845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5" name="Freeform 3846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6" name="Freeform 3847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7" name="Freeform 3848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8" name="Freeform 3849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9" name="Freeform 3850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0" name="Freeform 3851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1" name="Freeform 3852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2" name="Freeform 3853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2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3" name="Freeform 3854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4" name="Freeform 3855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5" name="Freeform 3856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6" name="Freeform 3857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7" name="Freeform 3858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8" name="Freeform 3859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9" name="Freeform 3860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0" name="Freeform 3861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1" name="Freeform 3862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2" name="Freeform 3863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3" name="Freeform 3864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4" name="Freeform 3865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5" name="Freeform 3866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6" name="Freeform 3867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7" name="Freeform 3868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8" name="Freeform 3869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9" name="Freeform 3870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0" name="Freeform 3871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1" name="Freeform 3872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2" name="Freeform 3873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3" name="Freeform 3874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4" name="Freeform 3875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5" name="Freeform 3876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6" name="Freeform 3877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7" name="Freeform 3878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8" name="Freeform 3879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9" name="Freeform 3880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0" name="Freeform 3881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1" name="Freeform 3882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2" name="Freeform 3883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3" name="Freeform 3884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4" name="Freeform 3885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5" name="Freeform 3886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6" name="Freeform 3887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7" name="Freeform 3888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8" name="Freeform 3889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9" name="Freeform 3890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0" name="Freeform 3891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1" name="Freeform 3892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2" name="Freeform 3893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3" name="Freeform 3894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3" name="Group 3895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34984" name="Freeform 3896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5" name="Freeform 3897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6" name="Freeform 3898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7" name="Freeform 3899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8" name="Freeform 3900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9" name="Freeform 3901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0" name="Freeform 3902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1" name="Freeform 3903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2" name="Freeform 3904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3" name="Freeform 3905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4" name="Freeform 3906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5" name="Freeform 3907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6" name="Freeform 3908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7" name="Freeform 3909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8" name="Freeform 3910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9" name="Freeform 3911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0" name="Freeform 3912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1" name="Freeform 3913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2" name="Freeform 3914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3" name="Freeform 3915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4" name="Freeform 3916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5" name="Freeform 3917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6" name="Freeform 3918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7" name="Freeform 3919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8" name="Freeform 3920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9" name="Freeform 3921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0" name="Freeform 3922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1" name="Freeform 3923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2" name="Freeform 3924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3" name="Freeform 3925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4" name="Freeform 3926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5" name="Freeform 3927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6" name="Freeform 3928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7" name="Freeform 3929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8" name="Freeform 3930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9" name="Freeform 3931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0" name="Freeform 3932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1" name="Freeform 3933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2" name="Freeform 3934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3" name="Freeform 3935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4" name="Freeform 3936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5" name="Freeform 3937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6" name="Freeform 3938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7" name="Freeform 3939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8" name="Freeform 3940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9" name="Freeform 3941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0" name="Freeform 3942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2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1" name="Freeform 3943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2" name="Freeform 3944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3" name="Freeform 3945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4" name="Freeform 3946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5" name="Freeform 3947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6" name="Freeform 3948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7" name="Freeform 3949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8" name="Freeform 3950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9" name="Freeform 3951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0" name="Freeform 3952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1" name="Freeform 3953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2" name="Freeform 3954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3" name="Freeform 3955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4" name="Freeform 3956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5" name="Freeform 3957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6" name="Freeform 3958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7" name="Freeform 3959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8" name="Freeform 3960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9" name="Freeform 3961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0" name="Freeform 3962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1" name="Freeform 3963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2" name="Freeform 3964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3" name="Freeform 3965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4" name="Freeform 3966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5" name="Freeform 3967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6" name="Freeform 3968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7" name="Freeform 3969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8" name="Freeform 3970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9" name="Freeform 3971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0" name="Freeform 3972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1" name="Freeform 3973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2" name="Freeform 3974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3" name="Freeform 3975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4" name="Freeform 3976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5" name="Freeform 3977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6" name="Freeform 3978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7" name="Freeform 3979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8" name="Freeform 3980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9" name="Freeform 3981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0" name="Freeform 3982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1" name="Freeform 3983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2" name="Freeform 3984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3" name="Freeform 3985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4" name="Freeform 3986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5" name="Freeform 3987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6" name="Freeform 3988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7" name="Freeform 3989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8" name="Freeform 3990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9" name="Freeform 3991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0" name="Freeform 3992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1" name="Freeform 3993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2" name="Freeform 3994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3" name="Freeform 3995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4" name="Freeform 3996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5" name="Freeform 3997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6" name="Freeform 3998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7" name="Freeform 3999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8" name="Freeform 4000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9" name="Freeform 4001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0" name="Freeform 4002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1" name="Freeform 4003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2" name="Freeform 4004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3" name="Freeform 4005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4" name="Freeform 4006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5" name="Freeform 4007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6" name="Freeform 4008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7" name="Freeform 4009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8" name="Freeform 4010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9" name="Freeform 4011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0" name="Freeform 4012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1" name="Freeform 4013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2" name="Freeform 4014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3" name="Freeform 4015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4" name="Freeform 4016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5" name="Freeform 4017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6" name="Freeform 4018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7" name="Freeform 4019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8" name="Freeform 4020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9" name="Freeform 4021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0" name="Freeform 4022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1" name="Freeform 4023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2" name="Freeform 4024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3" name="Freeform 4025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4" name="Freeform 4026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5" name="Freeform 4027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6" name="Freeform 4028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7" name="Freeform 4029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8" name="Freeform 4030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9" name="Freeform 4031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0" name="Freeform 4032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1" name="Freeform 4033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2" name="Freeform 4034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3" name="Freeform 4035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4" name="Freeform 4036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5" name="Freeform 4037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6" name="Freeform 4038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7" name="Freeform 4039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8" name="Freeform 4040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9" name="Freeform 4041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0" name="Freeform 4042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1" name="Freeform 4043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2" name="Freeform 4044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3" name="Freeform 4045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4" name="Freeform 4046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5" name="Freeform 4047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6" name="Freeform 4048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7" name="Freeform 4049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8" name="Freeform 4050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9" name="Freeform 4051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0" name="Freeform 4052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1" name="Freeform 4053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2" name="Freeform 4054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3" name="Freeform 4055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4" name="Freeform 4056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5" name="Freeform 4057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6" name="Freeform 4058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7" name="Freeform 4059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8" name="Freeform 4060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9" name="Freeform 4061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0" name="Freeform 4062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1" name="Freeform 4063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2" name="Freeform 4064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3" name="Freeform 4065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4" name="Freeform 4066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5" name="Freeform 4067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6" name="Freeform 4068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7" name="Freeform 4069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8" name="Freeform 4070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9" name="Freeform 4071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0" name="Freeform 4072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1" name="Freeform 4073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2" name="Freeform 4074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3" name="Freeform 4075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4" name="Freeform 4076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5" name="Freeform 4077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6" name="Freeform 4078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7" name="Freeform 4079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8" name="Freeform 4080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9" name="Freeform 4081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0" name="Freeform 4082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1" name="Freeform 4083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2" name="Freeform 4084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3" name="Freeform 4085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4" name="Freeform 4086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5" name="Freeform 4087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6" name="Freeform 4088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7" name="Freeform 4089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8" name="Freeform 4090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9" name="Freeform 4091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0" name="Freeform 4092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1" name="Freeform 4093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2" name="Freeform 4094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3" name="Freeform 4095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4" name="Group 4096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34784" name="Freeform 4097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5" name="Freeform 4098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6" name="Freeform 4099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7" name="Freeform 4100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8" name="Freeform 4101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3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9" name="Freeform 4102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0" name="Freeform 4103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1" name="Freeform 4104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2" name="Freeform 4105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3" name="Freeform 4106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4" name="Freeform 4107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2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5" name="Freeform 4108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6" name="Freeform 4109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7" name="Freeform 4110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8" name="Freeform 4111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2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9" name="Freeform 4112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0" name="Freeform 4113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1" name="Freeform 4114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2" name="Freeform 4115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3" name="Freeform 4116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4" name="Freeform 4117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5" name="Freeform 4118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6" name="Freeform 4119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7" name="Freeform 4120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8" name="Freeform 4121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9" name="Freeform 4122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0" name="Freeform 4123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1" name="Freeform 4124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2" name="Freeform 4125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3" name="Freeform 4126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4" name="Freeform 4127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5" name="Freeform 4128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6" name="Freeform 4129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7" name="Freeform 4130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8" name="Freeform 4131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9" name="Freeform 4132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0" name="Freeform 4133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1" name="Freeform 4134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2" name="Freeform 4135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3" name="Freeform 4136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4" name="Freeform 4137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5" name="Freeform 4138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6" name="Freeform 4139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7" name="Freeform 4140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8" name="Freeform 4141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9" name="Freeform 4142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0" name="Freeform 4143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1" name="Freeform 4144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2" name="Freeform 4145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3" name="Freeform 4146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4" name="Freeform 4147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5" name="Freeform 4148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6" name="Freeform 4149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7" name="Freeform 4150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8" name="Freeform 4151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9" name="Freeform 4152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0" name="Freeform 4153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1" name="Freeform 4154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2" name="Freeform 4155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3" name="Freeform 4156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4" name="Freeform 4157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5" name="Freeform 4158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6" name="Freeform 4159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7" name="Freeform 4160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8" name="Freeform 4161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9" name="Freeform 4162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0" name="Freeform 4163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1" name="Freeform 4164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2" name="Freeform 4165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3" name="Freeform 4166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4" name="Freeform 4167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5" name="Freeform 4168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6" name="Freeform 4169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7" name="Freeform 4170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8" name="Freeform 4171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9" name="Freeform 4172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0" name="Freeform 4173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1" name="Freeform 4174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2" name="Freeform 4175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3" name="Freeform 4176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4" name="Freeform 4177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5" name="Freeform 4178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6" name="Freeform 4179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7" name="Freeform 4180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8" name="Freeform 4181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9" name="Freeform 4182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0" name="Freeform 4183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1" name="Freeform 4184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2" name="Freeform 4185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3" name="Freeform 4186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4" name="Freeform 4187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5" name="Freeform 4188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6" name="Freeform 4189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7" name="Freeform 4190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8" name="Freeform 4191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9" name="Freeform 4192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0" name="Freeform 4193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1" name="Freeform 4194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2" name="Freeform 4195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3" name="Freeform 4196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4" name="Freeform 4197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5" name="Freeform 4198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6" name="Freeform 4199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7" name="Freeform 4200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8" name="Freeform 4201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9" name="Freeform 4202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0" name="Freeform 4203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1" name="Freeform 4204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2" name="Freeform 4205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3" name="Freeform 4206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4" name="Freeform 4207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5" name="Freeform 4208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6" name="Freeform 4209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7" name="Freeform 4210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8" name="Freeform 4211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9" name="Freeform 4212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0" name="Freeform 4213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1" name="Freeform 4214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2" name="Freeform 4215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3" name="Freeform 4216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4" name="Freeform 4217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5" name="Freeform 4218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6" name="Freeform 4219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7" name="Freeform 4220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8" name="Freeform 4221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9" name="Freeform 4222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0" name="Freeform 4223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1" name="Freeform 4224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2" name="Freeform 4225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3" name="Freeform 4226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4" name="Freeform 4227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5" name="Freeform 4228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6" name="Freeform 4229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7" name="Freeform 4230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8" name="Freeform 4231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9" name="Freeform 4232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0" name="Freeform 4233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1" name="Freeform 4234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2" name="Freeform 4235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3" name="Freeform 4236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4" name="Freeform 4237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5" name="Freeform 4238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6" name="Freeform 4239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7" name="Freeform 4240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8" name="Freeform 4241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9" name="Freeform 4242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0" name="Freeform 4243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1" name="Freeform 4244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2" name="Freeform 4245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3" name="Freeform 4246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4" name="Freeform 4247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5" name="Freeform 4248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6" name="Freeform 4249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7" name="Freeform 4250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8" name="Freeform 4251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9" name="Freeform 4252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0" name="Freeform 4253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1" name="Freeform 4254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2" name="Freeform 4255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3" name="Freeform 4256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4" name="Freeform 4257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5" name="Freeform 4258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6" name="Freeform 4259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7" name="Freeform 4260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8" name="Freeform 4261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9" name="Freeform 4262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0" name="Freeform 4263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1" name="Freeform 4264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2" name="Freeform 4265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3" name="Freeform 4266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4" name="Freeform 4267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5" name="Freeform 4268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6" name="Freeform 4269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7" name="Freeform 4270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8" name="Freeform 4271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9" name="Freeform 4272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0" name="Freeform 4273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1" name="Freeform 4274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2" name="Freeform 4275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3" name="Freeform 4276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4" name="Freeform 4277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5" name="Freeform 4278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6" name="Freeform 4279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7" name="Freeform 4280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8" name="Freeform 4281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9" name="Freeform 4282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0" name="Freeform 4283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1" name="Freeform 4284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2" name="Freeform 4285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3" name="Freeform 4286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4" name="Freeform 4287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5" name="Freeform 4288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6" name="Freeform 4289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7" name="Freeform 4290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8" name="Freeform 4291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2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9" name="Freeform 4292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0" name="Freeform 4293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1" name="Freeform 4294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2" name="Freeform 4295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3" name="Freeform 4296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5" name="Group 4297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34584" name="Freeform 4298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2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5" name="Freeform 4299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6" name="Freeform 4300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7" name="Freeform 4301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8" name="Freeform 4302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9" name="Freeform 4303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0" name="Freeform 4304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1" name="Freeform 4305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2" name="Freeform 4306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3" name="Freeform 4307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4" name="Freeform 4308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2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5" name="Freeform 4309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6" name="Freeform 4310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7" name="Freeform 4311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8" name="Freeform 4312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9" name="Freeform 4313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0" name="Freeform 4314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1" name="Freeform 4315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2" name="Freeform 4316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3" name="Freeform 4317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4" name="Freeform 4318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5" name="Freeform 4319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6" name="Freeform 4320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7" name="Freeform 4321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8" name="Freeform 4322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9" name="Freeform 4323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0" name="Freeform 4324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1" name="Freeform 4325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2" name="Freeform 4326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3" name="Freeform 4327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4" name="Freeform 4328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5" name="Freeform 4329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6" name="Freeform 4330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7" name="Freeform 4331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8" name="Freeform 4332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9" name="Freeform 4333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0" name="Freeform 4334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1" name="Freeform 4335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2" name="Freeform 4336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3" name="Freeform 4337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4" name="Freeform 4338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5" name="Freeform 4339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6" name="Freeform 4340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7" name="Freeform 4341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8" name="Freeform 4342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9" name="Freeform 4343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0" name="Freeform 4344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1" name="Freeform 4345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2" name="Freeform 4346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3" name="Freeform 4347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4" name="Freeform 4348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5" name="Freeform 4349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6" name="Freeform 4350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7" name="Freeform 4351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8" name="Freeform 4352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9" name="Freeform 4353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0" name="Freeform 4354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1" name="Freeform 4355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2" name="Freeform 4356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3" name="Freeform 4357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4" name="Freeform 4358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5" name="Freeform 4359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6" name="Freeform 4360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7" name="Freeform 4361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8" name="Freeform 4362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9" name="Freeform 4363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0" name="Freeform 4364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1" name="Freeform 4365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2" name="Freeform 4366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3" name="Freeform 4367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4" name="Freeform 4368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3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5" name="Freeform 4369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6" name="Freeform 4370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3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7" name="Freeform 4371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8" name="Freeform 4372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9" name="Freeform 4373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0" name="Freeform 4374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1" name="Freeform 4375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2" name="Freeform 4376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3" name="Freeform 4377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4" name="Freeform 4378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5" name="Freeform 4379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6" name="Freeform 4380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7" name="Freeform 4381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8" name="Freeform 4382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9" name="Freeform 4383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0" name="Freeform 4384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3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1" name="Freeform 4385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2" name="Freeform 4386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3" name="Freeform 4387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4" name="Freeform 4388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5" name="Freeform 4389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6" name="Freeform 4390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7" name="Freeform 4391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8" name="Freeform 4392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9" name="Freeform 4393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0" name="Freeform 4394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1" name="Freeform 4395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2" name="Freeform 4396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3" name="Freeform 4397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4" name="Freeform 4398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5" name="Freeform 4399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6" name="Freeform 4400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7" name="Freeform 4401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8" name="Freeform 4402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9" name="Freeform 4403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0" name="Freeform 4404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1" name="Freeform 4405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2" name="Freeform 4406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3" name="Freeform 4407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4" name="Freeform 4408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5" name="Freeform 4409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6" name="Freeform 4410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7" name="Freeform 4411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8" name="Freeform 4412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9" name="Freeform 4413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0" name="Freeform 4414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1" name="Freeform 4415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2" name="Freeform 4416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3" name="Freeform 4417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4" name="Freeform 4418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5" name="Freeform 4419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6" name="Freeform 4420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7" name="Freeform 4421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8" name="Freeform 4422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9" name="Freeform 4423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0" name="Freeform 4424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1" name="Freeform 4425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2" name="Freeform 4426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3" name="Freeform 4427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4" name="Freeform 4428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5" name="Freeform 4429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6" name="Freeform 4430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7" name="Freeform 4431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8" name="Freeform 4432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9" name="Freeform 4433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0" name="Freeform 4434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2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1" name="Freeform 4435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2" name="Freeform 4436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3" name="Freeform 4437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4" name="Freeform 4438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5" name="Freeform 4439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6" name="Freeform 4440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7" name="Freeform 4441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8" name="Freeform 4442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9" name="Freeform 4443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0" name="Freeform 4444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2 w 16"/>
                  <a:gd name="T3" fmla="*/ 76670 h 9"/>
                  <a:gd name="T4" fmla="*/ 137868 w 16"/>
                  <a:gd name="T5" fmla="*/ 25098 h 9"/>
                  <a:gd name="T6" fmla="*/ 43665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1" name="Freeform 4445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2" name="Freeform 4446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3" name="Freeform 4447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4" name="Freeform 4448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5" name="Freeform 4449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6" name="Freeform 4450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7" name="Freeform 4451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8" name="Freeform 4452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9" name="Freeform 4453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0" name="Freeform 4454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1" name="Freeform 4455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2" name="Freeform 4456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3" name="Freeform 4457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4" name="Freeform 4458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5" name="Freeform 4459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6" name="Freeform 4460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7" name="Freeform 4461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8" name="Freeform 4462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9" name="Freeform 4463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0" name="Freeform 4464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1" name="Freeform 4465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2" name="Freeform 4466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3" name="Freeform 4467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4" name="Freeform 4468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5" name="Freeform 4469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6" name="Freeform 4470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7" name="Freeform 4471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8" name="Freeform 4472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9" name="Freeform 4473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0" name="Freeform 4474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1" name="Freeform 4475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2" name="Freeform 4476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3" name="Freeform 4477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4" name="Freeform 4478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5" name="Freeform 4479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6" name="Freeform 4480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2 w 16"/>
                  <a:gd name="T3" fmla="*/ 76169 h 8"/>
                  <a:gd name="T4" fmla="*/ 137868 w 16"/>
                  <a:gd name="T5" fmla="*/ 29062 h 8"/>
                  <a:gd name="T6" fmla="*/ 43665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7" name="Freeform 4481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8" name="Freeform 4482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9" name="Freeform 4483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0" name="Freeform 4484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1" name="Freeform 4485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2" name="Freeform 4486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3" name="Freeform 4487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4" name="Freeform 4488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5" name="Freeform 4489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6" name="Freeform 4490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7" name="Freeform 4491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8" name="Freeform 4492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69 h 8"/>
                  <a:gd name="T4" fmla="*/ 145214 w 16"/>
                  <a:gd name="T5" fmla="*/ 19762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9" name="Freeform 4493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0" name="Freeform 4494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1" name="Freeform 4495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2" name="Freeform 4496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3" name="Freeform 4497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6" name="Group 4498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34384" name="Freeform 4499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5" name="Freeform 4500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6" name="Freeform 4501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7" name="Freeform 4502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8" name="Freeform 4503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9" name="Freeform 4504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0" name="Freeform 4505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1" name="Freeform 4506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2" name="Freeform 4507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3" name="Freeform 4508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4" name="Freeform 4509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5" name="Freeform 4510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6" name="Freeform 4511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7" name="Freeform 4512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8" name="Freeform 4513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9" name="Freeform 4514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0" name="Freeform 4515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1" name="Freeform 4516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2" name="Freeform 4517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3" name="Freeform 4518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4" name="Freeform 4519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65 h 8"/>
                  <a:gd name="T2" fmla="*/ 94202 w 16"/>
                  <a:gd name="T3" fmla="*/ 68918 h 8"/>
                  <a:gd name="T4" fmla="*/ 137868 w 16"/>
                  <a:gd name="T5" fmla="*/ 16770 h 8"/>
                  <a:gd name="T6" fmla="*/ 43665 w 16"/>
                  <a:gd name="T7" fmla="*/ 0 h 8"/>
                  <a:gd name="T8" fmla="*/ 0 w 16"/>
                  <a:gd name="T9" fmla="*/ 4366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5" name="Freeform 4520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6" name="Freeform 4521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7" name="Freeform 4522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8" name="Freeform 4523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9" name="Freeform 4524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0" name="Freeform 4525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1" name="Freeform 4526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2" name="Freeform 4527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3" name="Freeform 4528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4" name="Freeform 4529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5" name="Freeform 4530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6" name="Freeform 4531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7" name="Freeform 4532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8" name="Freeform 4533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9" name="Freeform 4534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0" name="Freeform 4535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1" name="Freeform 4536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2" name="Freeform 4537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3" name="Freeform 4538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4" name="Freeform 4539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5" name="Freeform 4540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6" name="Freeform 4541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7" name="Freeform 4542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8" name="Freeform 4543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43665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9" name="Freeform 4544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0" name="Freeform 4545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2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1" name="Freeform 4546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2" name="Freeform 4547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3" name="Freeform 4548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4" name="Freeform 4549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5" name="Freeform 4550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6" name="Freeform 4551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7" name="Freeform 4552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8" name="Freeform 4553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9" name="Freeform 4554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0" name="Freeform 4555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69 h 8"/>
                  <a:gd name="T4" fmla="*/ 145214 w 16"/>
                  <a:gd name="T5" fmla="*/ 29062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1" name="Freeform 4556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2" name="Freeform 4557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3" name="Freeform 4558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4" name="Freeform 4559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5" name="Freeform 4560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6" name="Freeform 4561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7" name="Freeform 4562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8" name="Freeform 4563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9" name="Freeform 4564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0" name="Freeform 4565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1" name="Freeform 4566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2" name="Freeform 4567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3" name="Freeform 4568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4" name="Freeform 4569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5" name="Freeform 4570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6" name="Freeform 4571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3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7" name="Freeform 4572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8" name="Freeform 4573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9" name="Freeform 4574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0" name="Freeform 4575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1" name="Freeform 4576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2" name="Freeform 4577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3" name="Freeform 4578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4" name="Freeform 4579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2 w 16"/>
                  <a:gd name="T3" fmla="*/ 61207 h 7"/>
                  <a:gd name="T4" fmla="*/ 137868 w 16"/>
                  <a:gd name="T5" fmla="*/ 25732 h 7"/>
                  <a:gd name="T6" fmla="*/ 43665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5" name="Freeform 4580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6" name="Freeform 4581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7" name="Freeform 4582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8" name="Freeform 4583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9" name="Freeform 4584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0" name="Freeform 4585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1" name="Freeform 4586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2" name="Freeform 4587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3" name="Freeform 4588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4" name="Freeform 4589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5" name="Freeform 4590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6" name="Freeform 4591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7" name="Freeform 4592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8" name="Freeform 4593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65 h 8"/>
                  <a:gd name="T2" fmla="*/ 99730 w 16"/>
                  <a:gd name="T3" fmla="*/ 68918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6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9" name="Freeform 4594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0" name="Freeform 4595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1" name="Freeform 4596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2" name="Freeform 4597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3" name="Freeform 4598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4" name="Freeform 4599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2 w 16"/>
                  <a:gd name="T3" fmla="*/ 61207 h 7"/>
                  <a:gd name="T4" fmla="*/ 137868 w 16"/>
                  <a:gd name="T5" fmla="*/ 25732 h 7"/>
                  <a:gd name="T6" fmla="*/ 43665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5" name="Freeform 4600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6" name="Freeform 4601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7" name="Freeform 4602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8" name="Freeform 4603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9" name="Freeform 4604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0" name="Freeform 4605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1" name="Freeform 4606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2" name="Freeform 4607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3" name="Freeform 4608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4" name="Freeform 4609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5" name="Freeform 4610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6" name="Freeform 4611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7" name="Freeform 4612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8" name="Freeform 4613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9" name="Freeform 4614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0" name="Freeform 4615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1" name="Freeform 4616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2" name="Freeform 4617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2 w 16"/>
                  <a:gd name="T3" fmla="*/ 45744 h 5"/>
                  <a:gd name="T4" fmla="*/ 137868 w 16"/>
                  <a:gd name="T5" fmla="*/ 17645 h 5"/>
                  <a:gd name="T6" fmla="*/ 43665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3" name="Freeform 4618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4" name="Freeform 4619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5" name="Freeform 4620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6" name="Freeform 4621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7" name="Freeform 4622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8" name="Freeform 4623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9" name="Freeform 4624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0" name="Freeform 4625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1" name="Freeform 4626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2" name="Freeform 4627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3" name="Freeform 4628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4" name="Freeform 4629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5" name="Freeform 4630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6" name="Freeform 4631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69 h 8"/>
                  <a:gd name="T4" fmla="*/ 145214 w 16"/>
                  <a:gd name="T5" fmla="*/ 29062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7" name="Freeform 4632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8" name="Freeform 4633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9" name="Freeform 4634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0" name="Freeform 4635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2 w 16"/>
                  <a:gd name="T3" fmla="*/ 53465 h 6"/>
                  <a:gd name="T4" fmla="*/ 137868 w 16"/>
                  <a:gd name="T5" fmla="*/ 17341 h 6"/>
                  <a:gd name="T6" fmla="*/ 43665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1" name="Freeform 4636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2" name="Freeform 4637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2 w 16"/>
                  <a:gd name="T3" fmla="*/ 68918 h 8"/>
                  <a:gd name="T4" fmla="*/ 137868 w 16"/>
                  <a:gd name="T5" fmla="*/ 25284 h 8"/>
                  <a:gd name="T6" fmla="*/ 43665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3" name="Freeform 4638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4" name="Freeform 4639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3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5" name="Freeform 4640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6" name="Freeform 4641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7" name="Freeform 4642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8" name="Freeform 4643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9" name="Freeform 4644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0" name="Freeform 4645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1" name="Freeform 4646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2" name="Freeform 4647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3" name="Freeform 4648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4" name="Freeform 4649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5" name="Freeform 4650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6" name="Freeform 4651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7" name="Freeform 4652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8" name="Freeform 4653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9" name="Freeform 4654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0" name="Freeform 4655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1" name="Freeform 4656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2" name="Freeform 4657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3" name="Freeform 4658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4" name="Freeform 4659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5" name="Freeform 4660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6" name="Freeform 4661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7" name="Freeform 4662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8" name="Freeform 4663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9" name="Freeform 4664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0" name="Freeform 4665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1" name="Freeform 4666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2" name="Freeform 4667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3" name="Freeform 4668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4" name="Freeform 4669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65 h 8"/>
                  <a:gd name="T2" fmla="*/ 99730 w 16"/>
                  <a:gd name="T3" fmla="*/ 68918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6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5" name="Freeform 4670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6" name="Freeform 4671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7" name="Freeform 4672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8" name="Freeform 4673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9" name="Freeform 4674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0" name="Freeform 4675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2 w 16"/>
                  <a:gd name="T3" fmla="*/ 53465 h 6"/>
                  <a:gd name="T4" fmla="*/ 137868 w 16"/>
                  <a:gd name="T5" fmla="*/ 17341 h 6"/>
                  <a:gd name="T6" fmla="*/ 43665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1" name="Freeform 4676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2" name="Freeform 4677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3" name="Freeform 4678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4" name="Freeform 4679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5" name="Freeform 4680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6" name="Freeform 4681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7" name="Freeform 4682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8" name="Freeform 4683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9" name="Freeform 4684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0" name="Freeform 4685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1" name="Freeform 4686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2" name="Freeform 4687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3" name="Freeform 4688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4" name="Freeform 4689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5" name="Freeform 4690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6" name="Freeform 4691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7" name="Freeform 4692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8" name="Freeform 4693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9" name="Freeform 4694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0" name="Freeform 4695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36940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1" name="Freeform 4696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2" name="Freeform 4697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2 w 16"/>
                  <a:gd name="T3" fmla="*/ 0 h 2"/>
                  <a:gd name="T4" fmla="*/ 137868 w 16"/>
                  <a:gd name="T5" fmla="*/ 15552 h 2"/>
                  <a:gd name="T6" fmla="*/ 43665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3" name="Freeform 4698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7" name="Group 4699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34184" name="Freeform 4700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5" name="Freeform 4701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6" name="Freeform 4702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7" name="Freeform 4703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8" name="Freeform 4704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9" name="Freeform 4705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0" name="Freeform 4706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1" name="Freeform 4707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2" name="Freeform 4708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69 h 8"/>
                  <a:gd name="T4" fmla="*/ 145214 w 16"/>
                  <a:gd name="T5" fmla="*/ 29062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3" name="Freeform 4709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4" name="Freeform 4710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5" name="Freeform 4711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6" name="Freeform 4712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7" name="Freeform 4713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8" name="Freeform 4714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7 h 4"/>
                  <a:gd name="T2" fmla="*/ 99730 w 16"/>
                  <a:gd name="T3" fmla="*/ 38087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9" name="Freeform 4715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0" name="Freeform 4716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2 h 4"/>
                  <a:gd name="T2" fmla="*/ 94202 w 16"/>
                  <a:gd name="T3" fmla="*/ 38087 h 4"/>
                  <a:gd name="T4" fmla="*/ 137868 w 16"/>
                  <a:gd name="T5" fmla="*/ 19762 h 4"/>
                  <a:gd name="T6" fmla="*/ 43665 w 16"/>
                  <a:gd name="T7" fmla="*/ 0 h 4"/>
                  <a:gd name="T8" fmla="*/ 0 w 16"/>
                  <a:gd name="T9" fmla="*/ 1976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1" name="Freeform 4717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2" name="Freeform 4718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3" name="Freeform 4719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4" name="Freeform 4720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5" name="Freeform 4721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6" name="Freeform 4722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7" name="Freeform 4723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8" name="Freeform 4724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2 w 16"/>
                  <a:gd name="T3" fmla="*/ 68918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9" name="Freeform 4725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0" name="Freeform 4726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1" name="Freeform 4727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2" name="Freeform 4728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8 h 2"/>
                  <a:gd name="T6" fmla="*/ 45484 w 16"/>
                  <a:gd name="T7" fmla="*/ 23068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3" name="Freeform 4729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4" name="Freeform 4730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2 w 16"/>
                  <a:gd name="T3" fmla="*/ 68918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5" name="Freeform 4731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6" name="Freeform 4732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7" name="Freeform 4733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8" name="Freeform 4734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2 h 4"/>
                  <a:gd name="T2" fmla="*/ 94202 w 16"/>
                  <a:gd name="T3" fmla="*/ 0 h 4"/>
                  <a:gd name="T4" fmla="*/ 137868 w 16"/>
                  <a:gd name="T5" fmla="*/ 29062 h 4"/>
                  <a:gd name="T6" fmla="*/ 43665 w 16"/>
                  <a:gd name="T7" fmla="*/ 38087 h 4"/>
                  <a:gd name="T8" fmla="*/ 0 w 16"/>
                  <a:gd name="T9" fmla="*/ 1976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9" name="Freeform 4735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0" name="Freeform 4736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1" name="Freeform 4737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2" name="Freeform 4738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3" name="Freeform 4739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4" name="Freeform 4740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2 h 4"/>
                  <a:gd name="T2" fmla="*/ 99730 w 16"/>
                  <a:gd name="T3" fmla="*/ 0 h 4"/>
                  <a:gd name="T4" fmla="*/ 145214 w 16"/>
                  <a:gd name="T5" fmla="*/ 29062 h 4"/>
                  <a:gd name="T6" fmla="*/ 45484 w 16"/>
                  <a:gd name="T7" fmla="*/ 38087 h 4"/>
                  <a:gd name="T8" fmla="*/ 0 w 16"/>
                  <a:gd name="T9" fmla="*/ 2906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5" name="Freeform 4741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6" name="Freeform 4742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2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7" name="Freeform 4743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8" name="Freeform 4744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9" name="Freeform 4745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0" name="Freeform 4746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1" name="Freeform 4747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2" name="Freeform 4748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3" name="Freeform 4749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4" name="Freeform 4750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5" name="Freeform 4751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6" name="Freeform 4752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2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7" name="Freeform 4753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8" name="Freeform 4754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2 w 16"/>
                  <a:gd name="T3" fmla="*/ 45744 h 5"/>
                  <a:gd name="T4" fmla="*/ 137868 w 16"/>
                  <a:gd name="T5" fmla="*/ 28136 h 5"/>
                  <a:gd name="T6" fmla="*/ 43665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9" name="Freeform 4755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0" name="Freeform 4756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7 h 4"/>
                  <a:gd name="T2" fmla="*/ 85946 w 16"/>
                  <a:gd name="T3" fmla="*/ 29062 h 4"/>
                  <a:gd name="T4" fmla="*/ 137868 w 16"/>
                  <a:gd name="T5" fmla="*/ 9025 h 4"/>
                  <a:gd name="T6" fmla="*/ 43665 w 16"/>
                  <a:gd name="T7" fmla="*/ 0 h 4"/>
                  <a:gd name="T8" fmla="*/ 0 w 16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1" name="Freeform 4757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2" name="Freeform 4758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3" name="Freeform 4759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4" name="Freeform 4760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5" name="Freeform 4761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6" name="Freeform 4762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7" name="Freeform 4763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8" name="Freeform 4764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9" name="Freeform 4765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0" name="Freeform 4766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7 h 4"/>
                  <a:gd name="T6" fmla="*/ 45484 w 16"/>
                  <a:gd name="T7" fmla="*/ 29062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1" name="Freeform 4767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2" name="Freeform 4768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69 h 8"/>
                  <a:gd name="T4" fmla="*/ 152936 w 17"/>
                  <a:gd name="T5" fmla="*/ 29062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3" name="Freeform 4769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4" name="Freeform 4770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5" name="Freeform 4771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6" name="Freeform 4772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7" name="Freeform 4773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8" name="Freeform 4774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9" name="Freeform 4775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0" name="Freeform 4776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1" name="Freeform 4777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2" name="Freeform 4778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3" name="Freeform 4779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4" name="Freeform 4780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5" name="Freeform 4781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6" name="Freeform 4782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7" name="Freeform 4783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8" name="Freeform 4784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8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9" name="Freeform 4785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0" name="Freeform 4786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1" name="Freeform 4787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2" name="Freeform 4788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7 h 8"/>
                  <a:gd name="T2" fmla="*/ 99730 w 16"/>
                  <a:gd name="T3" fmla="*/ 76169 h 8"/>
                  <a:gd name="T4" fmla="*/ 145214 w 16"/>
                  <a:gd name="T5" fmla="*/ 29062 h 8"/>
                  <a:gd name="T6" fmla="*/ 45484 w 16"/>
                  <a:gd name="T7" fmla="*/ 0 h 8"/>
                  <a:gd name="T8" fmla="*/ 0 w 16"/>
                  <a:gd name="T9" fmla="*/ 3808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3" name="Freeform 4789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4" name="Freeform 4790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5" name="Freeform 4791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6" name="Freeform 4792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2 w 16"/>
                  <a:gd name="T3" fmla="*/ 53465 h 6"/>
                  <a:gd name="T4" fmla="*/ 137868 w 16"/>
                  <a:gd name="T5" fmla="*/ 27417 h 6"/>
                  <a:gd name="T6" fmla="*/ 43665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7" name="Freeform 4793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8" name="Freeform 4794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9" name="Freeform 4795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0" name="Freeform 4796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8 h 2"/>
                  <a:gd name="T4" fmla="*/ 145214 w 16"/>
                  <a:gd name="T5" fmla="*/ 23068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1" name="Freeform 4797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2" name="Freeform 4798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7 h 4"/>
                  <a:gd name="T2" fmla="*/ 98959 w 17"/>
                  <a:gd name="T3" fmla="*/ 19762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3" name="Freeform 4799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4" name="Freeform 4800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5" name="Freeform 4801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6" name="Freeform 4802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7 h 4"/>
                  <a:gd name="T6" fmla="*/ 45484 w 16"/>
                  <a:gd name="T7" fmla="*/ 38087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7" name="Freeform 4803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8" name="Freeform 4804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9" name="Freeform 4805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0" name="Freeform 4806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1" name="Freeform 4807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2" name="Freeform 4808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2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69 h 8"/>
                  <a:gd name="T8" fmla="*/ 0 w 16"/>
                  <a:gd name="T9" fmla="*/ 1976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3" name="Freeform 4809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4" name="Freeform 4810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5" name="Freeform 4811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6" name="Freeform 4812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7" name="Freeform 4813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8" name="Freeform 4814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2 w 16"/>
                  <a:gd name="T3" fmla="*/ 0 h 12"/>
                  <a:gd name="T4" fmla="*/ 137868 w 16"/>
                  <a:gd name="T5" fmla="*/ 96175 h 12"/>
                  <a:gd name="T6" fmla="*/ 43665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9" name="Freeform 4815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0" name="Freeform 4816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2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1" name="Freeform 4817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2" name="Freeform 4818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3" name="Freeform 4819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4" name="Freeform 4820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5" name="Freeform 4821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6" name="Freeform 4822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7" name="Freeform 4823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8" name="Freeform 4824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9" name="Freeform 4825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0" name="Freeform 4826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1" name="Freeform 4827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2" name="Freeform 4828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3" name="Freeform 4829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4" name="Freeform 4830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5" name="Freeform 4831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6" name="Freeform 4832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7" name="Freeform 4833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8" name="Freeform 4834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9" name="Freeform 4835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0" name="Freeform 4836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2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1" name="Freeform 4837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2" name="Freeform 4838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3" name="Freeform 4839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4" name="Freeform 4840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5" name="Freeform 4841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6" name="Freeform 4842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7" name="Freeform 4843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8" name="Freeform 4844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3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9" name="Freeform 4845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0" name="Freeform 4846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8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1" name="Freeform 4847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2" name="Freeform 4848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3" name="Freeform 4849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4" name="Freeform 4850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65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5" name="Freeform 4851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6" name="Freeform 4852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2 w 16"/>
                  <a:gd name="T3" fmla="*/ 0 h 15"/>
                  <a:gd name="T4" fmla="*/ 137868 w 16"/>
                  <a:gd name="T5" fmla="*/ 94834 h 15"/>
                  <a:gd name="T6" fmla="*/ 43665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7" name="Freeform 4853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8" name="Freeform 4854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9" name="Freeform 4855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0" name="Freeform 4856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3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1" name="Freeform 4857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2" name="Freeform 4858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3" name="Freeform 4859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4" name="Freeform 4860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5" name="Freeform 4861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6" name="Freeform 4862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7" name="Freeform 4863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8" name="Freeform 4864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9" name="Freeform 4865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0" name="Freeform 4866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1" name="Freeform 4867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2" name="Freeform 4868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3" name="Freeform 4869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4" name="Freeform 4870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5" name="Freeform 4871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6" name="Freeform 4872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2 w 16"/>
                  <a:gd name="T3" fmla="*/ 53465 h 6"/>
                  <a:gd name="T4" fmla="*/ 137868 w 16"/>
                  <a:gd name="T5" fmla="*/ 36124 h 6"/>
                  <a:gd name="T6" fmla="*/ 43665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7" name="Freeform 4873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8" name="Freeform 4874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2 w 16"/>
                  <a:gd name="T3" fmla="*/ 0 h 12"/>
                  <a:gd name="T4" fmla="*/ 137868 w 16"/>
                  <a:gd name="T5" fmla="*/ 70806 h 12"/>
                  <a:gd name="T6" fmla="*/ 43665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9" name="Freeform 4875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0" name="Freeform 4876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1" name="Freeform 4877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2" name="Freeform 4878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3" name="Freeform 4879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4" name="Freeform 4880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5" name="Freeform 4881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6" name="Freeform 4882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8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7" name="Freeform 4883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8" name="Freeform 4884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9" name="Freeform 4885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0" name="Freeform 4886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1" name="Freeform 4887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2" name="Freeform 4888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2 w 16"/>
                  <a:gd name="T3" fmla="*/ 0 h 13"/>
                  <a:gd name="T4" fmla="*/ 137868 w 16"/>
                  <a:gd name="T5" fmla="*/ 104004 h 13"/>
                  <a:gd name="T6" fmla="*/ 43665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3" name="Freeform 4889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4" name="Freeform 4890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5" name="Freeform 4891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6" name="Freeform 4892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7" name="Freeform 4893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8" name="Freeform 4894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9" name="Freeform 4895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0" name="Freeform 4896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69 h 8"/>
                  <a:gd name="T4" fmla="*/ 137868 w 16"/>
                  <a:gd name="T5" fmla="*/ 29062 h 8"/>
                  <a:gd name="T6" fmla="*/ 43665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1" name="Freeform 4897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2" name="Freeform 4898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3" name="Freeform 4899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8" name="Group 4900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33984" name="Freeform 4901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5" name="Freeform 4902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6" name="Freeform 4903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2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7" name="Freeform 4904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8" name="Freeform 4905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3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9" name="Freeform 4906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0" name="Freeform 4907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1" name="Freeform 4908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2" name="Freeform 4909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3" name="Freeform 4910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4" name="Freeform 4911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2 w 16"/>
                  <a:gd name="T3" fmla="*/ 68918 h 8"/>
                  <a:gd name="T4" fmla="*/ 137868 w 16"/>
                  <a:gd name="T5" fmla="*/ 35151 h 8"/>
                  <a:gd name="T6" fmla="*/ 43665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5" name="Freeform 4912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6" name="Freeform 4913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7" name="Freeform 4914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8" name="Freeform 4915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9" name="Freeform 4916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0" name="Freeform 4917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2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1" name="Freeform 4918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2" name="Freeform 4919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3" name="Freeform 4920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4" name="Freeform 4921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69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5" name="Freeform 4922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6" name="Freeform 4923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2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7" name="Freeform 4924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8" name="Freeform 4925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9" name="Freeform 4926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0" name="Freeform 4927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1" name="Freeform 4928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2" name="Freeform 4929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7 h 4"/>
                  <a:gd name="T2" fmla="*/ 90962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3" name="Freeform 4930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4" name="Freeform 4931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5" name="Freeform 4932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6" name="Freeform 4933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7" name="Freeform 4934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8" name="Freeform 4935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9" name="Freeform 4936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0" name="Freeform 4937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1" name="Freeform 4938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2" name="Freeform 4939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3" name="Freeform 4940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4" name="Freeform 4941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8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5" name="Freeform 4942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6" name="Freeform 4943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7" name="Freeform 4944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8" name="Freeform 4945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9" name="Freeform 4946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0" name="Freeform 4947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1" name="Freeform 4948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2" name="Freeform 4949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3 h 10"/>
                  <a:gd name="T2" fmla="*/ 94202 w 16"/>
                  <a:gd name="T3" fmla="*/ 84430 h 10"/>
                  <a:gd name="T4" fmla="*/ 137868 w 16"/>
                  <a:gd name="T5" fmla="*/ 41529 h 10"/>
                  <a:gd name="T6" fmla="*/ 43665 w 16"/>
                  <a:gd name="T7" fmla="*/ 0 h 10"/>
                  <a:gd name="T8" fmla="*/ 0 w 16"/>
                  <a:gd name="T9" fmla="*/ 3315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3" name="Freeform 4950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4" name="Freeform 4951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2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5" name="Freeform 4952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6" name="Freeform 4953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69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7" name="Freeform 4954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8" name="Freeform 4955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9" name="Freeform 4956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0" name="Freeform 4957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1" name="Freeform 4958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2" name="Freeform 4959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3" name="Freeform 4960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4" name="Freeform 4961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5" name="Freeform 4962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6" name="Freeform 4963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7" name="Freeform 4964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8" name="Freeform 4965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9" name="Freeform 4966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0" name="Freeform 4967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1" name="Freeform 4968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2" name="Freeform 4969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2 w 16"/>
                  <a:gd name="T3" fmla="*/ 0 h 15"/>
                  <a:gd name="T4" fmla="*/ 137868 w 16"/>
                  <a:gd name="T5" fmla="*/ 119623 h 15"/>
                  <a:gd name="T6" fmla="*/ 43665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3" name="Freeform 4970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4" name="Freeform 4971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7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5" name="Freeform 4972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6" name="Freeform 4973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7" name="Freeform 4974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8" name="Freeform 4975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9" name="Freeform 4976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0" name="Freeform 4977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2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1" name="Freeform 4978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2" name="Freeform 4979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3" name="Freeform 4980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4" name="Freeform 4981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5" name="Freeform 4982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6" name="Freeform 4983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8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7" name="Freeform 4984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8" name="Freeform 4985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9" name="Freeform 4986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0" name="Freeform 4987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1" name="Freeform 4988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2" name="Freeform 4989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3" name="Freeform 4990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4" name="Freeform 4991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5" name="Freeform 4992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6" name="Freeform 4993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7" name="Freeform 4994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8" name="Freeform 4995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9" name="Freeform 4996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0" name="Freeform 4997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1" name="Freeform 4998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2" name="Freeform 4999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3" name="Freeform 5000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4" name="Freeform 5001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5" name="Freeform 5002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6" name="Freeform 5003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7" name="Freeform 5004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8" name="Freeform 5005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9" name="Freeform 5006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0" name="Freeform 5007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2 w 16"/>
                  <a:gd name="T3" fmla="*/ 52601 h 14"/>
                  <a:gd name="T4" fmla="*/ 137868 w 16"/>
                  <a:gd name="T5" fmla="*/ 122372 h 14"/>
                  <a:gd name="T6" fmla="*/ 43665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1" name="Freeform 5008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2" name="Freeform 5009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3" name="Freeform 5010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4" name="Freeform 5011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5" name="Freeform 5012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6" name="Freeform 5013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7" name="Freeform 5014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8" name="Freeform 5015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2 w 16"/>
                  <a:gd name="T3" fmla="*/ 7776 h 4"/>
                  <a:gd name="T4" fmla="*/ 137868 w 16"/>
                  <a:gd name="T5" fmla="*/ 0 h 4"/>
                  <a:gd name="T6" fmla="*/ 43665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9" name="Freeform 5016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0" name="Freeform 5017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1" name="Freeform 5018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2" name="Freeform 5019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3" name="Freeform 5020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4" name="Freeform 5021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5" name="Freeform 5022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6" name="Freeform 5023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2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7" name="Freeform 5024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8" name="Freeform 5025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9" name="Freeform 5026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0" name="Freeform 5027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2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1" name="Freeform 5028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2" name="Freeform 5029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3" name="Freeform 5030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4" name="Freeform 5031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5" name="Freeform 5032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6" name="Freeform 5033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7" name="Freeform 5034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8" name="Freeform 5035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2 w 16"/>
                  <a:gd name="T3" fmla="*/ 0 h 36"/>
                  <a:gd name="T4" fmla="*/ 137868 w 16"/>
                  <a:gd name="T5" fmla="*/ 177742 h 36"/>
                  <a:gd name="T6" fmla="*/ 43665 w 16"/>
                  <a:gd name="T7" fmla="*/ 321030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9" name="Freeform 5036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0" name="Freeform 5037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1" name="Freeform 5038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2" name="Freeform 5039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2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3" name="Freeform 5040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4" name="Freeform 5041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2 w 16"/>
                  <a:gd name="T3" fmla="*/ 92192 h 11"/>
                  <a:gd name="T4" fmla="*/ 137868 w 16"/>
                  <a:gd name="T5" fmla="*/ 32982 h 11"/>
                  <a:gd name="T6" fmla="*/ 43665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5" name="Freeform 5042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6" name="Freeform 5043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7" name="Freeform 5044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8" name="Freeform 5045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2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9" name="Freeform 5046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0" name="Freeform 5047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1" name="Freeform 5048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2" name="Freeform 5049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3" name="Freeform 5050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4" name="Freeform 5051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2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5" name="Freeform 5052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6" name="Freeform 5053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7" name="Freeform 5054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8" name="Freeform 5055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9" name="Freeform 5056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0" name="Freeform 5057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7 h 4"/>
                  <a:gd name="T2" fmla="*/ 90962 w 16"/>
                  <a:gd name="T3" fmla="*/ 19762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1" name="Freeform 5058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2" name="Freeform 5059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3" name="Freeform 5060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4" name="Freeform 5061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5" name="Freeform 5062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6" name="Freeform 5063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7" name="Freeform 5064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8" name="Freeform 5065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9" name="Freeform 5066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0" name="Freeform 5067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1" name="Freeform 5068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2" name="Freeform 5069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3" name="Freeform 5070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4" name="Freeform 5071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5" name="Freeform 5072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6" name="Freeform 5073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65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7" name="Freeform 5074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8" name="Freeform 5075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9" name="Freeform 5076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0" name="Freeform 5077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1" name="Freeform 5078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2" name="Freeform 5079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3" name="Freeform 5080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4" name="Freeform 5081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5" name="Freeform 5082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6" name="Freeform 5083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7" name="Freeform 5084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8" name="Freeform 5085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9" name="Freeform 5086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0" name="Freeform 5087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2 w 16"/>
                  <a:gd name="T3" fmla="*/ 119623 h 15"/>
                  <a:gd name="T4" fmla="*/ 137868 w 16"/>
                  <a:gd name="T5" fmla="*/ 137497 h 15"/>
                  <a:gd name="T6" fmla="*/ 43665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1" name="Freeform 5088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2" name="Freeform 5089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5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3" name="Freeform 5090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4" name="Freeform 5091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5" name="Freeform 5092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6" name="Freeform 5093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7" name="Freeform 5094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8" name="Freeform 5095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9" name="Freeform 5096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0" name="Freeform 5097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1" name="Freeform 5098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2" name="Freeform 5099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3" name="Freeform 5100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9" name="Group 5101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33784" name="Freeform 5102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7 h 4"/>
                  <a:gd name="T2" fmla="*/ 98959 w 17"/>
                  <a:gd name="T3" fmla="*/ 29062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5" name="Freeform 5103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6" name="Freeform 5104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2 w 16"/>
                  <a:gd name="T3" fmla="*/ 122173 h 13"/>
                  <a:gd name="T4" fmla="*/ 137868 w 16"/>
                  <a:gd name="T5" fmla="*/ 46706 h 13"/>
                  <a:gd name="T6" fmla="*/ 43665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7" name="Freeform 5105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8" name="Freeform 5106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9" name="Freeform 5107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0" name="Freeform 5108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1" name="Freeform 5109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2" name="Freeform 5110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3" name="Freeform 5111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4" name="Freeform 5112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5" name="Freeform 5113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6" name="Freeform 5114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7" name="Freeform 5115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8" name="Freeform 5116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9" name="Freeform 5117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0" name="Freeform 5118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1" name="Freeform 5119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2" name="Freeform 5120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3" name="Freeform 5121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4" name="Freeform 5122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5" name="Freeform 5123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6" name="Freeform 5124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2 w 16"/>
                  <a:gd name="T3" fmla="*/ 152936 h 17"/>
                  <a:gd name="T4" fmla="*/ 137868 w 16"/>
                  <a:gd name="T5" fmla="*/ 116389 h 17"/>
                  <a:gd name="T6" fmla="*/ 43665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7" name="Freeform 5125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8" name="Freeform 5126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9" name="Freeform 5127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0" name="Freeform 5128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1" name="Freeform 5129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2" name="Freeform 5130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3" name="Freeform 5131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4" name="Freeform 5132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5" name="Freeform 5133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6" name="Freeform 5134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7" name="Freeform 5135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8" name="Freeform 5136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198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9" name="Freeform 5137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0" name="Freeform 5138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1" name="Freeform 5139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2" name="Freeform 5140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2 w 16"/>
                  <a:gd name="T3" fmla="*/ 114671 h 13"/>
                  <a:gd name="T4" fmla="*/ 137868 w 16"/>
                  <a:gd name="T5" fmla="*/ 44498 h 13"/>
                  <a:gd name="T6" fmla="*/ 43665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3" name="Freeform 5141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4" name="Freeform 5142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5" name="Freeform 5143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6" name="Freeform 5144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7" name="Freeform 5145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8" name="Freeform 5146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9" name="Freeform 5147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0" name="Freeform 5148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1" name="Freeform 5149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2" name="Freeform 5150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2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3" name="Freeform 5151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4" name="Freeform 5152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5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5" name="Freeform 5153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6" name="Freeform 5154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2 w 16"/>
                  <a:gd name="T3" fmla="*/ 0 h 42"/>
                  <a:gd name="T4" fmla="*/ 137868 w 16"/>
                  <a:gd name="T5" fmla="*/ 169071 h 42"/>
                  <a:gd name="T6" fmla="*/ 52148 w 16"/>
                  <a:gd name="T7" fmla="*/ 374495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7" name="Freeform 5155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8" name="Freeform 5156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9" name="Freeform 5157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0" name="Freeform 5158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2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1" name="Freeform 5159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2" name="Freeform 5160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3" name="Freeform 5161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4" name="Freeform 5162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2 w 16"/>
                  <a:gd name="T3" fmla="*/ 198677 h 22"/>
                  <a:gd name="T4" fmla="*/ 137868 w 16"/>
                  <a:gd name="T5" fmla="*/ 116935 h 22"/>
                  <a:gd name="T6" fmla="*/ 43665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5" name="Freeform 5163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6" name="Freeform 5164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2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7" name="Freeform 5165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8" name="Freeform 5166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9" name="Freeform 5167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0" name="Freeform 5168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1" name="Freeform 5169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2" name="Freeform 5170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2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3" name="Freeform 5171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4" name="Freeform 5172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5" name="Freeform 5173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6" name="Freeform 5174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7" name="Freeform 5175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8" name="Freeform 5176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65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9" name="Freeform 5177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0" name="Freeform 5178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1" name="Freeform 5179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2" name="Freeform 5180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3" name="Freeform 5181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4" name="Freeform 5182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2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5" name="Freeform 5183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6" name="Freeform 5184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7" name="Freeform 5185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8" name="Freeform 5186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9" name="Freeform 5187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0" name="Freeform 5188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1" name="Freeform 5189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2" name="Freeform 5190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198 h 16"/>
                  <a:gd name="T2" fmla="*/ 99730 w 16"/>
                  <a:gd name="T3" fmla="*/ 145214 h 16"/>
                  <a:gd name="T4" fmla="*/ 145214 w 16"/>
                  <a:gd name="T5" fmla="*/ 73198 h 16"/>
                  <a:gd name="T6" fmla="*/ 45484 w 16"/>
                  <a:gd name="T7" fmla="*/ 0 h 16"/>
                  <a:gd name="T8" fmla="*/ 0 w 16"/>
                  <a:gd name="T9" fmla="*/ 731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3" name="Freeform 5191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4" name="Freeform 5192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5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5" name="Freeform 5193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6" name="Freeform 5194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7" name="Freeform 5195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8" name="Freeform 5196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5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9" name="Freeform 5197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0" name="Freeform 5198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1" name="Freeform 5199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2" name="Freeform 5200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3" name="Freeform 5201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4" name="Freeform 5202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5" name="Freeform 5203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6" name="Freeform 5204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7" name="Freeform 5205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8" name="Freeform 5206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9" name="Freeform 5207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0" name="Freeform 5208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1" name="Freeform 5209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2" name="Freeform 5210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3" name="Freeform 5211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4" name="Freeform 5212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5" name="Freeform 5213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6" name="Freeform 5214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7" name="Freeform 5215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8" name="Freeform 5216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9" name="Freeform 5217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0" name="Freeform 5218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1" name="Freeform 5219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2" name="Freeform 5220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2 w 16"/>
                  <a:gd name="T3" fmla="*/ 106936 h 12"/>
                  <a:gd name="T4" fmla="*/ 137868 w 16"/>
                  <a:gd name="T5" fmla="*/ 44795 h 12"/>
                  <a:gd name="T6" fmla="*/ 43665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3" name="Freeform 5221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4" name="Freeform 5222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5" name="Freeform 5223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6" name="Freeform 5224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7" name="Freeform 5225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8" name="Freeform 5226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9" name="Freeform 5227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0" name="Freeform 5228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1" name="Freeform 5229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2" name="Freeform 5230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3" name="Freeform 5231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4" name="Freeform 5232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5" name="Freeform 5233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6" name="Freeform 5234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7" name="Freeform 5235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8" name="Freeform 5236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9" name="Freeform 5237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0" name="Freeform 5238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1" name="Freeform 5239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2" name="Freeform 5240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3" name="Freeform 5241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4" name="Freeform 5242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2 w 16"/>
                  <a:gd name="T3" fmla="*/ 283034 h 32"/>
                  <a:gd name="T4" fmla="*/ 137868 w 16"/>
                  <a:gd name="T5" fmla="*/ 159367 h 32"/>
                  <a:gd name="T6" fmla="*/ 43665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5" name="Freeform 5243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6" name="Freeform 5244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2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7" name="Freeform 5245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8" name="Freeform 5246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9" name="Freeform 5247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0" name="Freeform 5248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1" name="Freeform 5249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2" name="Freeform 5250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2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3" name="Freeform 5251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4" name="Freeform 5252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5" name="Freeform 5253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6" name="Freeform 5254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7" name="Freeform 5255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8" name="Freeform 5256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8 h 8"/>
                  <a:gd name="T2" fmla="*/ 94202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9" name="Freeform 5257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0" name="Freeform 5258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1" name="Freeform 5259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2" name="Freeform 5260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3" name="Freeform 5261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4" name="Freeform 5262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5" name="Freeform 5263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6" name="Freeform 5264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7" name="Freeform 5265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8" name="Freeform 5266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9" name="Freeform 5267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0" name="Freeform 5268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1" name="Freeform 5269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2" name="Freeform 5270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3" name="Freeform 5271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4" name="Freeform 5272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5" name="Freeform 5273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6" name="Freeform 5274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7" name="Freeform 5275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8" name="Freeform 5276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65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9" name="Freeform 5277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0" name="Freeform 5278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2 w 16"/>
                  <a:gd name="T3" fmla="*/ 275299 h 31"/>
                  <a:gd name="T4" fmla="*/ 137868 w 16"/>
                  <a:gd name="T5" fmla="*/ 151315 h 31"/>
                  <a:gd name="T6" fmla="*/ 43665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1" name="Freeform 5279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2" name="Freeform 5280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3" name="Freeform 5281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4" name="Freeform 5282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5" name="Freeform 5283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6" name="Freeform 5284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7" name="Freeform 5285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8" name="Freeform 5286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9" name="Freeform 5287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0" name="Freeform 5288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1" name="Freeform 5289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2" name="Freeform 5290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3" name="Freeform 5291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4" name="Freeform 5292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65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5" name="Freeform 5293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6" name="Freeform 5294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7" name="Freeform 5295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8" name="Freeform 5296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9" name="Freeform 5297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0" name="Freeform 5298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2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1" name="Freeform 5299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2" name="Freeform 5300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3" name="Freeform 5301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0" name="Group 5302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33584" name="Freeform 5303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5" name="Freeform 5304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6" name="Freeform 5305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2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7" name="Freeform 5306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8" name="Freeform 5307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9" name="Freeform 5308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0" name="Freeform 5309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1" name="Freeform 5310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2" name="Freeform 5311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3" name="Freeform 5312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4" name="Freeform 5313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5" name="Freeform 5314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6" name="Freeform 5315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7" name="Freeform 5316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8" name="Freeform 5317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2 w 16"/>
                  <a:gd name="T3" fmla="*/ 252141 h 28"/>
                  <a:gd name="T4" fmla="*/ 137868 w 16"/>
                  <a:gd name="T5" fmla="*/ 135632 h 28"/>
                  <a:gd name="T6" fmla="*/ 43665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9" name="Freeform 5318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0" name="Freeform 5319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0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1" name="Freeform 5320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2" name="Freeform 5321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3" name="Freeform 5322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4" name="Freeform 5323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5" name="Freeform 5324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6" name="Freeform 5325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7" name="Freeform 5326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8" name="Freeform 5327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9" name="Freeform 5328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0" name="Freeform 5329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1" name="Freeform 5330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2" name="Freeform 5331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3" name="Freeform 5332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4" name="Freeform 5333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5" name="Freeform 5334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6" name="Freeform 5335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7" name="Freeform 5336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8" name="Freeform 5337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9" name="Freeform 5338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0" name="Freeform 5339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1" name="Freeform 5340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2" name="Freeform 5341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3" name="Freeform 5342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4" name="Freeform 5343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8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5" name="Freeform 5344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6" name="Freeform 5345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7" name="Freeform 5346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8" name="Freeform 5347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0 h 36"/>
                  <a:gd name="T2" fmla="*/ 99730 w 16"/>
                  <a:gd name="T3" fmla="*/ 321030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9" name="Freeform 5348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0" name="Freeform 5349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1" name="Freeform 5350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2" name="Freeform 5351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3" name="Freeform 5352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4" name="Freeform 5353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2 w 16"/>
                  <a:gd name="T3" fmla="*/ 198677 h 22"/>
                  <a:gd name="T4" fmla="*/ 137868 w 16"/>
                  <a:gd name="T5" fmla="*/ 0 h 22"/>
                  <a:gd name="T6" fmla="*/ 43665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5" name="Freeform 5354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6" name="Freeform 5355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7" name="Freeform 5356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8" name="Freeform 5357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2 w 16"/>
                  <a:gd name="T3" fmla="*/ 143060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9" name="Freeform 5358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0" name="Freeform 5359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1" name="Freeform 5360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2" name="Freeform 5361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3" name="Freeform 5362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4" name="Freeform 5363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5" name="Freeform 5364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6" name="Freeform 5365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7" name="Freeform 5366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8" name="Freeform 5367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9" name="Freeform 5368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0" name="Freeform 5369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1" name="Freeform 5370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2" name="Freeform 5371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3" name="Freeform 5372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4" name="Freeform 5373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5" name="Freeform 5374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6" name="Freeform 5375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7" name="Freeform 5376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8" name="Freeform 5377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9" name="Freeform 5378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0" name="Freeform 5379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1" name="Freeform 5380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2" name="Freeform 5381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3" name="Freeform 5382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4" name="Freeform 5383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5" name="Freeform 5384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6" name="Freeform 5385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7" name="Freeform 5386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8" name="Freeform 5387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9" name="Freeform 5388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0" name="Freeform 5389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1" name="Freeform 5390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2" name="Freeform 5391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2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3" name="Freeform 5392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4" name="Freeform 5393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5" name="Freeform 5394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6" name="Freeform 5395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7" name="Freeform 5396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8" name="Freeform 5397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2 w 16"/>
                  <a:gd name="T3" fmla="*/ 244420 h 27"/>
                  <a:gd name="T4" fmla="*/ 137868 w 16"/>
                  <a:gd name="T5" fmla="*/ 127316 h 27"/>
                  <a:gd name="T6" fmla="*/ 43665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9" name="Freeform 5398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0" name="Freeform 5399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1" name="Freeform 5400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2" name="Freeform 5401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3" name="Freeform 5402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4" name="Freeform 5403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5" name="Freeform 5404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6" name="Freeform 5405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2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7" name="Freeform 5406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8" name="Freeform 5407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9" name="Freeform 5408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0" name="Freeform 5409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1" name="Freeform 5410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2" name="Freeform 5411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2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3" name="Freeform 5412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4" name="Freeform 5413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5" name="Freeform 5414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6" name="Freeform 5415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7" name="Freeform 5416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8" name="Freeform 5417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65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9" name="Freeform 5418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0" name="Freeform 5419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1" name="Freeform 5420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2" name="Freeform 5421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3" name="Freeform 5422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4" name="Freeform 5423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2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5" name="Freeform 5424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6" name="Freeform 5425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7" name="Freeform 5426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8" name="Freeform 5427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9" name="Freeform 5428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0" name="Freeform 5429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1" name="Freeform 5430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2" name="Freeform 5431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2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3" name="Freeform 5432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4" name="Freeform 5433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5" name="Freeform 5434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6" name="Freeform 5435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2 w 16"/>
                  <a:gd name="T3" fmla="*/ 183579 h 21"/>
                  <a:gd name="T4" fmla="*/ 137868 w 16"/>
                  <a:gd name="T5" fmla="*/ 86940 h 21"/>
                  <a:gd name="T6" fmla="*/ 43665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7" name="Freeform 5436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8" name="Freeform 5437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9" name="Freeform 5438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0" name="Freeform 5439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1" name="Freeform 5440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2" name="Freeform 5441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3" name="Freeform 5442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4" name="Freeform 5443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5" name="Freeform 5444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6" name="Freeform 5445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7" name="Freeform 5446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8" name="Freeform 5447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9" name="Freeform 5448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0" name="Freeform 5449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1" name="Freeform 5450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2" name="Freeform 5451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3" name="Freeform 5452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4" name="Freeform 5453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5" name="Freeform 5454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6" name="Freeform 5455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7" name="Freeform 5456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8" name="Freeform 5457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9" name="Freeform 5458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0" name="Freeform 5459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1" name="Freeform 5460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2" name="Freeform 5461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3" name="Freeform 5462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4" name="Freeform 5463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5" name="Freeform 5464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6" name="Freeform 5465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7" name="Freeform 5466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8" name="Freeform 5467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9" name="Freeform 5468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0" name="Freeform 5469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2 w 16"/>
                  <a:gd name="T3" fmla="*/ 519705 h 58"/>
                  <a:gd name="T4" fmla="*/ 137868 w 16"/>
                  <a:gd name="T5" fmla="*/ 169766 h 58"/>
                  <a:gd name="T6" fmla="*/ 43665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1" name="Freeform 5470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2" name="Freeform 5471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69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3" name="Freeform 5472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4" name="Freeform 5473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5" name="Freeform 5474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6" name="Freeform 5475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2 w 16"/>
                  <a:gd name="T3" fmla="*/ 389963 h 44"/>
                  <a:gd name="T4" fmla="*/ 137868 w 16"/>
                  <a:gd name="T5" fmla="*/ 70559 h 44"/>
                  <a:gd name="T6" fmla="*/ 43665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7" name="Freeform 5476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8" name="Freeform 5477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9" name="Freeform 5478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0" name="Freeform 5479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1" name="Freeform 5480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2" name="Freeform 5481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3" name="Freeform 5482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4" name="Freeform 5483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5" name="Freeform 5484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6" name="Freeform 5485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7" name="Freeform 5486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8" name="Freeform 5487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9" name="Freeform 5488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0" name="Freeform 5489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1" name="Freeform 5490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2" name="Freeform 5491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3" name="Freeform 5492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4" name="Freeform 5493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5" name="Freeform 5494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6" name="Freeform 5495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7" name="Freeform 5496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8" name="Freeform 5497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2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9" name="Freeform 5498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0" name="Freeform 5499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1" name="Freeform 5500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2" name="Freeform 5501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3" name="Freeform 5502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1" name="Group 5503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33384" name="Freeform 5504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55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5" name="Freeform 5505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6" name="Freeform 5506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7" name="Freeform 5507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8" name="Freeform 5508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6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9" name="Freeform 5509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0" name="Freeform 5510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1" name="Freeform 5511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2" name="Freeform 5512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3" name="Freeform 5513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4" name="Freeform 5514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5" name="Freeform 5515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6" name="Freeform 5516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2 w 16"/>
                  <a:gd name="T3" fmla="*/ 160401 h 18"/>
                  <a:gd name="T4" fmla="*/ 137868 w 16"/>
                  <a:gd name="T5" fmla="*/ 70806 h 18"/>
                  <a:gd name="T6" fmla="*/ 43665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7" name="Freeform 5517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8" name="Freeform 5518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9" name="Freeform 5519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0" name="Freeform 5520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1" name="Freeform 5521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2" name="Freeform 5522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3" name="Freeform 5523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4" name="Freeform 5524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5" name="Freeform 5525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6" name="Freeform 5526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7" name="Freeform 5527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8" name="Freeform 5528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9" name="Freeform 5529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0" name="Freeform 5530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1" name="Freeform 5531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2" name="Freeform 5532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3" name="Freeform 5533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4" name="Freeform 5534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2 w 16"/>
                  <a:gd name="T3" fmla="*/ 129354 h 16"/>
                  <a:gd name="T4" fmla="*/ 137868 w 16"/>
                  <a:gd name="T5" fmla="*/ 0 h 16"/>
                  <a:gd name="T6" fmla="*/ 43665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5" name="Freeform 5535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6" name="Freeform 5536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7" name="Freeform 5537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8" name="Freeform 5538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9" name="Freeform 5539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0" name="Freeform 5540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1" name="Freeform 5541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2" name="Freeform 5542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3" name="Freeform 5543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4" name="Freeform 5544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2 w 16"/>
                  <a:gd name="T3" fmla="*/ 557753 h 62"/>
                  <a:gd name="T4" fmla="*/ 137868 w 16"/>
                  <a:gd name="T5" fmla="*/ 243273 h 62"/>
                  <a:gd name="T6" fmla="*/ 43665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5" name="Freeform 5545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6" name="Freeform 5546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7" name="Freeform 5547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8" name="Freeform 5548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9" name="Freeform 5549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0" name="Freeform 5550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2 w 16"/>
                  <a:gd name="T3" fmla="*/ 550031 h 61"/>
                  <a:gd name="T4" fmla="*/ 137868 w 16"/>
                  <a:gd name="T5" fmla="*/ 207251 h 61"/>
                  <a:gd name="T6" fmla="*/ 43665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1" name="Freeform 5551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2" name="Freeform 5552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3" name="Freeform 5553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4" name="Freeform 5554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2 w 16"/>
                  <a:gd name="T3" fmla="*/ 137497 h 15"/>
                  <a:gd name="T4" fmla="*/ 137868 w 16"/>
                  <a:gd name="T5" fmla="*/ 54585 h 15"/>
                  <a:gd name="T6" fmla="*/ 43665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5" name="Freeform 5555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6" name="Freeform 5556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7" name="Freeform 5557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8" name="Freeform 5558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9" name="Freeform 5559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0" name="Freeform 5560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1" name="Freeform 5561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2" name="Freeform 5562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3" name="Freeform 5563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4" name="Freeform 5564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5" name="Freeform 5565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6" name="Freeform 5566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7" name="Freeform 5567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8" name="Freeform 5568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9" name="Freeform 5569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0" name="Freeform 5570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0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1" name="Freeform 5571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2" name="Freeform 5572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3" name="Freeform 5573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4" name="Freeform 5574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5" name="Freeform 5575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6" name="Freeform 5576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7" name="Freeform 5577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8" name="Freeform 5578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9" name="Freeform 5579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0" name="Freeform 5580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1" name="Freeform 5581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2" name="Freeform 5582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3" name="Freeform 5583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4" name="Freeform 5584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2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5" name="Freeform 5585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6" name="Freeform 5586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7" name="Freeform 5587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8" name="Freeform 5588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9" name="Freeform 5589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0" name="Freeform 5590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1" name="Freeform 5591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2" name="Freeform 5592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3" name="Freeform 5593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4" name="Freeform 5594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5" name="Freeform 5595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6" name="Freeform 5596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7" name="Freeform 5597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8" name="Freeform 5598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9" name="Freeform 5599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0" name="Freeform 5600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1" name="Freeform 5601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2" name="Freeform 5602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2 h 36"/>
                  <a:gd name="T2" fmla="*/ 107693 w 17"/>
                  <a:gd name="T3" fmla="*/ 321030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3" name="Freeform 5603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4" name="Freeform 5604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5" name="Freeform 5605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6" name="Freeform 5606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7" name="Freeform 5607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8" name="Freeform 5608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9" name="Freeform 5609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0" name="Freeform 5610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1" name="Freeform 5611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2" name="Freeform 5612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0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3" name="Freeform 5613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4" name="Freeform 5614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2 w 16"/>
                  <a:gd name="T3" fmla="*/ 160401 h 18"/>
                  <a:gd name="T4" fmla="*/ 137868 w 16"/>
                  <a:gd name="T5" fmla="*/ 0 h 18"/>
                  <a:gd name="T6" fmla="*/ 43665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5" name="Freeform 5615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6" name="Freeform 5616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7" name="Freeform 5617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8" name="Freeform 5618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2 w 16"/>
                  <a:gd name="T3" fmla="*/ 404817 h 45"/>
                  <a:gd name="T4" fmla="*/ 137868 w 16"/>
                  <a:gd name="T5" fmla="*/ 198035 h 45"/>
                  <a:gd name="T6" fmla="*/ 43665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9" name="Freeform 5619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0" name="Freeform 5620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1" name="Freeform 5621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2" name="Freeform 5622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3" name="Freeform 5623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4" name="Freeform 5624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2 w 16"/>
                  <a:gd name="T3" fmla="*/ 466240 h 52"/>
                  <a:gd name="T4" fmla="*/ 137868 w 16"/>
                  <a:gd name="T5" fmla="*/ 215002 h 52"/>
                  <a:gd name="T6" fmla="*/ 43665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5" name="Freeform 5625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6" name="Freeform 5626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7" name="Freeform 5627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8" name="Freeform 5628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9" name="Freeform 5629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0" name="Freeform 5630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1" name="Freeform 5631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2" name="Freeform 5632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55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3" name="Freeform 5633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4" name="Freeform 5634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5" name="Freeform 5635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6" name="Freeform 5636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7" name="Freeform 5637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8" name="Freeform 5638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9" name="Freeform 5639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0" name="Freeform 5640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1" name="Freeform 5641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2" name="Freeform 5642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3" name="Freeform 5643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4" name="Freeform 5644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5" name="Freeform 5645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6" name="Freeform 5646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7" name="Freeform 5647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8" name="Freeform 5648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9" name="Freeform 5649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0" name="Freeform 5650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1" name="Freeform 5651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2" name="Freeform 5652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2 w 16"/>
                  <a:gd name="T3" fmla="*/ 198677 h 22"/>
                  <a:gd name="T4" fmla="*/ 137868 w 16"/>
                  <a:gd name="T5" fmla="*/ 17464 h 22"/>
                  <a:gd name="T6" fmla="*/ 43665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3" name="Freeform 5653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4" name="Freeform 5654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5" name="Freeform 5655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6" name="Freeform 5656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2 w 16"/>
                  <a:gd name="T3" fmla="*/ 305612 h 34"/>
                  <a:gd name="T4" fmla="*/ 137868 w 16"/>
                  <a:gd name="T5" fmla="*/ 152936 h 34"/>
                  <a:gd name="T6" fmla="*/ 43665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7" name="Freeform 5657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8" name="Freeform 5658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9" name="Freeform 5659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0" name="Freeform 5660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1" name="Freeform 5661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2" name="Freeform 5662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5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3" name="Freeform 5663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4" name="Freeform 5664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5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5" name="Freeform 5665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6" name="Freeform 5666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7" name="Freeform 5667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8" name="Freeform 5668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9" name="Freeform 5669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0" name="Freeform 5670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2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1" name="Freeform 5671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2" name="Freeform 5672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3" name="Freeform 5673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4" name="Freeform 5674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5" name="Freeform 5675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6" name="Freeform 5676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7" name="Freeform 5677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8" name="Freeform 5678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5 h 42"/>
                  <a:gd name="T2" fmla="*/ 99730 w 16"/>
                  <a:gd name="T3" fmla="*/ 374495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9" name="Freeform 5679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0" name="Freeform 5680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1" name="Freeform 5681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2" name="Freeform 5682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3" name="Freeform 5683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4" name="Freeform 5684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5" name="Freeform 5685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6" name="Freeform 5686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7" name="Freeform 5687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8" name="Freeform 5688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2 w 16"/>
                  <a:gd name="T3" fmla="*/ 229569 h 26"/>
                  <a:gd name="T4" fmla="*/ 137868 w 16"/>
                  <a:gd name="T5" fmla="*/ 44498 h 26"/>
                  <a:gd name="T6" fmla="*/ 43665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9" name="Freeform 5689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0" name="Freeform 5690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1" name="Freeform 5691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2" name="Freeform 5692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3" name="Freeform 5693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4" name="Freeform 5694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5" name="Freeform 5695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6" name="Freeform 5696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7" name="Freeform 5697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8" name="Freeform 5698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9" name="Freeform 5699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0" name="Freeform 5700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1" name="Freeform 5701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2" name="Freeform 5702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3" name="Freeform 5703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5704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33184" name="Freeform 5705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5" name="Freeform 5706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6" name="Freeform 5707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7" name="Freeform 5708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8" name="Freeform 5709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9" name="Freeform 5710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0" name="Freeform 5711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1" name="Freeform 5712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2" name="Freeform 5713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3" name="Freeform 5714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4" name="Freeform 5715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69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5" name="Freeform 5716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6" name="Freeform 5717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7" name="Freeform 5718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8" name="Freeform 5719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9" name="Freeform 5720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0" name="Freeform 5721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1" name="Freeform 5722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2" name="Freeform 5723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3" name="Freeform 5724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4" name="Freeform 5725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5" name="Freeform 5726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6" name="Freeform 5727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7" name="Freeform 5728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8" name="Freeform 5729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9" name="Freeform 5730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0" name="Freeform 5731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1" name="Freeform 5732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2" name="Freeform 5733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3" name="Freeform 5734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4" name="Freeform 5735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5" name="Freeform 5736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6" name="Freeform 5737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2 w 16"/>
                  <a:gd name="T3" fmla="*/ 214094 h 24"/>
                  <a:gd name="T4" fmla="*/ 137868 w 16"/>
                  <a:gd name="T5" fmla="*/ 98266 h 24"/>
                  <a:gd name="T6" fmla="*/ 43665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7" name="Freeform 5738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8" name="Freeform 5739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5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9" name="Freeform 5740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0" name="Freeform 5741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1" name="Freeform 5742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2" name="Freeform 5743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3" name="Freeform 5744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4" name="Freeform 5745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5" name="Freeform 5746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6" name="Freeform 5747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7" name="Freeform 5748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8" name="Freeform 5749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9" name="Freeform 5750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0" name="Freeform 5751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1" name="Freeform 5752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2" name="Freeform 5753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3" name="Freeform 5754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4" name="Freeform 5755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5" name="Freeform 5756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6" name="Freeform 5757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7" name="Freeform 5758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8" name="Freeform 5759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9" name="Freeform 5760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0" name="Freeform 5761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1" name="Freeform 5762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2" name="Freeform 5763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3" name="Freeform 5764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4" name="Freeform 5765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5" name="Freeform 5766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6" name="Freeform 5767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7" name="Freeform 5768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8" name="Freeform 5769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9" name="Freeform 5770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0" name="Freeform 5771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1" name="Freeform 5772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2" name="Freeform 5773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2 w 16"/>
                  <a:gd name="T3" fmla="*/ 168135 h 19"/>
                  <a:gd name="T4" fmla="*/ 137868 w 16"/>
                  <a:gd name="T5" fmla="*/ 79178 h 19"/>
                  <a:gd name="T6" fmla="*/ 43665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3" name="Freeform 5774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4" name="Freeform 5775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5" name="Freeform 5776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6" name="Freeform 5777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7" name="Freeform 5778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8" name="Freeform 5779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9" name="Freeform 5780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0" name="Freeform 5781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1" name="Freeform 5782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2" name="Freeform 5783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3" name="Freeform 5784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4" name="Freeform 5785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5" name="Freeform 5786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6" name="Freeform 5787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7" name="Freeform 5788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8" name="Freeform 5789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9" name="Freeform 5790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0" name="Freeform 5791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1" name="Freeform 5792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2" name="Freeform 5793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3" name="Freeform 5794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4" name="Freeform 5795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5" name="Freeform 5796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6" name="Freeform 5797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7" name="Freeform 5798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8" name="Freeform 5799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9" name="Freeform 5800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0" name="Freeform 5801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1" name="Freeform 5802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2" name="Freeform 5803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3" name="Freeform 5804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4" name="Freeform 5805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5" name="Freeform 5806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6" name="Freeform 5807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2 w 16"/>
                  <a:gd name="T3" fmla="*/ 214094 h 24"/>
                  <a:gd name="T4" fmla="*/ 137868 w 16"/>
                  <a:gd name="T5" fmla="*/ 62135 h 24"/>
                  <a:gd name="T6" fmla="*/ 43665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7" name="Freeform 5808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8" name="Freeform 5809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9" name="Freeform 5810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0" name="Freeform 5811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1" name="Freeform 5812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2" name="Freeform 5813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2 w 16"/>
                  <a:gd name="T3" fmla="*/ 183284 h 20"/>
                  <a:gd name="T4" fmla="*/ 137868 w 16"/>
                  <a:gd name="T5" fmla="*/ 54585 h 20"/>
                  <a:gd name="T6" fmla="*/ 43665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3" name="Freeform 5814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4" name="Freeform 5815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5" name="Freeform 5816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6" name="Freeform 5817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7" name="Freeform 5818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8" name="Freeform 5819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9" name="Freeform 5820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0" name="Freeform 5821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1" name="Freeform 5822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2" name="Freeform 5823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3" name="Freeform 5824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4" name="Freeform 5825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5" name="Freeform 5826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6" name="Freeform 5827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7" name="Freeform 5828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8" name="Freeform 5829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9" name="Freeform 5830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0" name="Freeform 5831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1" name="Freeform 5832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2" name="Freeform 5833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3" name="Freeform 5834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4" name="Freeform 5835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5" name="Freeform 5836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6" name="Freeform 5837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7" name="Freeform 5838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8" name="Freeform 5839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9" name="Freeform 5840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0" name="Freeform 5841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1" name="Freeform 5842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2" name="Freeform 5843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3" name="Freeform 5844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4" name="Freeform 5845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5" name="Freeform 5846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6" name="Freeform 5847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7" name="Freeform 5848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8" name="Freeform 5849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9" name="Freeform 5850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0" name="Freeform 5851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1" name="Freeform 5852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2" name="Freeform 5853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3" name="Freeform 5854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4" name="Freeform 5855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5" name="Freeform 5856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6" name="Freeform 5857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7" name="Freeform 5858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8" name="Freeform 5859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9" name="Freeform 5860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0" name="Freeform 5861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1" name="Freeform 5862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2" name="Freeform 5863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3" name="Freeform 5864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4" name="Freeform 5865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5" name="Freeform 5866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6" name="Freeform 5867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7" name="Freeform 5868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8" name="Freeform 5869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9" name="Freeform 5870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0" name="Freeform 5871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1" name="Freeform 5872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2" name="Freeform 5873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3" name="Freeform 5874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4" name="Freeform 5875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5" name="Freeform 5876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6" name="Freeform 5877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7" name="Freeform 5878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8" name="Freeform 5879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9" name="Freeform 5880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0" name="Freeform 5881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1" name="Freeform 5882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2" name="Freeform 5883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3" name="Freeform 5884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4" name="Freeform 5885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5" name="Freeform 5886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6" name="Freeform 5887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7" name="Freeform 5888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8" name="Freeform 5889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9" name="Freeform 5890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0" name="Freeform 5891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2 w 16"/>
                  <a:gd name="T3" fmla="*/ 106936 h 12"/>
                  <a:gd name="T4" fmla="*/ 137868 w 16"/>
                  <a:gd name="T5" fmla="*/ 44795 h 12"/>
                  <a:gd name="T6" fmla="*/ 43665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1" name="Freeform 5892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2" name="Freeform 5893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3" name="Freeform 5894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4" name="Freeform 5895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5" name="Freeform 5896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6" name="Freeform 5897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7" name="Freeform 5898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8" name="Freeform 5899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9" name="Freeform 5900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0" name="Freeform 5901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1" name="Freeform 5902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2" name="Freeform 5903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2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3" name="Freeform 5904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3" name="Group 5905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6008" name="Freeform 5906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9" name="Freeform 5907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0" name="Freeform 5908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1" name="Freeform 5909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2" name="Freeform 5910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3" name="Freeform 5911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4" name="Freeform 5912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5" name="Freeform 5913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6" name="Freeform 5914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7" name="Freeform 5915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8" name="Freeform 5916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9" name="Freeform 5917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0" name="Freeform 5918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1" name="Freeform 5919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2" name="Freeform 5920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6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3" name="Freeform 5921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4" name="Freeform 5922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5" name="Freeform 5923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6" name="Freeform 5924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7" name="Freeform 5925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8" name="Freeform 5926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9" name="Freeform 5927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0" name="Freeform 5928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1" name="Freeform 5929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2" name="Freeform 5930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3" name="Freeform 5931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4" name="Freeform 5932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5" name="Freeform 5933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6" name="Freeform 5934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7" name="Freeform 5935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8" name="Freeform 5936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9" name="Freeform 5937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0" name="Freeform 5938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1" name="Freeform 5939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" name="Freeform 5940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" name="Freeform 5941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" name="Freeform 5942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" name="Freeform 5943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" name="Freeform 5944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" name="Freeform 5945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" name="Freeform 5946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" name="Freeform 5947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" name="Freeform 5948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" name="Freeform 5949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" name="Freeform 5950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" name="Freeform 5951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" name="Freeform 5952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" name="Freeform 5953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" name="Freeform 5954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" name="Freeform 5955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" name="Freeform 5956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" name="Freeform 5957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" name="Freeform 5958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" name="Freeform 5959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" name="Freeform 5960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" name="Freeform 5961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4" name="Freeform 5962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2 w 16"/>
                  <a:gd name="T3" fmla="*/ 137497 h 15"/>
                  <a:gd name="T4" fmla="*/ 137868 w 16"/>
                  <a:gd name="T5" fmla="*/ 54585 h 15"/>
                  <a:gd name="T6" fmla="*/ 43665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5" name="Freeform 5963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6" name="Freeform 5964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7" name="Freeform 5965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8" name="Freeform 5966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" name="Freeform 5967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" name="Freeform 5968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2 w 16"/>
                  <a:gd name="T3" fmla="*/ 130119 h 15"/>
                  <a:gd name="T4" fmla="*/ 137868 w 16"/>
                  <a:gd name="T5" fmla="*/ 43823 h 15"/>
                  <a:gd name="T6" fmla="*/ 43665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" name="Freeform 5969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" name="Freeform 5970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" name="Freeform 5971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" name="Freeform 5972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" name="Freeform 5973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" name="Freeform 5974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" name="Freeform 5975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" name="Freeform 5976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9" name="Freeform 5977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0" name="Freeform 5978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1" name="Freeform 5979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2" name="Freeform 5980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3" name="Freeform 5981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4" name="Freeform 5982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5" name="Freeform 5983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6" name="Freeform 5984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7" name="Freeform 5985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8" name="Freeform 5986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9" name="Freeform 5987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0" name="Freeform 5988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1" name="Freeform 5989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2" name="Freeform 5990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3" name="Freeform 5991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4" name="Freeform 5992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5" name="Freeform 5993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6" name="Freeform 5994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7" name="Freeform 5995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8" name="Freeform 5996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9" name="Freeform 5997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0" name="Freeform 5998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1" name="Freeform 5999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2" name="Freeform 6000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3" name="Freeform 6001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4" name="Freeform 6002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5" name="Freeform 6003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6" name="Freeform 6004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7" name="Freeform 6005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8" name="Freeform 6006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9" name="Freeform 6007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0" name="Freeform 6008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1" name="Freeform 6009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2" name="Freeform 6010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3" name="Freeform 6011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4" name="Freeform 6012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5" name="Freeform 6013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6" name="Freeform 6014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7" name="Freeform 6015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8" name="Freeform 6016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9" name="Freeform 6017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0" name="Freeform 6018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1" name="Freeform 6019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2" name="Freeform 6020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3" name="Freeform 6021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4" name="Freeform 6022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5" name="Freeform 6023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6" name="Freeform 6024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7" name="Freeform 6025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8" name="Freeform 6026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9" name="Freeform 6027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0" name="Freeform 6028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1" name="Freeform 6029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2" name="Freeform 6030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3" name="Freeform 6031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4" name="Freeform 6032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5" name="Freeform 6033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6" name="Freeform 6034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7" name="Freeform 6035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8" name="Freeform 6036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9" name="Freeform 6037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0" name="Freeform 6038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1" name="Freeform 6039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2" name="Freeform 6040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3" name="Freeform 6041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0" name="Freeform 6042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1" name="Freeform 6043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2" name="Freeform 6044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3" name="Freeform 6045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4" name="Freeform 6046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5" name="Freeform 6047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6" name="Freeform 6048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7" name="Freeform 6049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8" name="Freeform 6050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29" name="Freeform 6051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0" name="Freeform 6052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1" name="Freeform 6053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2" name="Freeform 6054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3" name="Freeform 6055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4" name="Freeform 6056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5" name="Freeform 6057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6" name="Freeform 6058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7" name="Freeform 6059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8" name="Freeform 6060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9" name="Freeform 6061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0" name="Freeform 6062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1" name="Freeform 6063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2" name="Freeform 6064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3" name="Freeform 6065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4" name="Freeform 6066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5" name="Freeform 6067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6" name="Freeform 6068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7" name="Freeform 6069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8" name="Freeform 6070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9" name="Freeform 6071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0" name="Freeform 6072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1" name="Freeform 6073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2" name="Freeform 6074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3" name="Freeform 6075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4" name="Freeform 6076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5" name="Freeform 6077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6" name="Freeform 6078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7" name="Freeform 6079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8" name="Freeform 6080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9" name="Freeform 6081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0" name="Freeform 6082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1" name="Freeform 6083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2" name="Freeform 6084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3" name="Freeform 6085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4" name="Freeform 6086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5" name="Freeform 6087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6" name="Freeform 6088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7" name="Freeform 6089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8" name="Freeform 6090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9" name="Freeform 6091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0" name="Freeform 6092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69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1" name="Freeform 6093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2" name="Freeform 6094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3" name="Freeform 6095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4" name="Freeform 6096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5" name="Freeform 6097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6" name="Freeform 6098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7" name="Freeform 6099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8" name="Freeform 6100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9" name="Freeform 6101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0" name="Freeform 6102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1" name="Freeform 6103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2" name="Freeform 6104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3" name="Freeform 6105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4" name="Group 6106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5808" name="Freeform 6107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9" name="Freeform 6108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0" name="Freeform 6109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1" name="Freeform 6110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2" name="Freeform 6111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3" name="Freeform 6112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4" name="Freeform 6113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5" name="Freeform 6114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6" name="Freeform 6115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7" name="Freeform 6116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8" name="Freeform 6117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9" name="Freeform 6118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0" name="Freeform 6119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1" name="Freeform 6120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2" name="Freeform 6121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3" name="Freeform 6122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4" name="Freeform 6123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5" name="Freeform 6124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6" name="Freeform 6125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7" name="Freeform 6126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8" name="Freeform 6127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9" name="Freeform 6128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0" name="Freeform 6129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1" name="Freeform 6130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2" name="Freeform 6131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3" name="Freeform 6132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4" name="Freeform 6133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5" name="Freeform 6134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" name="Freeform 6135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" name="Freeform 6136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" name="Freeform 6137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" name="Freeform 6138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" name="Freeform 6139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" name="Freeform 6140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" name="Freeform 6141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" name="Freeform 6142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" name="Freeform 6143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" name="Freeform 6144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" name="Freeform 6145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" name="Freeform 6146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" name="Freeform 6147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" name="Freeform 6148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" name="Freeform 6149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" name="Freeform 6150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" name="Freeform 6151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" name="Freeform 6152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" name="Freeform 6153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" name="Freeform 6154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" name="Freeform 6155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" name="Freeform 6156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" name="Freeform 6157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" name="Freeform 6158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" name="Freeform 6159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" name="Freeform 6160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" name="Freeform 6161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" name="Freeform 6162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" name="Freeform 6163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" name="Freeform 6164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" name="Freeform 6165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" name="Freeform 6166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" name="Freeform 6167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" name="Freeform 6168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" name="Freeform 6169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" name="Freeform 6170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" name="Freeform 6171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" name="Freeform 6172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" name="Freeform 6173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" name="Freeform 6174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6" name="Freeform 6175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7" name="Freeform 6176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8" name="Freeform 6177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9" name="Freeform 6178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0" name="Freeform 6179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1" name="Freeform 6180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2" name="Freeform 6181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3" name="Freeform 6182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4" name="Freeform 6183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5" name="Freeform 6184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6" name="Freeform 6185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7" name="Freeform 6186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8" name="Freeform 6187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9" name="Freeform 6188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0" name="Freeform 6189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1" name="Freeform 6190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2" name="Freeform 6191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3" name="Freeform 6192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4" name="Freeform 6193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5" name="Freeform 6194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6" name="Freeform 6195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7" name="Freeform 6196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8" name="Freeform 6197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9" name="Freeform 6198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0" name="Freeform 6199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1" name="Freeform 6200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2" name="Freeform 6201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3" name="Freeform 6202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4" name="Freeform 6203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5" name="Freeform 6204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6" name="Freeform 6205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7" name="Freeform 6206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8" name="Freeform 6207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9" name="Freeform 6208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0" name="Freeform 6209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1" name="Freeform 6210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2" name="Freeform 6211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3" name="Freeform 6212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4" name="Freeform 6213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5" name="Freeform 6214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6" name="Freeform 6215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7" name="Freeform 6216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8" name="Freeform 6217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9" name="Freeform 6218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0" name="Freeform 6219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1" name="Freeform 6220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2" name="Freeform 6221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3" name="Freeform 6222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4" name="Freeform 6223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5" name="Freeform 6224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6" name="Freeform 6225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7" name="Freeform 6226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8" name="Freeform 6227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9" name="Freeform 6228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0" name="Freeform 6229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1" name="Freeform 6230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2" name="Freeform 6231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3" name="Freeform 6232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4" name="Freeform 6233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5" name="Freeform 6234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6" name="Freeform 6235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7" name="Freeform 6236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8" name="Freeform 6237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" name="Freeform 6238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" name="Freeform 6239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" name="Freeform 6240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" name="Freeform 6241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" name="Freeform 6242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" name="Freeform 6243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" name="Freeform 6244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" name="Freeform 6245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" name="Freeform 6246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" name="Freeform 6247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" name="Freeform 6248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" name="Freeform 6249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2 w 16"/>
                  <a:gd name="T3" fmla="*/ 92192 h 11"/>
                  <a:gd name="T4" fmla="*/ 137868 w 16"/>
                  <a:gd name="T5" fmla="*/ 32982 h 11"/>
                  <a:gd name="T6" fmla="*/ 43665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" name="Freeform 6250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" name="Freeform 6251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" name="Freeform 6252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" name="Freeform 6253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" name="Freeform 6254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" name="Freeform 6255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" name="Freeform 6256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" name="Freeform 6257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" name="Freeform 6258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" name="Freeform 6259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" name="Freeform 6260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" name="Freeform 6261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" name="Freeform 6262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" name="Freeform 6263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5" name="Freeform 6264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6" name="Freeform 6265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7" name="Freeform 6266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8" name="Freeform 6267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9" name="Freeform 6268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0" name="Freeform 6269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1" name="Freeform 6270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2" name="Freeform 6271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3" name="Freeform 6272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4" name="Freeform 6273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5" name="Freeform 6274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6" name="Freeform 6275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7" name="Freeform 6276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8" name="Freeform 6277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9" name="Freeform 6278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0" name="Freeform 6279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1" name="Freeform 6280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2" name="Freeform 6281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3" name="Freeform 6282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4" name="Freeform 6283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5" name="Freeform 6284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6" name="Freeform 6285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7" name="Freeform 6286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8" name="Freeform 6287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9" name="Freeform 6288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0" name="Freeform 6289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1" name="Freeform 6290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2" name="Freeform 6291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3" name="Freeform 6292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4" name="Freeform 6293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5" name="Freeform 6294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6" name="Freeform 6295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7" name="Freeform 6296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8" name="Freeform 6297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9" name="Freeform 6298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0" name="Freeform 6299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1" name="Freeform 6300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2" name="Freeform 6301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3" name="Freeform 6302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4" name="Freeform 6303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5" name="Freeform 6304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6" name="Freeform 6305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7" name="Freeform 6306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5" name="Group 6307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5608" name="Freeform 6308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9" name="Freeform 6309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0" name="Freeform 6310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1" name="Freeform 6311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2" name="Freeform 6312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3" name="Freeform 6313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4" name="Freeform 6314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5" name="Freeform 6315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6" name="Freeform 6316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7" name="Freeform 6317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8" name="Freeform 6318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9" name="Freeform 6319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0" name="Freeform 6320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1" name="Freeform 6321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2" name="Freeform 6322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3" name="Freeform 6323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4" name="Freeform 6324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5" name="Freeform 6325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6" name="Freeform 6326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7" name="Freeform 6327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8" name="Freeform 6328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9" name="Freeform 6329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0" name="Freeform 6330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1" name="Freeform 6331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" name="Freeform 6332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" name="Freeform 6333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" name="Freeform 6334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" name="Freeform 6335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" name="Freeform 6336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" name="Freeform 6337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" name="Freeform 6338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" name="Freeform 6339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" name="Freeform 6340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" name="Freeform 6341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" name="Freeform 6342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" name="Freeform 6343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" name="Freeform 6344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" name="Freeform 6345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" name="Freeform 6346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" name="Freeform 6347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" name="Freeform 6348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" name="Freeform 6349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" name="Freeform 6350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" name="Freeform 6351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" name="Freeform 6352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" name="Freeform 6353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" name="Freeform 6354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" name="Freeform 6355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" name="Freeform 6356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" name="Freeform 6357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" name="Freeform 6358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6359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6360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6361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6362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6363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6364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6365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6366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6367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6368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6369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6370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6371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6372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6373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" name="Freeform 6374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" name="Freeform 6375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" name="Freeform 6376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" name="Freeform 6377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" name="Freeform 6378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" name="Freeform 6379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" name="Freeform 6380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" name="Freeform 6381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" name="Freeform 6382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" name="Freeform 6383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" name="Freeform 6384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2 w 16"/>
                  <a:gd name="T3" fmla="*/ 84430 h 10"/>
                  <a:gd name="T4" fmla="*/ 137868 w 16"/>
                  <a:gd name="T5" fmla="*/ 24967 h 10"/>
                  <a:gd name="T6" fmla="*/ 43665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5" name="Freeform 6385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6" name="Freeform 6386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7" name="Freeform 6387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8" name="Freeform 6388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2 w 16"/>
                  <a:gd name="T3" fmla="*/ 92192 h 11"/>
                  <a:gd name="T4" fmla="*/ 137868 w 16"/>
                  <a:gd name="T5" fmla="*/ 32982 h 11"/>
                  <a:gd name="T6" fmla="*/ 43665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9" name="Freeform 6389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0" name="Freeform 6390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" name="Freeform 6391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" name="Freeform 6392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" name="Freeform 6393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" name="Freeform 6394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" name="Freeform 6395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" name="Freeform 6396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" name="Freeform 6397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" name="Freeform 6398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9" name="Freeform 6399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0" name="Freeform 6400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1" name="Freeform 6401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2" name="Freeform 6402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3" name="Freeform 6403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" name="Freeform 6404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5" name="Freeform 6405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" name="Freeform 6406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" name="Freeform 6407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" name="Freeform 6408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" name="Freeform 6409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" name="Freeform 6410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" name="Freeform 6411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" name="Freeform 6412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" name="Freeform 6413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4" name="Freeform 6414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5" name="Freeform 6415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6" name="Freeform 6416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7" name="Freeform 6417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8" name="Freeform 6418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9" name="Freeform 6419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0" name="Freeform 6420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1" name="Freeform 6421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2" name="Freeform 6422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3" name="Freeform 6423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4" name="Freeform 6424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5" name="Freeform 6425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6" name="Freeform 6426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7" name="Freeform 6427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8" name="Freeform 6428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9" name="Freeform 6429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0" name="Freeform 6430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1" name="Freeform 6431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2" name="Freeform 6432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2 w 16"/>
                  <a:gd name="T3" fmla="*/ 91524 h 10"/>
                  <a:gd name="T4" fmla="*/ 137868 w 16"/>
                  <a:gd name="T5" fmla="*/ 28136 h 10"/>
                  <a:gd name="T6" fmla="*/ 43665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3" name="Freeform 6433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" name="Freeform 6434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" name="Freeform 6435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" name="Freeform 6436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" name="Freeform 6437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" name="Freeform 6438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" name="Freeform 6439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" name="Freeform 6440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" name="Freeform 6441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" name="Freeform 6442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" name="Freeform 6443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" name="Freeform 6444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" name="Freeform 6445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" name="Freeform 6446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" name="Freeform 6447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" name="Freeform 6448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" name="Freeform 6449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" name="Freeform 6450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" name="Freeform 6451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" name="Freeform 6452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" name="Freeform 6453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" name="Freeform 6454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" name="Freeform 6455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" name="Freeform 6456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" name="Freeform 6457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" name="Freeform 6458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" name="Freeform 6459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" name="Freeform 6460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" name="Freeform 6461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" name="Freeform 6462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" name="Freeform 6463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" name="Freeform 6464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" name="Freeform 6465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" name="Freeform 6466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" name="Freeform 6467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" name="Freeform 6468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" name="Freeform 6469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" name="Freeform 6470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" name="Freeform 6471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" name="Freeform 6472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" name="Freeform 6473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" name="Freeform 6474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" name="Freeform 6475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" name="Freeform 6476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" name="Freeform 6477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" name="Freeform 6478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" name="Freeform 6479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" name="Freeform 6480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" name="Freeform 6481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" name="Freeform 6482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" name="Freeform 6483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" name="Freeform 6484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" name="Freeform 6485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" name="Freeform 6486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" name="Freeform 6487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" name="Freeform 6488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" name="Freeform 6489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" name="Freeform 6490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" name="Freeform 6491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" name="Freeform 6492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" name="Freeform 6493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" name="Freeform 6494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" name="Freeform 6495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" name="Freeform 6496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" name="Freeform 6497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" name="Freeform 6498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9" name="Freeform 6499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0" name="Freeform 6500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2 w 16"/>
                  <a:gd name="T3" fmla="*/ 92192 h 11"/>
                  <a:gd name="T4" fmla="*/ 137868 w 16"/>
                  <a:gd name="T5" fmla="*/ 32982 h 11"/>
                  <a:gd name="T6" fmla="*/ 43665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1" name="Freeform 6501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2" name="Freeform 6502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3" name="Freeform 6503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4" name="Freeform 6504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2 w 16"/>
                  <a:gd name="T3" fmla="*/ 99206 h 11"/>
                  <a:gd name="T4" fmla="*/ 137868 w 16"/>
                  <a:gd name="T5" fmla="*/ 27627 h 11"/>
                  <a:gd name="T6" fmla="*/ 43665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5" name="Freeform 6505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6" name="Freeform 6506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7" name="Freeform 6507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6" name="Group 6508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5408" name="Freeform 6509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" name="Freeform 6510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" name="Freeform 6511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" name="Freeform 6512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" name="Freeform 6513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" name="Freeform 6514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" name="Freeform 6515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" name="Freeform 6516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" name="Freeform 6517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" name="Freeform 6518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" name="Freeform 6519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" name="Freeform 6520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" name="Freeform 6521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Freeform 6522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" name="Freeform 6523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" name="Freeform 6524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" name="Freeform 6525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" name="Freeform 6526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" name="Freeform 6527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" name="Freeform 6528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" name="Freeform 6529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" name="Freeform 6530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" name="Freeform 6531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" name="Freeform 6532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" name="Freeform 6533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Freeform 6534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" name="Freeform 6535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" name="Freeform 6536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" name="Freeform 6537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" name="Freeform 6538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" name="Freeform 6539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2 w 16"/>
                  <a:gd name="T3" fmla="*/ 99206 h 11"/>
                  <a:gd name="T4" fmla="*/ 137868 w 16"/>
                  <a:gd name="T5" fmla="*/ 36609 h 11"/>
                  <a:gd name="T6" fmla="*/ 43665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" name="Freeform 6540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" name="Freeform 6541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" name="Freeform 6542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" name="Freeform 6543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" name="Freeform 6544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" name="Freeform 6545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" name="Freeform 6546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" name="Freeform 6547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" name="Freeform 6548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" name="Freeform 6549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" name="Freeform 6550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" name="Freeform 6551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" name="Freeform 6552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" name="Freeform 6553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" name="Freeform 6554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" name="Freeform 6555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" name="Freeform 6556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" name="Freeform 6557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" name="Freeform 6558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" name="Freeform 6559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" name="Freeform 6560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" name="Freeform 6561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" name="Freeform 6562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" name="Freeform 6563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" name="Freeform 6564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" name="Freeform 6565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" name="Freeform 6566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" name="Freeform 6567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" name="Freeform 6568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" name="Freeform 6569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" name="Freeform 6570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" name="Freeform 6571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" name="Freeform 6572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" name="Freeform 6573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" name="Freeform 6574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" name="Freeform 6575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" name="Freeform 6576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" name="Freeform 6577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" name="Freeform 6578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8" name="Freeform 6579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9" name="Freeform 6580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0" name="Freeform 6581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1" name="Freeform 6582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2" name="Freeform 6583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3" name="Freeform 6584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4" name="Freeform 6585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5" name="Freeform 6586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6" name="Freeform 6587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7" name="Freeform 6588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8" name="Freeform 6589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9" name="Freeform 6590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0" name="Freeform 6591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" name="Freeform 6592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2" name="Freeform 6593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3" name="Freeform 6594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4" name="Freeform 6595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5" name="Freeform 6596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6" name="Freeform 6597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7" name="Freeform 6598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8" name="Freeform 6599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" name="Freeform 6600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" name="Freeform 6601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" name="Freeform 6602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2" name="Freeform 6603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" name="Freeform 6604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" name="Freeform 6605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5" name="Freeform 6606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6" name="Freeform 6607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7" name="Freeform 6608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8" name="Freeform 6609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9" name="Freeform 6610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0" name="Freeform 6611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1" name="Freeform 6612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2" name="Freeform 6613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3" name="Freeform 6614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4" name="Freeform 6615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5" name="Freeform 6616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6" name="Freeform 6617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7" name="Freeform 6618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8" name="Freeform 6619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9" name="Freeform 6620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0" name="Freeform 6621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1" name="Freeform 6622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2" name="Freeform 6623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3" name="Freeform 6624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4" name="Freeform 6625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5" name="Freeform 6626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6" name="Freeform 6627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7" name="Freeform 6628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8" name="Freeform 6629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" name="Freeform 6630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" name="Freeform 6631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" name="Freeform 6632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" name="Freeform 6633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" name="Freeform 6634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" name="Freeform 6635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" name="Freeform 6636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" name="Freeform 6637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" name="Freeform 6638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" name="Freeform 6639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" name="Freeform 6640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" name="Freeform 6641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" name="Freeform 6642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" name="Freeform 6643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" name="Freeform 6644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" name="Freeform 6645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" name="Freeform 6646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" name="Freeform 6647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" name="Freeform 6648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" name="Freeform 6649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" name="Freeform 6650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" name="Freeform 6651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" name="Freeform 6652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" name="Freeform 6653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" name="Freeform 6654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" name="Freeform 6655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" name="Freeform 6656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" name="Freeform 6657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" name="Freeform 6658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" name="Freeform 6659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" name="Freeform 6660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" name="Freeform 6661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" name="Freeform 6662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" name="Freeform 6663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6664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6665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6666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6667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6668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6669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6670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6671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6672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6673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6674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6675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6676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6677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6678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" name="Freeform 6679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" name="Freeform 6680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" name="Freeform 6681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" name="Freeform 6682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" name="Freeform 6683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" name="Freeform 6684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" name="Freeform 6685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" name="Freeform 6686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6" name="Freeform 6687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7" name="Freeform 6688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8" name="Freeform 6689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9" name="Freeform 6690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0" name="Freeform 6691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" name="Freeform 6692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2" name="Freeform 6693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3" name="Freeform 6694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4" name="Freeform 6695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5" name="Freeform 6696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6" name="Freeform 6697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7" name="Freeform 6698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8" name="Freeform 6699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9" name="Freeform 6700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0" name="Freeform 6701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1" name="Freeform 6702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2" name="Freeform 6703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3" name="Freeform 6704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4" name="Freeform 6705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5" name="Freeform 6706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6" name="Freeform 6707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7" name="Freeform 6708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7" name="Group 6709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5208" name="Freeform 6710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6711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6712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6713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Freeform 6714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Freeform 6715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Freeform 6716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Freeform 6717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Freeform 6718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Freeform 6719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Freeform 6720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Freeform 6721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Freeform 6722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Line 6723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Line 6724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Line 6725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Line 6726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" name="Line 6727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Line 6728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Line 6729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Line 6730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Line 6731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Line 6732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Line 6733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Line 6734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Line 6735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Line 6736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Line 6737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Line 6738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Line 6739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Line 6740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Line 6741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Line 6742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Line 6743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Line 6744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Line 6745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Line 6746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" name="Line 6747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Line 6748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Line 6749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Line 6750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Line 6751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Line 6752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Line 6753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Line 6754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Line 6755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Line 6756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" name="Line 6757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Line 6758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Line 6759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Line 6760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Line 6761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Line 6762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Line 6763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Line 6764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Line 6765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Line 6766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Line 6767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Line 6768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Line 6769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Line 6770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Line 6771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Line 6772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Line 6773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Line 6774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" name="Line 6775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Line 6776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Line 6777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Line 6778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Line 6779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Line 6780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" name="Line 6781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Line 6782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Line 6783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Line 6784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Line 6785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Line 6786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Line 6787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Line 6788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6789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Line 6790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Line 6791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Line 6792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Line 6793"/>
              <p:cNvSpPr>
                <a:spLocks noChangeShapeType="1"/>
              </p:cNvSpPr>
              <p:nvPr/>
            </p:nvSpPr>
            <p:spPr bwMode="auto">
              <a:xfrm>
                <a:off x="2775" y="25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Line 6794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Line 6795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Line 6796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Line 6797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Line 6798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Line 6799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Line 6800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Line 6801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Line 6802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Line 6803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Line 6804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Line 6805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Line 6806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Line 6807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Line 6808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Line 6809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" name="Line 6810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" name="Line 6811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" name="Line 6812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" name="Line 6813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" name="Line 6814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" name="Line 6815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" name="Line 6816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" name="Line 6817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" name="Line 6818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" name="Line 6819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" name="Line 6820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" name="Line 6821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" name="Line 6822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" name="Line 6823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" name="Line 6824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" name="Line 6825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" name="Line 6826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" name="Line 6827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" name="Line 6828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" name="Line 6829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" name="Line 6830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" name="Line 6831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" name="Line 6832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" name="Line 6833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" name="Line 6834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" name="Line 6835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" name="Line 6836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" name="Line 6837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Line 6838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Line 6839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Line 6840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Line 6841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Line 6842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Line 6843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Line 6844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Line 6845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Line 6846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Line 6847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Line 6848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Line 6849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Line 6850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Line 6851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Line 6852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" name="Line 6853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" name="Line 6854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" name="Line 6855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" name="Line 6856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" name="Line 6857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6" name="Line 6858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7" name="Line 6859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" name="Line 6860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" name="Line 6861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" name="Line 6862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Line 6863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" name="Line 6864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Line 6865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" name="Line 6866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Line 6867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" name="Line 6868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" name="Line 6869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" name="Line 6870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" name="Line 6871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" name="Line 6872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" name="Line 6873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" name="Line 6874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3" name="Line 6875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4" name="Line 6876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5" name="Line 6877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" name="Line 6878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7" name="Line 6879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8" name="Line 6880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9" name="Line 6881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0" name="Line 6882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1" name="Line 6883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2" name="Line 6884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3" name="Line 6885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4" name="Line 6886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5" name="Line 6887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" name="Line 6888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7" name="Line 6889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8" name="Line 6890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9" name="Line 6891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0" name="Line 6892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1" name="Line 6893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2" name="Line 6894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3" name="Line 6895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4" name="Line 6896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5" name="Line 6897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6" name="Line 6898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7" name="Line 6899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8" name="Line 6900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9" name="Line 6901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0" name="Line 6902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1" name="Line 6903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2" name="Line 6904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3" name="Line 6905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4" name="Line 6906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5" name="Line 6907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" name="Line 6908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" name="Line 6909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8" name="Line 6910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911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6912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913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6914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6915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6916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6917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6918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6919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6920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6921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6922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6923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6924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6925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6926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6927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6928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6929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6930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6931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6932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6933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6934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6935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6936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6937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6938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6939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6940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6941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6942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6943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6944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6945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6946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6947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6948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6949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Rectangle 6950"/>
          <p:cNvSpPr>
            <a:spLocks noChangeArrowheads="1"/>
          </p:cNvSpPr>
          <p:nvPr/>
        </p:nvSpPr>
        <p:spPr bwMode="auto">
          <a:xfrm>
            <a:off x="152400" y="5032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Two fundamental ways of representing geography are </a:t>
            </a:r>
            <a:r>
              <a:rPr lang="en-US" sz="3200" b="1" u="sng">
                <a:solidFill>
                  <a:schemeClr val="accent2"/>
                </a:solidFill>
              </a:rPr>
              <a:t>discrete objects</a:t>
            </a:r>
            <a:r>
              <a:rPr lang="en-US" sz="3200">
                <a:solidFill>
                  <a:schemeClr val="tx2"/>
                </a:solidFill>
              </a:rPr>
              <a:t> and </a:t>
            </a:r>
            <a:r>
              <a:rPr lang="en-US" sz="3200" b="1" u="sng">
                <a:solidFill>
                  <a:srgbClr val="FF3300"/>
                </a:solidFill>
              </a:rPr>
              <a:t>fields</a:t>
            </a:r>
            <a:r>
              <a:rPr lang="en-US" sz="3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5" name="Text Box 6951"/>
          <p:cNvSpPr txBox="1">
            <a:spLocks noChangeArrowheads="1"/>
          </p:cNvSpPr>
          <p:nvPr/>
        </p:nvSpPr>
        <p:spPr bwMode="auto">
          <a:xfrm>
            <a:off x="669925" y="2022475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The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discrete object view</a:t>
            </a:r>
            <a:r>
              <a:rPr lang="en-US" sz="2400">
                <a:latin typeface="Times New Roman" pitchFamily="18" charset="0"/>
              </a:rPr>
              <a:t> represents the real world as objects with well defined boundaries in empty space.</a:t>
            </a:r>
          </a:p>
        </p:txBody>
      </p:sp>
      <p:sp>
        <p:nvSpPr>
          <p:cNvPr id="5126" name="Text Box 6952"/>
          <p:cNvSpPr txBox="1">
            <a:spLocks noChangeArrowheads="1"/>
          </p:cNvSpPr>
          <p:nvPr/>
        </p:nvSpPr>
        <p:spPr bwMode="auto">
          <a:xfrm>
            <a:off x="762000" y="4343400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The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field view</a:t>
            </a:r>
            <a:r>
              <a:rPr lang="en-US" sz="2400">
                <a:latin typeface="Times New Roman" pitchFamily="18" charset="0"/>
              </a:rPr>
              <a:t> represents the real world as a finite number of variables, each one defined at each possible position.</a:t>
            </a:r>
          </a:p>
        </p:txBody>
      </p:sp>
      <p:grpSp>
        <p:nvGrpSpPr>
          <p:cNvPr id="5127" name="Group 6953"/>
          <p:cNvGrpSpPr>
            <a:grpSpLocks/>
          </p:cNvGrpSpPr>
          <p:nvPr/>
        </p:nvGrpSpPr>
        <p:grpSpPr bwMode="auto">
          <a:xfrm>
            <a:off x="1192213" y="3048000"/>
            <a:ext cx="998537" cy="490538"/>
            <a:chOff x="655" y="1920"/>
            <a:chExt cx="629" cy="309"/>
          </a:xfrm>
        </p:grpSpPr>
        <p:sp>
          <p:nvSpPr>
            <p:cNvPr id="5148" name="Oval 695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695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8" charset="0"/>
                </a:rPr>
                <a:t>(x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  <a:r>
                <a:rPr lang="en-US" sz="2400">
                  <a:latin typeface="Times New Roman" pitchFamily="18" charset="0"/>
                </a:rPr>
                <a:t>,y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  <a:r>
                <a:rPr lang="en-US" sz="2400">
                  <a:latin typeface="Times New Roman" pitchFamily="18" charset="0"/>
                </a:rPr>
                <a:t>)</a:t>
              </a:r>
            </a:p>
          </p:txBody>
        </p:sp>
      </p:grpSp>
      <p:grpSp>
        <p:nvGrpSpPr>
          <p:cNvPr id="5128" name="Group 6956"/>
          <p:cNvGrpSpPr>
            <a:grpSpLocks/>
          </p:cNvGrpSpPr>
          <p:nvPr/>
        </p:nvGrpSpPr>
        <p:grpSpPr bwMode="auto">
          <a:xfrm>
            <a:off x="3352800" y="3048000"/>
            <a:ext cx="1898650" cy="481013"/>
            <a:chOff x="1664" y="2026"/>
            <a:chExt cx="1196" cy="303"/>
          </a:xfrm>
        </p:grpSpPr>
        <p:sp>
          <p:nvSpPr>
            <p:cNvPr id="5140" name="Line 6957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Line 6958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6959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6960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6961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6962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6963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Line 6964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9" name="Group 6965"/>
          <p:cNvGrpSpPr>
            <a:grpSpLocks/>
          </p:cNvGrpSpPr>
          <p:nvPr/>
        </p:nvGrpSpPr>
        <p:grpSpPr bwMode="auto">
          <a:xfrm>
            <a:off x="6324600" y="2968625"/>
            <a:ext cx="1550988" cy="612775"/>
            <a:chOff x="3520" y="3198"/>
            <a:chExt cx="977" cy="530"/>
          </a:xfrm>
        </p:grpSpPr>
        <p:sp>
          <p:nvSpPr>
            <p:cNvPr id="5135" name="Line 6966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967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6968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6969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6970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0" name="Text Box 6971"/>
          <p:cNvSpPr txBox="1">
            <a:spLocks noChangeArrowheads="1"/>
          </p:cNvSpPr>
          <p:nvPr/>
        </p:nvSpPr>
        <p:spPr bwMode="auto">
          <a:xfrm>
            <a:off x="1050925" y="3657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Points</a:t>
            </a:r>
          </a:p>
        </p:txBody>
      </p:sp>
      <p:sp>
        <p:nvSpPr>
          <p:cNvPr id="5131" name="Text Box 6972"/>
          <p:cNvSpPr txBox="1">
            <a:spLocks noChangeArrowheads="1"/>
          </p:cNvSpPr>
          <p:nvPr/>
        </p:nvSpPr>
        <p:spPr bwMode="auto">
          <a:xfrm>
            <a:off x="3733800" y="36576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Lines</a:t>
            </a:r>
          </a:p>
        </p:txBody>
      </p:sp>
      <p:sp>
        <p:nvSpPr>
          <p:cNvPr id="5132" name="Text Box 6973"/>
          <p:cNvSpPr txBox="1">
            <a:spLocks noChangeArrowheads="1"/>
          </p:cNvSpPr>
          <p:nvPr/>
        </p:nvSpPr>
        <p:spPr bwMode="auto">
          <a:xfrm>
            <a:off x="6248400" y="36576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Polygons</a:t>
            </a:r>
          </a:p>
        </p:txBody>
      </p:sp>
      <p:sp>
        <p:nvSpPr>
          <p:cNvPr id="5133" name="Text Box 6974"/>
          <p:cNvSpPr txBox="1">
            <a:spLocks noChangeArrowheads="1"/>
          </p:cNvSpPr>
          <p:nvPr/>
        </p:nvSpPr>
        <p:spPr bwMode="auto">
          <a:xfrm>
            <a:off x="5791200" y="5715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Continuous surface</a:t>
            </a:r>
          </a:p>
        </p:txBody>
      </p:sp>
      <p:sp>
        <p:nvSpPr>
          <p:cNvPr id="5134" name="Rectangle 6975"/>
          <p:cNvSpPr>
            <a:spLocks noChangeArrowheads="1"/>
          </p:cNvSpPr>
          <p:nvPr/>
        </p:nvSpPr>
        <p:spPr bwMode="auto">
          <a:xfrm>
            <a:off x="457200" y="228600"/>
            <a:ext cx="329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b="1">
                <a:solidFill>
                  <a:schemeClr val="tx2"/>
                </a:solidFill>
              </a:rPr>
              <a:t>Spatial Analysis Using 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712788" y="166688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Numerical representation of a spatial surface (</a:t>
            </a:r>
            <a:r>
              <a:rPr lang="en-US" sz="2800">
                <a:solidFill>
                  <a:srgbClr val="FF3300"/>
                </a:solidFill>
              </a:rPr>
              <a:t>field</a:t>
            </a:r>
            <a:r>
              <a:rPr lang="en-US" sz="280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36195" name="Picture 5" descr="tinstruc"/>
          <p:cNvPicPr>
            <a:picLocks noChangeAspect="1" noChangeArrowheads="1"/>
          </p:cNvPicPr>
          <p:nvPr/>
        </p:nvPicPr>
        <p:blipFill>
          <a:blip r:embed="rId3" cstate="print"/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6197" name="Picture 7"/>
          <p:cNvPicPr>
            <a:picLocks noChangeAspect="1" noChangeArrowheads="1"/>
          </p:cNvPicPr>
          <p:nvPr/>
        </p:nvPicPr>
        <p:blipFill>
          <a:blip r:embed="rId4" cstate="print"/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8" descr="elevpts"/>
          <p:cNvPicPr>
            <a:picLocks noChangeAspect="1" noChangeArrowheads="1"/>
          </p:cNvPicPr>
          <p:nvPr/>
        </p:nvPicPr>
        <p:blipFill>
          <a:blip r:embed="rId5" cstate="print"/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9"/>
          <p:cNvPicPr>
            <a:picLocks noChangeArrowheads="1"/>
          </p:cNvPicPr>
          <p:nvPr/>
        </p:nvPicPr>
        <p:blipFill>
          <a:blip r:embed="rId6" cstate="print"/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6200" name="AutoShape 10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AutoShape 11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AutoShape 12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3" name="Text Box 13"/>
          <p:cNvSpPr txBox="1">
            <a:spLocks noChangeArrowheads="1"/>
          </p:cNvSpPr>
          <p:nvPr/>
        </p:nvSpPr>
        <p:spPr bwMode="auto">
          <a:xfrm>
            <a:off x="4251325" y="191611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Grid</a:t>
            </a:r>
          </a:p>
        </p:txBody>
      </p:sp>
      <p:sp>
        <p:nvSpPr>
          <p:cNvPr id="136204" name="Text Box 14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TIN</a:t>
            </a:r>
          </a:p>
        </p:txBody>
      </p:sp>
      <p:sp>
        <p:nvSpPr>
          <p:cNvPr id="136205" name="Text Box 15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Contour and flowline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434263" cy="4500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Triangle sides are constructed by connecting adjacent points so that the minimum angle of each triangle is maximized. Triangle sides cannot cross breaklines.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The TIN format is efficient to store data because the resolution adjusts to the parameter spatial variability.</a:t>
            </a:r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TIN Datasets</a:t>
            </a:r>
          </a:p>
        </p:txBody>
      </p:sp>
      <p:grpSp>
        <p:nvGrpSpPr>
          <p:cNvPr id="137220" name="Group 6"/>
          <p:cNvGrpSpPr>
            <a:grpSpLocks/>
          </p:cNvGrpSpPr>
          <p:nvPr/>
        </p:nvGrpSpPr>
        <p:grpSpPr bwMode="auto">
          <a:xfrm>
            <a:off x="1219200" y="2743200"/>
            <a:ext cx="7070725" cy="2833688"/>
            <a:chOff x="1014" y="1767"/>
            <a:chExt cx="3968" cy="1450"/>
          </a:xfrm>
        </p:grpSpPr>
        <p:pic>
          <p:nvPicPr>
            <p:cNvPr id="137221" name="Picture 3" descr="Waller Ck T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4" y="1776"/>
              <a:ext cx="1843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2" name="Picture 5" descr="Waller Creek T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4" y="1767"/>
              <a:ext cx="1998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406400" y="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Comic Sans MS" pitchFamily="66" charset="0"/>
              </a:rPr>
              <a:t>Grid Datasets</a:t>
            </a:r>
          </a:p>
        </p:txBody>
      </p:sp>
      <p:sp>
        <p:nvSpPr>
          <p:cNvPr id="138243" name="Rectangle 5"/>
          <p:cNvSpPr>
            <a:spLocks noChangeArrowheads="1"/>
          </p:cNvSpPr>
          <p:nvPr/>
        </p:nvSpPr>
        <p:spPr bwMode="auto">
          <a:xfrm>
            <a:off x="1219200" y="1219200"/>
            <a:ext cx="639603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Cellular-based data structure composed of </a:t>
            </a:r>
            <a:r>
              <a:rPr lang="en-US" sz="2400" i="1" u="sng">
                <a:latin typeface="Comic Sans MS" pitchFamily="66" charset="0"/>
              </a:rPr>
              <a:t>square cells of equal size</a:t>
            </a:r>
            <a:r>
              <a:rPr lang="en-US" sz="2400">
                <a:latin typeface="Comic Sans MS" pitchFamily="66" charset="0"/>
              </a:rPr>
              <a:t> arranged in rows and columns.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The grid cell size and extent (number of rows and columns), as well as the value at each cell have to be stored as part of the grid definition.</a:t>
            </a:r>
          </a:p>
        </p:txBody>
      </p:sp>
      <p:grpSp>
        <p:nvGrpSpPr>
          <p:cNvPr id="138244" name="Group 6"/>
          <p:cNvGrpSpPr>
            <a:grpSpLocks/>
          </p:cNvGrpSpPr>
          <p:nvPr/>
        </p:nvGrpSpPr>
        <p:grpSpPr bwMode="auto">
          <a:xfrm>
            <a:off x="2130425" y="3871913"/>
            <a:ext cx="5470525" cy="2706687"/>
            <a:chOff x="1348" y="2377"/>
            <a:chExt cx="3446" cy="1705"/>
          </a:xfrm>
        </p:grpSpPr>
        <p:pic>
          <p:nvPicPr>
            <p:cNvPr id="138245" name="Picture 7" descr="fishn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" y="2506"/>
              <a:ext cx="2614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46" name="Text Box 8"/>
            <p:cNvSpPr txBox="1">
              <a:spLocks noChangeArrowheads="1"/>
            </p:cNvSpPr>
            <p:nvPr/>
          </p:nvSpPr>
          <p:spPr bwMode="auto">
            <a:xfrm>
              <a:off x="2264" y="2377"/>
              <a:ext cx="12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Number of columns</a:t>
              </a:r>
            </a:p>
          </p:txBody>
        </p:sp>
        <p:sp>
          <p:nvSpPr>
            <p:cNvPr id="138247" name="Text Box 9"/>
            <p:cNvSpPr txBox="1">
              <a:spLocks noChangeArrowheads="1"/>
            </p:cNvSpPr>
            <p:nvPr/>
          </p:nvSpPr>
          <p:spPr bwMode="auto">
            <a:xfrm rot="-5400000">
              <a:off x="914" y="3225"/>
              <a:ext cx="10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Number of rows</a:t>
              </a:r>
            </a:p>
          </p:txBody>
        </p:sp>
        <p:sp>
          <p:nvSpPr>
            <p:cNvPr id="138248" name="Line 10"/>
            <p:cNvSpPr>
              <a:spLocks noChangeShapeType="1"/>
            </p:cNvSpPr>
            <p:nvPr/>
          </p:nvSpPr>
          <p:spPr bwMode="auto">
            <a:xfrm>
              <a:off x="1709" y="2626"/>
              <a:ext cx="22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9" name="Line 11"/>
            <p:cNvSpPr>
              <a:spLocks noChangeShapeType="1"/>
            </p:cNvSpPr>
            <p:nvPr/>
          </p:nvSpPr>
          <p:spPr bwMode="auto">
            <a:xfrm flipV="1">
              <a:off x="1709" y="2558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0" name="Line 12"/>
            <p:cNvSpPr>
              <a:spLocks noChangeShapeType="1"/>
            </p:cNvSpPr>
            <p:nvPr/>
          </p:nvSpPr>
          <p:spPr bwMode="auto">
            <a:xfrm flipV="1">
              <a:off x="4001" y="2577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1" name="Line 13"/>
            <p:cNvSpPr>
              <a:spLocks noChangeShapeType="1"/>
            </p:cNvSpPr>
            <p:nvPr/>
          </p:nvSpPr>
          <p:spPr bwMode="auto">
            <a:xfrm flipH="1">
              <a:off x="1592" y="2682"/>
              <a:ext cx="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2" name="Line 14"/>
            <p:cNvSpPr>
              <a:spLocks noChangeShapeType="1"/>
            </p:cNvSpPr>
            <p:nvPr/>
          </p:nvSpPr>
          <p:spPr bwMode="auto">
            <a:xfrm flipH="1">
              <a:off x="1592" y="3821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3" name="Line 15"/>
            <p:cNvSpPr>
              <a:spLocks noChangeShapeType="1"/>
            </p:cNvSpPr>
            <p:nvPr/>
          </p:nvSpPr>
          <p:spPr bwMode="auto">
            <a:xfrm>
              <a:off x="1647" y="2682"/>
              <a:ext cx="0" cy="1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4" name="Line 16"/>
            <p:cNvSpPr>
              <a:spLocks noChangeShapeType="1"/>
            </p:cNvSpPr>
            <p:nvPr/>
          </p:nvSpPr>
          <p:spPr bwMode="auto">
            <a:xfrm>
              <a:off x="4007" y="3146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5" name="Line 17"/>
            <p:cNvSpPr>
              <a:spLocks noChangeShapeType="1"/>
            </p:cNvSpPr>
            <p:nvPr/>
          </p:nvSpPr>
          <p:spPr bwMode="auto">
            <a:xfrm>
              <a:off x="4001" y="3258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6" name="Line 18"/>
            <p:cNvSpPr>
              <a:spLocks noChangeShapeType="1"/>
            </p:cNvSpPr>
            <p:nvPr/>
          </p:nvSpPr>
          <p:spPr bwMode="auto">
            <a:xfrm>
              <a:off x="4125" y="2985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7" name="Line 19"/>
            <p:cNvSpPr>
              <a:spLocks noChangeShapeType="1"/>
            </p:cNvSpPr>
            <p:nvPr/>
          </p:nvSpPr>
          <p:spPr bwMode="auto">
            <a:xfrm flipV="1">
              <a:off x="4127" y="3258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8" name="Text Box 20"/>
            <p:cNvSpPr txBox="1">
              <a:spLocks noChangeArrowheads="1"/>
            </p:cNvSpPr>
            <p:nvPr/>
          </p:nvSpPr>
          <p:spPr bwMode="auto">
            <a:xfrm>
              <a:off x="4186" y="3098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Cell size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Spatial Generalization</a:t>
            </a:r>
          </a:p>
        </p:txBody>
      </p:sp>
      <p:grpSp>
        <p:nvGrpSpPr>
          <p:cNvPr id="139267" name="Group 5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139282" name="Group 6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139285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6" name="Rectangle 8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87" name="Line 9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283" name="Line 10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4" name="Freeform 11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268" name="Group 12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139278" name="Rectangle 13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1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269" name="Group 17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139274" name="Rectangle 18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Rectangle 19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Rectangle 20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Rectangle 21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0" name="Line 22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1" name="Line 23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2" name="Text Box 24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Central point rule</a:t>
            </a:r>
          </a:p>
        </p:txBody>
      </p:sp>
      <p:sp>
        <p:nvSpPr>
          <p:cNvPr id="139273" name="Text Box 25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Largest share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Raster Calculator</a:t>
            </a:r>
          </a:p>
        </p:txBody>
      </p:sp>
      <p:pic>
        <p:nvPicPr>
          <p:cNvPr id="140291" name="Picture 48" descr="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411003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 Box 49"/>
          <p:cNvSpPr txBox="1">
            <a:spLocks noChangeArrowheads="1"/>
          </p:cNvSpPr>
          <p:nvPr/>
        </p:nvSpPr>
        <p:spPr bwMode="auto">
          <a:xfrm>
            <a:off x="990600" y="2438400"/>
            <a:ext cx="2911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Cell by cell evaluation of mathematical functions</a:t>
            </a:r>
          </a:p>
        </p:txBody>
      </p:sp>
      <p:sp>
        <p:nvSpPr>
          <p:cNvPr id="140293" name="Line 50"/>
          <p:cNvSpPr>
            <a:spLocks noChangeShapeType="1"/>
          </p:cNvSpPr>
          <p:nvPr/>
        </p:nvSpPr>
        <p:spPr bwMode="auto">
          <a:xfrm>
            <a:off x="7086600" y="32654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94" name="Line 51"/>
          <p:cNvSpPr>
            <a:spLocks noChangeShapeType="1"/>
          </p:cNvSpPr>
          <p:nvPr/>
        </p:nvSpPr>
        <p:spPr bwMode="auto">
          <a:xfrm>
            <a:off x="6980238" y="336232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Raster calculation – some subtleties</a:t>
            </a:r>
          </a:p>
        </p:txBody>
      </p: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304800" y="6019800"/>
            <a:ext cx="291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Analysis extent</a:t>
            </a:r>
          </a:p>
        </p:txBody>
      </p:sp>
      <p:grpSp>
        <p:nvGrpSpPr>
          <p:cNvPr id="141316" name="Group 6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141348" name="AutoShape 7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9" name="AutoShape 8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0" name="AutoShape 9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1" name="AutoShape 10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2" name="AutoShape 11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3" name="AutoShape 12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4" name="AutoShape 13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5" name="AutoShape 14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6" name="AutoShape 15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17" name="Group 16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141344" name="AutoShape 17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5" name="AutoShape 18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6" name="AutoShape 19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7" name="AutoShape 20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18" name="Text Box 21"/>
          <p:cNvSpPr txBox="1">
            <a:spLocks noChangeArrowheads="1"/>
          </p:cNvSpPr>
          <p:nvPr/>
        </p:nvSpPr>
        <p:spPr bwMode="auto">
          <a:xfrm>
            <a:off x="2286000" y="2308225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+</a:t>
            </a:r>
          </a:p>
        </p:txBody>
      </p:sp>
      <p:sp>
        <p:nvSpPr>
          <p:cNvPr id="141319" name="Text Box 22"/>
          <p:cNvSpPr txBox="1">
            <a:spLocks noChangeArrowheads="1"/>
          </p:cNvSpPr>
          <p:nvPr/>
        </p:nvSpPr>
        <p:spPr bwMode="auto">
          <a:xfrm>
            <a:off x="2209800" y="4060825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pSp>
        <p:nvGrpSpPr>
          <p:cNvPr id="141320" name="Group 23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141327" name="AutoShape 24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8" name="AutoShape 25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9" name="AutoShape 26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0" name="AutoShape 27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1" name="AutoShape 28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2" name="AutoShape 29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3" name="AutoShape 30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4" name="AutoShape 31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5" name="AutoShape 32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6" name="AutoShape 33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7" name="AutoShape 34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8" name="AutoShape 35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9" name="AutoShape 36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0" name="AutoShape 37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1" name="AutoShape 38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2" name="AutoShape 39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3" name="Freeform 40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1" name="Line 41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22" name="Line 42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23" name="Text Box 43"/>
          <p:cNvSpPr txBox="1">
            <a:spLocks noChangeArrowheads="1"/>
          </p:cNvSpPr>
          <p:nvPr/>
        </p:nvSpPr>
        <p:spPr bwMode="auto">
          <a:xfrm>
            <a:off x="3717925" y="5287963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Analysis cell size</a:t>
            </a:r>
          </a:p>
        </p:txBody>
      </p:sp>
      <p:sp>
        <p:nvSpPr>
          <p:cNvPr id="141324" name="Text Box 44"/>
          <p:cNvSpPr txBox="1">
            <a:spLocks noChangeArrowheads="1"/>
          </p:cNvSpPr>
          <p:nvPr/>
        </p:nvSpPr>
        <p:spPr bwMode="auto">
          <a:xfrm>
            <a:off x="4495800" y="4191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Analysis mask</a:t>
            </a:r>
          </a:p>
        </p:txBody>
      </p:sp>
      <p:sp>
        <p:nvSpPr>
          <p:cNvPr id="141325" name="Line 45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26" name="Text Box 46"/>
          <p:cNvSpPr txBox="1">
            <a:spLocks noChangeArrowheads="1"/>
          </p:cNvSpPr>
          <p:nvPr/>
        </p:nvSpPr>
        <p:spPr bwMode="auto">
          <a:xfrm>
            <a:off x="4594225" y="1231900"/>
            <a:ext cx="4168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Resampling or interpolation (and reprojection) of inputs to target extent, cell size, and projection within region defined by analysis mask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0"/>
          <p:cNvSpPr>
            <a:spLocks noChangeArrowheads="1"/>
          </p:cNvSpPr>
          <p:nvPr/>
        </p:nvSpPr>
        <p:spPr bwMode="auto">
          <a:xfrm>
            <a:off x="304800" y="1524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Nearest Neighbor Resampling with Cellsize Maximum of Inputs</a:t>
            </a:r>
          </a:p>
        </p:txBody>
      </p:sp>
      <p:grpSp>
        <p:nvGrpSpPr>
          <p:cNvPr id="6149" name="Group 21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6175" name="Group 22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6147" name="Object 23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p:oleObj spid="_x0000_s6147" name="Bitmap Image" r:id="rId4" imgW="5619048" imgH="5514286" progId="Paint.Picture">
                  <p:embed/>
                </p:oleObj>
              </a:graphicData>
            </a:graphic>
          </p:graphicFrame>
          <p:sp>
            <p:nvSpPr>
              <p:cNvPr id="6178" name="Text Box 24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40</a:t>
                </a:r>
              </a:p>
            </p:txBody>
          </p:sp>
          <p:sp>
            <p:nvSpPr>
              <p:cNvPr id="6179" name="Text Box 25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50</a:t>
                </a:r>
              </a:p>
            </p:txBody>
          </p:sp>
          <p:sp>
            <p:nvSpPr>
              <p:cNvPr id="6180" name="Text Box 26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55</a:t>
                </a:r>
              </a:p>
            </p:txBody>
          </p:sp>
          <p:sp>
            <p:nvSpPr>
              <p:cNvPr id="6181" name="Text Box 27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43</a:t>
                </a:r>
              </a:p>
            </p:txBody>
          </p:sp>
          <p:sp>
            <p:nvSpPr>
              <p:cNvPr id="6182" name="Text Box 28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47</a:t>
                </a:r>
              </a:p>
            </p:txBody>
          </p:sp>
          <p:sp>
            <p:nvSpPr>
              <p:cNvPr id="6183" name="Text Box 29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41</a:t>
                </a:r>
              </a:p>
            </p:txBody>
          </p:sp>
          <p:sp>
            <p:nvSpPr>
              <p:cNvPr id="6184" name="Text Box 30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44</a:t>
                </a:r>
              </a:p>
            </p:txBody>
          </p:sp>
          <p:sp>
            <p:nvSpPr>
              <p:cNvPr id="6185" name="Text Box 31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42</a:t>
                </a:r>
              </a:p>
            </p:txBody>
          </p:sp>
          <p:sp>
            <p:nvSpPr>
              <p:cNvPr id="6186" name="Text Box 32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42</a:t>
                </a:r>
              </a:p>
            </p:txBody>
          </p:sp>
        </p:grpSp>
        <p:sp>
          <p:nvSpPr>
            <p:cNvPr id="6176" name="Line 33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Text Box 34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 m</a:t>
              </a:r>
            </a:p>
          </p:txBody>
        </p:sp>
      </p:grpSp>
      <p:grpSp>
        <p:nvGrpSpPr>
          <p:cNvPr id="6150" name="Group 36"/>
          <p:cNvGrpSpPr>
            <a:grpSpLocks/>
          </p:cNvGrpSpPr>
          <p:nvPr/>
        </p:nvGrpSpPr>
        <p:grpSpPr bwMode="auto">
          <a:xfrm>
            <a:off x="304800" y="4194175"/>
            <a:ext cx="2971800" cy="2511425"/>
            <a:chOff x="192" y="2402"/>
            <a:chExt cx="1858" cy="1582"/>
          </a:xfrm>
        </p:grpSpPr>
        <p:graphicFrame>
          <p:nvGraphicFramePr>
            <p:cNvPr id="6146" name="Object 37"/>
            <p:cNvGraphicFramePr>
              <a:graphicFrameLocks noChangeAspect="1"/>
            </p:cNvGraphicFramePr>
            <p:nvPr/>
          </p:nvGraphicFramePr>
          <p:xfrm>
            <a:off x="432" y="2402"/>
            <a:ext cx="1618" cy="1582"/>
          </p:xfrm>
          <a:graphic>
            <a:graphicData uri="http://schemas.openxmlformats.org/presentationml/2006/ole">
              <p:oleObj spid="_x0000_s6146" name="Bitmap Image" r:id="rId5" imgW="5630061" imgH="5504762" progId="Paint.Picture">
                <p:embed/>
              </p:oleObj>
            </a:graphicData>
          </a:graphic>
        </p:graphicFrame>
        <p:sp>
          <p:nvSpPr>
            <p:cNvPr id="6169" name="Text Box 38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  <p:sp>
          <p:nvSpPr>
            <p:cNvPr id="6170" name="Text Box 39"/>
            <p:cNvSpPr txBox="1">
              <a:spLocks noChangeArrowheads="1"/>
            </p:cNvSpPr>
            <p:nvPr/>
          </p:nvSpPr>
          <p:spPr bwMode="auto">
            <a:xfrm>
              <a:off x="798" y="3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6171" name="Text Box 40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  <p:sp>
          <p:nvSpPr>
            <p:cNvPr id="6172" name="Text Box 41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6</a:t>
              </a:r>
            </a:p>
          </p:txBody>
        </p:sp>
        <p:sp>
          <p:nvSpPr>
            <p:cNvPr id="6173" name="Line 42"/>
            <p:cNvSpPr>
              <a:spLocks noChangeShapeType="1"/>
            </p:cNvSpPr>
            <p:nvPr/>
          </p:nvSpPr>
          <p:spPr bwMode="auto">
            <a:xfrm rot="-5400000">
              <a:off x="50" y="2791"/>
              <a:ext cx="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Text Box 43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150 m</a:t>
              </a:r>
            </a:p>
          </p:txBody>
        </p:sp>
      </p:grpSp>
      <p:sp>
        <p:nvSpPr>
          <p:cNvPr id="6151" name="Line 44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45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Oval 46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47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48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49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50"/>
          <p:cNvSpPr txBox="1">
            <a:spLocks noChangeArrowheads="1"/>
          </p:cNvSpPr>
          <p:nvPr/>
        </p:nvSpPr>
        <p:spPr bwMode="auto">
          <a:xfrm>
            <a:off x="3698875" y="218916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40-0.5*4 = 38</a:t>
            </a:r>
          </a:p>
        </p:txBody>
      </p:sp>
      <p:sp>
        <p:nvSpPr>
          <p:cNvPr id="6158" name="Text Box 51"/>
          <p:cNvSpPr txBox="1">
            <a:spLocks noChangeArrowheads="1"/>
          </p:cNvSpPr>
          <p:nvPr/>
        </p:nvSpPr>
        <p:spPr bwMode="auto">
          <a:xfrm>
            <a:off x="3738563" y="290671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55-0.5*6 = 52</a:t>
            </a:r>
          </a:p>
        </p:txBody>
      </p:sp>
      <p:sp>
        <p:nvSpPr>
          <p:cNvPr id="6159" name="Text Box 52"/>
          <p:cNvSpPr txBox="1">
            <a:spLocks noChangeArrowheads="1"/>
          </p:cNvSpPr>
          <p:nvPr/>
        </p:nvSpPr>
        <p:spPr bwMode="auto">
          <a:xfrm>
            <a:off x="5948363" y="3163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38</a:t>
            </a:r>
          </a:p>
        </p:txBody>
      </p:sp>
      <p:sp>
        <p:nvSpPr>
          <p:cNvPr id="6160" name="Text Box 53"/>
          <p:cNvSpPr txBox="1">
            <a:spLocks noChangeArrowheads="1"/>
          </p:cNvSpPr>
          <p:nvPr/>
        </p:nvSpPr>
        <p:spPr bwMode="auto">
          <a:xfrm>
            <a:off x="7180263" y="31718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52</a:t>
            </a:r>
          </a:p>
        </p:txBody>
      </p:sp>
      <p:sp>
        <p:nvSpPr>
          <p:cNvPr id="6161" name="Text Box 54"/>
          <p:cNvSpPr txBox="1">
            <a:spLocks noChangeArrowheads="1"/>
          </p:cNvSpPr>
          <p:nvPr/>
        </p:nvSpPr>
        <p:spPr bwMode="auto">
          <a:xfrm>
            <a:off x="5995988" y="43926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</a:t>
            </a:r>
          </a:p>
        </p:txBody>
      </p:sp>
      <p:sp>
        <p:nvSpPr>
          <p:cNvPr id="6162" name="Text Box 55"/>
          <p:cNvSpPr txBox="1">
            <a:spLocks noChangeArrowheads="1"/>
          </p:cNvSpPr>
          <p:nvPr/>
        </p:nvSpPr>
        <p:spPr bwMode="auto">
          <a:xfrm>
            <a:off x="7196138" y="44021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39</a:t>
            </a:r>
          </a:p>
        </p:txBody>
      </p:sp>
      <p:sp>
        <p:nvSpPr>
          <p:cNvPr id="6163" name="Text Box 56"/>
          <p:cNvSpPr txBox="1">
            <a:spLocks noChangeArrowheads="1"/>
          </p:cNvSpPr>
          <p:nvPr/>
        </p:nvSpPr>
        <p:spPr bwMode="auto">
          <a:xfrm>
            <a:off x="3736975" y="360521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42-0.5*2 = 41</a:t>
            </a:r>
          </a:p>
        </p:txBody>
      </p:sp>
      <p:sp>
        <p:nvSpPr>
          <p:cNvPr id="6164" name="Text Box 57"/>
          <p:cNvSpPr txBox="1">
            <a:spLocks noChangeArrowheads="1"/>
          </p:cNvSpPr>
          <p:nvPr/>
        </p:nvSpPr>
        <p:spPr bwMode="auto">
          <a:xfrm>
            <a:off x="3776663" y="43434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41-0.5*4 = 39</a:t>
            </a:r>
          </a:p>
        </p:txBody>
      </p:sp>
      <p:cxnSp>
        <p:nvCxnSpPr>
          <p:cNvPr id="6165" name="AutoShape 58"/>
          <p:cNvCxnSpPr>
            <a:cxnSpLocks noChangeShapeType="1"/>
            <a:stCxn id="6153" idx="6"/>
            <a:endCxn id="6157" idx="1"/>
          </p:cNvCxnSpPr>
          <p:nvPr/>
        </p:nvCxnSpPr>
        <p:spPr bwMode="auto">
          <a:xfrm>
            <a:off x="1457325" y="2187575"/>
            <a:ext cx="2241550" cy="185738"/>
          </a:xfrm>
          <a:prstGeom prst="bentConnector3">
            <a:avLst>
              <a:gd name="adj1" fmla="val 3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66" name="AutoShape 59"/>
          <p:cNvCxnSpPr>
            <a:cxnSpLocks noChangeShapeType="1"/>
            <a:stCxn id="6159" idx="1"/>
            <a:endCxn id="6157" idx="3"/>
          </p:cNvCxnSpPr>
          <p:nvPr/>
        </p:nvCxnSpPr>
        <p:spPr bwMode="auto">
          <a:xfrm rot="10800000">
            <a:off x="5260975" y="2373313"/>
            <a:ext cx="687388" cy="974725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cxnSp>
        <p:nvCxnSpPr>
          <p:cNvPr id="6167" name="AutoShape 60"/>
          <p:cNvCxnSpPr>
            <a:cxnSpLocks noChangeShapeType="1"/>
            <a:stCxn id="6169" idx="3"/>
            <a:endCxn id="6157" idx="1"/>
          </p:cNvCxnSpPr>
          <p:nvPr/>
        </p:nvCxnSpPr>
        <p:spPr bwMode="auto">
          <a:xfrm flipV="1">
            <a:off x="1679575" y="2373313"/>
            <a:ext cx="2019300" cy="2592387"/>
          </a:xfrm>
          <a:prstGeom prst="bentConnector3">
            <a:avLst>
              <a:gd name="adj1" fmla="val 86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6168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667000"/>
            <a:ext cx="2590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dirty="0" smtClean="0"/>
              <a:t>Readings:</a:t>
            </a:r>
            <a:br>
              <a:rPr lang="en-US" dirty="0" smtClean="0"/>
            </a:br>
            <a:endParaRPr lang="en-US" sz="36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66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99" y="2819400"/>
            <a:ext cx="683463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19400" y="1143000"/>
            <a:ext cx="3198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http://resources.arcgis.com/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886" y="2394857"/>
            <a:ext cx="885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 </a:t>
            </a:r>
            <a:r>
              <a:rPr lang="en-US" sz="1800" dirty="0" err="1" smtClean="0"/>
              <a:t>ArcGIS</a:t>
            </a:r>
            <a:r>
              <a:rPr lang="en-US" sz="1800" dirty="0" smtClean="0"/>
              <a:t> Desktop 10 Help library/ Professional library/ Guide books/ Map projections</a:t>
            </a:r>
            <a:endParaRPr lang="en-US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4"/>
          <p:cNvSpPr>
            <a:spLocks noChangeArrowheads="1"/>
          </p:cNvSpPr>
          <p:nvPr/>
        </p:nvSpPr>
        <p:spPr bwMode="auto">
          <a:xfrm>
            <a:off x="1676400" y="0"/>
            <a:ext cx="5562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2000" b="1">
                <a:solidFill>
                  <a:schemeClr val="bg2"/>
                </a:solidFill>
              </a:rPr>
              <a:t>Topographic Slope</a:t>
            </a:r>
          </a:p>
        </p:txBody>
      </p:sp>
      <p:grpSp>
        <p:nvGrpSpPr>
          <p:cNvPr id="143363" name="Group 5"/>
          <p:cNvGrpSpPr>
            <a:grpSpLocks/>
          </p:cNvGrpSpPr>
          <p:nvPr/>
        </p:nvGrpSpPr>
        <p:grpSpPr bwMode="auto">
          <a:xfrm>
            <a:off x="1485900" y="860425"/>
            <a:ext cx="5803900" cy="3859213"/>
            <a:chOff x="926" y="638"/>
            <a:chExt cx="3656" cy="2431"/>
          </a:xfrm>
        </p:grpSpPr>
        <p:pic>
          <p:nvPicPr>
            <p:cNvPr id="14336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366" name="Line 7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64" name="Rectangle 8"/>
          <p:cNvSpPr>
            <a:spLocks noChangeArrowheads="1"/>
          </p:cNvSpPr>
          <p:nvPr/>
        </p:nvSpPr>
        <p:spPr bwMode="auto">
          <a:xfrm>
            <a:off x="700088" y="4756150"/>
            <a:ext cx="7543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Defined or represented by one of the following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Surface derivative </a:t>
            </a:r>
            <a:r>
              <a:rPr lang="en-US" sz="2000">
                <a:sym typeface="Symbol" pitchFamily="18" charset="2"/>
              </a:rPr>
              <a:t>z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ym typeface="Symbol" pitchFamily="18" charset="2"/>
              </a:rPr>
              <a:t>Vector with x and y components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ym typeface="Symbol" pitchFamily="18" charset="2"/>
              </a:rPr>
              <a:t>Vector with magnitude (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slope</a:t>
            </a:r>
            <a:r>
              <a:rPr lang="en-US" sz="2000">
                <a:sym typeface="Symbol" pitchFamily="18" charset="2"/>
              </a:rPr>
              <a:t>) and direction (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aspect</a:t>
            </a:r>
            <a:r>
              <a:rPr lang="en-US" sz="2000">
                <a:sym typeface="Symbol" pitchFamily="18" charset="2"/>
              </a:rPr>
              <a:t>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461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/>
              <a:t>DEM Based Watershed and Stream Network Delineation Steps</a:t>
            </a:r>
            <a:endParaRPr lang="en-US" sz="440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DEM </a:t>
            </a:r>
            <a:r>
              <a:rPr lang="en-US" sz="2800">
                <a:solidFill>
                  <a:srgbClr val="FF0000"/>
                </a:solidFill>
              </a:rPr>
              <a:t>Reconditioning</a:t>
            </a:r>
            <a:r>
              <a:rPr lang="en-US" sz="2800"/>
              <a:t>/Burning in Streams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Fill</a:t>
            </a:r>
            <a:r>
              <a:rPr lang="en-US" sz="2800"/>
              <a:t> Sinks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Eight direction pour point model to evaluate </a:t>
            </a:r>
            <a:r>
              <a:rPr lang="en-US" sz="2800">
                <a:solidFill>
                  <a:srgbClr val="FF0000"/>
                </a:solidFill>
              </a:rPr>
              <a:t>flow directions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Flow </a:t>
            </a:r>
            <a:r>
              <a:rPr lang="en-US" sz="2800">
                <a:solidFill>
                  <a:srgbClr val="FF0000"/>
                </a:solidFill>
              </a:rPr>
              <a:t>accumulation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Threshold</a:t>
            </a:r>
            <a:r>
              <a:rPr lang="en-US" sz="2800"/>
              <a:t> stream network definition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Stream </a:t>
            </a:r>
            <a:r>
              <a:rPr lang="en-US" sz="2800">
                <a:solidFill>
                  <a:srgbClr val="FF0000"/>
                </a:solidFill>
              </a:rPr>
              <a:t>segmentation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Watershed</a:t>
            </a:r>
            <a:r>
              <a:rPr lang="en-US" sz="2800"/>
              <a:t> delineation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Raster to </a:t>
            </a:r>
            <a:r>
              <a:rPr lang="en-US" sz="2800">
                <a:solidFill>
                  <a:srgbClr val="FF0000"/>
                </a:solidFill>
              </a:rPr>
              <a:t>vector</a:t>
            </a:r>
            <a:r>
              <a:rPr lang="en-US" sz="2800"/>
              <a:t> conversion of streams and watersheds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762000" y="182563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Filling in the Pits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701675" y="2682875"/>
            <a:ext cx="77724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DEM creation results in </a:t>
            </a:r>
            <a:r>
              <a:rPr lang="en-US" sz="2800">
                <a:solidFill>
                  <a:srgbClr val="FF3300"/>
                </a:solidFill>
              </a:rPr>
              <a:t>artificial pits</a:t>
            </a:r>
            <a:r>
              <a:rPr lang="en-US" sz="2800"/>
              <a:t> in the landscape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pit is a set of one or more cells which has </a:t>
            </a:r>
            <a:r>
              <a:rPr lang="en-US" sz="2800">
                <a:solidFill>
                  <a:srgbClr val="FF3300"/>
                </a:solidFill>
              </a:rPr>
              <a:t>no downstream cells</a:t>
            </a:r>
            <a:r>
              <a:rPr lang="en-US" sz="2800"/>
              <a:t> around 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Unless these pits are filled they become </a:t>
            </a:r>
            <a:r>
              <a:rPr lang="en-US" sz="2800">
                <a:solidFill>
                  <a:srgbClr val="FF3300"/>
                </a:solidFill>
              </a:rPr>
              <a:t>sinks</a:t>
            </a:r>
            <a:r>
              <a:rPr lang="en-US" sz="2800"/>
              <a:t> and isolate portions of the watershed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Pit filling</a:t>
            </a:r>
            <a:r>
              <a:rPr lang="en-US" sz="2800"/>
              <a:t> is first thing done with a DEM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1216025"/>
            <a:ext cx="6315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057400"/>
          <a:ext cx="2794000" cy="2971800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7603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4000" smtClean="0"/>
              <a:t>Identifying and Removing Pits/Sinks in a DEM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057400"/>
          <a:ext cx="2794000" cy="2971800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2057400"/>
          <a:ext cx="2794000" cy="2971800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53000" y="2057400"/>
          <a:ext cx="2794000" cy="2971800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8039" name="TextBox 9"/>
          <p:cNvSpPr txBox="1">
            <a:spLocks noChangeArrowheads="1"/>
          </p:cNvSpPr>
          <p:nvPr/>
        </p:nvSpPr>
        <p:spPr bwMode="auto">
          <a:xfrm>
            <a:off x="1600200" y="1524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Contains pits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15240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Filled</a:t>
            </a:r>
          </a:p>
        </p:txBody>
      </p:sp>
      <p:sp>
        <p:nvSpPr>
          <p:cNvPr id="148041" name="Rectangle 15"/>
          <p:cNvSpPr>
            <a:spLocks noChangeArrowheads="1"/>
          </p:cNvSpPr>
          <p:nvPr/>
        </p:nvSpPr>
        <p:spPr bwMode="auto">
          <a:xfrm>
            <a:off x="1143000" y="52578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/>
              <a:t>A pit is a set of one or more cells which has </a:t>
            </a:r>
            <a:r>
              <a:rPr lang="en-US" sz="2000">
                <a:solidFill>
                  <a:srgbClr val="FF3300"/>
                </a:solidFill>
              </a:rPr>
              <a:t>no downstream cells</a:t>
            </a:r>
            <a:r>
              <a:rPr lang="en-US" sz="2000"/>
              <a:t> around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438400" y="2292350"/>
            <a:ext cx="2589213" cy="2827338"/>
            <a:chOff x="1877" y="1152"/>
            <a:chExt cx="775" cy="749"/>
          </a:xfrm>
        </p:grpSpPr>
        <p:sp>
          <p:nvSpPr>
            <p:cNvPr id="7198" name="Rectangle 5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67</a:t>
              </a:r>
            </a:p>
          </p:txBody>
        </p:sp>
        <p:sp>
          <p:nvSpPr>
            <p:cNvPr id="7199" name="Rectangle 6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56</a:t>
              </a:r>
            </a:p>
          </p:txBody>
        </p:sp>
        <p:sp>
          <p:nvSpPr>
            <p:cNvPr id="7200" name="Rectangle 7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49</a:t>
              </a:r>
            </a:p>
          </p:txBody>
        </p:sp>
        <p:sp>
          <p:nvSpPr>
            <p:cNvPr id="7201" name="Rectangle 8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52</a:t>
              </a:r>
            </a:p>
          </p:txBody>
        </p:sp>
        <p:sp>
          <p:nvSpPr>
            <p:cNvPr id="7202" name="Rectangle 9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48</a:t>
              </a:r>
            </a:p>
          </p:txBody>
        </p:sp>
        <p:sp>
          <p:nvSpPr>
            <p:cNvPr id="7203" name="Rectangle 10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37</a:t>
              </a:r>
            </a:p>
          </p:txBody>
        </p:sp>
        <p:sp>
          <p:nvSpPr>
            <p:cNvPr id="7204" name="Rectangle 11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58</a:t>
              </a:r>
            </a:p>
          </p:txBody>
        </p:sp>
        <p:sp>
          <p:nvSpPr>
            <p:cNvPr id="7205" name="Rectangle 12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55</a:t>
              </a:r>
            </a:p>
          </p:txBody>
        </p:sp>
        <p:sp>
          <p:nvSpPr>
            <p:cNvPr id="7206" name="Rectangle 13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22</a:t>
              </a:r>
            </a:p>
          </p:txBody>
        </p:sp>
      </p:grpSp>
      <p:sp>
        <p:nvSpPr>
          <p:cNvPr id="7173" name="Line 14"/>
          <p:cNvSpPr>
            <a:spLocks noChangeShapeType="1"/>
          </p:cNvSpPr>
          <p:nvPr/>
        </p:nvSpPr>
        <p:spPr bwMode="auto">
          <a:xfrm>
            <a:off x="2439988" y="20193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15"/>
          <p:cNvSpPr>
            <a:spLocks noChangeShapeType="1"/>
          </p:cNvSpPr>
          <p:nvPr/>
        </p:nvSpPr>
        <p:spPr bwMode="auto">
          <a:xfrm>
            <a:off x="3287713" y="20161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16"/>
          <p:cNvSpPr>
            <a:spLocks noChangeShapeType="1"/>
          </p:cNvSpPr>
          <p:nvPr/>
        </p:nvSpPr>
        <p:spPr bwMode="auto">
          <a:xfrm>
            <a:off x="3101975" y="21097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2695575" y="16256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30</a:t>
            </a:r>
          </a:p>
        </p:txBody>
      </p:sp>
      <p:sp>
        <p:nvSpPr>
          <p:cNvPr id="7177" name="Line 18"/>
          <p:cNvSpPr>
            <a:spLocks noChangeShapeType="1"/>
          </p:cNvSpPr>
          <p:nvPr/>
        </p:nvSpPr>
        <p:spPr bwMode="auto">
          <a:xfrm flipH="1">
            <a:off x="2438400" y="21097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5270500" y="2300288"/>
            <a:ext cx="865188" cy="939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67</a:t>
            </a:r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6135688" y="2300288"/>
            <a:ext cx="862012" cy="939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56</a:t>
            </a:r>
          </a:p>
        </p:txBody>
      </p:sp>
      <p:sp>
        <p:nvSpPr>
          <p:cNvPr id="7180" name="Rectangle 21"/>
          <p:cNvSpPr>
            <a:spLocks noChangeArrowheads="1"/>
          </p:cNvSpPr>
          <p:nvPr/>
        </p:nvSpPr>
        <p:spPr bwMode="auto">
          <a:xfrm>
            <a:off x="6997700" y="2300288"/>
            <a:ext cx="862013" cy="939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49</a:t>
            </a:r>
          </a:p>
        </p:txBody>
      </p:sp>
      <p:sp>
        <p:nvSpPr>
          <p:cNvPr id="7181" name="Rectangle 22"/>
          <p:cNvSpPr>
            <a:spLocks noChangeArrowheads="1"/>
          </p:cNvSpPr>
          <p:nvPr/>
        </p:nvSpPr>
        <p:spPr bwMode="auto">
          <a:xfrm>
            <a:off x="5270500" y="3240088"/>
            <a:ext cx="865188" cy="944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52</a:t>
            </a:r>
          </a:p>
        </p:txBody>
      </p:sp>
      <p:sp>
        <p:nvSpPr>
          <p:cNvPr id="7182" name="Rectangle 23"/>
          <p:cNvSpPr>
            <a:spLocks noChangeArrowheads="1"/>
          </p:cNvSpPr>
          <p:nvPr/>
        </p:nvSpPr>
        <p:spPr bwMode="auto">
          <a:xfrm>
            <a:off x="6135688" y="3240088"/>
            <a:ext cx="862012" cy="944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48</a:t>
            </a:r>
          </a:p>
        </p:txBody>
      </p:sp>
      <p:sp>
        <p:nvSpPr>
          <p:cNvPr id="7183" name="Rectangle 24"/>
          <p:cNvSpPr>
            <a:spLocks noChangeArrowheads="1"/>
          </p:cNvSpPr>
          <p:nvPr/>
        </p:nvSpPr>
        <p:spPr bwMode="auto">
          <a:xfrm>
            <a:off x="6997700" y="3240088"/>
            <a:ext cx="862013" cy="944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37</a:t>
            </a:r>
          </a:p>
        </p:txBody>
      </p:sp>
      <p:sp>
        <p:nvSpPr>
          <p:cNvPr id="7184" name="Rectangle 25"/>
          <p:cNvSpPr>
            <a:spLocks noChangeArrowheads="1"/>
          </p:cNvSpPr>
          <p:nvPr/>
        </p:nvSpPr>
        <p:spPr bwMode="auto">
          <a:xfrm>
            <a:off x="5270500" y="4184650"/>
            <a:ext cx="865188" cy="94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58</a:t>
            </a:r>
          </a:p>
        </p:txBody>
      </p:sp>
      <p:sp>
        <p:nvSpPr>
          <p:cNvPr id="7185" name="Rectangle 26"/>
          <p:cNvSpPr>
            <a:spLocks noChangeArrowheads="1"/>
          </p:cNvSpPr>
          <p:nvPr/>
        </p:nvSpPr>
        <p:spPr bwMode="auto">
          <a:xfrm>
            <a:off x="6135688" y="4184650"/>
            <a:ext cx="862012" cy="94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55</a:t>
            </a:r>
          </a:p>
        </p:txBody>
      </p:sp>
      <p:sp>
        <p:nvSpPr>
          <p:cNvPr id="7186" name="Rectangle 27"/>
          <p:cNvSpPr>
            <a:spLocks noChangeArrowheads="1"/>
          </p:cNvSpPr>
          <p:nvPr/>
        </p:nvSpPr>
        <p:spPr bwMode="auto">
          <a:xfrm>
            <a:off x="6997700" y="4184650"/>
            <a:ext cx="862013" cy="94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22</a:t>
            </a:r>
          </a:p>
        </p:txBody>
      </p:sp>
      <p:sp>
        <p:nvSpPr>
          <p:cNvPr id="7187" name="Line 28"/>
          <p:cNvSpPr>
            <a:spLocks noChangeShapeType="1"/>
          </p:cNvSpPr>
          <p:nvPr/>
        </p:nvSpPr>
        <p:spPr bwMode="auto">
          <a:xfrm>
            <a:off x="5273675" y="20272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9"/>
          <p:cNvSpPr>
            <a:spLocks noChangeShapeType="1"/>
          </p:cNvSpPr>
          <p:nvPr/>
        </p:nvSpPr>
        <p:spPr bwMode="auto">
          <a:xfrm>
            <a:off x="6121400" y="2024063"/>
            <a:ext cx="3175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30"/>
          <p:cNvSpPr>
            <a:spLocks noChangeShapeType="1"/>
          </p:cNvSpPr>
          <p:nvPr/>
        </p:nvSpPr>
        <p:spPr bwMode="auto">
          <a:xfrm>
            <a:off x="5935663" y="2117725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Text Box 31"/>
          <p:cNvSpPr txBox="1">
            <a:spLocks noChangeArrowheads="1"/>
          </p:cNvSpPr>
          <p:nvPr/>
        </p:nvSpPr>
        <p:spPr bwMode="auto">
          <a:xfrm>
            <a:off x="5529263" y="16335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30</a:t>
            </a:r>
          </a:p>
        </p:txBody>
      </p:sp>
      <p:sp>
        <p:nvSpPr>
          <p:cNvPr id="7191" name="Line 32"/>
          <p:cNvSpPr>
            <a:spLocks noChangeShapeType="1"/>
          </p:cNvSpPr>
          <p:nvPr/>
        </p:nvSpPr>
        <p:spPr bwMode="auto">
          <a:xfrm flipH="1">
            <a:off x="5270500" y="21177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33"/>
          <p:cNvSpPr>
            <a:spLocks noChangeShapeType="1"/>
          </p:cNvSpPr>
          <p:nvPr/>
        </p:nvSpPr>
        <p:spPr bwMode="auto">
          <a:xfrm>
            <a:off x="3081338" y="2973388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Line 34"/>
          <p:cNvSpPr>
            <a:spLocks noChangeShapeType="1"/>
          </p:cNvSpPr>
          <p:nvPr/>
        </p:nvSpPr>
        <p:spPr bwMode="auto">
          <a:xfrm>
            <a:off x="5705475" y="291623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Text Box 35"/>
          <p:cNvSpPr txBox="1">
            <a:spLocks noChangeArrowheads="1"/>
          </p:cNvSpPr>
          <p:nvPr/>
        </p:nvSpPr>
        <p:spPr bwMode="auto">
          <a:xfrm>
            <a:off x="1355725" y="517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7170" name="Object 36"/>
          <p:cNvGraphicFramePr>
            <a:graphicFrameLocks noChangeAspect="1"/>
          </p:cNvGraphicFramePr>
          <p:nvPr/>
        </p:nvGraphicFramePr>
        <p:xfrm>
          <a:off x="2384425" y="5340350"/>
          <a:ext cx="2468563" cy="1116013"/>
        </p:xfrm>
        <a:graphic>
          <a:graphicData uri="http://schemas.openxmlformats.org/presentationml/2006/ole">
            <p:oleObj spid="_x0000_s7170" name="Equation" r:id="rId4" imgW="927000" imgH="419040" progId="Equation.3">
              <p:embed/>
            </p:oleObj>
          </a:graphicData>
        </a:graphic>
      </p:graphicFrame>
      <p:graphicFrame>
        <p:nvGraphicFramePr>
          <p:cNvPr id="7171" name="Object 37"/>
          <p:cNvGraphicFramePr>
            <a:graphicFrameLocks noChangeAspect="1"/>
          </p:cNvGraphicFramePr>
          <p:nvPr/>
        </p:nvGraphicFramePr>
        <p:xfrm>
          <a:off x="5224463" y="5359400"/>
          <a:ext cx="2736850" cy="1157288"/>
        </p:xfrm>
        <a:graphic>
          <a:graphicData uri="http://schemas.openxmlformats.org/presentationml/2006/ole">
            <p:oleObj spid="_x0000_s7171" name="Equation" r:id="rId5" imgW="927000" imgH="393480" progId="Equation.3">
              <p:embed/>
            </p:oleObj>
          </a:graphicData>
        </a:graphic>
      </p:graphicFrame>
      <p:sp>
        <p:nvSpPr>
          <p:cNvPr id="7195" name="Text Box 38"/>
          <p:cNvSpPr txBox="1">
            <a:spLocks noChangeArrowheads="1"/>
          </p:cNvSpPr>
          <p:nvPr/>
        </p:nvSpPr>
        <p:spPr bwMode="auto">
          <a:xfrm>
            <a:off x="990600" y="5514975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</a:rPr>
              <a:t>Slope: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96" name="Text Box 39"/>
          <p:cNvSpPr txBox="1">
            <a:spLocks noChangeArrowheads="1"/>
          </p:cNvSpPr>
          <p:nvPr/>
        </p:nvSpPr>
        <p:spPr bwMode="auto">
          <a:xfrm>
            <a:off x="457200" y="228600"/>
            <a:ext cx="7450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latin typeface="Times New Roman" pitchFamily="18" charset="0"/>
              </a:rPr>
              <a:t>Hydrologic Slope </a:t>
            </a:r>
          </a:p>
          <a:p>
            <a:pPr eaLnBrk="0" hangingPunct="0"/>
            <a:r>
              <a:rPr lang="en-US" sz="4000">
                <a:latin typeface="Times New Roman" pitchFamily="18" charset="0"/>
              </a:rPr>
              <a:t>	- Direction of Steepest Descent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97" name="Rectangle 40"/>
          <p:cNvSpPr>
            <a:spLocks noChangeArrowheads="1"/>
          </p:cNvSpPr>
          <p:nvPr/>
        </p:nvSpPr>
        <p:spPr bwMode="auto">
          <a:xfrm>
            <a:off x="5221288" y="53340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4"/>
          <p:cNvGrpSpPr>
            <a:grpSpLocks/>
          </p:cNvGrpSpPr>
          <p:nvPr/>
        </p:nvGrpSpPr>
        <p:grpSpPr bwMode="auto">
          <a:xfrm>
            <a:off x="2971800" y="1981200"/>
            <a:ext cx="3497263" cy="3382963"/>
            <a:chOff x="2261" y="1517"/>
            <a:chExt cx="1149" cy="1094"/>
          </a:xfrm>
        </p:grpSpPr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32</a:t>
              </a:r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64</a:t>
              </a:r>
            </a:p>
          </p:txBody>
        </p:sp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150538" name="Rectangle 10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150539" name="Group 11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150548" name="Rectangle 12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latin typeface="Times New Roman" pitchFamily="18" charset="0"/>
                  </a:rPr>
                  <a:t>128</a:t>
                </a:r>
              </a:p>
            </p:txBody>
          </p:sp>
          <p:sp>
            <p:nvSpPr>
              <p:cNvPr id="150549" name="Rectangle 13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50550" name="Rectangle 14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50540" name="Line 15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1" name="Line 16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2" name="Line 17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Line 18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4" name="Line 19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5" name="Line 20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6" name="Line 21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Line 22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1" name="Text Box 23"/>
          <p:cNvSpPr txBox="1">
            <a:spLocks noChangeArrowheads="1"/>
          </p:cNvSpPr>
          <p:nvPr/>
        </p:nvSpPr>
        <p:spPr bwMode="auto">
          <a:xfrm>
            <a:off x="1447800" y="838200"/>
            <a:ext cx="7072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Eight Direction</a:t>
            </a:r>
            <a:r>
              <a:rPr lang="en-US" sz="4000">
                <a:latin typeface="Times New Roman" pitchFamily="18" charset="0"/>
              </a:rPr>
              <a:t> Pour Point Model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0532" name="Text Box 24"/>
          <p:cNvSpPr txBox="1">
            <a:spLocks noChangeArrowheads="1"/>
          </p:cNvSpPr>
          <p:nvPr/>
        </p:nvSpPr>
        <p:spPr bwMode="auto">
          <a:xfrm>
            <a:off x="838200" y="5638800"/>
            <a:ext cx="797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Water flows in the direction of 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steepest descent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28"/>
          <p:cNvSpPr txBox="1">
            <a:spLocks noChangeArrowheads="1"/>
          </p:cNvSpPr>
          <p:nvPr/>
        </p:nvSpPr>
        <p:spPr bwMode="auto">
          <a:xfrm>
            <a:off x="0" y="220663"/>
            <a:ext cx="8947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Flow Accumulation Grid. </a:t>
            </a:r>
          </a:p>
          <a:p>
            <a:pPr algn="ctr" eaLnBrk="0" hangingPunct="0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Area draining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in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 to a grid cell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5" name="Text Box 130"/>
          <p:cNvSpPr txBox="1">
            <a:spLocks noChangeArrowheads="1"/>
          </p:cNvSpPr>
          <p:nvPr/>
        </p:nvSpPr>
        <p:spPr bwMode="auto">
          <a:xfrm>
            <a:off x="6281738" y="6400800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ArcHydro Page 72</a:t>
            </a:r>
          </a:p>
        </p:txBody>
      </p:sp>
      <p:grpSp>
        <p:nvGrpSpPr>
          <p:cNvPr id="151556" name="Group 130"/>
          <p:cNvGrpSpPr>
            <a:grpSpLocks/>
          </p:cNvGrpSpPr>
          <p:nvPr/>
        </p:nvGrpSpPr>
        <p:grpSpPr bwMode="auto">
          <a:xfrm>
            <a:off x="787400" y="2235200"/>
            <a:ext cx="3116263" cy="3057525"/>
            <a:chOff x="5486400" y="2438400"/>
            <a:chExt cx="3116263" cy="3057525"/>
          </a:xfrm>
        </p:grpSpPr>
        <p:grpSp>
          <p:nvGrpSpPr>
            <p:cNvPr id="151640" name="Group 77"/>
            <p:cNvGrpSpPr>
              <a:grpSpLocks/>
            </p:cNvGrpSpPr>
            <p:nvPr/>
          </p:nvGrpSpPr>
          <p:grpSpPr bwMode="auto">
            <a:xfrm>
              <a:off x="5486398" y="2438401"/>
              <a:ext cx="3116261" cy="3057527"/>
              <a:chOff x="1877" y="1152"/>
              <a:chExt cx="1971" cy="1776"/>
            </a:xfrm>
          </p:grpSpPr>
          <p:sp>
            <p:nvSpPr>
              <p:cNvPr id="151666" name="Rectangle 78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67" name="Rectangle 79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68" name="Rectangle 80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69" name="Rectangle 81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0" name="Rectangle 82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1" name="Rectangle 83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2" name="Rectangle 84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3" name="Rectangle 85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4" name="Rectangle 86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5" name="Rectangle 87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6" name="Rectangle 88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7" name="Rectangle 89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8" name="Rectangle 90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79" name="Rectangle 91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0" name="Rectangle 92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1" name="Rectangle 93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2" name="Rectangle 94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3" name="Rectangle 95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4" name="Rectangle 96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5" name="Rectangle 97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6" name="Rectangle 98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7" name="Rectangle 99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8" name="Rectangle 100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89" name="Rectangle 101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90" name="Rectangle 102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1641" name="Text Box 103"/>
            <p:cNvSpPr txBox="1">
              <a:spLocks noChangeArrowheads="1"/>
            </p:cNvSpPr>
            <p:nvPr/>
          </p:nvSpPr>
          <p:spPr bwMode="auto">
            <a:xfrm>
              <a:off x="5651500" y="2438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2" name="Text Box 104"/>
            <p:cNvSpPr txBox="1">
              <a:spLocks noChangeArrowheads="1"/>
            </p:cNvSpPr>
            <p:nvPr/>
          </p:nvSpPr>
          <p:spPr bwMode="auto">
            <a:xfrm>
              <a:off x="6308725" y="2438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3" name="Text Box 105"/>
            <p:cNvSpPr txBox="1">
              <a:spLocks noChangeArrowheads="1"/>
            </p:cNvSpPr>
            <p:nvPr/>
          </p:nvSpPr>
          <p:spPr bwMode="auto">
            <a:xfrm>
              <a:off x="8123238" y="245903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4" name="Text Box 106"/>
            <p:cNvSpPr txBox="1">
              <a:spLocks noChangeArrowheads="1"/>
            </p:cNvSpPr>
            <p:nvPr/>
          </p:nvSpPr>
          <p:spPr bwMode="auto">
            <a:xfrm>
              <a:off x="6886575" y="2438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5" name="Text Box 107"/>
            <p:cNvSpPr txBox="1">
              <a:spLocks noChangeArrowheads="1"/>
            </p:cNvSpPr>
            <p:nvPr/>
          </p:nvSpPr>
          <p:spPr bwMode="auto">
            <a:xfrm>
              <a:off x="7505700" y="2438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6" name="Text Box 108"/>
            <p:cNvSpPr txBox="1">
              <a:spLocks noChangeArrowheads="1"/>
            </p:cNvSpPr>
            <p:nvPr/>
          </p:nvSpPr>
          <p:spPr bwMode="auto">
            <a:xfrm>
              <a:off x="5651500" y="302736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7" name="Text Box 109"/>
            <p:cNvSpPr txBox="1">
              <a:spLocks noChangeArrowheads="1"/>
            </p:cNvSpPr>
            <p:nvPr/>
          </p:nvSpPr>
          <p:spPr bwMode="auto">
            <a:xfrm>
              <a:off x="5632450" y="363378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8" name="Text Box 110"/>
            <p:cNvSpPr txBox="1">
              <a:spLocks noChangeArrowheads="1"/>
            </p:cNvSpPr>
            <p:nvPr/>
          </p:nvSpPr>
          <p:spPr bwMode="auto">
            <a:xfrm>
              <a:off x="5632450" y="424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49" name="Text Box 111"/>
            <p:cNvSpPr txBox="1">
              <a:spLocks noChangeArrowheads="1"/>
            </p:cNvSpPr>
            <p:nvPr/>
          </p:nvSpPr>
          <p:spPr bwMode="auto">
            <a:xfrm>
              <a:off x="5613400" y="48498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0" name="Text Box 112"/>
            <p:cNvSpPr txBox="1">
              <a:spLocks noChangeArrowheads="1"/>
            </p:cNvSpPr>
            <p:nvPr/>
          </p:nvSpPr>
          <p:spPr bwMode="auto">
            <a:xfrm>
              <a:off x="6269038" y="363378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1" name="Text Box 113"/>
            <p:cNvSpPr txBox="1">
              <a:spLocks noChangeArrowheads="1"/>
            </p:cNvSpPr>
            <p:nvPr/>
          </p:nvSpPr>
          <p:spPr bwMode="auto">
            <a:xfrm>
              <a:off x="6249988" y="424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2" name="Text Box 114"/>
            <p:cNvSpPr txBox="1">
              <a:spLocks noChangeArrowheads="1"/>
            </p:cNvSpPr>
            <p:nvPr/>
          </p:nvSpPr>
          <p:spPr bwMode="auto">
            <a:xfrm>
              <a:off x="8123238" y="30464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3" name="Text Box 115"/>
            <p:cNvSpPr txBox="1">
              <a:spLocks noChangeArrowheads="1"/>
            </p:cNvSpPr>
            <p:nvPr/>
          </p:nvSpPr>
          <p:spPr bwMode="auto">
            <a:xfrm>
              <a:off x="8123238" y="424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4" name="Text Box 116"/>
            <p:cNvSpPr txBox="1">
              <a:spLocks noChangeArrowheads="1"/>
            </p:cNvSpPr>
            <p:nvPr/>
          </p:nvSpPr>
          <p:spPr bwMode="auto">
            <a:xfrm>
              <a:off x="7505700" y="361473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5" name="Text Box 117"/>
            <p:cNvSpPr txBox="1">
              <a:spLocks noChangeArrowheads="1"/>
            </p:cNvSpPr>
            <p:nvPr/>
          </p:nvSpPr>
          <p:spPr bwMode="auto">
            <a:xfrm>
              <a:off x="6249988" y="302736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6" name="Text Box 118"/>
            <p:cNvSpPr txBox="1">
              <a:spLocks noChangeArrowheads="1"/>
            </p:cNvSpPr>
            <p:nvPr/>
          </p:nvSpPr>
          <p:spPr bwMode="auto">
            <a:xfrm>
              <a:off x="6886575" y="302736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7" name="Text Box 119"/>
            <p:cNvSpPr txBox="1">
              <a:spLocks noChangeArrowheads="1"/>
            </p:cNvSpPr>
            <p:nvPr/>
          </p:nvSpPr>
          <p:spPr bwMode="auto">
            <a:xfrm>
              <a:off x="7505700" y="302736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8" name="Text Box 120"/>
            <p:cNvSpPr txBox="1">
              <a:spLocks noChangeArrowheads="1"/>
            </p:cNvSpPr>
            <p:nvPr/>
          </p:nvSpPr>
          <p:spPr bwMode="auto">
            <a:xfrm>
              <a:off x="6867525" y="3633788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59" name="Text Box 121"/>
            <p:cNvSpPr txBox="1">
              <a:spLocks noChangeArrowheads="1"/>
            </p:cNvSpPr>
            <p:nvPr/>
          </p:nvSpPr>
          <p:spPr bwMode="auto">
            <a:xfrm>
              <a:off x="8123238" y="361473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60" name="Text Box 122"/>
            <p:cNvSpPr txBox="1">
              <a:spLocks noChangeArrowheads="1"/>
            </p:cNvSpPr>
            <p:nvPr/>
          </p:nvSpPr>
          <p:spPr bwMode="auto">
            <a:xfrm>
              <a:off x="6886575" y="426085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61" name="Text Box 123"/>
            <p:cNvSpPr txBox="1">
              <a:spLocks noChangeArrowheads="1"/>
            </p:cNvSpPr>
            <p:nvPr/>
          </p:nvSpPr>
          <p:spPr bwMode="auto">
            <a:xfrm>
              <a:off x="8142288" y="48291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62" name="Text Box 124"/>
            <p:cNvSpPr txBox="1">
              <a:spLocks noChangeArrowheads="1"/>
            </p:cNvSpPr>
            <p:nvPr/>
          </p:nvSpPr>
          <p:spPr bwMode="auto">
            <a:xfrm>
              <a:off x="6230938" y="48498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4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63" name="Text Box 125"/>
            <p:cNvSpPr txBox="1">
              <a:spLocks noChangeArrowheads="1"/>
            </p:cNvSpPr>
            <p:nvPr/>
          </p:nvSpPr>
          <p:spPr bwMode="auto">
            <a:xfrm>
              <a:off x="7446963" y="4260850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14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64" name="Text Box 126"/>
            <p:cNvSpPr txBox="1">
              <a:spLocks noChangeArrowheads="1"/>
            </p:cNvSpPr>
            <p:nvPr/>
          </p:nvSpPr>
          <p:spPr bwMode="auto">
            <a:xfrm>
              <a:off x="7446963" y="4849813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19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65" name="Text Box 127"/>
            <p:cNvSpPr txBox="1">
              <a:spLocks noChangeArrowheads="1"/>
            </p:cNvSpPr>
            <p:nvPr/>
          </p:nvSpPr>
          <p:spPr bwMode="auto">
            <a:xfrm>
              <a:off x="6886575" y="48498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1557" name="Group 134"/>
          <p:cNvGrpSpPr>
            <a:grpSpLocks/>
          </p:cNvGrpSpPr>
          <p:nvPr/>
        </p:nvGrpSpPr>
        <p:grpSpPr bwMode="auto">
          <a:xfrm>
            <a:off x="2016125" y="3454400"/>
            <a:ext cx="1273175" cy="1843088"/>
            <a:chOff x="4137025" y="3492500"/>
            <a:chExt cx="1538288" cy="2227263"/>
          </a:xfrm>
        </p:grpSpPr>
        <p:sp>
          <p:nvSpPr>
            <p:cNvPr id="151637" name="Rectangle 54"/>
            <p:cNvSpPr>
              <a:spLocks noChangeArrowheads="1"/>
            </p:cNvSpPr>
            <p:nvPr/>
          </p:nvSpPr>
          <p:spPr bwMode="auto">
            <a:xfrm>
              <a:off x="4137025" y="3492500"/>
              <a:ext cx="781050" cy="738188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38" name="Rectangle 55"/>
            <p:cNvSpPr>
              <a:spLocks noChangeArrowheads="1"/>
            </p:cNvSpPr>
            <p:nvPr/>
          </p:nvSpPr>
          <p:spPr bwMode="auto">
            <a:xfrm>
              <a:off x="4918075" y="4960938"/>
              <a:ext cx="757238" cy="758825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639" name="Rectangle 57"/>
            <p:cNvSpPr>
              <a:spLocks noChangeArrowheads="1"/>
            </p:cNvSpPr>
            <p:nvPr/>
          </p:nvSpPr>
          <p:spPr bwMode="auto">
            <a:xfrm>
              <a:off x="4918075" y="4227513"/>
              <a:ext cx="757238" cy="757237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1558" name="Group 139"/>
          <p:cNvGrpSpPr>
            <a:grpSpLocks/>
          </p:cNvGrpSpPr>
          <p:nvPr/>
        </p:nvGrpSpPr>
        <p:grpSpPr bwMode="auto">
          <a:xfrm>
            <a:off x="5219700" y="2235200"/>
            <a:ext cx="3119438" cy="3276600"/>
            <a:chOff x="5219700" y="2235200"/>
            <a:chExt cx="3119438" cy="3276600"/>
          </a:xfrm>
        </p:grpSpPr>
        <p:grpSp>
          <p:nvGrpSpPr>
            <p:cNvPr id="151560" name="Group 3"/>
            <p:cNvGrpSpPr>
              <a:grpSpLocks/>
            </p:cNvGrpSpPr>
            <p:nvPr/>
          </p:nvGrpSpPr>
          <p:grpSpPr bwMode="auto">
            <a:xfrm>
              <a:off x="5224463" y="2235201"/>
              <a:ext cx="3114675" cy="3057116"/>
              <a:chOff x="1877" y="1152"/>
              <a:chExt cx="1971" cy="1776"/>
            </a:xfrm>
          </p:grpSpPr>
          <p:sp>
            <p:nvSpPr>
              <p:cNvPr id="151612" name="Rectangle 4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3" name="Rectangle 5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4" name="Rectangle 6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5" name="Rectangle 7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6" name="Rectangle 8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7" name="Rectangle 9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8" name="Rectangle 10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19" name="Rectangle 11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0" name="Rectangle 12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1" name="Rectangle 13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2" name="Rectangle 14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3" name="Rectangle 15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4" name="Rectangle 16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5" name="Rectangle 17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6" name="Rectangle 18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7" name="Rectangle 19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8" name="Rectangle 20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29" name="Rectangle 21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0" name="Rectangle 22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1" name="Rectangle 23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2" name="Rectangle 24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3" name="Rectangle 25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4" name="Rectangle 26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5" name="Rectangle 27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36" name="Rectangle 28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1561" name="Line 29"/>
            <p:cNvSpPr>
              <a:spLocks noChangeShapeType="1"/>
            </p:cNvSpPr>
            <p:nvPr/>
          </p:nvSpPr>
          <p:spPr bwMode="auto">
            <a:xfrm rot="-177988">
              <a:off x="5615305" y="2453215"/>
              <a:ext cx="1739489" cy="19596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2" name="Line 30"/>
            <p:cNvSpPr>
              <a:spLocks noChangeShapeType="1"/>
            </p:cNvSpPr>
            <p:nvPr/>
          </p:nvSpPr>
          <p:spPr bwMode="auto">
            <a:xfrm>
              <a:off x="6177443" y="2551200"/>
              <a:ext cx="610389" cy="627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3" name="Line 31"/>
            <p:cNvSpPr>
              <a:spLocks noChangeShapeType="1"/>
            </p:cNvSpPr>
            <p:nvPr/>
          </p:nvSpPr>
          <p:spPr bwMode="auto">
            <a:xfrm flipH="1">
              <a:off x="5537201" y="3768656"/>
              <a:ext cx="902" cy="574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4" name="Line 32"/>
            <p:cNvSpPr>
              <a:spLocks noChangeShapeType="1"/>
            </p:cNvSpPr>
            <p:nvPr/>
          </p:nvSpPr>
          <p:spPr bwMode="auto">
            <a:xfrm>
              <a:off x="7376508" y="4973866"/>
              <a:ext cx="14892" cy="5379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5" name="Line 33"/>
            <p:cNvSpPr>
              <a:spLocks noChangeShapeType="1"/>
            </p:cNvSpPr>
            <p:nvPr/>
          </p:nvSpPr>
          <p:spPr bwMode="auto">
            <a:xfrm>
              <a:off x="5533277" y="4361463"/>
              <a:ext cx="624865" cy="634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6" name="Line 34"/>
            <p:cNvSpPr>
              <a:spLocks noChangeShapeType="1"/>
            </p:cNvSpPr>
            <p:nvPr/>
          </p:nvSpPr>
          <p:spPr bwMode="auto">
            <a:xfrm rot="2592605" flipV="1">
              <a:off x="5624956" y="4770548"/>
              <a:ext cx="453570" cy="43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Line 35"/>
            <p:cNvSpPr>
              <a:spLocks noChangeShapeType="1"/>
            </p:cNvSpPr>
            <p:nvPr/>
          </p:nvSpPr>
          <p:spPr bwMode="auto">
            <a:xfrm rot="2592605" flipV="1">
              <a:off x="6857798" y="4760750"/>
              <a:ext cx="434269" cy="4237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8" name="Line 36"/>
            <p:cNvSpPr>
              <a:spLocks noChangeShapeType="1"/>
            </p:cNvSpPr>
            <p:nvPr/>
          </p:nvSpPr>
          <p:spPr bwMode="auto">
            <a:xfrm rot="2592605">
              <a:off x="6039748" y="5251158"/>
              <a:ext cx="774104" cy="96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9" name="Line 37"/>
            <p:cNvSpPr>
              <a:spLocks noChangeShapeType="1"/>
            </p:cNvSpPr>
            <p:nvPr/>
          </p:nvSpPr>
          <p:spPr bwMode="auto">
            <a:xfrm rot="2592605">
              <a:off x="5942582" y="4462805"/>
              <a:ext cx="421110" cy="42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0" name="Line 38"/>
            <p:cNvSpPr>
              <a:spLocks noChangeShapeType="1"/>
            </p:cNvSpPr>
            <p:nvPr/>
          </p:nvSpPr>
          <p:spPr bwMode="auto">
            <a:xfrm rot="2592605" flipV="1">
              <a:off x="6223282" y="3528595"/>
              <a:ext cx="470458" cy="448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1" name="Line 39"/>
            <p:cNvSpPr>
              <a:spLocks noChangeShapeType="1"/>
            </p:cNvSpPr>
            <p:nvPr/>
          </p:nvSpPr>
          <p:spPr bwMode="auto">
            <a:xfrm rot="2592605" flipV="1">
              <a:off x="5639431" y="2940688"/>
              <a:ext cx="458395" cy="43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2" name="Line 40"/>
            <p:cNvSpPr>
              <a:spLocks noChangeShapeType="1"/>
            </p:cNvSpPr>
            <p:nvPr/>
          </p:nvSpPr>
          <p:spPr bwMode="auto">
            <a:xfrm rot="2807395">
              <a:off x="6552799" y="2662147"/>
              <a:ext cx="453178" cy="412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3" name="Line 41"/>
            <p:cNvSpPr>
              <a:spLocks noChangeShapeType="1"/>
            </p:cNvSpPr>
            <p:nvPr/>
          </p:nvSpPr>
          <p:spPr bwMode="auto">
            <a:xfrm rot="2807395">
              <a:off x="6569891" y="3262098"/>
              <a:ext cx="426232" cy="3860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4" name="Line 42"/>
            <p:cNvSpPr>
              <a:spLocks noChangeShapeType="1"/>
            </p:cNvSpPr>
            <p:nvPr/>
          </p:nvSpPr>
          <p:spPr bwMode="auto">
            <a:xfrm rot="2807395">
              <a:off x="7783302" y="4450419"/>
              <a:ext cx="443380" cy="419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5" name="Line 43"/>
            <p:cNvSpPr>
              <a:spLocks noChangeShapeType="1"/>
            </p:cNvSpPr>
            <p:nvPr/>
          </p:nvSpPr>
          <p:spPr bwMode="auto">
            <a:xfrm rot="2807395">
              <a:off x="6550386" y="4469942"/>
              <a:ext cx="453178" cy="410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6" name="Line 44"/>
            <p:cNvSpPr>
              <a:spLocks noChangeShapeType="1"/>
            </p:cNvSpPr>
            <p:nvPr/>
          </p:nvSpPr>
          <p:spPr bwMode="auto">
            <a:xfrm rot="2807395">
              <a:off x="7192473" y="2656933"/>
              <a:ext cx="409085" cy="371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7" name="Line 45"/>
            <p:cNvSpPr>
              <a:spLocks noChangeShapeType="1"/>
            </p:cNvSpPr>
            <p:nvPr/>
          </p:nvSpPr>
          <p:spPr bwMode="auto">
            <a:xfrm rot="2807395">
              <a:off x="7180206" y="3857520"/>
              <a:ext cx="436031" cy="407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8" name="Line 46"/>
            <p:cNvSpPr>
              <a:spLocks noChangeShapeType="1"/>
            </p:cNvSpPr>
            <p:nvPr/>
          </p:nvSpPr>
          <p:spPr bwMode="auto">
            <a:xfrm rot="8207395">
              <a:off x="7477837" y="4763199"/>
              <a:ext cx="443920" cy="4286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9" name="Line 47"/>
            <p:cNvSpPr>
              <a:spLocks noChangeShapeType="1"/>
            </p:cNvSpPr>
            <p:nvPr/>
          </p:nvSpPr>
          <p:spPr bwMode="auto">
            <a:xfrm rot="2807395">
              <a:off x="7807336" y="3245210"/>
              <a:ext cx="455628" cy="419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0" name="Line 48"/>
            <p:cNvSpPr>
              <a:spLocks noChangeShapeType="1"/>
            </p:cNvSpPr>
            <p:nvPr/>
          </p:nvSpPr>
          <p:spPr bwMode="auto">
            <a:xfrm flipH="1">
              <a:off x="6773356" y="3112161"/>
              <a:ext cx="624865" cy="634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1" name="Line 49"/>
            <p:cNvSpPr>
              <a:spLocks noChangeShapeType="1"/>
            </p:cNvSpPr>
            <p:nvPr/>
          </p:nvSpPr>
          <p:spPr bwMode="auto">
            <a:xfrm flipH="1">
              <a:off x="7400634" y="2516905"/>
              <a:ext cx="603152" cy="6124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2" name="Line 50"/>
            <p:cNvSpPr>
              <a:spLocks noChangeShapeType="1"/>
            </p:cNvSpPr>
            <p:nvPr/>
          </p:nvSpPr>
          <p:spPr bwMode="auto">
            <a:xfrm flipH="1">
              <a:off x="7417522" y="3749060"/>
              <a:ext cx="617627" cy="6197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3" name="Line 51"/>
            <p:cNvSpPr>
              <a:spLocks noChangeShapeType="1"/>
            </p:cNvSpPr>
            <p:nvPr/>
          </p:nvSpPr>
          <p:spPr bwMode="auto">
            <a:xfrm rot="2807395">
              <a:off x="7180206" y="4460125"/>
              <a:ext cx="436031" cy="407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4" name="Text Box 52"/>
            <p:cNvSpPr txBox="1">
              <a:spLocks noChangeArrowheads="1"/>
            </p:cNvSpPr>
            <p:nvPr/>
          </p:nvSpPr>
          <p:spPr bwMode="auto">
            <a:xfrm>
              <a:off x="5824538" y="2260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85" name="Text Box 53"/>
            <p:cNvSpPr txBox="1">
              <a:spLocks noChangeArrowheads="1"/>
            </p:cNvSpPr>
            <p:nvPr/>
          </p:nvSpPr>
          <p:spPr bwMode="auto">
            <a:xfrm>
              <a:off x="7353300" y="2260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86" name="Text Box 54"/>
            <p:cNvSpPr txBox="1">
              <a:spLocks noChangeArrowheads="1"/>
            </p:cNvSpPr>
            <p:nvPr/>
          </p:nvSpPr>
          <p:spPr bwMode="auto">
            <a:xfrm>
              <a:off x="7962900" y="2260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87" name="Text Box 55"/>
            <p:cNvSpPr txBox="1">
              <a:spLocks noChangeArrowheads="1"/>
            </p:cNvSpPr>
            <p:nvPr/>
          </p:nvSpPr>
          <p:spPr bwMode="auto">
            <a:xfrm>
              <a:off x="6438900" y="2260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88" name="Text Box 56"/>
            <p:cNvSpPr txBox="1">
              <a:spLocks noChangeArrowheads="1"/>
            </p:cNvSpPr>
            <p:nvPr/>
          </p:nvSpPr>
          <p:spPr bwMode="auto">
            <a:xfrm>
              <a:off x="5219700" y="2260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89" name="Text Box 57"/>
            <p:cNvSpPr txBox="1">
              <a:spLocks noChangeArrowheads="1"/>
            </p:cNvSpPr>
            <p:nvPr/>
          </p:nvSpPr>
          <p:spPr bwMode="auto">
            <a:xfrm>
              <a:off x="7962900" y="4013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0" name="Text Box 58"/>
            <p:cNvSpPr txBox="1">
              <a:spLocks noChangeArrowheads="1"/>
            </p:cNvSpPr>
            <p:nvPr/>
          </p:nvSpPr>
          <p:spPr bwMode="auto">
            <a:xfrm>
              <a:off x="5219700" y="4699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1" name="Text Box 59"/>
            <p:cNvSpPr txBox="1">
              <a:spLocks noChangeArrowheads="1"/>
            </p:cNvSpPr>
            <p:nvPr/>
          </p:nvSpPr>
          <p:spPr bwMode="auto">
            <a:xfrm>
              <a:off x="5219700" y="4089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1592" name="Text Box 60"/>
            <p:cNvSpPr txBox="1">
              <a:spLocks noChangeArrowheads="1"/>
            </p:cNvSpPr>
            <p:nvPr/>
          </p:nvSpPr>
          <p:spPr bwMode="auto">
            <a:xfrm>
              <a:off x="5219700" y="3556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3" name="Text Box 61"/>
            <p:cNvSpPr txBox="1">
              <a:spLocks noChangeArrowheads="1"/>
            </p:cNvSpPr>
            <p:nvPr/>
          </p:nvSpPr>
          <p:spPr bwMode="auto">
            <a:xfrm>
              <a:off x="5219700" y="2870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4" name="Text Box 62"/>
            <p:cNvSpPr txBox="1">
              <a:spLocks noChangeArrowheads="1"/>
            </p:cNvSpPr>
            <p:nvPr/>
          </p:nvSpPr>
          <p:spPr bwMode="auto">
            <a:xfrm>
              <a:off x="5829300" y="3479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5" name="Text Box 63"/>
            <p:cNvSpPr txBox="1">
              <a:spLocks noChangeArrowheads="1"/>
            </p:cNvSpPr>
            <p:nvPr/>
          </p:nvSpPr>
          <p:spPr bwMode="auto">
            <a:xfrm>
              <a:off x="5829300" y="4165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6" name="Text Box 64"/>
            <p:cNvSpPr txBox="1">
              <a:spLocks noChangeArrowheads="1"/>
            </p:cNvSpPr>
            <p:nvPr/>
          </p:nvSpPr>
          <p:spPr bwMode="auto">
            <a:xfrm>
              <a:off x="7318375" y="342265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7" name="Text Box 65"/>
            <p:cNvSpPr txBox="1">
              <a:spLocks noChangeArrowheads="1"/>
            </p:cNvSpPr>
            <p:nvPr/>
          </p:nvSpPr>
          <p:spPr bwMode="auto">
            <a:xfrm>
              <a:off x="7962900" y="2794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598" name="Text Box 66"/>
            <p:cNvSpPr txBox="1">
              <a:spLocks noChangeArrowheads="1"/>
            </p:cNvSpPr>
            <p:nvPr/>
          </p:nvSpPr>
          <p:spPr bwMode="auto">
            <a:xfrm>
              <a:off x="6057900" y="2794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1599" name="Text Box 67"/>
            <p:cNvSpPr txBox="1">
              <a:spLocks noChangeArrowheads="1"/>
            </p:cNvSpPr>
            <p:nvPr/>
          </p:nvSpPr>
          <p:spPr bwMode="auto">
            <a:xfrm>
              <a:off x="6743700" y="2794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1600" name="Text Box 68"/>
            <p:cNvSpPr txBox="1">
              <a:spLocks noChangeArrowheads="1"/>
            </p:cNvSpPr>
            <p:nvPr/>
          </p:nvSpPr>
          <p:spPr bwMode="auto">
            <a:xfrm>
              <a:off x="7350125" y="288766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1601" name="Text Box 70"/>
            <p:cNvSpPr txBox="1">
              <a:spLocks noChangeArrowheads="1"/>
            </p:cNvSpPr>
            <p:nvPr/>
          </p:nvSpPr>
          <p:spPr bwMode="auto">
            <a:xfrm>
              <a:off x="7986713" y="35163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1602" name="Text Box 71"/>
            <p:cNvSpPr txBox="1">
              <a:spLocks noChangeArrowheads="1"/>
            </p:cNvSpPr>
            <p:nvPr/>
          </p:nvSpPr>
          <p:spPr bwMode="auto">
            <a:xfrm>
              <a:off x="6743700" y="4089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1603" name="Text Box 73"/>
            <p:cNvSpPr txBox="1">
              <a:spLocks noChangeArrowheads="1"/>
            </p:cNvSpPr>
            <p:nvPr/>
          </p:nvSpPr>
          <p:spPr bwMode="auto">
            <a:xfrm>
              <a:off x="6134100" y="4622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51604" name="Text Box 74"/>
            <p:cNvSpPr txBox="1">
              <a:spLocks noChangeArrowheads="1"/>
            </p:cNvSpPr>
            <p:nvPr/>
          </p:nvSpPr>
          <p:spPr bwMode="auto">
            <a:xfrm>
              <a:off x="6819900" y="4622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1605" name="Text Box 76"/>
            <p:cNvSpPr txBox="1">
              <a:spLocks noChangeArrowheads="1"/>
            </p:cNvSpPr>
            <p:nvPr/>
          </p:nvSpPr>
          <p:spPr bwMode="auto">
            <a:xfrm>
              <a:off x="7967663" y="475138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1606" name="Line 77"/>
            <p:cNvSpPr>
              <a:spLocks noChangeShapeType="1"/>
            </p:cNvSpPr>
            <p:nvPr/>
          </p:nvSpPr>
          <p:spPr bwMode="auto">
            <a:xfrm>
              <a:off x="7377290" y="4957851"/>
              <a:ext cx="4022" cy="5158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7" name="Line 79"/>
            <p:cNvSpPr>
              <a:spLocks noChangeShapeType="1"/>
            </p:cNvSpPr>
            <p:nvPr/>
          </p:nvSpPr>
          <p:spPr bwMode="auto">
            <a:xfrm rot="2807395">
              <a:off x="7191175" y="4459644"/>
              <a:ext cx="410714" cy="3959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8" name="Line 79"/>
            <p:cNvSpPr>
              <a:spLocks noChangeShapeType="1"/>
            </p:cNvSpPr>
            <p:nvPr/>
          </p:nvSpPr>
          <p:spPr bwMode="auto">
            <a:xfrm rot="2807395" flipV="1">
              <a:off x="6672044" y="4048009"/>
              <a:ext cx="837351" cy="107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9" name="Text Box 69"/>
            <p:cNvSpPr txBox="1">
              <a:spLocks noChangeArrowheads="1"/>
            </p:cNvSpPr>
            <p:nvPr/>
          </p:nvSpPr>
          <p:spPr bwMode="auto">
            <a:xfrm>
              <a:off x="6438900" y="3632200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51610" name="Text Box 72"/>
            <p:cNvSpPr txBox="1">
              <a:spLocks noChangeArrowheads="1"/>
            </p:cNvSpPr>
            <p:nvPr/>
          </p:nvSpPr>
          <p:spPr bwMode="auto">
            <a:xfrm>
              <a:off x="7302500" y="4254500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151611" name="Text Box 75"/>
            <p:cNvSpPr txBox="1">
              <a:spLocks noChangeArrowheads="1"/>
            </p:cNvSpPr>
            <p:nvPr/>
          </p:nvSpPr>
          <p:spPr bwMode="auto">
            <a:xfrm>
              <a:off x="6989763" y="4918075"/>
              <a:ext cx="511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3333CC"/>
                  </a:solidFill>
                  <a:latin typeface="Times New Roman" pitchFamily="18" charset="0"/>
                </a:rPr>
                <a:t>19</a:t>
              </a:r>
            </a:p>
          </p:txBody>
        </p:sp>
      </p:grpSp>
      <p:sp>
        <p:nvSpPr>
          <p:cNvPr id="151559" name="Text Box 128"/>
          <p:cNvSpPr txBox="1">
            <a:spLocks noChangeArrowheads="1"/>
          </p:cNvSpPr>
          <p:nvPr/>
        </p:nvSpPr>
        <p:spPr bwMode="auto">
          <a:xfrm>
            <a:off x="914400" y="56388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Flow Accumulation &gt;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04"/>
          <p:cNvSpPr txBox="1">
            <a:spLocks noChangeArrowheads="1"/>
          </p:cNvSpPr>
          <p:nvPr/>
        </p:nvSpPr>
        <p:spPr bwMode="auto">
          <a:xfrm>
            <a:off x="1408113" y="544513"/>
            <a:ext cx="6210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Watershed Draining to Outlet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2635250" y="1739900"/>
            <a:ext cx="765175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3400425" y="1739900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4162425" y="1739900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2" name="Rectangle 7"/>
          <p:cNvSpPr>
            <a:spLocks noChangeArrowheads="1"/>
          </p:cNvSpPr>
          <p:nvPr/>
        </p:nvSpPr>
        <p:spPr bwMode="auto">
          <a:xfrm>
            <a:off x="4926013" y="1739900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3" name="Rectangle 8"/>
          <p:cNvSpPr>
            <a:spLocks noChangeArrowheads="1"/>
          </p:cNvSpPr>
          <p:nvPr/>
        </p:nvSpPr>
        <p:spPr bwMode="auto">
          <a:xfrm>
            <a:off x="5688013" y="1739900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4" name="Rectangle 9"/>
          <p:cNvSpPr>
            <a:spLocks noChangeArrowheads="1"/>
          </p:cNvSpPr>
          <p:nvPr/>
        </p:nvSpPr>
        <p:spPr bwMode="auto">
          <a:xfrm>
            <a:off x="4162425" y="4737100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5" name="Rectangle 10"/>
          <p:cNvSpPr>
            <a:spLocks noChangeArrowheads="1"/>
          </p:cNvSpPr>
          <p:nvPr/>
        </p:nvSpPr>
        <p:spPr bwMode="auto">
          <a:xfrm>
            <a:off x="4926013" y="4737100"/>
            <a:ext cx="762000" cy="749300"/>
          </a:xfrm>
          <a:prstGeom prst="rect">
            <a:avLst/>
          </a:prstGeom>
          <a:solidFill>
            <a:srgbClr val="FF5050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6" name="Rectangle 11"/>
          <p:cNvSpPr>
            <a:spLocks noChangeArrowheads="1"/>
          </p:cNvSpPr>
          <p:nvPr/>
        </p:nvSpPr>
        <p:spPr bwMode="auto">
          <a:xfrm>
            <a:off x="5688013" y="4737100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7" name="Rectangle 12"/>
          <p:cNvSpPr>
            <a:spLocks noChangeArrowheads="1"/>
          </p:cNvSpPr>
          <p:nvPr/>
        </p:nvSpPr>
        <p:spPr bwMode="auto">
          <a:xfrm>
            <a:off x="2635250" y="2489200"/>
            <a:ext cx="765175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8" name="Rectangle 13"/>
          <p:cNvSpPr>
            <a:spLocks noChangeArrowheads="1"/>
          </p:cNvSpPr>
          <p:nvPr/>
        </p:nvSpPr>
        <p:spPr bwMode="auto">
          <a:xfrm>
            <a:off x="3400425" y="2489200"/>
            <a:ext cx="762000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9" name="Rectangle 14"/>
          <p:cNvSpPr>
            <a:spLocks noChangeArrowheads="1"/>
          </p:cNvSpPr>
          <p:nvPr/>
        </p:nvSpPr>
        <p:spPr bwMode="auto">
          <a:xfrm>
            <a:off x="4162425" y="2489200"/>
            <a:ext cx="763588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0" name="Rectangle 15"/>
          <p:cNvSpPr>
            <a:spLocks noChangeArrowheads="1"/>
          </p:cNvSpPr>
          <p:nvPr/>
        </p:nvSpPr>
        <p:spPr bwMode="auto">
          <a:xfrm>
            <a:off x="4926013" y="2489200"/>
            <a:ext cx="762000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1" name="Rectangle 16"/>
          <p:cNvSpPr>
            <a:spLocks noChangeArrowheads="1"/>
          </p:cNvSpPr>
          <p:nvPr/>
        </p:nvSpPr>
        <p:spPr bwMode="auto">
          <a:xfrm>
            <a:off x="5688013" y="2489200"/>
            <a:ext cx="763587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2" name="Rectangle 17"/>
          <p:cNvSpPr>
            <a:spLocks noChangeArrowheads="1"/>
          </p:cNvSpPr>
          <p:nvPr/>
        </p:nvSpPr>
        <p:spPr bwMode="auto">
          <a:xfrm>
            <a:off x="2635250" y="3236913"/>
            <a:ext cx="765175" cy="75088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3" name="Rectangle 18"/>
          <p:cNvSpPr>
            <a:spLocks noChangeArrowheads="1"/>
          </p:cNvSpPr>
          <p:nvPr/>
        </p:nvSpPr>
        <p:spPr bwMode="auto">
          <a:xfrm>
            <a:off x="3400425" y="3236913"/>
            <a:ext cx="762000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4" name="Rectangle 19"/>
          <p:cNvSpPr>
            <a:spLocks noChangeArrowheads="1"/>
          </p:cNvSpPr>
          <p:nvPr/>
        </p:nvSpPr>
        <p:spPr bwMode="auto">
          <a:xfrm>
            <a:off x="4162425" y="3236913"/>
            <a:ext cx="763588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5" name="Rectangle 20"/>
          <p:cNvSpPr>
            <a:spLocks noChangeArrowheads="1"/>
          </p:cNvSpPr>
          <p:nvPr/>
        </p:nvSpPr>
        <p:spPr bwMode="auto">
          <a:xfrm>
            <a:off x="4926013" y="3236913"/>
            <a:ext cx="762000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6" name="Rectangle 21"/>
          <p:cNvSpPr>
            <a:spLocks noChangeArrowheads="1"/>
          </p:cNvSpPr>
          <p:nvPr/>
        </p:nvSpPr>
        <p:spPr bwMode="auto">
          <a:xfrm>
            <a:off x="5688013" y="3236913"/>
            <a:ext cx="763587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7" name="Rectangle 22"/>
          <p:cNvSpPr>
            <a:spLocks noChangeArrowheads="1"/>
          </p:cNvSpPr>
          <p:nvPr/>
        </p:nvSpPr>
        <p:spPr bwMode="auto">
          <a:xfrm>
            <a:off x="2635250" y="3987800"/>
            <a:ext cx="765175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3400425" y="3987800"/>
            <a:ext cx="762000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4162425" y="3987800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600" name="Rectangle 25"/>
          <p:cNvSpPr>
            <a:spLocks noChangeArrowheads="1"/>
          </p:cNvSpPr>
          <p:nvPr/>
        </p:nvSpPr>
        <p:spPr bwMode="auto">
          <a:xfrm>
            <a:off x="4926013" y="3987800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601" name="Rectangle 26"/>
          <p:cNvSpPr>
            <a:spLocks noChangeArrowheads="1"/>
          </p:cNvSpPr>
          <p:nvPr/>
        </p:nvSpPr>
        <p:spPr bwMode="auto">
          <a:xfrm>
            <a:off x="5688013" y="3987800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602" name="Rectangle 27"/>
          <p:cNvSpPr>
            <a:spLocks noChangeArrowheads="1"/>
          </p:cNvSpPr>
          <p:nvPr/>
        </p:nvSpPr>
        <p:spPr bwMode="auto">
          <a:xfrm>
            <a:off x="3400425" y="4737100"/>
            <a:ext cx="762000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603" name="Rectangle 28"/>
          <p:cNvSpPr>
            <a:spLocks noChangeArrowheads="1"/>
          </p:cNvSpPr>
          <p:nvPr/>
        </p:nvSpPr>
        <p:spPr bwMode="auto">
          <a:xfrm>
            <a:off x="2636838" y="4737100"/>
            <a:ext cx="763587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604" name="Line 29"/>
          <p:cNvSpPr>
            <a:spLocks noChangeShapeType="1"/>
          </p:cNvSpPr>
          <p:nvPr/>
        </p:nvSpPr>
        <p:spPr bwMode="auto">
          <a:xfrm rot="-177988">
            <a:off x="3113088" y="2006600"/>
            <a:ext cx="2132012" cy="2401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5" name="Line 30"/>
          <p:cNvSpPr>
            <a:spLocks noChangeShapeType="1"/>
          </p:cNvSpPr>
          <p:nvPr/>
        </p:nvSpPr>
        <p:spPr bwMode="auto">
          <a:xfrm>
            <a:off x="3802063" y="2127250"/>
            <a:ext cx="747712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6" name="Line 31"/>
          <p:cNvSpPr>
            <a:spLocks noChangeShapeType="1"/>
          </p:cNvSpPr>
          <p:nvPr/>
        </p:nvSpPr>
        <p:spPr bwMode="auto">
          <a:xfrm flipH="1">
            <a:off x="3017838" y="3619500"/>
            <a:ext cx="1587" cy="70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7" name="Line 32"/>
          <p:cNvSpPr>
            <a:spLocks noChangeShapeType="1"/>
          </p:cNvSpPr>
          <p:nvPr/>
        </p:nvSpPr>
        <p:spPr bwMode="auto">
          <a:xfrm>
            <a:off x="5272088" y="5095875"/>
            <a:ext cx="1746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8" name="Line 33"/>
          <p:cNvSpPr>
            <a:spLocks noChangeShapeType="1"/>
          </p:cNvSpPr>
          <p:nvPr/>
        </p:nvSpPr>
        <p:spPr bwMode="auto">
          <a:xfrm>
            <a:off x="3013075" y="4344988"/>
            <a:ext cx="765175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9" name="Line 34"/>
          <p:cNvSpPr>
            <a:spLocks noChangeShapeType="1"/>
          </p:cNvSpPr>
          <p:nvPr/>
        </p:nvSpPr>
        <p:spPr bwMode="auto">
          <a:xfrm rot="2592605" flipV="1">
            <a:off x="3125788" y="4846638"/>
            <a:ext cx="555625" cy="52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0" name="Line 35"/>
          <p:cNvSpPr>
            <a:spLocks noChangeShapeType="1"/>
          </p:cNvSpPr>
          <p:nvPr/>
        </p:nvSpPr>
        <p:spPr bwMode="auto">
          <a:xfrm rot="2592605" flipV="1">
            <a:off x="4637088" y="4835525"/>
            <a:ext cx="531812" cy="519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1" name="Line 36"/>
          <p:cNvSpPr>
            <a:spLocks noChangeShapeType="1"/>
          </p:cNvSpPr>
          <p:nvPr/>
        </p:nvSpPr>
        <p:spPr bwMode="auto">
          <a:xfrm rot="2592605">
            <a:off x="3633788" y="5435600"/>
            <a:ext cx="949325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2" name="Line 37"/>
          <p:cNvSpPr>
            <a:spLocks noChangeShapeType="1"/>
          </p:cNvSpPr>
          <p:nvPr/>
        </p:nvSpPr>
        <p:spPr bwMode="auto">
          <a:xfrm rot="2592605">
            <a:off x="3514725" y="4470400"/>
            <a:ext cx="515938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3" name="Line 38"/>
          <p:cNvSpPr>
            <a:spLocks noChangeShapeType="1"/>
          </p:cNvSpPr>
          <p:nvPr/>
        </p:nvSpPr>
        <p:spPr bwMode="auto">
          <a:xfrm rot="2592605" flipV="1">
            <a:off x="3859213" y="3324225"/>
            <a:ext cx="576262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4" name="Line 39"/>
          <p:cNvSpPr>
            <a:spLocks noChangeShapeType="1"/>
          </p:cNvSpPr>
          <p:nvPr/>
        </p:nvSpPr>
        <p:spPr bwMode="auto">
          <a:xfrm rot="2592605" flipV="1">
            <a:off x="3143250" y="2605088"/>
            <a:ext cx="561975" cy="527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5" name="Line 40"/>
          <p:cNvSpPr>
            <a:spLocks noChangeShapeType="1"/>
          </p:cNvSpPr>
          <p:nvPr/>
        </p:nvSpPr>
        <p:spPr bwMode="auto">
          <a:xfrm rot="2807395">
            <a:off x="4262438" y="2263775"/>
            <a:ext cx="5556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6" name="Line 41"/>
          <p:cNvSpPr>
            <a:spLocks noChangeShapeType="1"/>
          </p:cNvSpPr>
          <p:nvPr/>
        </p:nvSpPr>
        <p:spPr bwMode="auto">
          <a:xfrm rot="2807395">
            <a:off x="4283869" y="2997994"/>
            <a:ext cx="522287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7" name="Line 42"/>
          <p:cNvSpPr>
            <a:spLocks noChangeShapeType="1"/>
          </p:cNvSpPr>
          <p:nvPr/>
        </p:nvSpPr>
        <p:spPr bwMode="auto">
          <a:xfrm rot="2807395">
            <a:off x="5770562" y="4454526"/>
            <a:ext cx="542925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8" name="Line 43"/>
          <p:cNvSpPr>
            <a:spLocks noChangeShapeType="1"/>
          </p:cNvSpPr>
          <p:nvPr/>
        </p:nvSpPr>
        <p:spPr bwMode="auto">
          <a:xfrm rot="2807395">
            <a:off x="4259262" y="4478338"/>
            <a:ext cx="555625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19" name="Line 44"/>
          <p:cNvSpPr>
            <a:spLocks noChangeShapeType="1"/>
          </p:cNvSpPr>
          <p:nvPr/>
        </p:nvSpPr>
        <p:spPr bwMode="auto">
          <a:xfrm rot="2807395">
            <a:off x="5045869" y="2256632"/>
            <a:ext cx="501650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0" name="Line 45"/>
          <p:cNvSpPr>
            <a:spLocks noChangeShapeType="1"/>
          </p:cNvSpPr>
          <p:nvPr/>
        </p:nvSpPr>
        <p:spPr bwMode="auto">
          <a:xfrm rot="2807395">
            <a:off x="5030788" y="3727450"/>
            <a:ext cx="534987" cy="50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1" name="Line 46"/>
          <p:cNvSpPr>
            <a:spLocks noChangeShapeType="1"/>
          </p:cNvSpPr>
          <p:nvPr/>
        </p:nvSpPr>
        <p:spPr bwMode="auto">
          <a:xfrm rot="8207395">
            <a:off x="5395913" y="4837113"/>
            <a:ext cx="544512" cy="525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2" name="Line 47"/>
          <p:cNvSpPr>
            <a:spLocks noChangeShapeType="1"/>
          </p:cNvSpPr>
          <p:nvPr/>
        </p:nvSpPr>
        <p:spPr bwMode="auto">
          <a:xfrm rot="2807395">
            <a:off x="5799138" y="2978150"/>
            <a:ext cx="558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3" name="Line 48"/>
          <p:cNvSpPr>
            <a:spLocks noChangeShapeType="1"/>
          </p:cNvSpPr>
          <p:nvPr/>
        </p:nvSpPr>
        <p:spPr bwMode="auto">
          <a:xfrm flipH="1">
            <a:off x="4532313" y="2814638"/>
            <a:ext cx="7667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4" name="Line 49"/>
          <p:cNvSpPr>
            <a:spLocks noChangeShapeType="1"/>
          </p:cNvSpPr>
          <p:nvPr/>
        </p:nvSpPr>
        <p:spPr bwMode="auto">
          <a:xfrm flipH="1">
            <a:off x="5302250" y="2084388"/>
            <a:ext cx="738188" cy="750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5" name="Line 50"/>
          <p:cNvSpPr>
            <a:spLocks noChangeShapeType="1"/>
          </p:cNvSpPr>
          <p:nvPr/>
        </p:nvSpPr>
        <p:spPr bwMode="auto">
          <a:xfrm flipH="1">
            <a:off x="5322888" y="3595688"/>
            <a:ext cx="75565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6" name="Line 51"/>
          <p:cNvSpPr>
            <a:spLocks noChangeShapeType="1"/>
          </p:cNvSpPr>
          <p:nvPr/>
        </p:nvSpPr>
        <p:spPr bwMode="auto">
          <a:xfrm rot="2807395">
            <a:off x="5031582" y="4466431"/>
            <a:ext cx="533400" cy="50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7" name="Line 77"/>
          <p:cNvSpPr>
            <a:spLocks noChangeShapeType="1"/>
          </p:cNvSpPr>
          <p:nvPr/>
        </p:nvSpPr>
        <p:spPr bwMode="auto">
          <a:xfrm>
            <a:off x="5273675" y="5076825"/>
            <a:ext cx="4763" cy="631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8" name="Line 79"/>
          <p:cNvSpPr>
            <a:spLocks noChangeShapeType="1"/>
          </p:cNvSpPr>
          <p:nvPr/>
        </p:nvSpPr>
        <p:spPr bwMode="auto">
          <a:xfrm rot="2807395">
            <a:off x="5045075" y="4465638"/>
            <a:ext cx="503237" cy="484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29" name="Line 79"/>
          <p:cNvSpPr>
            <a:spLocks noChangeShapeType="1"/>
          </p:cNvSpPr>
          <p:nvPr/>
        </p:nvSpPr>
        <p:spPr bwMode="auto">
          <a:xfrm rot="2807395" flipV="1">
            <a:off x="4407693" y="3961607"/>
            <a:ext cx="1027113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30" name="Freeform 3"/>
          <p:cNvSpPr>
            <a:spLocks/>
          </p:cNvSpPr>
          <p:nvPr/>
        </p:nvSpPr>
        <p:spPr bwMode="auto">
          <a:xfrm>
            <a:off x="2601913" y="1719263"/>
            <a:ext cx="3889375" cy="38385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0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00"/>
              <a:gd name="T58" fmla="*/ 0 h 10000"/>
              <a:gd name="T59" fmla="*/ 10000 w 10000"/>
              <a:gd name="T60" fmla="*/ 10000 h 1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00" h="10000">
                <a:moveTo>
                  <a:pt x="8193" y="9828"/>
                </a:moveTo>
                <a:lnTo>
                  <a:pt x="5999" y="9805"/>
                </a:lnTo>
                <a:cubicBezTo>
                  <a:pt x="5309" y="9801"/>
                  <a:pt x="4819" y="9963"/>
                  <a:pt x="4055" y="9803"/>
                </a:cubicBezTo>
                <a:cubicBezTo>
                  <a:pt x="3945" y="9146"/>
                  <a:pt x="4038" y="6779"/>
                  <a:pt x="3964" y="6064"/>
                </a:cubicBezTo>
                <a:cubicBezTo>
                  <a:pt x="3433" y="5845"/>
                  <a:pt x="3395" y="5998"/>
                  <a:pt x="2043" y="5906"/>
                </a:cubicBezTo>
                <a:cubicBezTo>
                  <a:pt x="1930" y="5320"/>
                  <a:pt x="2089" y="4449"/>
                  <a:pt x="2064" y="3986"/>
                </a:cubicBezTo>
                <a:cubicBezTo>
                  <a:pt x="1824" y="3722"/>
                  <a:pt x="776" y="4080"/>
                  <a:pt x="110" y="3993"/>
                </a:cubicBezTo>
                <a:cubicBezTo>
                  <a:pt x="161" y="3278"/>
                  <a:pt x="0" y="1179"/>
                  <a:pt x="22" y="88"/>
                </a:cubicBezTo>
                <a:cubicBezTo>
                  <a:pt x="895" y="89"/>
                  <a:pt x="1909" y="49"/>
                  <a:pt x="2792" y="33"/>
                </a:cubicBezTo>
                <a:lnTo>
                  <a:pt x="5321" y="0"/>
                </a:lnTo>
                <a:lnTo>
                  <a:pt x="7980" y="2"/>
                </a:lnTo>
                <a:lnTo>
                  <a:pt x="9991" y="34"/>
                </a:lnTo>
                <a:cubicBezTo>
                  <a:pt x="9992" y="711"/>
                  <a:pt x="9947" y="1101"/>
                  <a:pt x="9943" y="2076"/>
                </a:cubicBezTo>
                <a:cubicBezTo>
                  <a:pt x="9940" y="3051"/>
                  <a:pt x="9980" y="4778"/>
                  <a:pt x="9971" y="5886"/>
                </a:cubicBezTo>
                <a:cubicBezTo>
                  <a:pt x="9962" y="6994"/>
                  <a:pt x="9895" y="8066"/>
                  <a:pt x="9889" y="8723"/>
                </a:cubicBezTo>
                <a:cubicBezTo>
                  <a:pt x="9882" y="9379"/>
                  <a:pt x="10000" y="9655"/>
                  <a:pt x="9935" y="9828"/>
                </a:cubicBezTo>
                <a:cubicBezTo>
                  <a:pt x="9871" y="10000"/>
                  <a:pt x="9753" y="9773"/>
                  <a:pt x="9511" y="9773"/>
                </a:cubicBezTo>
                <a:cubicBezTo>
                  <a:pt x="9271" y="9773"/>
                  <a:pt x="8694" y="9820"/>
                  <a:pt x="8476" y="9828"/>
                </a:cubicBezTo>
                <a:cubicBezTo>
                  <a:pt x="8258" y="9835"/>
                  <a:pt x="8606" y="9832"/>
                  <a:pt x="8193" y="9828"/>
                </a:cubicBez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 descr="sanmarcos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517525"/>
            <a:ext cx="8634412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179388" y="6400800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ArcHydro Page 74</a:t>
            </a:r>
          </a:p>
        </p:txBody>
      </p:sp>
      <p:sp>
        <p:nvSpPr>
          <p:cNvPr id="153604" name="Text Box 6"/>
          <p:cNvSpPr txBox="1">
            <a:spLocks noChangeArrowheads="1"/>
          </p:cNvSpPr>
          <p:nvPr/>
        </p:nvSpPr>
        <p:spPr bwMode="auto">
          <a:xfrm>
            <a:off x="1684338" y="106363"/>
            <a:ext cx="642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Stream links grid for the San Marcos subbasin</a:t>
            </a:r>
          </a:p>
        </p:txBody>
      </p:sp>
      <p:sp>
        <p:nvSpPr>
          <p:cNvPr id="153605" name="Text Box 7"/>
          <p:cNvSpPr txBox="1">
            <a:spLocks noChangeArrowheads="1"/>
          </p:cNvSpPr>
          <p:nvPr/>
        </p:nvSpPr>
        <p:spPr bwMode="auto">
          <a:xfrm>
            <a:off x="3157538" y="342741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172</a:t>
            </a:r>
          </a:p>
        </p:txBody>
      </p:sp>
      <p:sp>
        <p:nvSpPr>
          <p:cNvPr id="153606" name="Text Box 8"/>
          <p:cNvSpPr txBox="1">
            <a:spLocks noChangeArrowheads="1"/>
          </p:cNvSpPr>
          <p:nvPr/>
        </p:nvSpPr>
        <p:spPr bwMode="auto">
          <a:xfrm>
            <a:off x="1968500" y="311785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201</a:t>
            </a:r>
          </a:p>
        </p:txBody>
      </p:sp>
      <p:sp>
        <p:nvSpPr>
          <p:cNvPr id="153607" name="Text Box 9"/>
          <p:cNvSpPr txBox="1">
            <a:spLocks noChangeArrowheads="1"/>
          </p:cNvSpPr>
          <p:nvPr/>
        </p:nvSpPr>
        <p:spPr bwMode="auto">
          <a:xfrm>
            <a:off x="976313" y="55594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204</a:t>
            </a:r>
          </a:p>
        </p:txBody>
      </p:sp>
      <p:sp>
        <p:nvSpPr>
          <p:cNvPr id="153608" name="Text Box 10"/>
          <p:cNvSpPr txBox="1">
            <a:spLocks noChangeArrowheads="1"/>
          </p:cNvSpPr>
          <p:nvPr/>
        </p:nvSpPr>
        <p:spPr bwMode="auto">
          <a:xfrm>
            <a:off x="603250" y="41576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202</a:t>
            </a:r>
          </a:p>
        </p:txBody>
      </p:sp>
      <p:sp>
        <p:nvSpPr>
          <p:cNvPr id="153609" name="Text Box 11"/>
          <p:cNvSpPr txBox="1">
            <a:spLocks noChangeArrowheads="1"/>
          </p:cNvSpPr>
          <p:nvPr/>
        </p:nvSpPr>
        <p:spPr bwMode="auto">
          <a:xfrm>
            <a:off x="2487613" y="511651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206</a:t>
            </a:r>
          </a:p>
        </p:txBody>
      </p:sp>
      <p:sp>
        <p:nvSpPr>
          <p:cNvPr id="153610" name="Text Box 12"/>
          <p:cNvSpPr txBox="1">
            <a:spLocks noChangeArrowheads="1"/>
          </p:cNvSpPr>
          <p:nvPr/>
        </p:nvSpPr>
        <p:spPr bwMode="auto">
          <a:xfrm>
            <a:off x="3562350" y="47164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203</a:t>
            </a:r>
          </a:p>
        </p:txBody>
      </p:sp>
      <p:sp>
        <p:nvSpPr>
          <p:cNvPr id="153611" name="Text Box 13"/>
          <p:cNvSpPr txBox="1">
            <a:spLocks noChangeArrowheads="1"/>
          </p:cNvSpPr>
          <p:nvPr/>
        </p:nvSpPr>
        <p:spPr bwMode="auto">
          <a:xfrm>
            <a:off x="4191000" y="56499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209</a:t>
            </a:r>
          </a:p>
        </p:txBody>
      </p:sp>
      <p:sp>
        <p:nvSpPr>
          <p:cNvPr id="153612" name="Text Box 14"/>
          <p:cNvSpPr txBox="1">
            <a:spLocks noChangeArrowheads="1"/>
          </p:cNvSpPr>
          <p:nvPr/>
        </p:nvSpPr>
        <p:spPr bwMode="auto">
          <a:xfrm>
            <a:off x="5500688" y="5632450"/>
            <a:ext cx="3408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Each link has a unique identifying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ON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3" y="2252663"/>
            <a:ext cx="40862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 descr="CON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2213" y="3648075"/>
            <a:ext cx="2924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4" descr="CON1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263" y="4305300"/>
            <a:ext cx="2924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Line 5"/>
          <p:cNvSpPr>
            <a:spLocks noChangeShapeType="1"/>
          </p:cNvSpPr>
          <p:nvPr/>
        </p:nvSpPr>
        <p:spPr bwMode="auto">
          <a:xfrm flipV="1">
            <a:off x="4733925" y="3314700"/>
            <a:ext cx="428625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rot="17865190" flipV="1">
            <a:off x="5254625" y="3981450"/>
            <a:ext cx="8382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53050" y="4810125"/>
            <a:ext cx="1343025" cy="1333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3810000" y="3886200"/>
            <a:ext cx="1343025" cy="1333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Vectorized Streams Linked Using 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Grid Code</a:t>
            </a:r>
            <a:r>
              <a:rPr lang="en-US" sz="4000">
                <a:latin typeface="Times New Roman" pitchFamily="18" charset="0"/>
              </a:rPr>
              <a:t> to Cell Equivalents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1203325" y="3851275"/>
            <a:ext cx="116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Vector</a:t>
            </a:r>
          </a:p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Streams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7010400" y="4572000"/>
            <a:ext cx="116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Grid</a:t>
            </a:r>
          </a:p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Streams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79388" y="6400800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ArcHydro Page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smtClean="0"/>
              <a:t>Readings – at </a:t>
            </a:r>
            <a:r>
              <a:rPr lang="en-US" sz="4000" smtClean="0">
                <a:hlinkClick r:id="rId2"/>
              </a:rPr>
              <a:t>http://help.arcgis.com</a:t>
            </a:r>
            <a:r>
              <a:rPr lang="en-US" sz="4000" smtClean="0"/>
              <a:t>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dirty="0" err="1" smtClean="0"/>
              <a:t>Rasters</a:t>
            </a:r>
            <a:r>
              <a:rPr lang="en-US" sz="2000" dirty="0" smtClean="0"/>
              <a:t> and images starting from “What is raster data” </a:t>
            </a:r>
            <a:r>
              <a:rPr lang="en-US" sz="2000" dirty="0" smtClean="0">
                <a:hlinkClick r:id="rId3"/>
              </a:rPr>
              <a:t>http://help.arcgis.com/en/arcgisdesktop/10.0/help/index.html#//009t00000002000000.htm</a:t>
            </a:r>
            <a:r>
              <a:rPr lang="en-US" sz="2000" dirty="0" smtClean="0"/>
              <a:t> to end of “Raster dataset attribute tables”</a:t>
            </a:r>
          </a:p>
          <a:p>
            <a:endParaRPr lang="en-US" sz="2000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763" y="2386013"/>
            <a:ext cx="64389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62138" y="3059113"/>
            <a:ext cx="5159375" cy="2460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sanmarcos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1065213"/>
            <a:ext cx="71215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733425" y="4811713"/>
            <a:ext cx="8018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DrainageLines are drawn through the centers of cells on the stream links.  DrainagePoints are located at the centers of the outlet cells of the catchments</a:t>
            </a:r>
          </a:p>
        </p:txBody>
      </p:sp>
      <p:sp>
        <p:nvSpPr>
          <p:cNvPr id="155652" name="Text Box 6"/>
          <p:cNvSpPr txBox="1">
            <a:spLocks noChangeArrowheads="1"/>
          </p:cNvSpPr>
          <p:nvPr/>
        </p:nvSpPr>
        <p:spPr bwMode="auto">
          <a:xfrm>
            <a:off x="179388" y="6400800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ArcHydro Page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 descr="CO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638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Line 5"/>
          <p:cNvSpPr>
            <a:spLocks noChangeShapeType="1"/>
          </p:cNvSpPr>
          <p:nvPr/>
        </p:nvSpPr>
        <p:spPr bwMode="auto">
          <a:xfrm flipH="1">
            <a:off x="4648200" y="3248025"/>
            <a:ext cx="2857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6"/>
          <p:cNvSpPr>
            <a:spLocks noChangeShapeType="1"/>
          </p:cNvSpPr>
          <p:nvPr/>
        </p:nvSpPr>
        <p:spPr bwMode="auto">
          <a:xfrm rot="86766">
            <a:off x="4114800" y="3257550"/>
            <a:ext cx="2857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Text Box 7"/>
          <p:cNvSpPr txBox="1">
            <a:spLocks noChangeArrowheads="1"/>
          </p:cNvSpPr>
          <p:nvPr/>
        </p:nvSpPr>
        <p:spPr bwMode="auto">
          <a:xfrm>
            <a:off x="3714750" y="3494088"/>
            <a:ext cx="224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Same Cell Value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56678" name="Text Box 9"/>
          <p:cNvSpPr txBox="1">
            <a:spLocks noChangeArrowheads="1"/>
          </p:cNvSpPr>
          <p:nvPr/>
        </p:nvSpPr>
        <p:spPr bwMode="auto">
          <a:xfrm>
            <a:off x="1676400" y="533400"/>
            <a:ext cx="495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Catchments for Stream Links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/>
              <a:t>Raster</a:t>
            </a:r>
            <a:r>
              <a:rPr lang="en-US" sz="4000">
                <a:solidFill>
                  <a:srgbClr val="FF3300"/>
                </a:solidFill>
              </a:rPr>
              <a:t> Zones</a:t>
            </a:r>
            <a:r>
              <a:rPr lang="en-US" sz="4000">
                <a:solidFill>
                  <a:schemeClr val="tx2"/>
                </a:solidFill>
              </a:rPr>
              <a:t> and Vector </a:t>
            </a:r>
            <a:r>
              <a:rPr lang="en-US" sz="4000">
                <a:solidFill>
                  <a:srgbClr val="FF3300"/>
                </a:solidFill>
              </a:rPr>
              <a:t>Polygons</a:t>
            </a:r>
          </a:p>
        </p:txBody>
      </p:sp>
      <p:grpSp>
        <p:nvGrpSpPr>
          <p:cNvPr id="157699" name="Group 3"/>
          <p:cNvGrpSpPr>
            <a:grpSpLocks/>
          </p:cNvGrpSpPr>
          <p:nvPr/>
        </p:nvGrpSpPr>
        <p:grpSpPr bwMode="auto">
          <a:xfrm>
            <a:off x="4724400" y="1828800"/>
            <a:ext cx="4038600" cy="4114800"/>
            <a:chOff x="288" y="1200"/>
            <a:chExt cx="2544" cy="2592"/>
          </a:xfrm>
        </p:grpSpPr>
        <p:pic>
          <p:nvPicPr>
            <p:cNvPr id="157709" name="Picture 4" descr="ex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574"/>
              <a:ext cx="2544" cy="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7710" name="Group 5"/>
            <p:cNvGrpSpPr>
              <a:grpSpLocks/>
            </p:cNvGrpSpPr>
            <p:nvPr/>
          </p:nvGrpSpPr>
          <p:grpSpPr bwMode="auto">
            <a:xfrm>
              <a:off x="768" y="1200"/>
              <a:ext cx="1701" cy="2592"/>
              <a:chOff x="768" y="1200"/>
              <a:chExt cx="1701" cy="2592"/>
            </a:xfrm>
          </p:grpSpPr>
          <p:sp>
            <p:nvSpPr>
              <p:cNvPr id="157711" name="Text Box 6"/>
              <p:cNvSpPr txBox="1">
                <a:spLocks noChangeArrowheads="1"/>
              </p:cNvSpPr>
              <p:nvPr/>
            </p:nvSpPr>
            <p:spPr bwMode="auto">
              <a:xfrm>
                <a:off x="816" y="1200"/>
                <a:ext cx="16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Catchment GridID</a:t>
                </a:r>
              </a:p>
            </p:txBody>
          </p:sp>
          <p:sp>
            <p:nvSpPr>
              <p:cNvPr id="157712" name="Text Box 7"/>
              <p:cNvSpPr txBox="1">
                <a:spLocks noChangeArrowheads="1"/>
              </p:cNvSpPr>
              <p:nvPr/>
            </p:nvSpPr>
            <p:spPr bwMode="auto">
              <a:xfrm>
                <a:off x="768" y="3504"/>
                <a:ext cx="15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Vector Polygons</a:t>
                </a:r>
              </a:p>
            </p:txBody>
          </p:sp>
        </p:grpSp>
      </p:grpSp>
      <p:grpSp>
        <p:nvGrpSpPr>
          <p:cNvPr id="157700" name="Group 8"/>
          <p:cNvGrpSpPr>
            <a:grpSpLocks/>
          </p:cNvGrpSpPr>
          <p:nvPr/>
        </p:nvGrpSpPr>
        <p:grpSpPr bwMode="auto">
          <a:xfrm>
            <a:off x="609600" y="1828800"/>
            <a:ext cx="4038600" cy="4154488"/>
            <a:chOff x="2928" y="1200"/>
            <a:chExt cx="2544" cy="2617"/>
          </a:xfrm>
        </p:grpSpPr>
        <p:pic>
          <p:nvPicPr>
            <p:cNvPr id="157703" name="Picture 9" descr="ex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1552"/>
              <a:ext cx="2544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704" name="Text Box 10"/>
            <p:cNvSpPr txBox="1">
              <a:spLocks noChangeArrowheads="1"/>
            </p:cNvSpPr>
            <p:nvPr/>
          </p:nvSpPr>
          <p:spPr bwMode="auto">
            <a:xfrm>
              <a:off x="3456" y="1200"/>
              <a:ext cx="14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DEM GridCode</a:t>
              </a:r>
            </a:p>
          </p:txBody>
        </p:sp>
        <p:sp>
          <p:nvSpPr>
            <p:cNvPr id="157705" name="Text Box 11"/>
            <p:cNvSpPr txBox="1">
              <a:spLocks noChangeArrowheads="1"/>
            </p:cNvSpPr>
            <p:nvPr/>
          </p:nvSpPr>
          <p:spPr bwMode="auto">
            <a:xfrm>
              <a:off x="3302" y="3529"/>
              <a:ext cx="1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Raster Zones</a:t>
              </a:r>
            </a:p>
          </p:txBody>
        </p:sp>
        <p:sp>
          <p:nvSpPr>
            <p:cNvPr id="157706" name="Text Box 12"/>
            <p:cNvSpPr txBox="1">
              <a:spLocks noChangeArrowheads="1"/>
            </p:cNvSpPr>
            <p:nvPr/>
          </p:nvSpPr>
          <p:spPr bwMode="auto">
            <a:xfrm>
              <a:off x="3446" y="20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157707" name="Text Box 13"/>
            <p:cNvSpPr txBox="1">
              <a:spLocks noChangeArrowheads="1"/>
            </p:cNvSpPr>
            <p:nvPr/>
          </p:nvSpPr>
          <p:spPr bwMode="auto">
            <a:xfrm>
              <a:off x="4464" y="18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folHlink"/>
                  </a:solidFill>
                </a:rPr>
                <a:t>4</a:t>
              </a:r>
            </a:p>
          </p:txBody>
        </p:sp>
        <p:sp>
          <p:nvSpPr>
            <p:cNvPr id="157708" name="Text Box 14"/>
            <p:cNvSpPr txBox="1">
              <a:spLocks noChangeArrowheads="1"/>
            </p:cNvSpPr>
            <p:nvPr/>
          </p:nvSpPr>
          <p:spPr bwMode="auto">
            <a:xfrm>
              <a:off x="4512" y="244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</p:grpSp>
      <p:sp>
        <p:nvSpPr>
          <p:cNvPr id="157701" name="Line 15"/>
          <p:cNvSpPr>
            <a:spLocks noChangeShapeType="1"/>
          </p:cNvSpPr>
          <p:nvPr/>
        </p:nvSpPr>
        <p:spPr bwMode="auto">
          <a:xfrm>
            <a:off x="3962400" y="2133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7702" name="Text Box 16"/>
          <p:cNvSpPr txBox="1">
            <a:spLocks noChangeArrowheads="1"/>
          </p:cNvSpPr>
          <p:nvPr/>
        </p:nvSpPr>
        <p:spPr bwMode="auto">
          <a:xfrm>
            <a:off x="2667000" y="1295400"/>
            <a:ext cx="325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One to one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Watershed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</a:t>
            </a:r>
            <a:r>
              <a:rPr lang="en-US" sz="2800">
                <a:solidFill>
                  <a:srgbClr val="FF3300"/>
                </a:solidFill>
              </a:rPr>
              <a:t>watershed</a:t>
            </a:r>
            <a:r>
              <a:rPr lang="en-US" sz="2800"/>
              <a:t> is the area draining to any </a:t>
            </a:r>
            <a:r>
              <a:rPr lang="en-US" sz="2800">
                <a:solidFill>
                  <a:srgbClr val="FF3300"/>
                </a:solidFill>
              </a:rPr>
              <a:t>point</a:t>
            </a:r>
            <a:r>
              <a:rPr lang="en-US" sz="2800"/>
              <a:t> on the stream network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new kind of connectivity: </a:t>
            </a:r>
            <a:r>
              <a:rPr lang="en-US" sz="2800">
                <a:solidFill>
                  <a:srgbClr val="FF3300"/>
                </a:solidFill>
              </a:rPr>
              <a:t>Area flows to a point on a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FF3300"/>
              </a:solidFill>
            </a:endParaRPr>
          </a:p>
        </p:txBody>
      </p:sp>
      <p:pic>
        <p:nvPicPr>
          <p:cNvPr id="158724" name="Picture 4" descr="ex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52600"/>
            <a:ext cx="35417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Connecting Drainage Areas to the Network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044825" y="172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9748" name="Picture 4" descr="sample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419417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65125" y="3775075"/>
            <a:ext cx="1724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Area goes to</a:t>
            </a:r>
          </a:p>
          <a:p>
            <a:r>
              <a:rPr lang="en-US" sz="2400">
                <a:latin typeface="Times New Roman" pitchFamily="18" charset="0"/>
              </a:rPr>
              <a:t>point on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4" descr="wtrshed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614363"/>
            <a:ext cx="66294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396875" y="206375"/>
            <a:ext cx="801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Catchment, Watershed, Subwatershed.</a:t>
            </a:r>
          </a:p>
        </p:txBody>
      </p:sp>
      <p:sp>
        <p:nvSpPr>
          <p:cNvPr id="162820" name="Text Box 6"/>
          <p:cNvSpPr txBox="1">
            <a:spLocks noChangeArrowheads="1"/>
          </p:cNvSpPr>
          <p:nvPr/>
        </p:nvSpPr>
        <p:spPr bwMode="auto">
          <a:xfrm>
            <a:off x="179388" y="6400800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ArcHydro Page 76</a:t>
            </a:r>
          </a:p>
        </p:txBody>
      </p:sp>
      <p:sp>
        <p:nvSpPr>
          <p:cNvPr id="162821" name="Text Box 7"/>
          <p:cNvSpPr txBox="1">
            <a:spLocks noChangeArrowheads="1"/>
          </p:cNvSpPr>
          <p:nvPr/>
        </p:nvSpPr>
        <p:spPr bwMode="auto">
          <a:xfrm>
            <a:off x="611188" y="5391150"/>
            <a:ext cx="8018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Watershed outlet points may lie within the interior of a catchment, e.g. at a USGS stream-gaging site.</a:t>
            </a:r>
          </a:p>
        </p:txBody>
      </p:sp>
      <p:sp>
        <p:nvSpPr>
          <p:cNvPr id="162822" name="Text Box 8"/>
          <p:cNvSpPr txBox="1">
            <a:spLocks noChangeArrowheads="1"/>
          </p:cNvSpPr>
          <p:nvPr/>
        </p:nvSpPr>
        <p:spPr bwMode="auto">
          <a:xfrm>
            <a:off x="176213" y="1485900"/>
            <a:ext cx="190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Catchments</a:t>
            </a:r>
          </a:p>
        </p:txBody>
      </p:sp>
      <p:sp>
        <p:nvSpPr>
          <p:cNvPr id="162823" name="Line 9"/>
          <p:cNvSpPr>
            <a:spLocks noChangeShapeType="1"/>
          </p:cNvSpPr>
          <p:nvPr/>
        </p:nvSpPr>
        <p:spPr bwMode="auto">
          <a:xfrm>
            <a:off x="1344613" y="1892300"/>
            <a:ext cx="657225" cy="128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4" name="Line 10"/>
          <p:cNvSpPr>
            <a:spLocks noChangeShapeType="1"/>
          </p:cNvSpPr>
          <p:nvPr/>
        </p:nvSpPr>
        <p:spPr bwMode="auto">
          <a:xfrm>
            <a:off x="1136650" y="1935163"/>
            <a:ext cx="612775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5" name="Line 11"/>
          <p:cNvSpPr>
            <a:spLocks noChangeShapeType="1"/>
          </p:cNvSpPr>
          <p:nvPr/>
        </p:nvSpPr>
        <p:spPr bwMode="auto">
          <a:xfrm>
            <a:off x="1633538" y="1900238"/>
            <a:ext cx="1287462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6" name="Text Box 12"/>
          <p:cNvSpPr txBox="1">
            <a:spLocks noChangeArrowheads="1"/>
          </p:cNvSpPr>
          <p:nvPr/>
        </p:nvSpPr>
        <p:spPr bwMode="auto">
          <a:xfrm>
            <a:off x="5237163" y="65405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Subwatersheds</a:t>
            </a:r>
          </a:p>
        </p:txBody>
      </p:sp>
      <p:sp>
        <p:nvSpPr>
          <p:cNvPr id="162827" name="Line 13"/>
          <p:cNvSpPr>
            <a:spLocks noChangeShapeType="1"/>
          </p:cNvSpPr>
          <p:nvPr/>
        </p:nvSpPr>
        <p:spPr bwMode="auto">
          <a:xfrm flipH="1">
            <a:off x="4333875" y="969963"/>
            <a:ext cx="104298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8" name="Line 14"/>
          <p:cNvSpPr>
            <a:spLocks noChangeShapeType="1"/>
          </p:cNvSpPr>
          <p:nvPr/>
        </p:nvSpPr>
        <p:spPr bwMode="auto">
          <a:xfrm flipH="1">
            <a:off x="5060950" y="1084263"/>
            <a:ext cx="541338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29" name="Line 15"/>
          <p:cNvSpPr>
            <a:spLocks noChangeShapeType="1"/>
          </p:cNvSpPr>
          <p:nvPr/>
        </p:nvSpPr>
        <p:spPr bwMode="auto">
          <a:xfrm>
            <a:off x="5807075" y="1092200"/>
            <a:ext cx="193675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830" name="Freeform 16"/>
          <p:cNvSpPr>
            <a:spLocks/>
          </p:cNvSpPr>
          <p:nvPr/>
        </p:nvSpPr>
        <p:spPr bwMode="auto">
          <a:xfrm>
            <a:off x="1749425" y="842963"/>
            <a:ext cx="5113338" cy="3027362"/>
          </a:xfrm>
          <a:custGeom>
            <a:avLst/>
            <a:gdLst>
              <a:gd name="T0" fmla="*/ 2147483647 w 3221"/>
              <a:gd name="T1" fmla="*/ 2147483647 h 1907"/>
              <a:gd name="T2" fmla="*/ 2147483647 w 3221"/>
              <a:gd name="T3" fmla="*/ 2147483647 h 1907"/>
              <a:gd name="T4" fmla="*/ 2147483647 w 3221"/>
              <a:gd name="T5" fmla="*/ 2147483647 h 1907"/>
              <a:gd name="T6" fmla="*/ 2147483647 w 3221"/>
              <a:gd name="T7" fmla="*/ 2147483647 h 1907"/>
              <a:gd name="T8" fmla="*/ 2147483647 w 3221"/>
              <a:gd name="T9" fmla="*/ 2147483647 h 1907"/>
              <a:gd name="T10" fmla="*/ 2147483647 w 3221"/>
              <a:gd name="T11" fmla="*/ 2147483647 h 1907"/>
              <a:gd name="T12" fmla="*/ 2147483647 w 3221"/>
              <a:gd name="T13" fmla="*/ 2147483647 h 1907"/>
              <a:gd name="T14" fmla="*/ 2147483647 w 3221"/>
              <a:gd name="T15" fmla="*/ 2147483647 h 1907"/>
              <a:gd name="T16" fmla="*/ 2147483647 w 3221"/>
              <a:gd name="T17" fmla="*/ 2147483647 h 1907"/>
              <a:gd name="T18" fmla="*/ 2147483647 w 3221"/>
              <a:gd name="T19" fmla="*/ 2147483647 h 1907"/>
              <a:gd name="T20" fmla="*/ 2147483647 w 3221"/>
              <a:gd name="T21" fmla="*/ 2147483647 h 1907"/>
              <a:gd name="T22" fmla="*/ 2147483647 w 3221"/>
              <a:gd name="T23" fmla="*/ 2147483647 h 1907"/>
              <a:gd name="T24" fmla="*/ 2147483647 w 3221"/>
              <a:gd name="T25" fmla="*/ 2147483647 h 1907"/>
              <a:gd name="T26" fmla="*/ 2147483647 w 3221"/>
              <a:gd name="T27" fmla="*/ 2147483647 h 1907"/>
              <a:gd name="T28" fmla="*/ 2147483647 w 3221"/>
              <a:gd name="T29" fmla="*/ 2147483647 h 1907"/>
              <a:gd name="T30" fmla="*/ 2147483647 w 3221"/>
              <a:gd name="T31" fmla="*/ 2147483647 h 1907"/>
              <a:gd name="T32" fmla="*/ 2147483647 w 3221"/>
              <a:gd name="T33" fmla="*/ 2147483647 h 1907"/>
              <a:gd name="T34" fmla="*/ 2147483647 w 3221"/>
              <a:gd name="T35" fmla="*/ 2147483647 h 1907"/>
              <a:gd name="T36" fmla="*/ 2147483647 w 3221"/>
              <a:gd name="T37" fmla="*/ 2147483647 h 1907"/>
              <a:gd name="T38" fmla="*/ 2147483647 w 3221"/>
              <a:gd name="T39" fmla="*/ 2147483647 h 1907"/>
              <a:gd name="T40" fmla="*/ 2147483647 w 3221"/>
              <a:gd name="T41" fmla="*/ 2147483647 h 1907"/>
              <a:gd name="T42" fmla="*/ 2147483647 w 3221"/>
              <a:gd name="T43" fmla="*/ 2147483647 h 1907"/>
              <a:gd name="T44" fmla="*/ 2147483647 w 3221"/>
              <a:gd name="T45" fmla="*/ 2147483647 h 1907"/>
              <a:gd name="T46" fmla="*/ 2147483647 w 3221"/>
              <a:gd name="T47" fmla="*/ 2147483647 h 1907"/>
              <a:gd name="T48" fmla="*/ 2147483647 w 3221"/>
              <a:gd name="T49" fmla="*/ 2147483647 h 1907"/>
              <a:gd name="T50" fmla="*/ 2147483647 w 3221"/>
              <a:gd name="T51" fmla="*/ 2147483647 h 1907"/>
              <a:gd name="T52" fmla="*/ 2147483647 w 3221"/>
              <a:gd name="T53" fmla="*/ 2147483647 h 1907"/>
              <a:gd name="T54" fmla="*/ 2147483647 w 3221"/>
              <a:gd name="T55" fmla="*/ 2147483647 h 1907"/>
              <a:gd name="T56" fmla="*/ 2147483647 w 3221"/>
              <a:gd name="T57" fmla="*/ 2147483647 h 1907"/>
              <a:gd name="T58" fmla="*/ 2147483647 w 3221"/>
              <a:gd name="T59" fmla="*/ 2147483647 h 1907"/>
              <a:gd name="T60" fmla="*/ 2147483647 w 3221"/>
              <a:gd name="T61" fmla="*/ 2147483647 h 1907"/>
              <a:gd name="T62" fmla="*/ 2147483647 w 3221"/>
              <a:gd name="T63" fmla="*/ 2147483647 h 1907"/>
              <a:gd name="T64" fmla="*/ 2147483647 w 3221"/>
              <a:gd name="T65" fmla="*/ 2147483647 h 1907"/>
              <a:gd name="T66" fmla="*/ 2147483647 w 3221"/>
              <a:gd name="T67" fmla="*/ 0 h 1907"/>
              <a:gd name="T68" fmla="*/ 2147483647 w 3221"/>
              <a:gd name="T69" fmla="*/ 2147483647 h 1907"/>
              <a:gd name="T70" fmla="*/ 2147483647 w 3221"/>
              <a:gd name="T71" fmla="*/ 2147483647 h 1907"/>
              <a:gd name="T72" fmla="*/ 2147483647 w 3221"/>
              <a:gd name="T73" fmla="*/ 2147483647 h 1907"/>
              <a:gd name="T74" fmla="*/ 2147483647 w 3221"/>
              <a:gd name="T75" fmla="*/ 2147483647 h 1907"/>
              <a:gd name="T76" fmla="*/ 2147483647 w 3221"/>
              <a:gd name="T77" fmla="*/ 2147483647 h 1907"/>
              <a:gd name="T78" fmla="*/ 2147483647 w 3221"/>
              <a:gd name="T79" fmla="*/ 2147483647 h 1907"/>
              <a:gd name="T80" fmla="*/ 2147483647 w 3221"/>
              <a:gd name="T81" fmla="*/ 2147483647 h 1907"/>
              <a:gd name="T82" fmla="*/ 2147483647 w 3221"/>
              <a:gd name="T83" fmla="*/ 2147483647 h 1907"/>
              <a:gd name="T84" fmla="*/ 2147483647 w 3221"/>
              <a:gd name="T85" fmla="*/ 2147483647 h 1907"/>
              <a:gd name="T86" fmla="*/ 2147483647 w 3221"/>
              <a:gd name="T87" fmla="*/ 2147483647 h 1907"/>
              <a:gd name="T88" fmla="*/ 2147483647 w 3221"/>
              <a:gd name="T89" fmla="*/ 2147483647 h 1907"/>
              <a:gd name="T90" fmla="*/ 2147483647 w 3221"/>
              <a:gd name="T91" fmla="*/ 2147483647 h 1907"/>
              <a:gd name="T92" fmla="*/ 2147483647 w 3221"/>
              <a:gd name="T93" fmla="*/ 2147483647 h 1907"/>
              <a:gd name="T94" fmla="*/ 2147483647 w 3221"/>
              <a:gd name="T95" fmla="*/ 2147483647 h 1907"/>
              <a:gd name="T96" fmla="*/ 2147483647 w 3221"/>
              <a:gd name="T97" fmla="*/ 2147483647 h 1907"/>
              <a:gd name="T98" fmla="*/ 2147483647 w 3221"/>
              <a:gd name="T99" fmla="*/ 2147483647 h 1907"/>
              <a:gd name="T100" fmla="*/ 2147483647 w 3221"/>
              <a:gd name="T101" fmla="*/ 2147483647 h 1907"/>
              <a:gd name="T102" fmla="*/ 2147483647 w 3221"/>
              <a:gd name="T103" fmla="*/ 2147483647 h 1907"/>
              <a:gd name="T104" fmla="*/ 2147483647 w 3221"/>
              <a:gd name="T105" fmla="*/ 2147483647 h 1907"/>
              <a:gd name="T106" fmla="*/ 2147483647 w 3221"/>
              <a:gd name="T107" fmla="*/ 2147483647 h 19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21"/>
              <a:gd name="T163" fmla="*/ 0 h 1907"/>
              <a:gd name="T164" fmla="*/ 3221 w 3221"/>
              <a:gd name="T165" fmla="*/ 1907 h 19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21" h="1907">
                <a:moveTo>
                  <a:pt x="3042" y="1874"/>
                </a:moveTo>
                <a:lnTo>
                  <a:pt x="2924" y="1907"/>
                </a:lnTo>
                <a:lnTo>
                  <a:pt x="2846" y="1862"/>
                </a:lnTo>
                <a:lnTo>
                  <a:pt x="2807" y="1807"/>
                </a:lnTo>
                <a:lnTo>
                  <a:pt x="2790" y="1751"/>
                </a:lnTo>
                <a:lnTo>
                  <a:pt x="2757" y="1723"/>
                </a:lnTo>
                <a:lnTo>
                  <a:pt x="2684" y="1728"/>
                </a:lnTo>
                <a:lnTo>
                  <a:pt x="2628" y="1678"/>
                </a:lnTo>
                <a:lnTo>
                  <a:pt x="2583" y="1644"/>
                </a:lnTo>
                <a:lnTo>
                  <a:pt x="2511" y="1639"/>
                </a:lnTo>
                <a:lnTo>
                  <a:pt x="2449" y="1622"/>
                </a:lnTo>
                <a:lnTo>
                  <a:pt x="2393" y="1639"/>
                </a:lnTo>
                <a:lnTo>
                  <a:pt x="2343" y="1600"/>
                </a:lnTo>
                <a:lnTo>
                  <a:pt x="2315" y="1572"/>
                </a:lnTo>
                <a:lnTo>
                  <a:pt x="2253" y="1538"/>
                </a:lnTo>
                <a:lnTo>
                  <a:pt x="2181" y="1510"/>
                </a:lnTo>
                <a:lnTo>
                  <a:pt x="2114" y="1482"/>
                </a:lnTo>
                <a:lnTo>
                  <a:pt x="2080" y="1471"/>
                </a:lnTo>
                <a:lnTo>
                  <a:pt x="2024" y="1454"/>
                </a:lnTo>
                <a:lnTo>
                  <a:pt x="1979" y="1387"/>
                </a:lnTo>
                <a:lnTo>
                  <a:pt x="1974" y="1354"/>
                </a:lnTo>
                <a:lnTo>
                  <a:pt x="1963" y="1292"/>
                </a:lnTo>
                <a:lnTo>
                  <a:pt x="1963" y="1225"/>
                </a:lnTo>
                <a:lnTo>
                  <a:pt x="1907" y="1214"/>
                </a:lnTo>
                <a:lnTo>
                  <a:pt x="1845" y="1152"/>
                </a:lnTo>
                <a:lnTo>
                  <a:pt x="1795" y="1108"/>
                </a:lnTo>
                <a:lnTo>
                  <a:pt x="1795" y="1029"/>
                </a:lnTo>
                <a:lnTo>
                  <a:pt x="1828" y="990"/>
                </a:lnTo>
                <a:lnTo>
                  <a:pt x="1772" y="912"/>
                </a:lnTo>
                <a:lnTo>
                  <a:pt x="1744" y="867"/>
                </a:lnTo>
                <a:lnTo>
                  <a:pt x="1700" y="800"/>
                </a:lnTo>
                <a:lnTo>
                  <a:pt x="1571" y="789"/>
                </a:lnTo>
                <a:lnTo>
                  <a:pt x="1515" y="789"/>
                </a:lnTo>
                <a:lnTo>
                  <a:pt x="1487" y="744"/>
                </a:lnTo>
                <a:lnTo>
                  <a:pt x="1403" y="705"/>
                </a:lnTo>
                <a:lnTo>
                  <a:pt x="1364" y="677"/>
                </a:lnTo>
                <a:lnTo>
                  <a:pt x="1314" y="671"/>
                </a:lnTo>
                <a:lnTo>
                  <a:pt x="1241" y="666"/>
                </a:lnTo>
                <a:lnTo>
                  <a:pt x="1191" y="632"/>
                </a:lnTo>
                <a:lnTo>
                  <a:pt x="1124" y="621"/>
                </a:lnTo>
                <a:lnTo>
                  <a:pt x="1062" y="632"/>
                </a:lnTo>
                <a:lnTo>
                  <a:pt x="1006" y="671"/>
                </a:lnTo>
                <a:lnTo>
                  <a:pt x="934" y="671"/>
                </a:lnTo>
                <a:lnTo>
                  <a:pt x="878" y="666"/>
                </a:lnTo>
                <a:lnTo>
                  <a:pt x="816" y="615"/>
                </a:lnTo>
                <a:lnTo>
                  <a:pt x="755" y="582"/>
                </a:lnTo>
                <a:lnTo>
                  <a:pt x="693" y="565"/>
                </a:lnTo>
                <a:lnTo>
                  <a:pt x="615" y="565"/>
                </a:lnTo>
                <a:lnTo>
                  <a:pt x="564" y="565"/>
                </a:lnTo>
                <a:lnTo>
                  <a:pt x="475" y="504"/>
                </a:lnTo>
                <a:lnTo>
                  <a:pt x="430" y="453"/>
                </a:lnTo>
                <a:lnTo>
                  <a:pt x="380" y="436"/>
                </a:lnTo>
                <a:lnTo>
                  <a:pt x="318" y="436"/>
                </a:lnTo>
                <a:lnTo>
                  <a:pt x="285" y="425"/>
                </a:lnTo>
                <a:lnTo>
                  <a:pt x="218" y="375"/>
                </a:lnTo>
                <a:lnTo>
                  <a:pt x="162" y="336"/>
                </a:lnTo>
                <a:lnTo>
                  <a:pt x="72" y="291"/>
                </a:lnTo>
                <a:lnTo>
                  <a:pt x="39" y="263"/>
                </a:lnTo>
                <a:lnTo>
                  <a:pt x="0" y="196"/>
                </a:lnTo>
                <a:lnTo>
                  <a:pt x="72" y="162"/>
                </a:lnTo>
                <a:lnTo>
                  <a:pt x="117" y="95"/>
                </a:lnTo>
                <a:lnTo>
                  <a:pt x="207" y="79"/>
                </a:lnTo>
                <a:lnTo>
                  <a:pt x="268" y="84"/>
                </a:lnTo>
                <a:lnTo>
                  <a:pt x="380" y="84"/>
                </a:lnTo>
                <a:lnTo>
                  <a:pt x="413" y="67"/>
                </a:lnTo>
                <a:lnTo>
                  <a:pt x="475" y="17"/>
                </a:lnTo>
                <a:lnTo>
                  <a:pt x="587" y="17"/>
                </a:lnTo>
                <a:lnTo>
                  <a:pt x="699" y="0"/>
                </a:lnTo>
                <a:lnTo>
                  <a:pt x="855" y="51"/>
                </a:lnTo>
                <a:lnTo>
                  <a:pt x="956" y="73"/>
                </a:lnTo>
                <a:lnTo>
                  <a:pt x="1034" y="73"/>
                </a:lnTo>
                <a:lnTo>
                  <a:pt x="1129" y="67"/>
                </a:lnTo>
                <a:lnTo>
                  <a:pt x="1174" y="73"/>
                </a:lnTo>
                <a:lnTo>
                  <a:pt x="1286" y="84"/>
                </a:lnTo>
                <a:lnTo>
                  <a:pt x="1387" y="107"/>
                </a:lnTo>
                <a:lnTo>
                  <a:pt x="1487" y="168"/>
                </a:lnTo>
                <a:lnTo>
                  <a:pt x="1560" y="230"/>
                </a:lnTo>
                <a:lnTo>
                  <a:pt x="1677" y="207"/>
                </a:lnTo>
                <a:lnTo>
                  <a:pt x="1789" y="269"/>
                </a:lnTo>
                <a:lnTo>
                  <a:pt x="1840" y="280"/>
                </a:lnTo>
                <a:lnTo>
                  <a:pt x="1929" y="319"/>
                </a:lnTo>
                <a:lnTo>
                  <a:pt x="2024" y="347"/>
                </a:lnTo>
                <a:lnTo>
                  <a:pt x="2097" y="347"/>
                </a:lnTo>
                <a:lnTo>
                  <a:pt x="2186" y="381"/>
                </a:lnTo>
                <a:lnTo>
                  <a:pt x="2292" y="408"/>
                </a:lnTo>
                <a:lnTo>
                  <a:pt x="2371" y="448"/>
                </a:lnTo>
                <a:lnTo>
                  <a:pt x="2443" y="453"/>
                </a:lnTo>
                <a:lnTo>
                  <a:pt x="2449" y="526"/>
                </a:lnTo>
                <a:lnTo>
                  <a:pt x="2477" y="593"/>
                </a:lnTo>
                <a:lnTo>
                  <a:pt x="2516" y="632"/>
                </a:lnTo>
                <a:lnTo>
                  <a:pt x="2527" y="694"/>
                </a:lnTo>
                <a:lnTo>
                  <a:pt x="2583" y="789"/>
                </a:lnTo>
                <a:lnTo>
                  <a:pt x="2656" y="828"/>
                </a:lnTo>
                <a:lnTo>
                  <a:pt x="2751" y="945"/>
                </a:lnTo>
                <a:lnTo>
                  <a:pt x="2807" y="1024"/>
                </a:lnTo>
                <a:lnTo>
                  <a:pt x="2818" y="1091"/>
                </a:lnTo>
                <a:lnTo>
                  <a:pt x="2896" y="1214"/>
                </a:lnTo>
                <a:lnTo>
                  <a:pt x="2941" y="1197"/>
                </a:lnTo>
                <a:lnTo>
                  <a:pt x="2975" y="1275"/>
                </a:lnTo>
                <a:lnTo>
                  <a:pt x="3008" y="1342"/>
                </a:lnTo>
                <a:lnTo>
                  <a:pt x="3137" y="1421"/>
                </a:lnTo>
                <a:lnTo>
                  <a:pt x="3159" y="1454"/>
                </a:lnTo>
                <a:lnTo>
                  <a:pt x="3170" y="1577"/>
                </a:lnTo>
                <a:lnTo>
                  <a:pt x="3221" y="1667"/>
                </a:lnTo>
                <a:lnTo>
                  <a:pt x="3148" y="1711"/>
                </a:lnTo>
                <a:lnTo>
                  <a:pt x="3115" y="1779"/>
                </a:lnTo>
                <a:lnTo>
                  <a:pt x="3087" y="1846"/>
                </a:lnTo>
                <a:lnTo>
                  <a:pt x="3042" y="1874"/>
                </a:lnTo>
                <a:close/>
              </a:path>
            </a:pathLst>
          </a:custGeom>
          <a:noFill/>
          <a:ln w="76200">
            <a:solidFill>
              <a:srgbClr val="FFFF00">
                <a:alpha val="61176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1" name="Rectangle 17"/>
          <p:cNvSpPr>
            <a:spLocks noChangeArrowheads="1"/>
          </p:cNvSpPr>
          <p:nvPr/>
        </p:nvSpPr>
        <p:spPr bwMode="auto">
          <a:xfrm>
            <a:off x="4683125" y="3927475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Watershed</a:t>
            </a:r>
          </a:p>
        </p:txBody>
      </p:sp>
      <p:sp>
        <p:nvSpPr>
          <p:cNvPr id="162832" name="Line 18"/>
          <p:cNvSpPr>
            <a:spLocks noChangeShapeType="1"/>
          </p:cNvSpPr>
          <p:nvPr/>
        </p:nvSpPr>
        <p:spPr bwMode="auto">
          <a:xfrm flipV="1">
            <a:off x="5432425" y="3081338"/>
            <a:ext cx="19050" cy="868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Key Spatial Analysis Concepts from Exercise 3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525963"/>
          </a:xfrm>
        </p:spPr>
        <p:txBody>
          <a:bodyPr/>
          <a:lstStyle/>
          <a:p>
            <a:r>
              <a:rPr lang="en-US" sz="2800" smtClean="0"/>
              <a:t>Contours and Hillshade to visualize topography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91"/>
          <a:stretch>
            <a:fillRect/>
          </a:stretch>
        </p:blipFill>
        <p:spPr bwMode="auto">
          <a:xfrm>
            <a:off x="892175" y="2160588"/>
            <a:ext cx="3643313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173288"/>
            <a:ext cx="3667125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Zonal Average of Raster over Subwatershed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11550"/>
            <a:ext cx="650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460500"/>
            <a:ext cx="60880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473200" y="45339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4914900" y="20701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7351" name="Elbow Connector 8"/>
          <p:cNvCxnSpPr>
            <a:cxnSpLocks noChangeShapeType="1"/>
            <a:stCxn id="57350" idx="4"/>
            <a:endCxn id="57349" idx="0"/>
          </p:cNvCxnSpPr>
          <p:nvPr/>
        </p:nvCxnSpPr>
        <p:spPr bwMode="auto">
          <a:xfrm rot="5400000">
            <a:off x="2292350" y="1682750"/>
            <a:ext cx="2260600" cy="3441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917700" y="4546600"/>
            <a:ext cx="4673600" cy="1651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Subwatershed Precipitation by Thiessen Polygons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2300" y="1638300"/>
            <a:ext cx="29845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 err="1">
                <a:latin typeface="+mn-lt"/>
              </a:rPr>
              <a:t>Thiessen</a:t>
            </a:r>
            <a:r>
              <a:rPr lang="en-US" sz="2000" dirty="0">
                <a:latin typeface="+mn-lt"/>
              </a:rPr>
              <a:t> Polygons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Feature to Raster (</a:t>
            </a:r>
            <a:r>
              <a:rPr lang="en-US" sz="2000" dirty="0" err="1">
                <a:latin typeface="+mn-lt"/>
              </a:rPr>
              <a:t>Precip</a:t>
            </a:r>
            <a:r>
              <a:rPr lang="en-US" sz="2000" dirty="0">
                <a:latin typeface="+mn-lt"/>
              </a:rPr>
              <a:t> field)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Zonal Statistics (Mean)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Join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Export to DBF (Excel)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013"/>
            <a:ext cx="4762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000500"/>
            <a:ext cx="650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Oval 12"/>
          <p:cNvSpPr>
            <a:spLocks noChangeArrowheads="1"/>
          </p:cNvSpPr>
          <p:nvPr/>
        </p:nvSpPr>
        <p:spPr bwMode="auto">
          <a:xfrm>
            <a:off x="6591300" y="50165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Oval 13"/>
          <p:cNvSpPr>
            <a:spLocks noChangeArrowheads="1"/>
          </p:cNvSpPr>
          <p:nvPr/>
        </p:nvSpPr>
        <p:spPr bwMode="auto">
          <a:xfrm>
            <a:off x="1130300" y="21463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8376" name="Elbow Connector 14"/>
          <p:cNvCxnSpPr>
            <a:cxnSpLocks noChangeShapeType="1"/>
            <a:stCxn id="58375" idx="4"/>
            <a:endCxn id="58374" idx="0"/>
          </p:cNvCxnSpPr>
          <p:nvPr/>
        </p:nvCxnSpPr>
        <p:spPr bwMode="auto">
          <a:xfrm rot="16200000" flipH="1">
            <a:off x="2755900" y="952500"/>
            <a:ext cx="2667000" cy="5461000"/>
          </a:xfrm>
          <a:prstGeom prst="bentConnector3">
            <a:avLst>
              <a:gd name="adj1" fmla="val 5952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377" name="Rectangle 15"/>
          <p:cNvSpPr>
            <a:spLocks noChangeArrowheads="1"/>
          </p:cNvSpPr>
          <p:nvPr/>
        </p:nvSpPr>
        <p:spPr bwMode="auto">
          <a:xfrm>
            <a:off x="3251200" y="5026025"/>
            <a:ext cx="5143500" cy="18097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47815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0500"/>
            <a:ext cx="650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Subwatershed Precipitation by Interpolation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2300" y="1612900"/>
            <a:ext cx="2984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 err="1">
                <a:latin typeface="+mn-lt"/>
              </a:rPr>
              <a:t>Kriging</a:t>
            </a:r>
            <a:r>
              <a:rPr lang="en-US" dirty="0">
                <a:latin typeface="+mn-lt"/>
              </a:rPr>
              <a:t> (on </a:t>
            </a:r>
            <a:r>
              <a:rPr lang="en-US" dirty="0" err="1">
                <a:latin typeface="+mn-lt"/>
              </a:rPr>
              <a:t>Precip</a:t>
            </a:r>
            <a:r>
              <a:rPr lang="en-US" dirty="0">
                <a:latin typeface="+mn-lt"/>
              </a:rPr>
              <a:t> field)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Zonal Statistics (Mean)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Join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Export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59398" name="Oval 12"/>
          <p:cNvSpPr>
            <a:spLocks noChangeArrowheads="1"/>
          </p:cNvSpPr>
          <p:nvPr/>
        </p:nvSpPr>
        <p:spPr bwMode="auto">
          <a:xfrm>
            <a:off x="6591300" y="50165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Oval 13"/>
          <p:cNvSpPr>
            <a:spLocks noChangeArrowheads="1"/>
          </p:cNvSpPr>
          <p:nvPr/>
        </p:nvSpPr>
        <p:spPr bwMode="auto">
          <a:xfrm>
            <a:off x="1130300" y="21463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9400" name="Elbow Connector 14"/>
          <p:cNvCxnSpPr>
            <a:cxnSpLocks noChangeShapeType="1"/>
            <a:stCxn id="59399" idx="4"/>
            <a:endCxn id="59398" idx="0"/>
          </p:cNvCxnSpPr>
          <p:nvPr/>
        </p:nvCxnSpPr>
        <p:spPr bwMode="auto">
          <a:xfrm rot="16200000" flipH="1">
            <a:off x="2755900" y="952500"/>
            <a:ext cx="2667000" cy="5461000"/>
          </a:xfrm>
          <a:prstGeom prst="bentConnector3">
            <a:avLst>
              <a:gd name="adj1" fmla="val 5952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401" name="Rectangle 15"/>
          <p:cNvSpPr>
            <a:spLocks noChangeArrowheads="1"/>
          </p:cNvSpPr>
          <p:nvPr/>
        </p:nvSpPr>
        <p:spPr bwMode="auto">
          <a:xfrm>
            <a:off x="3251200" y="5026025"/>
            <a:ext cx="5143500" cy="18097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992688"/>
            <a:ext cx="1781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511300" y="152400"/>
            <a:ext cx="6096000" cy="1143000"/>
          </a:xfrm>
        </p:spPr>
        <p:txBody>
          <a:bodyPr/>
          <a:lstStyle/>
          <a:p>
            <a:pPr algn="ctr"/>
            <a:r>
              <a:rPr lang="en-US" sz="4400" smtClean="0"/>
              <a:t>Readings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914900" y="2171700"/>
            <a:ext cx="42291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 smtClean="0"/>
              <a:t>	</a:t>
            </a:r>
          </a:p>
          <a:p>
            <a:r>
              <a:rPr lang="en-US" sz="2000" dirty="0" smtClean="0"/>
              <a:t>At </a:t>
            </a:r>
            <a:r>
              <a:rPr lang="en-US" sz="2000" dirty="0" smtClean="0">
                <a:hlinkClick r:id="rId2"/>
              </a:rPr>
              <a:t>http://help.arcgis.com</a:t>
            </a:r>
            <a:r>
              <a:rPr lang="en-US" sz="2000" dirty="0" smtClean="0"/>
              <a:t>, start from “An overview of the Hydrology tools” </a:t>
            </a:r>
            <a:r>
              <a:rPr lang="en-US" sz="2000" dirty="0" smtClean="0">
                <a:hlinkClick r:id="rId3" tooltip="http://help.arcgis.com/en/arcgisdesktop/10.0/help/009z/009z0000004w000000.htm&#10;CTRL + Click to follow link"/>
              </a:rPr>
              <a:t>http://help.arcgis.com/en/arcgisdesktop/10.0/help/009z/009z0000004w000000.htm</a:t>
            </a:r>
            <a:r>
              <a:rPr lang="en-US" sz="2000" dirty="0" smtClean="0"/>
              <a:t> to end of Hydrologic analysis sample applications</a:t>
            </a:r>
          </a:p>
          <a:p>
            <a:endParaRPr lang="en-US" sz="2000" dirty="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489902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57488" y="4854575"/>
          <a:ext cx="6286500" cy="1876425"/>
        </p:xfrm>
        <a:graphic>
          <a:graphicData uri="http://schemas.openxmlformats.org/presentationml/2006/ole">
            <p:oleObj spid="_x0000_s348162" name="Worksheet" r:id="rId3" imgW="6286410" imgH="1876515" progId="Excel.Shee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100" y="3417888"/>
          <a:ext cx="3830638" cy="1914525"/>
        </p:xfrm>
        <a:graphic>
          <a:graphicData uri="http://schemas.openxmlformats.org/presentationml/2006/ole">
            <p:oleObj spid="_x0000_s348163" name="Worksheet" r:id="rId4" imgW="3676590" imgH="1914525" progId="Excel.Sheet.8">
              <p:embed/>
            </p:oleObj>
          </a:graphicData>
        </a:graphic>
      </p:graphicFrame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8229600" cy="1143000"/>
          </a:xfrm>
        </p:spPr>
        <p:txBody>
          <a:bodyPr/>
          <a:lstStyle/>
          <a:p>
            <a:r>
              <a:rPr lang="en-US" smtClean="0"/>
              <a:t>Runoff Coefficients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77900"/>
            <a:ext cx="3048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Interpolated </a:t>
            </a:r>
            <a:r>
              <a:rPr lang="en-US" sz="1800" dirty="0" err="1">
                <a:latin typeface="+mn-lt"/>
              </a:rPr>
              <a:t>precip</a:t>
            </a:r>
            <a:r>
              <a:rPr lang="en-US" sz="1800" dirty="0">
                <a:latin typeface="+mn-lt"/>
              </a:rPr>
              <a:t> for each </a:t>
            </a:r>
            <a:r>
              <a:rPr lang="en-US" sz="1800" dirty="0" err="1">
                <a:latin typeface="+mn-lt"/>
              </a:rPr>
              <a:t>subwatershed</a:t>
            </a:r>
            <a:endParaRPr lang="en-US" sz="1800" dirty="0">
              <a:latin typeface="+mn-lt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Convert to volume, P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Sum over upstream </a:t>
            </a:r>
            <a:r>
              <a:rPr lang="en-US" sz="1800" dirty="0" err="1">
                <a:latin typeface="+mn-lt"/>
              </a:rPr>
              <a:t>subwatersheds</a:t>
            </a:r>
            <a:endParaRPr lang="en-US" sz="1800" dirty="0">
              <a:latin typeface="+mn-lt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Runoff volume, Q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Ratio of Q/P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3187700"/>
          <a:ext cx="3492500" cy="884239"/>
        </p:xfrm>
        <a:graphic>
          <a:graphicData uri="http://schemas.openxmlformats.org/drawingml/2006/table">
            <a:tbl>
              <a:tblPr/>
              <a:tblGrid>
                <a:gridCol w="2120651"/>
                <a:gridCol w="1371849"/>
              </a:tblGrid>
              <a:tr h="243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Watershed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HydroID's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Plum Ck at Lockhart, TX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Blanco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Rv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nr Kyle, TX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331, 332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 Marcos Rv at Luling, TX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331,332,333,336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7" name="Oval 8"/>
          <p:cNvSpPr>
            <a:spLocks noChangeArrowheads="1"/>
          </p:cNvSpPr>
          <p:nvPr/>
        </p:nvSpPr>
        <p:spPr bwMode="auto">
          <a:xfrm>
            <a:off x="3086100" y="4406900"/>
            <a:ext cx="9144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Oval 9"/>
          <p:cNvSpPr>
            <a:spLocks noChangeArrowheads="1"/>
          </p:cNvSpPr>
          <p:nvPr/>
        </p:nvSpPr>
        <p:spPr bwMode="auto">
          <a:xfrm>
            <a:off x="7251700" y="6064250"/>
            <a:ext cx="927100" cy="241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49" name="Elbow Connector 10"/>
          <p:cNvCxnSpPr>
            <a:cxnSpLocks noChangeShapeType="1"/>
            <a:stCxn id="1048" idx="1"/>
            <a:endCxn id="1050" idx="6"/>
          </p:cNvCxnSpPr>
          <p:nvPr/>
        </p:nvCxnSpPr>
        <p:spPr bwMode="auto">
          <a:xfrm rot="16200000" flipV="1">
            <a:off x="5010150" y="3721100"/>
            <a:ext cx="1368425" cy="33877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50" name="Oval 15"/>
          <p:cNvSpPr>
            <a:spLocks noChangeArrowheads="1"/>
          </p:cNvSpPr>
          <p:nvPr/>
        </p:nvSpPr>
        <p:spPr bwMode="auto">
          <a:xfrm>
            <a:off x="3086100" y="4635500"/>
            <a:ext cx="9144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"/>
            <a:ext cx="61991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Oval 8"/>
          <p:cNvSpPr>
            <a:spLocks noChangeArrowheads="1"/>
          </p:cNvSpPr>
          <p:nvPr/>
        </p:nvSpPr>
        <p:spPr bwMode="auto">
          <a:xfrm>
            <a:off x="3276600" y="1498600"/>
            <a:ext cx="342900" cy="2540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Oval 8"/>
          <p:cNvSpPr>
            <a:spLocks noChangeArrowheads="1"/>
          </p:cNvSpPr>
          <p:nvPr/>
        </p:nvSpPr>
        <p:spPr bwMode="auto">
          <a:xfrm>
            <a:off x="7581900" y="3619500"/>
            <a:ext cx="800100" cy="2540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54" name="Shape 14"/>
          <p:cNvCxnSpPr>
            <a:cxnSpLocks noChangeShapeType="1"/>
            <a:stCxn id="1052" idx="5"/>
            <a:endCxn id="1053" idx="1"/>
          </p:cNvCxnSpPr>
          <p:nvPr/>
        </p:nvCxnSpPr>
        <p:spPr bwMode="auto">
          <a:xfrm rot="16200000" flipH="1">
            <a:off x="4664075" y="620713"/>
            <a:ext cx="1939925" cy="4130675"/>
          </a:xfrm>
          <a:prstGeom prst="bentConnector3">
            <a:avLst>
              <a:gd name="adj1" fmla="val 6897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Key Concepts from Exercise 4</a:t>
            </a:r>
            <a:endParaRPr lang="en-US" sz="4000" dirty="0"/>
          </a:p>
        </p:txBody>
      </p:sp>
      <p:grpSp>
        <p:nvGrpSpPr>
          <p:cNvPr id="2" name="Group 75"/>
          <p:cNvGrpSpPr/>
          <p:nvPr/>
        </p:nvGrpSpPr>
        <p:grpSpPr>
          <a:xfrm>
            <a:off x="609600" y="3678860"/>
            <a:ext cx="8122683" cy="2907142"/>
            <a:chOff x="609600" y="3456731"/>
            <a:chExt cx="8122683" cy="3193683"/>
          </a:xfrm>
        </p:grpSpPr>
        <p:sp>
          <p:nvSpPr>
            <p:cNvPr id="52" name="Title 1"/>
            <p:cNvSpPr txBox="1">
              <a:spLocks/>
            </p:cNvSpPr>
            <p:nvPr/>
          </p:nvSpPr>
          <p:spPr>
            <a:xfrm>
              <a:off x="609600" y="3808274"/>
              <a:ext cx="7772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"smdem" - 10 * “flowLineReclas" - 0.02 * (500 - "distance") *  ("distance" &lt; 500)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 rot="5400000">
              <a:off x="2662362" y="3288036"/>
              <a:ext cx="231102" cy="1861152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21466" y="3456731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10 at all stream grid cells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eft Brace 54"/>
            <p:cNvSpPr/>
            <p:nvPr/>
          </p:nvSpPr>
          <p:spPr>
            <a:xfrm rot="16200000">
              <a:off x="5027889" y="3710179"/>
              <a:ext cx="209982" cy="2249994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0000" y="5027474"/>
              <a:ext cx="2590800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an amount that tapers from 0.02*500=10 when distance is 0, to 0 when distance is 500 from stream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eft Brace 56"/>
            <p:cNvSpPr/>
            <p:nvPr/>
          </p:nvSpPr>
          <p:spPr>
            <a:xfrm rot="16200000">
              <a:off x="7255692" y="3996976"/>
              <a:ext cx="209982" cy="1676400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4600" y="5027474"/>
              <a:ext cx="2407683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Only do taper when distance is less than 500, otherwise this is 0 and nothing is subtracted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21343" y="5328620"/>
              <a:ext cx="23622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12737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flipV="1">
              <a:off x="23405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rot="5400000">
              <a:off x="19976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rot="5400000">
              <a:off x="20738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2264343" y="6395420"/>
              <a:ext cx="762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1273743" y="5176220"/>
              <a:ext cx="1028358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2302101" y="5177808"/>
              <a:ext cx="102904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5023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91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931637" y="55953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931637" y="61287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rot="10800000">
              <a:off x="1045143" y="5862020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rot="10800000">
              <a:off x="1045143" y="6395419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121343" y="54810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21343" y="5938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019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14400"/>
            <a:ext cx="4572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DEM Reconditioning as an example of quantitative raster analysis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Vector to Raster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Distance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Raster Calculation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Volume removed analysis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625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502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smdem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smrecon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410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diff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3D Analyst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Construct the Analysis Layer</a:t>
            </a:r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17" y="4267200"/>
            <a:ext cx="30838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219200"/>
            <a:ext cx="3117165" cy="25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98836" y="1219200"/>
            <a:ext cx="31403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 b="9386"/>
          <a:stretch>
            <a:fillRect/>
          </a:stretch>
        </p:blipFill>
        <p:spPr bwMode="auto">
          <a:xfrm>
            <a:off x="457200" y="4267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743200"/>
            <a:ext cx="304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Fill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Direction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Accumulation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Definition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Links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Catchments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619304">
            <a:off x="2743200" y="2590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64007">
            <a:off x="5526052" y="294232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260659">
            <a:off x="2700100" y="387364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83142">
            <a:off x="5519419" y="448336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Convert to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Vector streams</a:t>
            </a:r>
          </a:p>
          <a:p>
            <a:r>
              <a:rPr lang="en-US" dirty="0" smtClean="0"/>
              <a:t>Vector catchments</a:t>
            </a:r>
          </a:p>
          <a:p>
            <a:r>
              <a:rPr lang="en-US" dirty="0" smtClean="0"/>
              <a:t>Attribute feature with raster zonal statistics</a:t>
            </a:r>
          </a:p>
          <a:p>
            <a:r>
              <a:rPr lang="en-US" dirty="0" smtClean="0"/>
              <a:t>Geometric Network</a:t>
            </a:r>
          </a:p>
          <a:p>
            <a:r>
              <a:rPr lang="en-US" dirty="0" smtClean="0"/>
              <a:t>Tracing </a:t>
            </a:r>
          </a:p>
          <a:p>
            <a:r>
              <a:rPr lang="en-US" dirty="0" smtClean="0"/>
              <a:t>Selection statistics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3438" r="8377"/>
          <a:stretch>
            <a:fillRect/>
          </a:stretch>
        </p:blipFill>
        <p:spPr bwMode="auto">
          <a:xfrm>
            <a:off x="4572000" y="1524000"/>
            <a:ext cx="4267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chemeClr val="tx2"/>
                </a:solidFill>
              </a:rPr>
              <a:t>Network Definition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371600" y="1828800"/>
            <a:ext cx="58070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A </a:t>
            </a:r>
            <a:r>
              <a:rPr lang="en-US" sz="2400" b="1">
                <a:solidFill>
                  <a:srgbClr val="FF0000"/>
                </a:solidFill>
              </a:rPr>
              <a:t>network</a:t>
            </a:r>
            <a:r>
              <a:rPr lang="en-US" sz="2400"/>
              <a:t> is a </a:t>
            </a:r>
            <a:r>
              <a:rPr lang="en-US" sz="2400">
                <a:cs typeface="Times New Roman" pitchFamily="18" charset="0"/>
              </a:rPr>
              <a:t>set of edges and junctions that are topologically connected to each other.</a:t>
            </a:r>
            <a:r>
              <a:rPr lang="en-US" sz="2000"/>
              <a:t> </a:t>
            </a:r>
          </a:p>
        </p:txBody>
      </p:sp>
      <p:pic>
        <p:nvPicPr>
          <p:cNvPr id="164868" name="Picture 4" descr="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865563"/>
            <a:ext cx="39830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228600" y="1524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Hydro Networks in 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Edges and Junctions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Simple feature</a:t>
            </a:r>
            <a:r>
              <a:rPr lang="en-US" sz="2800"/>
              <a:t> classes: points and lines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</a:rPr>
              <a:t>Network feature</a:t>
            </a:r>
            <a:r>
              <a:rPr lang="en-US" sz="2800"/>
              <a:t> classes: junctions and edges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Edges can be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3300"/>
                </a:solidFill>
              </a:rPr>
              <a:t>Simple:</a:t>
            </a:r>
            <a:r>
              <a:rPr lang="en-US" sz="2400"/>
              <a:t> one attribute record for a single edge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FF3300"/>
                </a:solidFill>
              </a:rPr>
              <a:t>Complex:</a:t>
            </a:r>
            <a:r>
              <a:rPr lang="en-US" sz="2400"/>
              <a:t> one attribute record for several edges in a linear sequence</a:t>
            </a:r>
          </a:p>
          <a:p>
            <a:pPr marL="742950" lvl="1" indent="-28575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single edge cannot be branched</a:t>
            </a:r>
          </a:p>
        </p:txBody>
      </p:sp>
      <p:grpSp>
        <p:nvGrpSpPr>
          <p:cNvPr id="165892" name="Group 4"/>
          <p:cNvGrpSpPr>
            <a:grpSpLocks/>
          </p:cNvGrpSpPr>
          <p:nvPr/>
        </p:nvGrpSpPr>
        <p:grpSpPr bwMode="auto">
          <a:xfrm>
            <a:off x="5029200" y="4267200"/>
            <a:ext cx="3352800" cy="838200"/>
            <a:chOff x="1776" y="3552"/>
            <a:chExt cx="2112" cy="528"/>
          </a:xfrm>
        </p:grpSpPr>
        <p:sp>
          <p:nvSpPr>
            <p:cNvPr id="165902" name="Line 5"/>
            <p:cNvSpPr>
              <a:spLocks noChangeShapeType="1"/>
            </p:cNvSpPr>
            <p:nvPr/>
          </p:nvSpPr>
          <p:spPr bwMode="auto">
            <a:xfrm flipV="1">
              <a:off x="1776" y="3792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Line 6"/>
            <p:cNvSpPr>
              <a:spLocks noChangeShapeType="1"/>
            </p:cNvSpPr>
            <p:nvPr/>
          </p:nvSpPr>
          <p:spPr bwMode="auto">
            <a:xfrm>
              <a:off x="2400" y="3792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Line 7"/>
            <p:cNvSpPr>
              <a:spLocks noChangeShapeType="1"/>
            </p:cNvSpPr>
            <p:nvPr/>
          </p:nvSpPr>
          <p:spPr bwMode="auto">
            <a:xfrm flipV="1">
              <a:off x="3264" y="360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Oval 8"/>
            <p:cNvSpPr>
              <a:spLocks noChangeArrowheads="1"/>
            </p:cNvSpPr>
            <p:nvPr/>
          </p:nvSpPr>
          <p:spPr bwMode="auto">
            <a:xfrm>
              <a:off x="1776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6" name="Oval 9"/>
            <p:cNvSpPr>
              <a:spLocks noChangeArrowheads="1"/>
            </p:cNvSpPr>
            <p:nvPr/>
          </p:nvSpPr>
          <p:spPr bwMode="auto">
            <a:xfrm>
              <a:off x="23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7" name="Oval 10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5893" name="Group 11"/>
          <p:cNvGrpSpPr>
            <a:grpSpLocks/>
          </p:cNvGrpSpPr>
          <p:nvPr/>
        </p:nvGrpSpPr>
        <p:grpSpPr bwMode="auto">
          <a:xfrm>
            <a:off x="5867400" y="2971800"/>
            <a:ext cx="2438400" cy="609600"/>
            <a:chOff x="2448" y="3648"/>
            <a:chExt cx="1536" cy="384"/>
          </a:xfrm>
        </p:grpSpPr>
        <p:sp>
          <p:nvSpPr>
            <p:cNvPr id="165898" name="Line 12"/>
            <p:cNvSpPr>
              <a:spLocks noChangeShapeType="1"/>
            </p:cNvSpPr>
            <p:nvPr/>
          </p:nvSpPr>
          <p:spPr bwMode="auto">
            <a:xfrm>
              <a:off x="2496" y="3888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Line 13"/>
            <p:cNvSpPr>
              <a:spLocks noChangeShapeType="1"/>
            </p:cNvSpPr>
            <p:nvPr/>
          </p:nvSpPr>
          <p:spPr bwMode="auto">
            <a:xfrm flipV="1">
              <a:off x="3360" y="36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Oval 14"/>
            <p:cNvSpPr>
              <a:spLocks noChangeArrowheads="1"/>
            </p:cNvSpPr>
            <p:nvPr/>
          </p:nvSpPr>
          <p:spPr bwMode="auto">
            <a:xfrm>
              <a:off x="244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1" name="Oval 15"/>
            <p:cNvSpPr>
              <a:spLocks noChangeArrowheads="1"/>
            </p:cNvSpPr>
            <p:nvPr/>
          </p:nvSpPr>
          <p:spPr bwMode="auto">
            <a:xfrm>
              <a:off x="3888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894" name="Line 16"/>
          <p:cNvSpPr>
            <a:spLocks noChangeShapeType="1"/>
          </p:cNvSpPr>
          <p:nvPr/>
        </p:nvSpPr>
        <p:spPr bwMode="auto">
          <a:xfrm>
            <a:off x="41148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95" name="Line 17"/>
          <p:cNvSpPr>
            <a:spLocks noChangeShapeType="1"/>
          </p:cNvSpPr>
          <p:nvPr/>
        </p:nvSpPr>
        <p:spPr bwMode="auto">
          <a:xfrm flipH="1">
            <a:off x="4038600" y="6248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96" name="Line 18"/>
          <p:cNvSpPr>
            <a:spLocks noChangeShapeType="1"/>
          </p:cNvSpPr>
          <p:nvPr/>
        </p:nvSpPr>
        <p:spPr bwMode="auto">
          <a:xfrm>
            <a:off x="4800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97" name="Text Box 19"/>
          <p:cNvSpPr txBox="1">
            <a:spLocks noChangeArrowheads="1"/>
          </p:cNvSpPr>
          <p:nvPr/>
        </p:nvSpPr>
        <p:spPr bwMode="auto">
          <a:xfrm>
            <a:off x="5927725" y="59848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Polylines and Edges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60496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6916" name="Picture 4" descr="netconv"/>
          <p:cNvPicPr>
            <a:picLocks noChangeAspect="1" noChangeArrowheads="1"/>
          </p:cNvPicPr>
          <p:nvPr/>
        </p:nvPicPr>
        <p:blipFill>
          <a:blip r:embed="rId3" cstate="print"/>
          <a:srcRect b="55882"/>
          <a:stretch>
            <a:fillRect/>
          </a:stretch>
        </p:blipFill>
        <p:spPr bwMode="auto">
          <a:xfrm>
            <a:off x="309563" y="2743200"/>
            <a:ext cx="8834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Junctions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Junctions exist at all points where edges join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If necessary they are added during network building (</a:t>
            </a:r>
            <a:r>
              <a:rPr lang="en-US" sz="2800">
                <a:solidFill>
                  <a:srgbClr val="FF3300"/>
                </a:solidFill>
              </a:rPr>
              <a:t>generic junctions</a:t>
            </a:r>
            <a:r>
              <a:rPr lang="en-US" sz="280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Junctions can be placed on the </a:t>
            </a:r>
            <a:r>
              <a:rPr lang="en-US" sz="3200">
                <a:solidFill>
                  <a:srgbClr val="FF3300"/>
                </a:solidFill>
              </a:rPr>
              <a:t>interior</a:t>
            </a:r>
            <a:r>
              <a:rPr lang="en-US" sz="3200"/>
              <a:t> of an edge e.g. stream gage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Any number of point feature classes</a:t>
            </a:r>
            <a:r>
              <a:rPr lang="en-US" sz="3200"/>
              <a:t> can be built into junctions on a single network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Line 2"/>
          <p:cNvSpPr>
            <a:spLocks noChangeShapeType="1"/>
          </p:cNvSpPr>
          <p:nvPr/>
        </p:nvSpPr>
        <p:spPr bwMode="auto">
          <a:xfrm flipH="1">
            <a:off x="6934200" y="2438400"/>
            <a:ext cx="609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flipH="1">
            <a:off x="5715000" y="3657600"/>
            <a:ext cx="1219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6934200" y="3657600"/>
            <a:ext cx="1143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Connectivity Table</a:t>
            </a:r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7391400" y="2286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7924800" y="4724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019800" y="31242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J124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7467600" y="1828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J125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5334000" y="4800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J123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8153400" y="5105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J126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6248400" y="4038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E1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7467600" y="3962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E3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7239000" y="2971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E2</a:t>
            </a:r>
          </a:p>
        </p:txBody>
      </p:sp>
      <p:graphicFrame>
        <p:nvGraphicFramePr>
          <p:cNvPr id="114705" name="Group 17"/>
          <p:cNvGraphicFramePr>
            <a:graphicFrameLocks noGrp="1"/>
          </p:cNvGraphicFramePr>
          <p:nvPr/>
        </p:nvGraphicFramePr>
        <p:xfrm>
          <a:off x="533400" y="2819400"/>
          <a:ext cx="4495800" cy="3048000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123950"/>
                <a:gridCol w="11239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9004" name="Text Box 44"/>
          <p:cNvSpPr txBox="1">
            <a:spLocks noChangeArrowheads="1"/>
          </p:cNvSpPr>
          <p:nvPr/>
        </p:nvSpPr>
        <p:spPr bwMode="auto">
          <a:xfrm>
            <a:off x="457200" y="2286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Junction</a:t>
            </a:r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1752600" y="22860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Adjacent Junction and Edge</a:t>
            </a:r>
          </a:p>
        </p:txBody>
      </p:sp>
      <p:sp>
        <p:nvSpPr>
          <p:cNvPr id="169006" name="Text Box 46"/>
          <p:cNvSpPr txBox="1">
            <a:spLocks noChangeArrowheads="1"/>
          </p:cNvSpPr>
          <p:nvPr/>
        </p:nvSpPr>
        <p:spPr bwMode="auto">
          <a:xfrm>
            <a:off x="2895600" y="6019800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This is the “Logical Network”</a:t>
            </a:r>
          </a:p>
        </p:txBody>
      </p:sp>
      <p:sp>
        <p:nvSpPr>
          <p:cNvPr id="169007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387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p. 132 of Modeling our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0" y="228600"/>
            <a:ext cx="7772400" cy="1143000"/>
          </a:xfrm>
        </p:spPr>
        <p:txBody>
          <a:bodyPr/>
          <a:lstStyle/>
          <a:p>
            <a:r>
              <a:rPr lang="en-US" dirty="0" smtClean="0"/>
              <a:t>Networks Reading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764" y="1210270"/>
            <a:ext cx="836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ArcGIS Resource Center/Desktop 10/Help/Professional Library/Data Management/Geographic Data Types/Geometric Networks – </a:t>
            </a:r>
            <a:r>
              <a:rPr lang="en-US" sz="1800" dirty="0" smtClean="0">
                <a:solidFill>
                  <a:srgbClr val="00B0F0"/>
                </a:solidFill>
              </a:rPr>
              <a:t>What are geometric networks, A quick tour of geometric networks, Essential geometric networks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8657"/>
            <a:ext cx="6921720" cy="42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11966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1760538" y="168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1011" name="Picture 3" descr="tr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92626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66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Network Tracing on the Guadalupe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79388" y="3584575"/>
          <a:ext cx="5656262" cy="3130550"/>
        </p:xfrm>
        <a:graphic>
          <a:graphicData uri="http://schemas.openxmlformats.org/presentationml/2006/ole">
            <p:oleObj spid="_x0000_s9218" r:id="rId3" imgW="3825240" imgH="2119884" progId="Word.Picture.8">
              <p:embed/>
            </p:oleObj>
          </a:graphicData>
        </a:graphic>
      </p:graphicFrame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Referencing</a:t>
            </a:r>
            <a:br>
              <a:rPr lang="en-US" smtClean="0"/>
            </a:br>
            <a:endParaRPr lang="en-US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7175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4" descr="reach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0" y="1219200"/>
            <a:ext cx="4000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143000" y="1838325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Where are we on a line?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1516063" y="2751138"/>
            <a:ext cx="645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2659063" y="2370138"/>
            <a:ext cx="645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49" y="76200"/>
            <a:ext cx="7772400" cy="1143000"/>
          </a:xfrm>
        </p:spPr>
        <p:txBody>
          <a:bodyPr/>
          <a:lstStyle/>
          <a:p>
            <a:r>
              <a:rPr lang="en-US" dirty="0" smtClean="0"/>
              <a:t>Networks Reading (2)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1988"/>
            <a:ext cx="6044750" cy="488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43" y="1143000"/>
            <a:ext cx="923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ArcGIS Resource Center/ Desktop 10/Help/Professional Library/Guide books/Linear Referencing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- What is linear referencing; Essential linear referencing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1933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3237</Words>
  <Application>Microsoft Office PowerPoint</Application>
  <PresentationFormat>On-screen Show (4:3)</PresentationFormat>
  <Paragraphs>1122</Paragraphs>
  <Slides>81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81</vt:i4>
      </vt:variant>
    </vt:vector>
  </HeadingPairs>
  <TitlesOfParts>
    <vt:vector size="98" baseType="lpstr">
      <vt:lpstr>Arial</vt:lpstr>
      <vt:lpstr>Times New Roman</vt:lpstr>
      <vt:lpstr>Comic Sans MS</vt:lpstr>
      <vt:lpstr>Monotype Sorts</vt:lpstr>
      <vt:lpstr>Symbol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Microsoft Word Document</vt:lpstr>
      <vt:lpstr>Microsoft Equation 3.0</vt:lpstr>
      <vt:lpstr>Bitmap Image</vt:lpstr>
      <vt:lpstr>Microsoft Word Picture</vt:lpstr>
      <vt:lpstr>Worksheet</vt:lpstr>
      <vt:lpstr>GIS in Water Resources Midterm Review 2009</vt:lpstr>
      <vt:lpstr>Readings in ArcGIS Brochures</vt:lpstr>
      <vt:lpstr>ArcGIS Resource Centers http://resources.arcgis/com</vt:lpstr>
      <vt:lpstr>Readings – at http://help.arcgis.com </vt:lpstr>
      <vt:lpstr>Readings: </vt:lpstr>
      <vt:lpstr>Readings – at http://help.arcgis.com </vt:lpstr>
      <vt:lpstr>Readings</vt:lpstr>
      <vt:lpstr>Networks Reading (1)</vt:lpstr>
      <vt:lpstr>Networks Reading (2) </vt:lpstr>
      <vt:lpstr>Slide 10</vt:lpstr>
      <vt:lpstr>Data Models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Key ArcGIS Software Components</vt:lpstr>
      <vt:lpstr>Arc Catalog</vt:lpstr>
      <vt:lpstr>Arc Toolbox</vt:lpstr>
      <vt:lpstr>Spatial Analyst</vt:lpstr>
      <vt:lpstr>Geo-Processing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TIN Datasets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Identifying and Removing Pits/Sinks in a DEM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Key Spatial Analysis Concepts from Exercise 3 </vt:lpstr>
      <vt:lpstr>Zonal Average of Raster over Subwatershed</vt:lpstr>
      <vt:lpstr>Subwatershed Precipitation by Thiessen Polygons</vt:lpstr>
      <vt:lpstr>Subwatershed Precipitation by Interpolation</vt:lpstr>
      <vt:lpstr>Runoff Coefficients</vt:lpstr>
      <vt:lpstr>Key Concepts from Exercise 4</vt:lpstr>
      <vt:lpstr>3D Analyst Profiles</vt:lpstr>
      <vt:lpstr>Construct the Analysis Layer</vt:lpstr>
      <vt:lpstr>Convert to Vector</vt:lpstr>
      <vt:lpstr>Slide 75</vt:lpstr>
      <vt:lpstr>Slide 76</vt:lpstr>
      <vt:lpstr>Slide 77</vt:lpstr>
      <vt:lpstr>Slide 78</vt:lpstr>
      <vt:lpstr>Slide 79</vt:lpstr>
      <vt:lpstr>Slide 80</vt:lpstr>
      <vt:lpstr>Linear Referencing </vt:lpstr>
    </vt:vector>
  </TitlesOfParts>
  <Company>unl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bse</dc:creator>
  <cp:lastModifiedBy>David Maidment</cp:lastModifiedBy>
  <cp:revision>47</cp:revision>
  <dcterms:created xsi:type="dcterms:W3CDTF">2006-10-18T01:59:01Z</dcterms:created>
  <dcterms:modified xsi:type="dcterms:W3CDTF">2010-10-07T03:25:49Z</dcterms:modified>
</cp:coreProperties>
</file>