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66" r:id="rId3"/>
    <p:sldId id="267" r:id="rId4"/>
    <p:sldId id="463" r:id="rId5"/>
    <p:sldId id="273" r:id="rId6"/>
    <p:sldId id="274" r:id="rId7"/>
    <p:sldId id="275" r:id="rId8"/>
    <p:sldId id="276" r:id="rId9"/>
    <p:sldId id="277" r:id="rId10"/>
    <p:sldId id="278" r:id="rId11"/>
    <p:sldId id="279" r:id="rId12"/>
    <p:sldId id="451" r:id="rId13"/>
    <p:sldId id="449" r:id="rId14"/>
    <p:sldId id="452" r:id="rId15"/>
    <p:sldId id="453" r:id="rId16"/>
    <p:sldId id="454" r:id="rId17"/>
    <p:sldId id="455" r:id="rId18"/>
    <p:sldId id="456" r:id="rId19"/>
    <p:sldId id="457" r:id="rId20"/>
    <p:sldId id="458" r:id="rId21"/>
    <p:sldId id="45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32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FE058E6-520F-4E24-B00A-E523AA27A6F3}" type="datetimeFigureOut">
              <a:rPr lang="en-US"/>
              <a:pPr>
                <a:defRPr/>
              </a:pPr>
              <a:t>10/5/2010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B404D73-2117-4A68-AAA7-221EF97497D4}" type="slidenum">
              <a:rPr lang="en-US"/>
              <a:pPr>
                <a:defRPr/>
              </a:pPr>
              <a:t>‹#›</a:t>
            </a:fld>
            <a:endParaRPr lang="en-US"/>
          </a:p>
        </p:txBody>
      </p:sp>
    </p:spTree>
    <p:extLst>
      <p:ext uri="{BB962C8B-B14F-4D97-AF65-F5344CB8AC3E}">
        <p14:creationId xmlns:p14="http://schemas.microsoft.com/office/powerpoint/2010/main" val="1434739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05003E-A7D3-4E91-839C-1FF246E2DEF1}" type="slidenum">
              <a:rPr lang="en-US" smtClean="0"/>
              <a:pPr eaLnBrk="1" hangingPunct="1"/>
              <a:t>1</a:t>
            </a:fld>
            <a:endParaRPr lang="en-US" smtClean="0"/>
          </a:p>
        </p:txBody>
      </p:sp>
      <p:sp>
        <p:nvSpPr>
          <p:cNvPr id="829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E9B123-15F1-4981-A328-FDC6BC18627B}" type="slidenum">
              <a:rPr lang="en-US" smtClean="0"/>
              <a:pPr eaLnBrk="1" hangingPunct="1"/>
              <a:t>10</a:t>
            </a:fld>
            <a:endParaRPr lang="en-US" smtClean="0"/>
          </a:p>
        </p:txBody>
      </p:sp>
      <p:sp>
        <p:nvSpPr>
          <p:cNvPr id="9523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FFE62F-6255-47FC-99DC-46ABA8954EB7}" type="slidenum">
              <a:rPr lang="en-US" smtClean="0"/>
              <a:pPr eaLnBrk="1" hangingPunct="1"/>
              <a:t>11</a:t>
            </a:fld>
            <a:endParaRPr lang="en-US" smtClean="0"/>
          </a:p>
        </p:txBody>
      </p:sp>
      <p:sp>
        <p:nvSpPr>
          <p:cNvPr id="9625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Layers give you the view on the data that you need to perform your analyses.</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6CF410-F9BB-4EF2-BF62-E4C3620586CC}"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brackets indicate that the name of this table can be whatever a user wants.  So, the user can have a feature series called “Hurricanes”, and another one called “InundationPolygons”.  I’m allowing the TimeSeries table to have multiple names for flexibility.  The Variables, FeatureVariableIndex, and DatasetVariableIndex tables have predefined names that must be used.</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EA783C-5C09-404B-813F-3B4D69547D0B}" type="slidenum">
              <a:rPr lang="en-US" smtClean="0"/>
              <a:pPr eaLnBrk="1" hangingPunct="1"/>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Time series for Arc Hydro II is an atomic representation of the data cube.  In other words, each data value has a row in a TimeSeries table.  This design is very flexible.  Time is subordinate to Space and Variables here.  In the TimeSeries table, time is just another piece of metadata for the data value.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6F3E7D-A03F-4EB3-9FD6-9E1935A9A721}" type="slidenum">
              <a:rPr lang="en-US" smtClean="0"/>
              <a:pPr eaLnBrk="1" hangingPunct="1"/>
              <a:t>18</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This table summarizes time series.  It enables faster searches for data series to figure out what you have in the database (but to retrieve the data values themselves, you still have to query the TimeSeries table).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NEXRAD example might be confused with a feature series.  Actually, no time stamps are associated with the HRAP features.  Each feature has a unique ID, which relates to rainfall data in an attribute series table.  This dataset should be indexed in the DatasetVariableIndex table, and not the FeatureVariableIndex table, because we don’t care about rainfall in an individual HRAP cell.  We tend to view the dataset as a whole, and do spatial/temporal interpolation to extract that the data that we need for other purposes.  An example of this is interpolating rainfall onto catchments.</a:t>
            </a:r>
          </a:p>
          <a:p>
            <a:endParaRPr lang="en-US" smtClean="0">
              <a:latin typeface="Arial" pitchFamily="34" charset="0"/>
            </a:endParaRPr>
          </a:p>
          <a:p>
            <a:r>
              <a:rPr lang="en-US" smtClean="0">
                <a:latin typeface="Arial" pitchFamily="34" charset="0"/>
              </a:rPr>
              <a:t>The NEXRAD images was obtained from http://www.idswater.com/Common/Paper/Paper_176/z7.jpg. </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E997AA-8717-4391-AA98-07EC35612CAE}" type="slidenum">
              <a:rPr lang="en-US" smtClean="0"/>
              <a:pPr eaLnBrk="1" hangingPunct="1"/>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435BEE-0F6A-4BB4-A9B8-DE5984CC08BA}" type="slidenum">
              <a:rPr lang="en-US" smtClean="0"/>
              <a:pPr eaLnBrk="1" hangingPunct="1"/>
              <a:t>2</a:t>
            </a:fld>
            <a:endParaRPr lang="en-US" smtClean="0"/>
          </a:p>
        </p:txBody>
      </p:sp>
      <p:sp>
        <p:nvSpPr>
          <p:cNvPr id="8397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6035F0-6F86-44E5-92A9-02BC9AFC3D60}" type="slidenum">
              <a:rPr lang="en-US" smtClean="0"/>
              <a:pPr eaLnBrk="1" hangingPunct="1"/>
              <a:t>3</a:t>
            </a:fld>
            <a:endParaRPr lang="en-US" smtClean="0"/>
          </a:p>
        </p:txBody>
      </p:sp>
      <p:sp>
        <p:nvSpPr>
          <p:cNvPr id="849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E1450A-BE61-450E-8D6B-C39F2F71E9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D861A0-7369-4DD4-B3A5-2CB1597ECCF7}" type="slidenum">
              <a:rPr lang="en-US" smtClean="0"/>
              <a:pPr eaLnBrk="1" hangingPunct="1"/>
              <a:t>5</a:t>
            </a:fld>
            <a:endParaRPr lang="en-US" smtClean="0"/>
          </a:p>
        </p:txBody>
      </p:sp>
      <p:sp>
        <p:nvSpPr>
          <p:cNvPr id="9011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3FAA23-DAC9-49F0-87A7-051F83520E73}" type="slidenum">
              <a:rPr lang="en-US" smtClean="0"/>
              <a:pPr eaLnBrk="1" hangingPunct="1"/>
              <a:t>6</a:t>
            </a:fld>
            <a:endParaRPr lang="en-US" smtClean="0"/>
          </a:p>
        </p:txBody>
      </p:sp>
      <p:sp>
        <p:nvSpPr>
          <p:cNvPr id="911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D7C5ED-F9AA-44B3-A811-56A6D12DB601}" type="slidenum">
              <a:rPr lang="en-US" smtClean="0"/>
              <a:pPr eaLnBrk="1" hangingPunct="1"/>
              <a:t>7</a:t>
            </a:fld>
            <a:endParaRPr lang="en-US" smtClean="0"/>
          </a:p>
        </p:txBody>
      </p:sp>
      <p:sp>
        <p:nvSpPr>
          <p:cNvPr id="9216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189022-B85B-4D7B-BD9F-69FB2E7B5094}" type="slidenum">
              <a:rPr lang="en-US" smtClean="0"/>
              <a:pPr eaLnBrk="1" hangingPunct="1"/>
              <a:t>8</a:t>
            </a:fld>
            <a:endParaRPr lang="en-US" smtClean="0"/>
          </a:p>
        </p:txBody>
      </p:sp>
      <p:sp>
        <p:nvSpPr>
          <p:cNvPr id="9318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BD0034-9C13-42CE-8174-8201C3D4ADBD}" type="slidenum">
              <a:rPr lang="en-US" smtClean="0"/>
              <a:pPr eaLnBrk="1" hangingPunct="1"/>
              <a:t>9</a:t>
            </a:fld>
            <a:endParaRPr lang="en-US" smtClean="0"/>
          </a:p>
        </p:txBody>
      </p:sp>
      <p:sp>
        <p:nvSpPr>
          <p:cNvPr id="9421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33536-8913-462E-BB3E-CD503760E872}" type="slidenum">
              <a:rPr lang="en-US"/>
              <a:pPr>
                <a:defRPr/>
              </a:pPr>
              <a:t>‹#›</a:t>
            </a:fld>
            <a:endParaRPr lang="en-US"/>
          </a:p>
        </p:txBody>
      </p:sp>
    </p:spTree>
    <p:extLst>
      <p:ext uri="{BB962C8B-B14F-4D97-AF65-F5344CB8AC3E}">
        <p14:creationId xmlns:p14="http://schemas.microsoft.com/office/powerpoint/2010/main" val="383775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1FECAF-E922-44DD-A867-1D67C1FFD9D0}" type="slidenum">
              <a:rPr lang="en-US"/>
              <a:pPr>
                <a:defRPr/>
              </a:pPr>
              <a:t>‹#›</a:t>
            </a:fld>
            <a:endParaRPr lang="en-US"/>
          </a:p>
        </p:txBody>
      </p:sp>
    </p:spTree>
    <p:extLst>
      <p:ext uri="{BB962C8B-B14F-4D97-AF65-F5344CB8AC3E}">
        <p14:creationId xmlns:p14="http://schemas.microsoft.com/office/powerpoint/2010/main" val="194605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43CAF-A075-4CB6-9C96-E00E4B9B7BCF}" type="slidenum">
              <a:rPr lang="en-US"/>
              <a:pPr>
                <a:defRPr/>
              </a:pPr>
              <a:t>‹#›</a:t>
            </a:fld>
            <a:endParaRPr lang="en-US"/>
          </a:p>
        </p:txBody>
      </p:sp>
    </p:spTree>
    <p:extLst>
      <p:ext uri="{BB962C8B-B14F-4D97-AF65-F5344CB8AC3E}">
        <p14:creationId xmlns:p14="http://schemas.microsoft.com/office/powerpoint/2010/main" val="328893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FCB855-C639-4A2C-8FF0-816ECDFD9B61}" type="slidenum">
              <a:rPr lang="en-US"/>
              <a:pPr>
                <a:defRPr/>
              </a:pPr>
              <a:t>‹#›</a:t>
            </a:fld>
            <a:endParaRPr lang="en-US"/>
          </a:p>
        </p:txBody>
      </p:sp>
    </p:spTree>
    <p:extLst>
      <p:ext uri="{BB962C8B-B14F-4D97-AF65-F5344CB8AC3E}">
        <p14:creationId xmlns:p14="http://schemas.microsoft.com/office/powerpoint/2010/main" val="105773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B384E8-7352-407E-8337-69D315A11A6E}" type="slidenum">
              <a:rPr lang="en-US"/>
              <a:pPr>
                <a:defRPr/>
              </a:pPr>
              <a:t>‹#›</a:t>
            </a:fld>
            <a:endParaRPr lang="en-US"/>
          </a:p>
        </p:txBody>
      </p:sp>
    </p:spTree>
    <p:extLst>
      <p:ext uri="{BB962C8B-B14F-4D97-AF65-F5344CB8AC3E}">
        <p14:creationId xmlns:p14="http://schemas.microsoft.com/office/powerpoint/2010/main" val="120785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4D1849-CC79-4AC5-B6CA-9DF01A0D3C4A}" type="slidenum">
              <a:rPr lang="en-US"/>
              <a:pPr>
                <a:defRPr/>
              </a:pPr>
              <a:t>‹#›</a:t>
            </a:fld>
            <a:endParaRPr lang="en-US"/>
          </a:p>
        </p:txBody>
      </p:sp>
    </p:spTree>
    <p:extLst>
      <p:ext uri="{BB962C8B-B14F-4D97-AF65-F5344CB8AC3E}">
        <p14:creationId xmlns:p14="http://schemas.microsoft.com/office/powerpoint/2010/main" val="216895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16165D-2D65-498C-A763-58118DD418ED}" type="slidenum">
              <a:rPr lang="en-US"/>
              <a:pPr>
                <a:defRPr/>
              </a:pPr>
              <a:t>‹#›</a:t>
            </a:fld>
            <a:endParaRPr lang="en-US"/>
          </a:p>
        </p:txBody>
      </p:sp>
    </p:spTree>
    <p:extLst>
      <p:ext uri="{BB962C8B-B14F-4D97-AF65-F5344CB8AC3E}">
        <p14:creationId xmlns:p14="http://schemas.microsoft.com/office/powerpoint/2010/main" val="169260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CAADBA-FD95-46FA-AA52-2087D54E359E}" type="slidenum">
              <a:rPr lang="en-US"/>
              <a:pPr>
                <a:defRPr/>
              </a:pPr>
              <a:t>‹#›</a:t>
            </a:fld>
            <a:endParaRPr lang="en-US"/>
          </a:p>
        </p:txBody>
      </p:sp>
    </p:spTree>
    <p:extLst>
      <p:ext uri="{BB962C8B-B14F-4D97-AF65-F5344CB8AC3E}">
        <p14:creationId xmlns:p14="http://schemas.microsoft.com/office/powerpoint/2010/main" val="196228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966B20-78BF-4596-B5E3-1B9239146284}" type="slidenum">
              <a:rPr lang="en-US"/>
              <a:pPr>
                <a:defRPr/>
              </a:pPr>
              <a:t>‹#›</a:t>
            </a:fld>
            <a:endParaRPr lang="en-US"/>
          </a:p>
        </p:txBody>
      </p:sp>
    </p:spTree>
    <p:extLst>
      <p:ext uri="{BB962C8B-B14F-4D97-AF65-F5344CB8AC3E}">
        <p14:creationId xmlns:p14="http://schemas.microsoft.com/office/powerpoint/2010/main" val="65909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3BC81C-471F-4E6E-9409-B1F8641C0A6C}" type="slidenum">
              <a:rPr lang="en-US"/>
              <a:pPr>
                <a:defRPr/>
              </a:pPr>
              <a:t>‹#›</a:t>
            </a:fld>
            <a:endParaRPr lang="en-US"/>
          </a:p>
        </p:txBody>
      </p:sp>
    </p:spTree>
    <p:extLst>
      <p:ext uri="{BB962C8B-B14F-4D97-AF65-F5344CB8AC3E}">
        <p14:creationId xmlns:p14="http://schemas.microsoft.com/office/powerpoint/2010/main" val="354773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B4AB2-DC50-4BE0-93A3-7F633F831B4C}" type="slidenum">
              <a:rPr lang="en-US"/>
              <a:pPr>
                <a:defRPr/>
              </a:pPr>
              <a:t>‹#›</a:t>
            </a:fld>
            <a:endParaRPr lang="en-US"/>
          </a:p>
        </p:txBody>
      </p:sp>
    </p:spTree>
    <p:extLst>
      <p:ext uri="{BB962C8B-B14F-4D97-AF65-F5344CB8AC3E}">
        <p14:creationId xmlns:p14="http://schemas.microsoft.com/office/powerpoint/2010/main" val="141393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47B9588-BCA5-4BF3-800C-0ADB117A93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92150" y="1930400"/>
            <a:ext cx="7756525" cy="1136650"/>
          </a:xfrm>
        </p:spPr>
        <p:txBody>
          <a:bodyPr/>
          <a:lstStyle/>
          <a:p>
            <a:pPr eaLnBrk="1" hangingPunct="1"/>
            <a:r>
              <a:rPr lang="en-US" smtClean="0"/>
              <a:t>Space and Time</a:t>
            </a:r>
          </a:p>
        </p:txBody>
      </p:sp>
      <p:sp>
        <p:nvSpPr>
          <p:cNvPr id="13315" name="Rectangle 3"/>
          <p:cNvSpPr>
            <a:spLocks noGrp="1" noChangeArrowheads="1"/>
          </p:cNvSpPr>
          <p:nvPr>
            <p:ph type="subTitle" idx="1"/>
          </p:nvPr>
        </p:nvSpPr>
        <p:spPr>
          <a:xfrm>
            <a:off x="685800" y="3259138"/>
            <a:ext cx="7772400" cy="2370137"/>
          </a:xfrm>
        </p:spPr>
        <p:txBody>
          <a:bodyPr/>
          <a:lstStyle/>
          <a:p>
            <a:pPr eaLnBrk="1" hangingPunct="1"/>
            <a:r>
              <a:rPr lang="en-US" dirty="0" smtClean="0"/>
              <a:t>By David R. Maidment</a:t>
            </a:r>
          </a:p>
          <a:p>
            <a:pPr eaLnBrk="1" hangingPunct="1"/>
            <a:r>
              <a:rPr lang="en-US" dirty="0" smtClean="0"/>
              <a:t>with contributions from </a:t>
            </a:r>
            <a:r>
              <a:rPr lang="en-US" dirty="0" smtClean="0"/>
              <a:t>Gil Strassberg and </a:t>
            </a:r>
            <a:r>
              <a:rPr lang="en-US" dirty="0" smtClean="0"/>
              <a:t>Tim Whiteaker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lstStyle/>
          <a:p>
            <a:pPr eaLnBrk="1" hangingPunct="1"/>
            <a:r>
              <a:rPr lang="en-US" sz="2800" smtClean="0"/>
              <a:t>Space, Time, Variables and </a:t>
            </a:r>
            <a:r>
              <a:rPr lang="en-US" sz="2800" smtClean="0">
                <a:solidFill>
                  <a:srgbClr val="FF0000"/>
                </a:solidFill>
              </a:rPr>
              <a:t>Statistical Analysis</a:t>
            </a:r>
          </a:p>
        </p:txBody>
      </p:sp>
      <p:grpSp>
        <p:nvGrpSpPr>
          <p:cNvPr id="27651" name="Group 3"/>
          <p:cNvGrpSpPr>
            <a:grpSpLocks/>
          </p:cNvGrpSpPr>
          <p:nvPr/>
        </p:nvGrpSpPr>
        <p:grpSpPr bwMode="auto">
          <a:xfrm>
            <a:off x="990600" y="1633538"/>
            <a:ext cx="7205663" cy="4759325"/>
            <a:chOff x="624" y="1029"/>
            <a:chExt cx="4539" cy="2998"/>
          </a:xfrm>
        </p:grpSpPr>
        <p:sp>
          <p:nvSpPr>
            <p:cNvPr id="579588" name="Line 4"/>
            <p:cNvSpPr>
              <a:spLocks noChangeShapeType="1"/>
            </p:cNvSpPr>
            <p:nvPr/>
          </p:nvSpPr>
          <p:spPr bwMode="auto">
            <a:xfrm>
              <a:off x="2789" y="1029"/>
              <a:ext cx="0" cy="2998"/>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79589" name="Line 5"/>
            <p:cNvSpPr>
              <a:spLocks noChangeShapeType="1"/>
            </p:cNvSpPr>
            <p:nvPr/>
          </p:nvSpPr>
          <p:spPr bwMode="auto">
            <a:xfrm rot="5400000" flipV="1">
              <a:off x="2891" y="288"/>
              <a:ext cx="5" cy="4539"/>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79590" name="Text Box 6"/>
          <p:cNvSpPr txBox="1">
            <a:spLocks noChangeArrowheads="1"/>
          </p:cNvSpPr>
          <p:nvPr/>
        </p:nvSpPr>
        <p:spPr bwMode="auto">
          <a:xfrm>
            <a:off x="1025525" y="2647950"/>
            <a:ext cx="2407454" cy="369332"/>
          </a:xfrm>
          <a:prstGeom prst="rect">
            <a:avLst/>
          </a:prstGeom>
          <a:noFill/>
          <a:ln w="3175">
            <a:noFill/>
            <a:miter lim="800000"/>
            <a:headEnd/>
            <a:tailEnd/>
          </a:ln>
          <a:effectLst/>
        </p:spPr>
        <p:txBody>
          <a:bodyPr wrap="none">
            <a:spAutoFit/>
          </a:bodyPr>
          <a:lstStyle/>
          <a:p>
            <a:pPr>
              <a:defRPr/>
            </a:pPr>
            <a:r>
              <a:rPr lang="en-US" dirty="0"/>
              <a:t>Variables (</a:t>
            </a:r>
            <a:r>
              <a:rPr lang="en-US" dirty="0" err="1"/>
              <a:t>VariableID</a:t>
            </a:r>
            <a:r>
              <a:rPr lang="en-US" dirty="0"/>
              <a:t>)</a:t>
            </a:r>
          </a:p>
        </p:txBody>
      </p:sp>
      <p:sp>
        <p:nvSpPr>
          <p:cNvPr id="579591" name="Text Box 7"/>
          <p:cNvSpPr txBox="1">
            <a:spLocks noChangeArrowheads="1"/>
          </p:cNvSpPr>
          <p:nvPr/>
        </p:nvSpPr>
        <p:spPr bwMode="auto">
          <a:xfrm>
            <a:off x="1327150" y="5043488"/>
            <a:ext cx="2082621" cy="369332"/>
          </a:xfrm>
          <a:prstGeom prst="rect">
            <a:avLst/>
          </a:prstGeom>
          <a:noFill/>
          <a:ln w="3175">
            <a:noFill/>
            <a:miter lim="800000"/>
            <a:headEnd/>
            <a:tailEnd/>
          </a:ln>
          <a:effectLst/>
        </p:spPr>
        <p:txBody>
          <a:bodyPr wrap="none">
            <a:spAutoFit/>
          </a:bodyPr>
          <a:lstStyle/>
          <a:p>
            <a:pPr>
              <a:defRPr/>
            </a:pPr>
            <a:r>
              <a:rPr lang="en-US" dirty="0"/>
              <a:t>Space </a:t>
            </a:r>
            <a:r>
              <a:rPr lang="en-US" dirty="0" smtClean="0"/>
              <a:t>(</a:t>
            </a:r>
            <a:r>
              <a:rPr lang="en-US" dirty="0" err="1"/>
              <a:t>FeatureID</a:t>
            </a:r>
            <a:r>
              <a:rPr lang="en-US" dirty="0" smtClean="0"/>
              <a:t>)</a:t>
            </a:r>
            <a:endParaRPr lang="en-US" dirty="0"/>
          </a:p>
        </p:txBody>
      </p:sp>
      <p:sp>
        <p:nvSpPr>
          <p:cNvPr id="579592" name="Text Box 8"/>
          <p:cNvSpPr txBox="1">
            <a:spLocks noChangeArrowheads="1"/>
          </p:cNvSpPr>
          <p:nvPr/>
        </p:nvSpPr>
        <p:spPr bwMode="auto">
          <a:xfrm>
            <a:off x="5730875" y="5080000"/>
            <a:ext cx="689035" cy="369332"/>
          </a:xfrm>
          <a:prstGeom prst="rect">
            <a:avLst/>
          </a:prstGeom>
          <a:noFill/>
          <a:ln w="3175">
            <a:noFill/>
            <a:miter lim="800000"/>
            <a:headEnd/>
            <a:tailEnd/>
          </a:ln>
          <a:effectLst/>
        </p:spPr>
        <p:txBody>
          <a:bodyPr wrap="none">
            <a:spAutoFit/>
          </a:bodyPr>
          <a:lstStyle/>
          <a:p>
            <a:pPr>
              <a:defRPr/>
            </a:pPr>
            <a:r>
              <a:rPr lang="en-US" dirty="0"/>
              <a:t>Time</a:t>
            </a:r>
          </a:p>
        </p:txBody>
      </p:sp>
      <p:sp>
        <p:nvSpPr>
          <p:cNvPr id="579593" name="Text Box 9"/>
          <p:cNvSpPr txBox="1">
            <a:spLocks noChangeArrowheads="1"/>
          </p:cNvSpPr>
          <p:nvPr/>
        </p:nvSpPr>
        <p:spPr bwMode="auto">
          <a:xfrm>
            <a:off x="4589463" y="2124075"/>
            <a:ext cx="4554537" cy="1477963"/>
          </a:xfrm>
          <a:prstGeom prst="rect">
            <a:avLst/>
          </a:prstGeom>
          <a:noFill/>
          <a:ln w="3175">
            <a:noFill/>
            <a:miter lim="800000"/>
            <a:headEnd/>
            <a:tailEnd/>
          </a:ln>
          <a:effectLst/>
        </p:spPr>
        <p:txBody>
          <a:bodyPr>
            <a:spAutoFit/>
          </a:bodyPr>
          <a:lstStyle/>
          <a:p>
            <a:pPr>
              <a:defRPr/>
            </a:pPr>
            <a:r>
              <a:rPr lang="en-US" dirty="0">
                <a:solidFill>
                  <a:srgbClr val="FF0000"/>
                </a:solidFill>
              </a:rPr>
              <a:t>Statistical analysis</a:t>
            </a:r>
          </a:p>
          <a:p>
            <a:pPr>
              <a:buFontTx/>
              <a:buChar char="•"/>
              <a:defRPr/>
            </a:pPr>
            <a:r>
              <a:rPr lang="en-US" dirty="0"/>
              <a:t> </a:t>
            </a:r>
            <a:r>
              <a:rPr lang="en-US" dirty="0">
                <a:solidFill>
                  <a:srgbClr val="FF0000"/>
                </a:solidFill>
              </a:rPr>
              <a:t>Multivariate analysis </a:t>
            </a:r>
            <a:r>
              <a:rPr lang="en-US" dirty="0"/>
              <a:t>– correlation of a set of variables</a:t>
            </a:r>
          </a:p>
          <a:p>
            <a:pPr>
              <a:buFontTx/>
              <a:buChar char="•"/>
              <a:defRPr/>
            </a:pPr>
            <a:r>
              <a:rPr lang="en-US" dirty="0"/>
              <a:t> </a:t>
            </a:r>
            <a:r>
              <a:rPr lang="en-US" dirty="0" err="1">
                <a:solidFill>
                  <a:srgbClr val="FF0000"/>
                </a:solidFill>
              </a:rPr>
              <a:t>Geostatistics</a:t>
            </a:r>
            <a:r>
              <a:rPr lang="en-US" dirty="0">
                <a:solidFill>
                  <a:srgbClr val="FF0000"/>
                </a:solidFill>
              </a:rPr>
              <a:t> </a:t>
            </a:r>
            <a:r>
              <a:rPr lang="en-US" dirty="0"/>
              <a:t>– correlation space</a:t>
            </a:r>
          </a:p>
          <a:p>
            <a:pPr>
              <a:buFontTx/>
              <a:buChar char="•"/>
              <a:defRPr/>
            </a:pPr>
            <a:r>
              <a:rPr lang="en-US" dirty="0"/>
              <a:t> </a:t>
            </a:r>
            <a:r>
              <a:rPr lang="en-US" dirty="0">
                <a:solidFill>
                  <a:srgbClr val="FF0000"/>
                </a:solidFill>
              </a:rPr>
              <a:t>Time Series Analysis </a:t>
            </a:r>
            <a:r>
              <a:rPr lang="en-US" dirty="0"/>
              <a:t>– correlation in time</a:t>
            </a:r>
            <a:endParaRPr lang="en-US" dirty="0">
              <a:solidFill>
                <a:schemeClr val="accent1"/>
              </a:solidFill>
            </a:endParaRPr>
          </a:p>
        </p:txBody>
      </p:sp>
      <p:sp>
        <p:nvSpPr>
          <p:cNvPr id="579594" name="Text Box 10"/>
          <p:cNvSpPr txBox="1">
            <a:spLocks noChangeArrowheads="1"/>
          </p:cNvSpPr>
          <p:nvPr/>
        </p:nvSpPr>
        <p:spPr bwMode="auto">
          <a:xfrm>
            <a:off x="192088" y="873125"/>
            <a:ext cx="8121650" cy="646113"/>
          </a:xfrm>
          <a:prstGeom prst="rect">
            <a:avLst/>
          </a:prstGeom>
          <a:noFill/>
          <a:ln w="3175">
            <a:noFill/>
            <a:miter lim="800000"/>
            <a:headEnd/>
            <a:tailEnd/>
          </a:ln>
          <a:effectLst/>
        </p:spPr>
        <p:txBody>
          <a:bodyPr>
            <a:spAutoFit/>
          </a:bodyPr>
          <a:lstStyle/>
          <a:p>
            <a:pPr>
              <a:defRPr/>
            </a:pPr>
            <a:r>
              <a:rPr lang="en-US" dirty="0"/>
              <a:t>A </a:t>
            </a:r>
            <a:r>
              <a:rPr lang="en-US" dirty="0">
                <a:solidFill>
                  <a:srgbClr val="FF0000"/>
                </a:solidFill>
              </a:rPr>
              <a:t>statistical analysis </a:t>
            </a:r>
            <a:r>
              <a:rPr lang="en-US" dirty="0"/>
              <a:t>summarizes the variation of a set of variables over a particular domain of space and time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
          <p:cNvSpPr>
            <a:spLocks noGrp="1"/>
          </p:cNvSpPr>
          <p:nvPr>
            <p:ph type="ftr"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en-US" smtClean="0"/>
              <a:t>Pre Conference Seminar</a:t>
            </a:r>
          </a:p>
        </p:txBody>
      </p:sp>
      <p:sp>
        <p:nvSpPr>
          <p:cNvPr id="28675" name="Slide Number Placeholder 2"/>
          <p:cNvSpPr>
            <a:spLocks noGrp="1"/>
          </p:cNvSpPr>
          <p:nvPr>
            <p:ph type="sldNum"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F1B4F602-A781-4A73-9B85-686FD224A649}" type="slidenum">
              <a:rPr lang="en-US" smtClean="0"/>
              <a:pPr algn="ctr" eaLnBrk="1" hangingPunct="1"/>
              <a:t>11</a:t>
            </a:fld>
            <a:endParaRPr lang="en-US" smtClean="0"/>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3" descr="20%"/>
          <p:cNvSpPr txBox="1">
            <a:spLocks noChangeArrowheads="1"/>
          </p:cNvSpPr>
          <p:nvPr/>
        </p:nvSpPr>
        <p:spPr bwMode="auto">
          <a:xfrm>
            <a:off x="2317750" y="3049588"/>
            <a:ext cx="2906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solidFill>
                  <a:srgbClr val="FF3300"/>
                </a:solidFill>
              </a:rPr>
              <a:t>CUAHSI Observations Data Model</a:t>
            </a:r>
          </a:p>
        </p:txBody>
      </p:sp>
      <p:sp>
        <p:nvSpPr>
          <p:cNvPr id="28678" name="Text Box 4" descr="20%"/>
          <p:cNvSpPr txBox="1">
            <a:spLocks noChangeArrowheads="1"/>
          </p:cNvSpPr>
          <p:nvPr/>
        </p:nvSpPr>
        <p:spPr bwMode="auto">
          <a:xfrm>
            <a:off x="4165600" y="1927225"/>
            <a:ext cx="2136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rgbClr val="FF3300"/>
                </a:solidFill>
              </a:rPr>
              <a:t>Space-Time Datasets</a:t>
            </a:r>
          </a:p>
        </p:txBody>
      </p:sp>
      <p:sp>
        <p:nvSpPr>
          <p:cNvPr id="28679" name="Text Box 5" descr="20%"/>
          <p:cNvSpPr txBox="1">
            <a:spLocks noChangeArrowheads="1"/>
          </p:cNvSpPr>
          <p:nvPr/>
        </p:nvSpPr>
        <p:spPr bwMode="auto">
          <a:xfrm>
            <a:off x="850900" y="4087813"/>
            <a:ext cx="279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solidFill>
                  <a:srgbClr val="FF3300"/>
                </a:solidFill>
              </a:rPr>
              <a:t>Sensor and laboratory databases</a:t>
            </a:r>
          </a:p>
        </p:txBody>
      </p:sp>
      <p:sp>
        <p:nvSpPr>
          <p:cNvPr id="28680" name="Text Box 6"/>
          <p:cNvSpPr txBox="1">
            <a:spLocks noChangeArrowheads="1"/>
          </p:cNvSpPr>
          <p:nvPr/>
        </p:nvSpPr>
        <p:spPr bwMode="auto">
          <a:xfrm>
            <a:off x="3956050" y="6351588"/>
            <a:ext cx="428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3A6A"/>
                </a:solidFill>
              </a:rPr>
              <a:t>From Robert Vertessy, CSIRO, Australia</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Geospatial  time series</a:t>
            </a:r>
          </a:p>
        </p:txBody>
      </p:sp>
      <p:sp>
        <p:nvSpPr>
          <p:cNvPr id="18435" name="Rectangle 3"/>
          <p:cNvSpPr>
            <a:spLocks noGrp="1" noChangeArrowheads="1"/>
          </p:cNvSpPr>
          <p:nvPr>
            <p:ph type="body" idx="1"/>
          </p:nvPr>
        </p:nvSpPr>
        <p:spPr>
          <a:xfrm>
            <a:off x="133350" y="1552575"/>
            <a:ext cx="4772025" cy="4525963"/>
          </a:xfrm>
        </p:spPr>
        <p:txBody>
          <a:bodyPr/>
          <a:lstStyle/>
          <a:p>
            <a:pPr eaLnBrk="1" hangingPunct="1">
              <a:lnSpc>
                <a:spcPct val="90000"/>
              </a:lnSpc>
            </a:pPr>
            <a:r>
              <a:rPr lang="en-US" sz="2800" smtClean="0">
                <a:solidFill>
                  <a:srgbClr val="FF0000"/>
                </a:solidFill>
              </a:rPr>
              <a:t>Time series </a:t>
            </a:r>
            <a:r>
              <a:rPr lang="en-US" sz="2800" smtClean="0"/>
              <a:t>= {value, time}</a:t>
            </a:r>
          </a:p>
          <a:p>
            <a:pPr eaLnBrk="1" hangingPunct="1">
              <a:lnSpc>
                <a:spcPct val="90000"/>
              </a:lnSpc>
            </a:pPr>
            <a:r>
              <a:rPr lang="en-US" sz="2800" smtClean="0">
                <a:solidFill>
                  <a:srgbClr val="FF0000"/>
                </a:solidFill>
              </a:rPr>
              <a:t>Attribute series </a:t>
            </a:r>
            <a:r>
              <a:rPr lang="en-US" sz="2800" smtClean="0"/>
              <a:t>= {featureID, value, time}</a:t>
            </a:r>
          </a:p>
          <a:p>
            <a:pPr lvl="1" eaLnBrk="1" hangingPunct="1">
              <a:lnSpc>
                <a:spcPct val="90000"/>
              </a:lnSpc>
            </a:pPr>
            <a:r>
              <a:rPr lang="en-US" sz="2400" smtClean="0"/>
              <a:t>Fixed geometry, only attributes change with time</a:t>
            </a:r>
          </a:p>
          <a:p>
            <a:pPr eaLnBrk="1" hangingPunct="1">
              <a:lnSpc>
                <a:spcPct val="90000"/>
              </a:lnSpc>
            </a:pPr>
            <a:r>
              <a:rPr lang="en-US" sz="2800" smtClean="0">
                <a:solidFill>
                  <a:srgbClr val="FF0000"/>
                </a:solidFill>
              </a:rPr>
              <a:t>Raster series </a:t>
            </a:r>
            <a:r>
              <a:rPr lang="en-US" sz="2800" smtClean="0"/>
              <a:t>= {raster, time}</a:t>
            </a:r>
          </a:p>
          <a:p>
            <a:pPr eaLnBrk="1" hangingPunct="1">
              <a:lnSpc>
                <a:spcPct val="90000"/>
              </a:lnSpc>
            </a:pPr>
            <a:r>
              <a:rPr lang="en-US" sz="2800" smtClean="0">
                <a:solidFill>
                  <a:srgbClr val="FF0000"/>
                </a:solidFill>
              </a:rPr>
              <a:t>Feature series </a:t>
            </a:r>
            <a:r>
              <a:rPr lang="en-US" sz="2800" smtClean="0"/>
              <a:t>= {shape, value, time}</a:t>
            </a:r>
          </a:p>
          <a:p>
            <a:pPr lvl="1" eaLnBrk="1" hangingPunct="1">
              <a:lnSpc>
                <a:spcPct val="90000"/>
              </a:lnSpc>
            </a:pPr>
            <a:r>
              <a:rPr lang="en-US" sz="2400" smtClean="0"/>
              <a:t>Both shape and attributes vary in time</a:t>
            </a:r>
          </a:p>
          <a:p>
            <a:pPr eaLnBrk="1" hangingPunct="1">
              <a:lnSpc>
                <a:spcPct val="90000"/>
              </a:lnSpc>
              <a:buFontTx/>
              <a:buNone/>
            </a:pPr>
            <a:endParaRPr lang="en-US" sz="2800" smtClean="0"/>
          </a:p>
          <a:p>
            <a:pPr lvl="1" eaLnBrk="1" hangingPunct="1">
              <a:lnSpc>
                <a:spcPct val="90000"/>
              </a:lnSpc>
            </a:pPr>
            <a:endParaRPr lang="en-US" sz="2400" smtClean="0"/>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1485900"/>
            <a:ext cx="4008437"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242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981200" y="3352800"/>
            <a:ext cx="3689444" cy="2743200"/>
          </a:xfrm>
          <a:prstGeom prst="rect">
            <a:avLst/>
          </a:prstGeom>
          <a:noFill/>
          <a:ln w="9525">
            <a:noFill/>
            <a:miter lim="800000"/>
            <a:headEnd/>
            <a:tailEnd/>
          </a:ln>
          <a:effectLst>
            <a:outerShdw blurRad="50800" dist="38100" dir="2700000" algn="tl" rotWithShape="0">
              <a:prstClr val="black">
                <a:alpha val="40000"/>
              </a:prstClr>
            </a:outerShdw>
          </a:effectLst>
          <a:scene3d>
            <a:camera prst="isometricOffAxis1Top"/>
            <a:lightRig rig="threePt" dir="t"/>
          </a:scene3d>
        </p:spPr>
      </p:pic>
      <p:sp>
        <p:nvSpPr>
          <p:cNvPr id="28" name="TextBox 4"/>
          <p:cNvSpPr txBox="1">
            <a:spLocks noChangeArrowheads="1"/>
          </p:cNvSpPr>
          <p:nvPr/>
        </p:nvSpPr>
        <p:spPr bwMode="auto">
          <a:xfrm flipH="1">
            <a:off x="5257800" y="1524000"/>
            <a:ext cx="1401763" cy="369888"/>
          </a:xfrm>
          <a:prstGeom prst="rect">
            <a:avLst/>
          </a:prstGeom>
          <a:noFill/>
          <a:ln w="9525">
            <a:noFill/>
            <a:miter lim="800000"/>
            <a:headEnd/>
            <a:tailEnd/>
          </a:ln>
        </p:spPr>
        <p:txBody>
          <a:bodyPr>
            <a:spAutoFit/>
          </a:bodyPr>
          <a:lstStyle/>
          <a:p>
            <a:r>
              <a:rPr lang="en-US" dirty="0" smtClean="0"/>
              <a:t>TimeSeries</a:t>
            </a:r>
            <a:endParaRPr lang="en-US" dirty="0"/>
          </a:p>
        </p:txBody>
      </p:sp>
      <p:sp>
        <p:nvSpPr>
          <p:cNvPr id="30" name="TextBox 4"/>
          <p:cNvSpPr txBox="1">
            <a:spLocks noChangeArrowheads="1"/>
          </p:cNvSpPr>
          <p:nvPr/>
        </p:nvSpPr>
        <p:spPr bwMode="auto">
          <a:xfrm flipH="1">
            <a:off x="5257800" y="2362200"/>
            <a:ext cx="1752600" cy="369332"/>
          </a:xfrm>
          <a:prstGeom prst="rect">
            <a:avLst/>
          </a:prstGeom>
          <a:noFill/>
          <a:ln w="9525">
            <a:noFill/>
            <a:miter lim="800000"/>
            <a:headEnd/>
            <a:tailEnd/>
          </a:ln>
        </p:spPr>
        <p:txBody>
          <a:bodyPr wrap="square">
            <a:spAutoFit/>
          </a:bodyPr>
          <a:lstStyle/>
          <a:p>
            <a:r>
              <a:rPr lang="en-US" dirty="0" smtClean="0"/>
              <a:t>AttributeSeries</a:t>
            </a:r>
            <a:endParaRPr lang="en-US" dirty="0"/>
          </a:p>
        </p:txBody>
      </p:sp>
      <p:pic>
        <p:nvPicPr>
          <p:cNvPr id="31" name="Picture 4"/>
          <p:cNvPicPr>
            <a:picLocks noChangeAspect="1" noChangeArrowheads="1"/>
          </p:cNvPicPr>
          <p:nvPr/>
        </p:nvPicPr>
        <p:blipFill>
          <a:blip r:embed="rId3" cstate="print"/>
          <a:srcRect/>
          <a:stretch>
            <a:fillRect/>
          </a:stretch>
        </p:blipFill>
        <p:spPr bwMode="auto">
          <a:xfrm>
            <a:off x="1752600" y="2438400"/>
            <a:ext cx="3829050" cy="2876550"/>
          </a:xfrm>
          <a:prstGeom prst="rect">
            <a:avLst/>
          </a:prstGeom>
          <a:noFill/>
          <a:ln w="9525">
            <a:noFill/>
            <a:miter lim="800000"/>
            <a:headEnd/>
            <a:tailEnd/>
          </a:ln>
          <a:effectLst>
            <a:outerShdw blurRad="50800" dist="38100" dir="2700000" algn="tl" rotWithShape="0">
              <a:prstClr val="black">
                <a:alpha val="40000"/>
              </a:prstClr>
            </a:outerShdw>
          </a:effectLst>
          <a:scene3d>
            <a:camera prst="isometricOffAxis1Top"/>
            <a:lightRig rig="threePt" dir="t"/>
          </a:scene3d>
        </p:spPr>
      </p:pic>
      <p:sp>
        <p:nvSpPr>
          <p:cNvPr id="33" name="TextBox 4"/>
          <p:cNvSpPr txBox="1">
            <a:spLocks noChangeArrowheads="1"/>
          </p:cNvSpPr>
          <p:nvPr/>
        </p:nvSpPr>
        <p:spPr bwMode="auto">
          <a:xfrm flipH="1">
            <a:off x="5172075" y="3190875"/>
            <a:ext cx="1752600" cy="369332"/>
          </a:xfrm>
          <a:prstGeom prst="rect">
            <a:avLst/>
          </a:prstGeom>
          <a:noFill/>
          <a:ln w="9525">
            <a:noFill/>
            <a:miter lim="800000"/>
            <a:headEnd/>
            <a:tailEnd/>
          </a:ln>
        </p:spPr>
        <p:txBody>
          <a:bodyPr wrap="square">
            <a:spAutoFit/>
          </a:bodyPr>
          <a:lstStyle/>
          <a:p>
            <a:r>
              <a:rPr lang="en-US" dirty="0" smtClean="0"/>
              <a:t>RasterSeries</a:t>
            </a:r>
            <a:endParaRPr lang="en-US" dirty="0"/>
          </a:p>
        </p:txBody>
      </p:sp>
      <p:sp>
        <p:nvSpPr>
          <p:cNvPr id="36" name="TextBox 4"/>
          <p:cNvSpPr txBox="1">
            <a:spLocks noChangeArrowheads="1"/>
          </p:cNvSpPr>
          <p:nvPr/>
        </p:nvSpPr>
        <p:spPr bwMode="auto">
          <a:xfrm flipH="1">
            <a:off x="5229225" y="4152900"/>
            <a:ext cx="1752600" cy="369332"/>
          </a:xfrm>
          <a:prstGeom prst="rect">
            <a:avLst/>
          </a:prstGeom>
          <a:noFill/>
          <a:ln w="9525">
            <a:noFill/>
            <a:miter lim="800000"/>
            <a:headEnd/>
            <a:tailEnd/>
          </a:ln>
        </p:spPr>
        <p:txBody>
          <a:bodyPr wrap="square">
            <a:spAutoFit/>
          </a:bodyPr>
          <a:lstStyle/>
          <a:p>
            <a:r>
              <a:rPr lang="en-US" dirty="0" smtClean="0"/>
              <a:t>FeatureSeries</a:t>
            </a:r>
            <a:endParaRPr lang="en-US" dirty="0"/>
          </a:p>
        </p:txBody>
      </p:sp>
      <p:pic>
        <p:nvPicPr>
          <p:cNvPr id="29" name="Picture 4"/>
          <p:cNvPicPr>
            <a:picLocks noChangeAspect="1" noChangeArrowheads="1"/>
          </p:cNvPicPr>
          <p:nvPr/>
        </p:nvPicPr>
        <p:blipFill>
          <a:blip r:embed="rId4" cstate="print"/>
          <a:srcRect/>
          <a:stretch>
            <a:fillRect/>
          </a:stretch>
        </p:blipFill>
        <p:spPr bwMode="auto">
          <a:xfrm>
            <a:off x="2424219" y="1867332"/>
            <a:ext cx="3214581" cy="2323668"/>
          </a:xfrm>
          <a:prstGeom prst="rect">
            <a:avLst/>
          </a:prstGeom>
          <a:noFill/>
          <a:ln w="9525">
            <a:noFill/>
            <a:miter lim="800000"/>
            <a:headEnd/>
            <a:tailEnd/>
          </a:ln>
          <a:effectLst>
            <a:outerShdw blurRad="50800" dist="38100" dir="2700000" algn="tl" rotWithShape="0">
              <a:prstClr val="black">
                <a:alpha val="40000"/>
              </a:prstClr>
            </a:outerShdw>
          </a:effectLst>
          <a:scene3d>
            <a:camera prst="isometricOffAxis1Top"/>
            <a:lightRig rig="threePt" dir="t"/>
          </a:scene3d>
        </p:spPr>
      </p:pic>
      <p:grpSp>
        <p:nvGrpSpPr>
          <p:cNvPr id="32" name="Group 31"/>
          <p:cNvGrpSpPr/>
          <p:nvPr/>
        </p:nvGrpSpPr>
        <p:grpSpPr>
          <a:xfrm>
            <a:off x="1676400" y="1066800"/>
            <a:ext cx="3962400" cy="2438400"/>
            <a:chOff x="1524000" y="228600"/>
            <a:chExt cx="4495800" cy="2822575"/>
          </a:xfrm>
        </p:grpSpPr>
        <p:pic>
          <p:nvPicPr>
            <p:cNvPr id="26" name="Picture 13"/>
            <p:cNvPicPr>
              <a:picLocks noChangeAspect="1" noChangeArrowheads="1"/>
            </p:cNvPicPr>
            <p:nvPr/>
          </p:nvPicPr>
          <p:blipFill>
            <a:blip r:embed="rId5" cstate="print"/>
            <a:srcRect/>
            <a:stretch>
              <a:fillRect/>
            </a:stretch>
          </p:blipFill>
          <p:spPr bwMode="auto">
            <a:xfrm>
              <a:off x="1524000" y="457200"/>
              <a:ext cx="3733800" cy="2593975"/>
            </a:xfrm>
            <a:prstGeom prst="rect">
              <a:avLst/>
            </a:prstGeom>
            <a:noFill/>
            <a:ln w="9525">
              <a:noFill/>
              <a:miter lim="800000"/>
              <a:headEnd/>
              <a:tailEnd/>
            </a:ln>
            <a:effectLst>
              <a:outerShdw blurRad="50800" dist="38100" dir="2700000" algn="tl" rotWithShape="0">
                <a:prstClr val="black">
                  <a:alpha val="40000"/>
                </a:prstClr>
              </a:outerShdw>
            </a:effectLst>
            <a:scene3d>
              <a:camera prst="isometricOffAxis1Top"/>
              <a:lightRig rig="threePt" dir="t"/>
            </a:scene3d>
          </p:spPr>
        </p:pic>
        <p:pic>
          <p:nvPicPr>
            <p:cNvPr id="27" name="Picture 5"/>
            <p:cNvPicPr>
              <a:picLocks noChangeAspect="1" noChangeArrowheads="1"/>
            </p:cNvPicPr>
            <p:nvPr/>
          </p:nvPicPr>
          <p:blipFill>
            <a:blip r:embed="rId6" cstate="print"/>
            <a:srcRect/>
            <a:stretch>
              <a:fillRect/>
            </a:stretch>
          </p:blipFill>
          <p:spPr bwMode="auto">
            <a:xfrm>
              <a:off x="3903047" y="228600"/>
              <a:ext cx="2116753" cy="2514600"/>
            </a:xfrm>
            <a:prstGeom prst="rect">
              <a:avLst/>
            </a:prstGeom>
            <a:noFill/>
            <a:ln w="9525">
              <a:noFill/>
              <a:miter lim="800000"/>
              <a:headEnd/>
              <a:tailEnd/>
            </a:ln>
            <a:effectLst>
              <a:outerShdw blurRad="50800" dist="38100" dir="2700000" algn="tl" rotWithShape="0">
                <a:prstClr val="black">
                  <a:alpha val="40000"/>
                </a:prstClr>
              </a:outerShdw>
            </a:effectLst>
            <a:scene3d>
              <a:camera prst="isometricOffAxis1Top"/>
              <a:lightRig rig="threePt" dir="t"/>
            </a:scene3d>
          </p:spPr>
        </p:pic>
      </p:grpSp>
      <p:sp>
        <p:nvSpPr>
          <p:cNvPr id="12"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mtClean="0"/>
              <a:t>Geospatial  time series</a:t>
            </a:r>
            <a:endParaRPr lang="en-US" dirty="0" smtClean="0"/>
          </a:p>
        </p:txBody>
      </p:sp>
    </p:spTree>
    <p:extLst>
      <p:ext uri="{BB962C8B-B14F-4D97-AF65-F5344CB8AC3E}">
        <p14:creationId xmlns:p14="http://schemas.microsoft.com/office/powerpoint/2010/main" val="264468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Arc </a:t>
            </a:r>
            <a:r>
              <a:rPr lang="en-US" smtClean="0"/>
              <a:t>Hydro II: Dataset </a:t>
            </a:r>
            <a:r>
              <a:rPr lang="en-US" dirty="0" smtClean="0"/>
              <a:t>Overview</a:t>
            </a:r>
          </a:p>
        </p:txBody>
      </p:sp>
      <p:sp>
        <p:nvSpPr>
          <p:cNvPr id="38915" name="TextBox 3"/>
          <p:cNvSpPr txBox="1">
            <a:spLocks noChangeArrowheads="1"/>
          </p:cNvSpPr>
          <p:nvPr/>
        </p:nvSpPr>
        <p:spPr bwMode="auto">
          <a:xfrm>
            <a:off x="1905000" y="3352800"/>
            <a:ext cx="147161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[TimeSeries]</a:t>
            </a:r>
          </a:p>
        </p:txBody>
      </p:sp>
      <p:sp>
        <p:nvSpPr>
          <p:cNvPr id="38916" name="TextBox 4"/>
          <p:cNvSpPr txBox="1">
            <a:spLocks noChangeArrowheads="1"/>
          </p:cNvSpPr>
          <p:nvPr/>
        </p:nvSpPr>
        <p:spPr bwMode="auto">
          <a:xfrm>
            <a:off x="5638800" y="3886200"/>
            <a:ext cx="164623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[RasterSeries]</a:t>
            </a:r>
          </a:p>
        </p:txBody>
      </p:sp>
      <p:sp>
        <p:nvSpPr>
          <p:cNvPr id="38917" name="TextBox 5"/>
          <p:cNvSpPr txBox="1">
            <a:spLocks noChangeArrowheads="1"/>
          </p:cNvSpPr>
          <p:nvPr/>
        </p:nvSpPr>
        <p:spPr bwMode="auto">
          <a:xfrm>
            <a:off x="6400800" y="5257800"/>
            <a:ext cx="17748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DatasetCatalog</a:t>
            </a:r>
          </a:p>
        </p:txBody>
      </p:sp>
      <p:sp>
        <p:nvSpPr>
          <p:cNvPr id="38918" name="TextBox 6"/>
          <p:cNvSpPr txBox="1">
            <a:spLocks noChangeArrowheads="1"/>
          </p:cNvSpPr>
          <p:nvPr/>
        </p:nvSpPr>
        <p:spPr bwMode="auto">
          <a:xfrm>
            <a:off x="609600" y="5257800"/>
            <a:ext cx="163353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SeriesCatalog</a:t>
            </a:r>
          </a:p>
        </p:txBody>
      </p:sp>
      <p:sp>
        <p:nvSpPr>
          <p:cNvPr id="38919" name="TextBox 7"/>
          <p:cNvSpPr txBox="1">
            <a:spLocks noChangeArrowheads="1"/>
          </p:cNvSpPr>
          <p:nvPr/>
        </p:nvSpPr>
        <p:spPr bwMode="auto">
          <a:xfrm>
            <a:off x="3671888" y="1524000"/>
            <a:ext cx="1128712"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Variables</a:t>
            </a:r>
          </a:p>
        </p:txBody>
      </p:sp>
      <p:sp>
        <p:nvSpPr>
          <p:cNvPr id="38920" name="TextBox 8"/>
          <p:cNvSpPr txBox="1">
            <a:spLocks noChangeArrowheads="1"/>
          </p:cNvSpPr>
          <p:nvPr/>
        </p:nvSpPr>
        <p:spPr bwMode="auto">
          <a:xfrm>
            <a:off x="5638800" y="3352800"/>
            <a:ext cx="17621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[FeatureSeries]</a:t>
            </a:r>
          </a:p>
        </p:txBody>
      </p:sp>
      <p:sp>
        <p:nvSpPr>
          <p:cNvPr id="38921" name="TextBox 10"/>
          <p:cNvSpPr txBox="1">
            <a:spLocks noChangeArrowheads="1"/>
          </p:cNvSpPr>
          <p:nvPr/>
        </p:nvSpPr>
        <p:spPr bwMode="auto">
          <a:xfrm>
            <a:off x="5638800" y="2819400"/>
            <a:ext cx="18256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[AttributeSeries]</a:t>
            </a:r>
          </a:p>
        </p:txBody>
      </p:sp>
      <p:sp>
        <p:nvSpPr>
          <p:cNvPr id="14" name="Rounded Rectangle 13"/>
          <p:cNvSpPr/>
          <p:nvPr/>
        </p:nvSpPr>
        <p:spPr>
          <a:xfrm>
            <a:off x="1600200" y="2590800"/>
            <a:ext cx="2057400" cy="190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ounded Rectangle 14"/>
          <p:cNvSpPr/>
          <p:nvPr/>
        </p:nvSpPr>
        <p:spPr>
          <a:xfrm>
            <a:off x="5486400" y="2590800"/>
            <a:ext cx="2667000" cy="190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7" name="Straight Connector 16"/>
          <p:cNvCxnSpPr>
            <a:stCxn id="14" idx="2"/>
            <a:endCxn id="38918" idx="0"/>
          </p:cNvCxnSpPr>
          <p:nvPr/>
        </p:nvCxnSpPr>
        <p:spPr>
          <a:xfrm rot="5400000">
            <a:off x="1647032" y="4275931"/>
            <a:ext cx="762000" cy="12017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2"/>
            <a:endCxn id="38917" idx="0"/>
          </p:cNvCxnSpPr>
          <p:nvPr/>
        </p:nvCxnSpPr>
        <p:spPr>
          <a:xfrm rot="16200000" flipH="1">
            <a:off x="6673057" y="4642643"/>
            <a:ext cx="762000" cy="4683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8919" idx="2"/>
            <a:endCxn id="14" idx="0"/>
          </p:cNvCxnSpPr>
          <p:nvPr/>
        </p:nvCxnSpPr>
        <p:spPr>
          <a:xfrm rot="5400000">
            <a:off x="3084513" y="1438275"/>
            <a:ext cx="696912" cy="16081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8919" idx="2"/>
            <a:endCxn id="15" idx="0"/>
          </p:cNvCxnSpPr>
          <p:nvPr/>
        </p:nvCxnSpPr>
        <p:spPr>
          <a:xfrm rot="16200000" flipH="1">
            <a:off x="5180013" y="950913"/>
            <a:ext cx="696912" cy="25828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4" idx="3"/>
            <a:endCxn id="15" idx="1"/>
          </p:cNvCxnSpPr>
          <p:nvPr/>
        </p:nvCxnSpPr>
        <p:spPr>
          <a:xfrm>
            <a:off x="3657600" y="3543300"/>
            <a:ext cx="1828800" cy="1588"/>
          </a:xfrm>
          <a:prstGeom prst="bentConnector3">
            <a:avLst>
              <a:gd name="adj1" fmla="val 50000"/>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929" name="TextBox 35"/>
          <p:cNvSpPr txBox="1">
            <a:spLocks noChangeArrowheads="1"/>
          </p:cNvSpPr>
          <p:nvPr/>
        </p:nvSpPr>
        <p:spPr bwMode="auto">
          <a:xfrm>
            <a:off x="3984625" y="3200400"/>
            <a:ext cx="119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workflows</a:t>
            </a:r>
          </a:p>
        </p:txBody>
      </p:sp>
      <p:cxnSp>
        <p:nvCxnSpPr>
          <p:cNvPr id="41" name="Straight Arrow Connector 40"/>
          <p:cNvCxnSpPr/>
          <p:nvPr/>
        </p:nvCxnSpPr>
        <p:spPr>
          <a:xfrm rot="5400000">
            <a:off x="7010401" y="3505200"/>
            <a:ext cx="1371600" cy="317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931" name="TextBox 41"/>
          <p:cNvSpPr txBox="1">
            <a:spLocks noChangeArrowheads="1"/>
          </p:cNvSpPr>
          <p:nvPr/>
        </p:nvSpPr>
        <p:spPr bwMode="auto">
          <a:xfrm>
            <a:off x="7615238" y="2933700"/>
            <a:ext cx="46196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workflows</a:t>
            </a:r>
          </a:p>
        </p:txBody>
      </p:sp>
      <p:sp>
        <p:nvSpPr>
          <p:cNvPr id="38932" name="TextBox 42"/>
          <p:cNvSpPr txBox="1">
            <a:spLocks noChangeArrowheads="1"/>
          </p:cNvSpPr>
          <p:nvPr/>
        </p:nvSpPr>
        <p:spPr bwMode="auto">
          <a:xfrm>
            <a:off x="1676400" y="47244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indexes</a:t>
            </a:r>
          </a:p>
        </p:txBody>
      </p:sp>
      <p:sp>
        <p:nvSpPr>
          <p:cNvPr id="38933" name="TextBox 43"/>
          <p:cNvSpPr txBox="1">
            <a:spLocks noChangeArrowheads="1"/>
          </p:cNvSpPr>
          <p:nvPr/>
        </p:nvSpPr>
        <p:spPr bwMode="auto">
          <a:xfrm>
            <a:off x="6869113" y="4724400"/>
            <a:ext cx="97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indexes</a:t>
            </a:r>
          </a:p>
        </p:txBody>
      </p:sp>
      <p:sp>
        <p:nvSpPr>
          <p:cNvPr id="38934" name="TextBox 44"/>
          <p:cNvSpPr txBox="1">
            <a:spLocks noChangeArrowheads="1"/>
          </p:cNvSpPr>
          <p:nvPr/>
        </p:nvSpPr>
        <p:spPr bwMode="auto">
          <a:xfrm>
            <a:off x="2660650" y="2057400"/>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associations</a:t>
            </a:r>
          </a:p>
        </p:txBody>
      </p:sp>
      <p:sp>
        <p:nvSpPr>
          <p:cNvPr id="38935" name="TextBox 45"/>
          <p:cNvSpPr txBox="1">
            <a:spLocks noChangeArrowheads="1"/>
          </p:cNvSpPr>
          <p:nvPr/>
        </p:nvSpPr>
        <p:spPr bwMode="auto">
          <a:xfrm>
            <a:off x="5099050" y="2057400"/>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associations</a:t>
            </a:r>
          </a:p>
        </p:txBody>
      </p:sp>
      <p:sp>
        <p:nvSpPr>
          <p:cNvPr id="38936" name="TextBox 23"/>
          <p:cNvSpPr txBox="1">
            <a:spLocks noChangeArrowheads="1"/>
          </p:cNvSpPr>
          <p:nvPr/>
        </p:nvSpPr>
        <p:spPr bwMode="auto">
          <a:xfrm>
            <a:off x="2243138" y="6324600"/>
            <a:ext cx="1338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Framework</a:t>
            </a:r>
          </a:p>
        </p:txBody>
      </p:sp>
      <p:sp>
        <p:nvSpPr>
          <p:cNvPr id="38937" name="TextBox 24"/>
          <p:cNvSpPr txBox="1">
            <a:spLocks noChangeArrowheads="1"/>
          </p:cNvSpPr>
          <p:nvPr/>
        </p:nvSpPr>
        <p:spPr bwMode="auto">
          <a:xfrm>
            <a:off x="6477000" y="63246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Extended</a:t>
            </a:r>
          </a:p>
        </p:txBody>
      </p:sp>
      <p:cxnSp>
        <p:nvCxnSpPr>
          <p:cNvPr id="27" name="Straight Connector 26"/>
          <p:cNvCxnSpPr/>
          <p:nvPr/>
        </p:nvCxnSpPr>
        <p:spPr>
          <a:xfrm>
            <a:off x="457200" y="6324600"/>
            <a:ext cx="48006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86400" y="6324600"/>
            <a:ext cx="3352800" cy="158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403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Framework Schema</a:t>
            </a:r>
          </a:p>
        </p:txBody>
      </p:sp>
      <p:sp>
        <p:nvSpPr>
          <p:cNvPr id="39939" name="Content Placeholder 2"/>
          <p:cNvSpPr>
            <a:spLocks noGrp="1"/>
          </p:cNvSpPr>
          <p:nvPr>
            <p:ph idx="1"/>
          </p:nvPr>
        </p:nvSpPr>
        <p:spPr/>
        <p:txBody>
          <a:bodyPr/>
          <a:lstStyle/>
          <a:p>
            <a:r>
              <a:rPr lang="en-US" smtClean="0"/>
              <a:t>Variables</a:t>
            </a:r>
          </a:p>
          <a:p>
            <a:r>
              <a:rPr lang="en-US" smtClean="0"/>
              <a:t>TimeSeries</a:t>
            </a:r>
          </a:p>
          <a:p>
            <a:r>
              <a:rPr lang="en-US" smtClean="0"/>
              <a:t>SeriesCatalog</a:t>
            </a:r>
          </a:p>
        </p:txBody>
      </p:sp>
      <p:sp>
        <p:nvSpPr>
          <p:cNvPr id="39940" name="TextBox 3"/>
          <p:cNvSpPr txBox="1">
            <a:spLocks noChangeArrowheads="1"/>
          </p:cNvSpPr>
          <p:nvPr/>
        </p:nvSpPr>
        <p:spPr bwMode="auto">
          <a:xfrm>
            <a:off x="5791200" y="3516313"/>
            <a:ext cx="1471613"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[TimeSeries]</a:t>
            </a:r>
          </a:p>
        </p:txBody>
      </p:sp>
      <p:sp>
        <p:nvSpPr>
          <p:cNvPr id="39941" name="TextBox 6"/>
          <p:cNvSpPr txBox="1">
            <a:spLocks noChangeArrowheads="1"/>
          </p:cNvSpPr>
          <p:nvPr/>
        </p:nvSpPr>
        <p:spPr bwMode="auto">
          <a:xfrm>
            <a:off x="4495800" y="5421313"/>
            <a:ext cx="1633538"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SeriesCatalog</a:t>
            </a:r>
          </a:p>
        </p:txBody>
      </p:sp>
      <p:sp>
        <p:nvSpPr>
          <p:cNvPr id="39942" name="TextBox 7"/>
          <p:cNvSpPr txBox="1">
            <a:spLocks noChangeArrowheads="1"/>
          </p:cNvSpPr>
          <p:nvPr/>
        </p:nvSpPr>
        <p:spPr bwMode="auto">
          <a:xfrm>
            <a:off x="7558088" y="1687513"/>
            <a:ext cx="112871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Variables</a:t>
            </a:r>
          </a:p>
        </p:txBody>
      </p:sp>
      <p:sp>
        <p:nvSpPr>
          <p:cNvPr id="7" name="Rounded Rectangle 6"/>
          <p:cNvSpPr/>
          <p:nvPr/>
        </p:nvSpPr>
        <p:spPr>
          <a:xfrm>
            <a:off x="5486400" y="2754313"/>
            <a:ext cx="2057400" cy="190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8" name="Straight Connector 7"/>
          <p:cNvCxnSpPr>
            <a:stCxn id="7" idx="2"/>
            <a:endCxn id="39941" idx="0"/>
          </p:cNvCxnSpPr>
          <p:nvPr/>
        </p:nvCxnSpPr>
        <p:spPr>
          <a:xfrm rot="5400000">
            <a:off x="5533232" y="4439444"/>
            <a:ext cx="762000" cy="12017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9942" idx="2"/>
            <a:endCxn id="7" idx="0"/>
          </p:cNvCxnSpPr>
          <p:nvPr/>
        </p:nvCxnSpPr>
        <p:spPr>
          <a:xfrm rot="5400000">
            <a:off x="6970712" y="1601788"/>
            <a:ext cx="696913" cy="16081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946" name="TextBox 42"/>
          <p:cNvSpPr txBox="1">
            <a:spLocks noChangeArrowheads="1"/>
          </p:cNvSpPr>
          <p:nvPr/>
        </p:nvSpPr>
        <p:spPr bwMode="auto">
          <a:xfrm>
            <a:off x="5562600" y="4887913"/>
            <a:ext cx="979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indexes</a:t>
            </a:r>
          </a:p>
        </p:txBody>
      </p:sp>
      <p:sp>
        <p:nvSpPr>
          <p:cNvPr id="39947" name="TextBox 44"/>
          <p:cNvSpPr txBox="1">
            <a:spLocks noChangeArrowheads="1"/>
          </p:cNvSpPr>
          <p:nvPr/>
        </p:nvSpPr>
        <p:spPr bwMode="auto">
          <a:xfrm>
            <a:off x="6546850" y="222091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associations</a:t>
            </a:r>
          </a:p>
        </p:txBody>
      </p:sp>
    </p:spTree>
    <p:extLst>
      <p:ext uri="{BB962C8B-B14F-4D97-AF65-F5344CB8AC3E}">
        <p14:creationId xmlns:p14="http://schemas.microsoft.com/office/powerpoint/2010/main" val="3131039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Variables</a:t>
            </a:r>
          </a:p>
        </p:txBody>
      </p:sp>
      <p:sp>
        <p:nvSpPr>
          <p:cNvPr id="40963" name="Content Placeholder 2"/>
          <p:cNvSpPr>
            <a:spLocks noGrp="1"/>
          </p:cNvSpPr>
          <p:nvPr>
            <p:ph idx="1"/>
          </p:nvPr>
        </p:nvSpPr>
        <p:spPr>
          <a:xfrm>
            <a:off x="457200" y="1600200"/>
            <a:ext cx="5562600" cy="4525963"/>
          </a:xfrm>
        </p:spPr>
        <p:txBody>
          <a:bodyPr/>
          <a:lstStyle/>
          <a:p>
            <a:r>
              <a:rPr lang="en-US" sz="2800" dirty="0" smtClean="0"/>
              <a:t>A variable has a name, plus other properties</a:t>
            </a:r>
            <a:br>
              <a:rPr lang="en-US" sz="2800" dirty="0" smtClean="0"/>
            </a:br>
            <a:endParaRPr lang="en-US" sz="2800" dirty="0" smtClean="0"/>
          </a:p>
          <a:p>
            <a:r>
              <a:rPr lang="en-US" sz="2800" dirty="0" smtClean="0"/>
              <a:t>A variable can be represented by many time series datasets</a:t>
            </a:r>
            <a:br>
              <a:rPr lang="en-US" sz="2800" dirty="0" smtClean="0"/>
            </a:br>
            <a:endParaRPr lang="en-US" sz="2800" dirty="0" smtClean="0"/>
          </a:p>
          <a:p>
            <a:r>
              <a:rPr lang="en-US" sz="2800" dirty="0" smtClean="0"/>
              <a:t>Indexed by </a:t>
            </a:r>
            <a:r>
              <a:rPr lang="en-US" sz="2800" dirty="0" err="1" smtClean="0"/>
              <a:t>VariableID</a:t>
            </a:r>
            <a:r>
              <a:rPr lang="en-US" sz="2800" dirty="0" smtClean="0"/>
              <a:t>, or </a:t>
            </a:r>
            <a:r>
              <a:rPr lang="en-US" sz="2800" dirty="0" err="1" smtClean="0"/>
              <a:t>VarKey</a:t>
            </a:r>
            <a:r>
              <a:rPr lang="en-US" sz="2800" dirty="0" smtClean="0"/>
              <a:t> </a:t>
            </a:r>
            <a:r>
              <a:rPr lang="en-US" sz="2800" dirty="0" smtClean="0"/>
              <a:t>when a String is required</a:t>
            </a:r>
          </a:p>
        </p:txBody>
      </p:sp>
      <p:sp>
        <p:nvSpPr>
          <p:cNvPr id="40964" name="AutoShape 8"/>
          <p:cNvSpPr>
            <a:spLocks noChangeArrowheads="1"/>
          </p:cNvSpPr>
          <p:nvPr/>
        </p:nvSpPr>
        <p:spPr bwMode="auto">
          <a:xfrm>
            <a:off x="6477000" y="1752600"/>
            <a:ext cx="2133600" cy="409575"/>
          </a:xfrm>
          <a:prstGeom prst="flowChartProcess">
            <a:avLst/>
          </a:prstGeom>
          <a:solidFill>
            <a:srgbClr val="BDD4F9"/>
          </a:solidFill>
          <a:ln w="9525">
            <a:solidFill>
              <a:schemeClr val="tx1"/>
            </a:solidFill>
            <a:miter lim="800000"/>
            <a:headEnd/>
            <a:tailEnd/>
          </a:ln>
        </p:spPr>
        <p:txBody>
          <a:bodyPr wrap="none" anchor="ctr"/>
          <a:lstStyle/>
          <a:p>
            <a:pPr algn="ctr"/>
            <a:r>
              <a:rPr lang="en-US" b="1"/>
              <a:t>Variables</a:t>
            </a:r>
          </a:p>
        </p:txBody>
      </p:sp>
      <p:sp>
        <p:nvSpPr>
          <p:cNvPr id="40965" name="AutoShape 9"/>
          <p:cNvSpPr>
            <a:spLocks noChangeArrowheads="1"/>
          </p:cNvSpPr>
          <p:nvPr/>
        </p:nvSpPr>
        <p:spPr bwMode="auto">
          <a:xfrm>
            <a:off x="6477000" y="2162175"/>
            <a:ext cx="2133600" cy="3781425"/>
          </a:xfrm>
          <a:prstGeom prst="flowChartProcess">
            <a:avLst/>
          </a:prstGeom>
          <a:solidFill>
            <a:srgbClr val="EDF3FD"/>
          </a:solidFill>
          <a:ln w="9525">
            <a:solidFill>
              <a:schemeClr val="tx1"/>
            </a:solidFill>
            <a:miter lim="800000"/>
            <a:headEnd/>
            <a:tailEnd/>
          </a:ln>
        </p:spPr>
        <p:txBody>
          <a:bodyPr wrap="none" anchor="ctr"/>
          <a:lstStyle/>
          <a:p>
            <a:endParaRPr lang="en-US"/>
          </a:p>
          <a:p>
            <a:endParaRPr lang="en-US"/>
          </a:p>
          <a:p>
            <a:r>
              <a:rPr lang="en-US"/>
              <a:t>VariableID</a:t>
            </a:r>
          </a:p>
          <a:p>
            <a:r>
              <a:rPr lang="en-US"/>
              <a:t>VarName</a:t>
            </a:r>
            <a:br>
              <a:rPr lang="en-US"/>
            </a:br>
            <a:r>
              <a:rPr lang="en-US"/>
              <a:t>VarDesc</a:t>
            </a:r>
          </a:p>
          <a:p>
            <a:r>
              <a:rPr lang="en-US"/>
              <a:t>VarUnits</a:t>
            </a:r>
          </a:p>
          <a:p>
            <a:r>
              <a:rPr lang="en-US"/>
              <a:t>SmplMedium</a:t>
            </a:r>
          </a:p>
          <a:p>
            <a:r>
              <a:rPr lang="en-US"/>
              <a:t>VarCode </a:t>
            </a:r>
          </a:p>
          <a:p>
            <a:r>
              <a:rPr lang="en-US"/>
              <a:t>Vocabulary</a:t>
            </a:r>
          </a:p>
          <a:p>
            <a:r>
              <a:rPr lang="en-US"/>
              <a:t>VarKey</a:t>
            </a:r>
          </a:p>
          <a:p>
            <a:r>
              <a:rPr lang="en-US"/>
              <a:t>IsRegular</a:t>
            </a:r>
          </a:p>
          <a:p>
            <a:r>
              <a:rPr lang="en-US"/>
              <a:t>TimeUnits</a:t>
            </a:r>
          </a:p>
          <a:p>
            <a:r>
              <a:rPr lang="en-US"/>
              <a:t>TimeStep</a:t>
            </a:r>
          </a:p>
          <a:p>
            <a:r>
              <a:rPr lang="en-US"/>
              <a:t>DataType</a:t>
            </a:r>
          </a:p>
          <a:p>
            <a:r>
              <a:rPr lang="en-US"/>
              <a:t>NoDataVal</a:t>
            </a:r>
          </a:p>
          <a:p>
            <a:endParaRPr lang="en-US"/>
          </a:p>
          <a:p>
            <a:endParaRPr lang="en-US"/>
          </a:p>
        </p:txBody>
      </p:sp>
    </p:spTree>
    <p:extLst>
      <p:ext uri="{BB962C8B-B14F-4D97-AF65-F5344CB8AC3E}">
        <p14:creationId xmlns:p14="http://schemas.microsoft.com/office/powerpoint/2010/main" val="466024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p:cNvSpPr txBox="1"/>
          <p:nvPr/>
        </p:nvSpPr>
        <p:spPr>
          <a:xfrm>
            <a:off x="3810000" y="5268913"/>
            <a:ext cx="979488" cy="307975"/>
          </a:xfrm>
          <a:prstGeom prst="rect">
            <a:avLst/>
          </a:prstGeom>
          <a:noFill/>
        </p:spPr>
        <p:txBody>
          <a:bodyPr wrap="none">
            <a:spAutoFit/>
          </a:bodyPr>
          <a:lstStyle/>
          <a:p>
            <a:pPr>
              <a:defRPr/>
            </a:pPr>
            <a:r>
              <a:rPr lang="en-US" sz="1400" dirty="0">
                <a:solidFill>
                  <a:schemeClr val="accent1">
                    <a:lumMod val="50000"/>
                  </a:schemeClr>
                </a:solidFill>
                <a:latin typeface="Arial" charset="0"/>
              </a:rPr>
              <a:t>FeatureID</a:t>
            </a:r>
          </a:p>
        </p:txBody>
      </p:sp>
      <p:sp>
        <p:nvSpPr>
          <p:cNvPr id="89" name="TextBox 88"/>
          <p:cNvSpPr txBox="1"/>
          <p:nvPr/>
        </p:nvSpPr>
        <p:spPr>
          <a:xfrm>
            <a:off x="609600" y="6096000"/>
            <a:ext cx="1008063" cy="307975"/>
          </a:xfrm>
          <a:prstGeom prst="rect">
            <a:avLst/>
          </a:prstGeom>
          <a:noFill/>
        </p:spPr>
        <p:txBody>
          <a:bodyPr wrap="none">
            <a:spAutoFit/>
          </a:bodyPr>
          <a:lstStyle/>
          <a:p>
            <a:pPr>
              <a:defRPr/>
            </a:pPr>
            <a:r>
              <a:rPr lang="en-US" sz="1400" dirty="0">
                <a:solidFill>
                  <a:schemeClr val="accent1">
                    <a:lumMod val="50000"/>
                  </a:schemeClr>
                </a:solidFill>
                <a:latin typeface="Arial" charset="0"/>
              </a:rPr>
              <a:t>VariableID</a:t>
            </a:r>
          </a:p>
        </p:txBody>
      </p:sp>
      <p:sp>
        <p:nvSpPr>
          <p:cNvPr id="41988" name="Rectangle 2"/>
          <p:cNvSpPr>
            <a:spLocks noGrp="1" noChangeArrowheads="1"/>
          </p:cNvSpPr>
          <p:nvPr>
            <p:ph type="title"/>
          </p:nvPr>
        </p:nvSpPr>
        <p:spPr/>
        <p:txBody>
          <a:bodyPr/>
          <a:lstStyle/>
          <a:p>
            <a:r>
              <a:rPr lang="en-US" sz="4000" smtClean="0"/>
              <a:t>TimeSeries</a:t>
            </a:r>
          </a:p>
        </p:txBody>
      </p:sp>
      <p:grpSp>
        <p:nvGrpSpPr>
          <p:cNvPr id="2" name="Group 55"/>
          <p:cNvGrpSpPr>
            <a:grpSpLocks/>
          </p:cNvGrpSpPr>
          <p:nvPr/>
        </p:nvGrpSpPr>
        <p:grpSpPr bwMode="auto">
          <a:xfrm>
            <a:off x="6705600" y="3276600"/>
            <a:ext cx="2133600" cy="1905000"/>
            <a:chOff x="4224" y="2064"/>
            <a:chExt cx="1344" cy="1104"/>
          </a:xfrm>
        </p:grpSpPr>
        <p:sp>
          <p:nvSpPr>
            <p:cNvPr id="42024" name="AutoShape 4"/>
            <p:cNvSpPr>
              <a:spLocks noChangeArrowheads="1"/>
            </p:cNvSpPr>
            <p:nvPr/>
          </p:nvSpPr>
          <p:spPr bwMode="auto">
            <a:xfrm>
              <a:off x="4224" y="2064"/>
              <a:ext cx="1344" cy="288"/>
            </a:xfrm>
            <a:prstGeom prst="flowChartProcess">
              <a:avLst/>
            </a:prstGeom>
            <a:solidFill>
              <a:srgbClr val="BDD4F9"/>
            </a:solidFill>
            <a:ln w="9525">
              <a:solidFill>
                <a:schemeClr val="tx1"/>
              </a:solidFill>
              <a:miter lim="800000"/>
              <a:headEnd/>
              <a:tailEnd/>
            </a:ln>
          </p:spPr>
          <p:txBody>
            <a:bodyPr wrap="none" anchor="ctr"/>
            <a:lstStyle/>
            <a:p>
              <a:pPr algn="ctr"/>
              <a:r>
                <a:rPr lang="en-US" b="1"/>
                <a:t>[TimeSeries]</a:t>
              </a:r>
            </a:p>
          </p:txBody>
        </p:sp>
        <p:sp>
          <p:nvSpPr>
            <p:cNvPr id="42025" name="AutoShape 5"/>
            <p:cNvSpPr>
              <a:spLocks noChangeArrowheads="1"/>
            </p:cNvSpPr>
            <p:nvPr/>
          </p:nvSpPr>
          <p:spPr bwMode="auto">
            <a:xfrm>
              <a:off x="4224" y="2352"/>
              <a:ext cx="1344" cy="816"/>
            </a:xfrm>
            <a:prstGeom prst="flowChartProcess">
              <a:avLst/>
            </a:prstGeom>
            <a:solidFill>
              <a:srgbClr val="EDF3FD"/>
            </a:solidFill>
            <a:ln w="9525">
              <a:solidFill>
                <a:schemeClr val="tx1"/>
              </a:solidFill>
              <a:miter lim="800000"/>
              <a:headEnd/>
              <a:tailEnd/>
            </a:ln>
          </p:spPr>
          <p:txBody>
            <a:bodyPr wrap="none" anchor="ctr"/>
            <a:lstStyle/>
            <a:p>
              <a:r>
                <a:rPr lang="en-US"/>
                <a:t>VariableID</a:t>
              </a:r>
            </a:p>
            <a:p>
              <a:r>
                <a:rPr lang="en-US"/>
                <a:t>FeatureID</a:t>
              </a:r>
            </a:p>
            <a:p>
              <a:r>
                <a:rPr lang="en-US"/>
                <a:t>TsTime </a:t>
              </a:r>
            </a:p>
            <a:p>
              <a:r>
                <a:rPr lang="en-US"/>
                <a:t>UTCOffset</a:t>
              </a:r>
            </a:p>
            <a:p>
              <a:r>
                <a:rPr lang="en-US"/>
                <a:t>TsValue</a:t>
              </a:r>
            </a:p>
          </p:txBody>
        </p:sp>
      </p:grpSp>
      <p:grpSp>
        <p:nvGrpSpPr>
          <p:cNvPr id="3" name="Group 48"/>
          <p:cNvGrpSpPr>
            <a:grpSpLocks/>
          </p:cNvGrpSpPr>
          <p:nvPr/>
        </p:nvGrpSpPr>
        <p:grpSpPr bwMode="auto">
          <a:xfrm>
            <a:off x="6705600" y="838200"/>
            <a:ext cx="2133600" cy="1981200"/>
            <a:chOff x="4224" y="432"/>
            <a:chExt cx="1344" cy="1392"/>
          </a:xfrm>
        </p:grpSpPr>
        <p:sp>
          <p:nvSpPr>
            <p:cNvPr id="42022" name="AutoShape 8"/>
            <p:cNvSpPr>
              <a:spLocks noChangeArrowheads="1"/>
            </p:cNvSpPr>
            <p:nvPr/>
          </p:nvSpPr>
          <p:spPr bwMode="auto">
            <a:xfrm>
              <a:off x="4224" y="432"/>
              <a:ext cx="1344" cy="288"/>
            </a:xfrm>
            <a:prstGeom prst="flowChartProcess">
              <a:avLst/>
            </a:prstGeom>
            <a:solidFill>
              <a:srgbClr val="BDD4F9"/>
            </a:solidFill>
            <a:ln w="9525">
              <a:solidFill>
                <a:schemeClr val="tx1"/>
              </a:solidFill>
              <a:miter lim="800000"/>
              <a:headEnd/>
              <a:tailEnd/>
            </a:ln>
          </p:spPr>
          <p:txBody>
            <a:bodyPr wrap="none" anchor="ctr"/>
            <a:lstStyle/>
            <a:p>
              <a:pPr algn="ctr"/>
              <a:r>
                <a:rPr lang="en-US" b="1"/>
                <a:t>Variables</a:t>
              </a:r>
            </a:p>
          </p:txBody>
        </p:sp>
        <p:sp>
          <p:nvSpPr>
            <p:cNvPr id="42023" name="AutoShape 9"/>
            <p:cNvSpPr>
              <a:spLocks noChangeArrowheads="1"/>
            </p:cNvSpPr>
            <p:nvPr/>
          </p:nvSpPr>
          <p:spPr bwMode="auto">
            <a:xfrm>
              <a:off x="4224" y="720"/>
              <a:ext cx="1344" cy="1104"/>
            </a:xfrm>
            <a:prstGeom prst="flowChartProcess">
              <a:avLst/>
            </a:prstGeom>
            <a:solidFill>
              <a:srgbClr val="EDF3FD"/>
            </a:solidFill>
            <a:ln w="9525">
              <a:solidFill>
                <a:schemeClr val="tx1"/>
              </a:solidFill>
              <a:miter lim="800000"/>
              <a:headEnd/>
              <a:tailEnd/>
            </a:ln>
          </p:spPr>
          <p:txBody>
            <a:bodyPr wrap="none" anchor="ctr"/>
            <a:lstStyle/>
            <a:p>
              <a:endParaRPr lang="en-US"/>
            </a:p>
            <a:p>
              <a:endParaRPr lang="en-US"/>
            </a:p>
            <a:p>
              <a:r>
                <a:rPr lang="en-US"/>
                <a:t>VariableID</a:t>
              </a:r>
            </a:p>
            <a:p>
              <a:r>
                <a:rPr lang="en-US"/>
                <a:t>VarName</a:t>
              </a:r>
              <a:br>
                <a:rPr lang="en-US"/>
              </a:br>
              <a:r>
                <a:rPr lang="en-US"/>
                <a:t>VarUnits</a:t>
              </a:r>
            </a:p>
            <a:p>
              <a:r>
                <a:rPr lang="en-US"/>
                <a:t>VarDesc</a:t>
              </a:r>
            </a:p>
            <a:p>
              <a:r>
                <a:rPr lang="en-US"/>
                <a:t>Etc…</a:t>
              </a:r>
            </a:p>
            <a:p>
              <a:endParaRPr lang="en-US"/>
            </a:p>
            <a:p>
              <a:endParaRPr lang="en-US"/>
            </a:p>
          </p:txBody>
        </p:sp>
      </p:grpSp>
      <p:grpSp>
        <p:nvGrpSpPr>
          <p:cNvPr id="4" name="Group 50"/>
          <p:cNvGrpSpPr>
            <a:grpSpLocks/>
          </p:cNvGrpSpPr>
          <p:nvPr/>
        </p:nvGrpSpPr>
        <p:grpSpPr bwMode="auto">
          <a:xfrm>
            <a:off x="6705600" y="5486400"/>
            <a:ext cx="2133600" cy="1066800"/>
            <a:chOff x="4224" y="3456"/>
            <a:chExt cx="1344" cy="672"/>
          </a:xfrm>
        </p:grpSpPr>
        <p:sp>
          <p:nvSpPr>
            <p:cNvPr id="42020" name="AutoShape 10"/>
            <p:cNvSpPr>
              <a:spLocks noChangeArrowheads="1"/>
            </p:cNvSpPr>
            <p:nvPr/>
          </p:nvSpPr>
          <p:spPr bwMode="auto">
            <a:xfrm>
              <a:off x="4224" y="3456"/>
              <a:ext cx="1344" cy="288"/>
            </a:xfrm>
            <a:prstGeom prst="flowChartProcess">
              <a:avLst/>
            </a:prstGeom>
            <a:solidFill>
              <a:srgbClr val="BDD4F9"/>
            </a:solidFill>
            <a:ln w="9525">
              <a:solidFill>
                <a:schemeClr val="tx1"/>
              </a:solidFill>
              <a:miter lim="800000"/>
              <a:headEnd/>
              <a:tailEnd/>
            </a:ln>
          </p:spPr>
          <p:txBody>
            <a:bodyPr wrap="none" anchor="ctr"/>
            <a:lstStyle/>
            <a:p>
              <a:pPr algn="ctr"/>
              <a:r>
                <a:rPr lang="en-US" b="1"/>
                <a:t>[FeatureClass]</a:t>
              </a:r>
            </a:p>
          </p:txBody>
        </p:sp>
        <p:sp>
          <p:nvSpPr>
            <p:cNvPr id="42021" name="AutoShape 11"/>
            <p:cNvSpPr>
              <a:spLocks noChangeArrowheads="1"/>
            </p:cNvSpPr>
            <p:nvPr/>
          </p:nvSpPr>
          <p:spPr bwMode="auto">
            <a:xfrm>
              <a:off x="4224" y="3744"/>
              <a:ext cx="1344" cy="384"/>
            </a:xfrm>
            <a:prstGeom prst="flowChartProcess">
              <a:avLst/>
            </a:prstGeom>
            <a:solidFill>
              <a:srgbClr val="EDF3FD"/>
            </a:solidFill>
            <a:ln w="9525">
              <a:solidFill>
                <a:schemeClr val="tx1"/>
              </a:solidFill>
              <a:miter lim="800000"/>
              <a:headEnd/>
              <a:tailEnd/>
            </a:ln>
          </p:spPr>
          <p:txBody>
            <a:bodyPr wrap="none" anchor="ctr"/>
            <a:lstStyle/>
            <a:p>
              <a:r>
                <a:rPr lang="en-US"/>
                <a:t>HydroID</a:t>
              </a:r>
            </a:p>
            <a:p>
              <a:r>
                <a:rPr lang="en-US"/>
                <a:t>Shape</a:t>
              </a:r>
            </a:p>
          </p:txBody>
        </p:sp>
      </p:grpSp>
      <p:grpSp>
        <p:nvGrpSpPr>
          <p:cNvPr id="5" name="Group 54"/>
          <p:cNvGrpSpPr>
            <a:grpSpLocks/>
          </p:cNvGrpSpPr>
          <p:nvPr/>
        </p:nvGrpSpPr>
        <p:grpSpPr bwMode="auto">
          <a:xfrm>
            <a:off x="6400800" y="1447800"/>
            <a:ext cx="228600" cy="2514600"/>
            <a:chOff x="4032" y="912"/>
            <a:chExt cx="144" cy="1584"/>
          </a:xfrm>
        </p:grpSpPr>
        <p:sp>
          <p:nvSpPr>
            <p:cNvPr id="42017" name="Line 39"/>
            <p:cNvSpPr>
              <a:spLocks noChangeShapeType="1"/>
            </p:cNvSpPr>
            <p:nvPr/>
          </p:nvSpPr>
          <p:spPr bwMode="auto">
            <a:xfrm flipH="1">
              <a:off x="4032" y="249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8" name="Line 40"/>
            <p:cNvSpPr>
              <a:spLocks noChangeShapeType="1"/>
            </p:cNvSpPr>
            <p:nvPr/>
          </p:nvSpPr>
          <p:spPr bwMode="auto">
            <a:xfrm flipH="1">
              <a:off x="4032" y="91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9" name="Line 41"/>
            <p:cNvSpPr>
              <a:spLocks noChangeShapeType="1"/>
            </p:cNvSpPr>
            <p:nvPr/>
          </p:nvSpPr>
          <p:spPr bwMode="auto">
            <a:xfrm>
              <a:off x="4032" y="912"/>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47"/>
          <p:cNvGrpSpPr>
            <a:grpSpLocks/>
          </p:cNvGrpSpPr>
          <p:nvPr/>
        </p:nvGrpSpPr>
        <p:grpSpPr bwMode="auto">
          <a:xfrm>
            <a:off x="6400800" y="4191000"/>
            <a:ext cx="228600" cy="1981200"/>
            <a:chOff x="4032" y="2640"/>
            <a:chExt cx="144" cy="1200"/>
          </a:xfrm>
        </p:grpSpPr>
        <p:sp>
          <p:nvSpPr>
            <p:cNvPr id="42014" name="Line 44"/>
            <p:cNvSpPr>
              <a:spLocks noChangeShapeType="1"/>
            </p:cNvSpPr>
            <p:nvPr/>
          </p:nvSpPr>
          <p:spPr bwMode="auto">
            <a:xfrm flipH="1">
              <a:off x="4032" y="38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5" name="Line 45"/>
            <p:cNvSpPr>
              <a:spLocks noChangeShapeType="1"/>
            </p:cNvSpPr>
            <p:nvPr/>
          </p:nvSpPr>
          <p:spPr bwMode="auto">
            <a:xfrm flipH="1">
              <a:off x="4032" y="26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6" name="Line 46"/>
            <p:cNvSpPr>
              <a:spLocks noChangeShapeType="1"/>
            </p:cNvSpPr>
            <p:nvPr/>
          </p:nvSpPr>
          <p:spPr bwMode="auto">
            <a:xfrm>
              <a:off x="4032" y="2640"/>
              <a:ext cx="0"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994" name="Line 3"/>
          <p:cNvSpPr>
            <a:spLocks noChangeShapeType="1"/>
          </p:cNvSpPr>
          <p:nvPr/>
        </p:nvSpPr>
        <p:spPr bwMode="auto">
          <a:xfrm flipH="1" flipV="1">
            <a:off x="1981200" y="2743200"/>
            <a:ext cx="0" cy="2286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Line 4"/>
          <p:cNvSpPr>
            <a:spLocks noChangeShapeType="1"/>
          </p:cNvSpPr>
          <p:nvPr/>
        </p:nvSpPr>
        <p:spPr bwMode="auto">
          <a:xfrm flipH="1">
            <a:off x="304800" y="5040313"/>
            <a:ext cx="1676400" cy="990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6" name="Line 5"/>
          <p:cNvSpPr>
            <a:spLocks noChangeShapeType="1"/>
          </p:cNvSpPr>
          <p:nvPr/>
        </p:nvSpPr>
        <p:spPr bwMode="auto">
          <a:xfrm>
            <a:off x="1981200" y="5040313"/>
            <a:ext cx="2362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7" name="Text Box 7"/>
          <p:cNvSpPr txBox="1">
            <a:spLocks noChangeArrowheads="1"/>
          </p:cNvSpPr>
          <p:nvPr/>
        </p:nvSpPr>
        <p:spPr bwMode="auto">
          <a:xfrm>
            <a:off x="1939925" y="2754313"/>
            <a:ext cx="687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ea typeface="Arial Unicode MS" pitchFamily="34" charset="-128"/>
                <a:cs typeface="Arial Unicode MS" pitchFamily="34" charset="-128"/>
              </a:rPr>
              <a:t>Time</a:t>
            </a:r>
          </a:p>
        </p:txBody>
      </p:sp>
      <p:sp>
        <p:nvSpPr>
          <p:cNvPr id="75" name="Text Box 6"/>
          <p:cNvSpPr txBox="1">
            <a:spLocks noChangeArrowheads="1"/>
          </p:cNvSpPr>
          <p:nvPr/>
        </p:nvSpPr>
        <p:spPr bwMode="auto">
          <a:xfrm>
            <a:off x="3727450" y="502602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00" tIns="45702" rIns="91400" bIns="45702">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ea typeface="Arial Unicode MS" pitchFamily="34" charset="-128"/>
                <a:cs typeface="Arial Unicode MS" pitchFamily="34" charset="-128"/>
              </a:rPr>
              <a:t>Space</a:t>
            </a:r>
          </a:p>
        </p:txBody>
      </p:sp>
      <p:sp>
        <p:nvSpPr>
          <p:cNvPr id="76" name="Text Box 8"/>
          <p:cNvSpPr txBox="1">
            <a:spLocks noChangeArrowheads="1"/>
          </p:cNvSpPr>
          <p:nvPr/>
        </p:nvSpPr>
        <p:spPr bwMode="auto">
          <a:xfrm>
            <a:off x="530225" y="5867400"/>
            <a:ext cx="1128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ea typeface="Arial Unicode MS" pitchFamily="34" charset="-128"/>
                <a:cs typeface="Arial Unicode MS" pitchFamily="34" charset="-128"/>
              </a:rPr>
              <a:t>Variables</a:t>
            </a:r>
          </a:p>
        </p:txBody>
      </p:sp>
      <p:cxnSp>
        <p:nvCxnSpPr>
          <p:cNvPr id="77" name="Straight Connector 76"/>
          <p:cNvCxnSpPr/>
          <p:nvPr/>
        </p:nvCxnSpPr>
        <p:spPr>
          <a:xfrm rot="5400000" flipH="1" flipV="1">
            <a:off x="2020094" y="3096419"/>
            <a:ext cx="1588"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982788" y="3505200"/>
            <a:ext cx="1751012"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flipV="1">
            <a:off x="2971800" y="5029200"/>
            <a:ext cx="762000" cy="544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flipV="1">
            <a:off x="2971800" y="3505200"/>
            <a:ext cx="762000" cy="544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2209801" y="4800600"/>
            <a:ext cx="1524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04801" y="4800600"/>
            <a:ext cx="1524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066800" y="5562600"/>
            <a:ext cx="1905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066800" y="35052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2971801" y="4267200"/>
            <a:ext cx="1524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065338" y="2982913"/>
            <a:ext cx="755650" cy="307975"/>
          </a:xfrm>
          <a:prstGeom prst="rect">
            <a:avLst/>
          </a:prstGeom>
          <a:noFill/>
        </p:spPr>
        <p:txBody>
          <a:bodyPr wrap="none">
            <a:spAutoFit/>
          </a:bodyPr>
          <a:lstStyle/>
          <a:p>
            <a:pPr>
              <a:defRPr/>
            </a:pPr>
            <a:r>
              <a:rPr lang="en-US" sz="1400" dirty="0">
                <a:solidFill>
                  <a:schemeClr val="accent1">
                    <a:lumMod val="50000"/>
                  </a:schemeClr>
                </a:solidFill>
                <a:latin typeface="Arial" charset="0"/>
              </a:rPr>
              <a:t>TsTime</a:t>
            </a:r>
          </a:p>
        </p:txBody>
      </p:sp>
      <p:sp>
        <p:nvSpPr>
          <p:cNvPr id="92" name="Oval 91"/>
          <p:cNvSpPr/>
          <p:nvPr/>
        </p:nvSpPr>
        <p:spPr>
          <a:xfrm>
            <a:off x="2855913" y="393223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011" name="TextBox 92"/>
          <p:cNvSpPr txBox="1">
            <a:spLocks noChangeArrowheads="1"/>
          </p:cNvSpPr>
          <p:nvPr/>
        </p:nvSpPr>
        <p:spPr bwMode="auto">
          <a:xfrm>
            <a:off x="2971800" y="3657600"/>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Data value</a:t>
            </a:r>
          </a:p>
        </p:txBody>
      </p:sp>
      <p:sp>
        <p:nvSpPr>
          <p:cNvPr id="94" name="TextBox 93"/>
          <p:cNvSpPr txBox="1"/>
          <p:nvPr/>
        </p:nvSpPr>
        <p:spPr>
          <a:xfrm>
            <a:off x="3048000" y="3886200"/>
            <a:ext cx="808038" cy="307975"/>
          </a:xfrm>
          <a:prstGeom prst="rect">
            <a:avLst/>
          </a:prstGeom>
          <a:noFill/>
        </p:spPr>
        <p:txBody>
          <a:bodyPr wrap="none">
            <a:spAutoFit/>
          </a:bodyPr>
          <a:lstStyle/>
          <a:p>
            <a:pPr>
              <a:defRPr/>
            </a:pPr>
            <a:r>
              <a:rPr lang="en-US" sz="1400" dirty="0">
                <a:solidFill>
                  <a:schemeClr val="accent1">
                    <a:lumMod val="50000"/>
                  </a:schemeClr>
                </a:solidFill>
                <a:latin typeface="Arial" charset="0"/>
              </a:rPr>
              <a:t>TsValue</a:t>
            </a:r>
          </a:p>
        </p:txBody>
      </p:sp>
      <p:sp>
        <p:nvSpPr>
          <p:cNvPr id="42013" name="TextBox 94"/>
          <p:cNvSpPr txBox="1">
            <a:spLocks noChangeArrowheads="1"/>
          </p:cNvSpPr>
          <p:nvPr/>
        </p:nvSpPr>
        <p:spPr bwMode="auto">
          <a:xfrm>
            <a:off x="838200" y="1600200"/>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Data values indexed by Location, Variable, Time</a:t>
            </a:r>
          </a:p>
        </p:txBody>
      </p:sp>
    </p:spTree>
    <p:extLst>
      <p:ext uri="{BB962C8B-B14F-4D97-AF65-F5344CB8AC3E}">
        <p14:creationId xmlns:p14="http://schemas.microsoft.com/office/powerpoint/2010/main" val="34593167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2" presetClass="entr" presetSubtype="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mph" presetSubtype="0" fill="hold" grpId="0" nodeType="clickEffect">
                                  <p:stCondLst>
                                    <p:cond delay="0"/>
                                  </p:stCondLst>
                                  <p:childTnLst>
                                    <p:animScale>
                                      <p:cBhvr>
                                        <p:cTn id="32" dur="2000" fill="hold"/>
                                        <p:tgtEl>
                                          <p:spTgt spid="75"/>
                                        </p:tgtEl>
                                      </p:cBhvr>
                                      <p:by x="150000" y="150000"/>
                                    </p:animScale>
                                  </p:childTnLst>
                                </p:cTn>
                              </p:par>
                              <p:par>
                                <p:cTn id="33" presetID="6" presetClass="emph" presetSubtype="0" fill="hold" grpId="0" nodeType="withEffect">
                                  <p:stCondLst>
                                    <p:cond delay="0"/>
                                  </p:stCondLst>
                                  <p:childTnLst>
                                    <p:animScale>
                                      <p:cBhvr>
                                        <p:cTn id="34" dur="2000" fill="hold"/>
                                        <p:tgtEl>
                                          <p:spTgt spid="76"/>
                                        </p:tgtEl>
                                      </p:cBhvr>
                                      <p:by x="150000" y="150000"/>
                                    </p:animScale>
                                  </p:childTnLst>
                                </p:cTn>
                              </p:par>
                              <p:par>
                                <p:cTn id="35" presetID="3" presetClass="emph" presetSubtype="2" fill="hold" grpId="1" nodeType="withEffect">
                                  <p:stCondLst>
                                    <p:cond delay="0"/>
                                  </p:stCondLst>
                                  <p:childTnLst>
                                    <p:animClr clrSpc="rgb" dir="cw">
                                      <p:cBhvr override="childStyle">
                                        <p:cTn id="36" dur="2000" fill="hold"/>
                                        <p:tgtEl>
                                          <p:spTgt spid="75"/>
                                        </p:tgtEl>
                                        <p:attrNameLst>
                                          <p:attrName>style.color</p:attrName>
                                        </p:attrNameLst>
                                      </p:cBhvr>
                                      <p:to>
                                        <a:srgbClr val="FF0000"/>
                                      </p:to>
                                    </p:animClr>
                                  </p:childTnLst>
                                </p:cTn>
                              </p:par>
                              <p:par>
                                <p:cTn id="37" presetID="3" presetClass="emph" presetSubtype="2" fill="hold" grpId="1" nodeType="withEffect">
                                  <p:stCondLst>
                                    <p:cond delay="0"/>
                                  </p:stCondLst>
                                  <p:childTnLst>
                                    <p:animClr clrSpc="rgb" dir="cw">
                                      <p:cBhvr override="childStyle">
                                        <p:cTn id="38" dur="2000" fill="hold"/>
                                        <p:tgtEl>
                                          <p:spTgt spid="7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p:cNvCxnSpPr>
            <a:stCxn id="90" idx="2"/>
          </p:cNvCxnSpPr>
          <p:nvPr/>
        </p:nvCxnSpPr>
        <p:spPr>
          <a:xfrm rot="10800000">
            <a:off x="1546225" y="5295900"/>
            <a:ext cx="1196975" cy="1588"/>
          </a:xfrm>
          <a:prstGeom prst="line">
            <a:avLst/>
          </a:prstGeom>
          <a:ln>
            <a:solidFill>
              <a:srgbClr val="03FB3E"/>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flipV="1">
            <a:off x="1882775" y="5105400"/>
            <a:ext cx="1368425" cy="3175"/>
          </a:xfrm>
          <a:prstGeom prst="line">
            <a:avLst/>
          </a:prstGeom>
          <a:ln>
            <a:solidFill>
              <a:srgbClr val="1402FC"/>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flipH="1" flipV="1">
            <a:off x="3248025" y="5041900"/>
            <a:ext cx="63500" cy="63500"/>
          </a:xfrm>
          <a:prstGeom prst="line">
            <a:avLst/>
          </a:prstGeom>
          <a:ln>
            <a:solidFill>
              <a:srgbClr val="1402FC"/>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90" idx="7"/>
          </p:cNvCxnSpPr>
          <p:nvPr/>
        </p:nvCxnSpPr>
        <p:spPr>
          <a:xfrm rot="5400000" flipH="1" flipV="1">
            <a:off x="2813050" y="5030788"/>
            <a:ext cx="233363" cy="242887"/>
          </a:xfrm>
          <a:prstGeom prst="line">
            <a:avLst/>
          </a:prstGeom>
          <a:ln>
            <a:solidFill>
              <a:srgbClr val="03FB3E"/>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84" idx="7"/>
          </p:cNvCxnSpPr>
          <p:nvPr/>
        </p:nvCxnSpPr>
        <p:spPr>
          <a:xfrm rot="5400000" flipH="1" flipV="1">
            <a:off x="2515394" y="5026819"/>
            <a:ext cx="77788" cy="101600"/>
          </a:xfrm>
          <a:prstGeom prst="line">
            <a:avLst/>
          </a:prstGeom>
          <a:ln>
            <a:solidFill>
              <a:srgbClr val="E903FB"/>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84" idx="2"/>
          </p:cNvCxnSpPr>
          <p:nvPr/>
        </p:nvCxnSpPr>
        <p:spPr>
          <a:xfrm rot="10800000">
            <a:off x="1809750" y="5143500"/>
            <a:ext cx="628650" cy="1588"/>
          </a:xfrm>
          <a:prstGeom prst="line">
            <a:avLst/>
          </a:prstGeom>
          <a:ln>
            <a:solidFill>
              <a:srgbClr val="E903FB"/>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77" idx="7"/>
          </p:cNvCxnSpPr>
          <p:nvPr/>
        </p:nvCxnSpPr>
        <p:spPr>
          <a:xfrm rot="5400000" flipH="1" flipV="1">
            <a:off x="2160587" y="4991101"/>
            <a:ext cx="239713" cy="315912"/>
          </a:xfrm>
          <a:prstGeom prst="line">
            <a:avLst/>
          </a:prstGeom>
          <a:ln>
            <a:solidFill>
              <a:srgbClr val="FBBA03"/>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77" idx="2"/>
          </p:cNvCxnSpPr>
          <p:nvPr/>
        </p:nvCxnSpPr>
        <p:spPr>
          <a:xfrm rot="10800000">
            <a:off x="1566863" y="5295900"/>
            <a:ext cx="490537" cy="1588"/>
          </a:xfrm>
          <a:prstGeom prst="line">
            <a:avLst/>
          </a:prstGeom>
          <a:ln>
            <a:solidFill>
              <a:srgbClr val="FBBA03"/>
            </a:solidFill>
          </a:ln>
        </p:spPr>
        <p:style>
          <a:lnRef idx="1">
            <a:schemeClr val="accent1"/>
          </a:lnRef>
          <a:fillRef idx="0">
            <a:schemeClr val="accent1"/>
          </a:fillRef>
          <a:effectRef idx="0">
            <a:schemeClr val="accent1"/>
          </a:effectRef>
          <a:fontRef idx="minor">
            <a:schemeClr val="tx1"/>
          </a:fontRef>
        </p:style>
      </p:cxnSp>
      <p:sp>
        <p:nvSpPr>
          <p:cNvPr id="43018" name="TextBox 110"/>
          <p:cNvSpPr txBox="1">
            <a:spLocks noChangeArrowheads="1"/>
          </p:cNvSpPr>
          <p:nvPr/>
        </p:nvSpPr>
        <p:spPr bwMode="auto">
          <a:xfrm>
            <a:off x="4032250" y="41148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3</a:t>
            </a:r>
          </a:p>
        </p:txBody>
      </p:sp>
      <p:sp>
        <p:nvSpPr>
          <p:cNvPr id="43019" name="TextBox 113"/>
          <p:cNvSpPr txBox="1">
            <a:spLocks noChangeArrowheads="1"/>
          </p:cNvSpPr>
          <p:nvPr/>
        </p:nvSpPr>
        <p:spPr bwMode="auto">
          <a:xfrm>
            <a:off x="4032250" y="42672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4</a:t>
            </a:r>
          </a:p>
        </p:txBody>
      </p:sp>
      <p:sp>
        <p:nvSpPr>
          <p:cNvPr id="43020" name="Rectangle 2"/>
          <p:cNvSpPr>
            <a:spLocks noGrp="1" noChangeArrowheads="1"/>
          </p:cNvSpPr>
          <p:nvPr>
            <p:ph type="title"/>
          </p:nvPr>
        </p:nvSpPr>
        <p:spPr/>
        <p:txBody>
          <a:bodyPr/>
          <a:lstStyle/>
          <a:p>
            <a:pPr eaLnBrk="1" hangingPunct="1"/>
            <a:r>
              <a:rPr lang="en-US" smtClean="0"/>
              <a:t>SeriesCatalog</a:t>
            </a:r>
          </a:p>
        </p:txBody>
      </p:sp>
      <p:sp>
        <p:nvSpPr>
          <p:cNvPr id="43021" name="Rectangle 3"/>
          <p:cNvSpPr>
            <a:spLocks noGrp="1" noChangeArrowheads="1"/>
          </p:cNvSpPr>
          <p:nvPr>
            <p:ph type="body" idx="1"/>
          </p:nvPr>
        </p:nvSpPr>
        <p:spPr>
          <a:xfrm>
            <a:off x="457200" y="1600200"/>
            <a:ext cx="8229600" cy="990600"/>
          </a:xfrm>
        </p:spPr>
        <p:txBody>
          <a:bodyPr/>
          <a:lstStyle/>
          <a:p>
            <a:pPr eaLnBrk="1" hangingPunct="1"/>
            <a:r>
              <a:rPr lang="en-US" sz="2400" smtClean="0"/>
              <a:t>Indexes time series for a given feature and variable</a:t>
            </a:r>
          </a:p>
          <a:p>
            <a:pPr eaLnBrk="1" hangingPunct="1"/>
            <a:r>
              <a:rPr lang="en-US" sz="2400" smtClean="0"/>
              <a:t>Supports fast queries to identify data series</a:t>
            </a:r>
          </a:p>
        </p:txBody>
      </p:sp>
      <p:sp>
        <p:nvSpPr>
          <p:cNvPr id="43022" name="Line 8"/>
          <p:cNvSpPr>
            <a:spLocks noChangeShapeType="1"/>
          </p:cNvSpPr>
          <p:nvPr/>
        </p:nvSpPr>
        <p:spPr bwMode="auto">
          <a:xfrm>
            <a:off x="7899400" y="5410200"/>
            <a:ext cx="438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3" name="Line 9"/>
          <p:cNvSpPr>
            <a:spLocks noChangeShapeType="1"/>
          </p:cNvSpPr>
          <p:nvPr/>
        </p:nvSpPr>
        <p:spPr bwMode="auto">
          <a:xfrm>
            <a:off x="7747000" y="5181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4" name="Line 10"/>
          <p:cNvSpPr>
            <a:spLocks noChangeShapeType="1"/>
          </p:cNvSpPr>
          <p:nvPr/>
        </p:nvSpPr>
        <p:spPr bwMode="auto">
          <a:xfrm>
            <a:off x="7747000" y="5715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Line 11"/>
          <p:cNvSpPr>
            <a:spLocks noChangeShapeType="1"/>
          </p:cNvSpPr>
          <p:nvPr/>
        </p:nvSpPr>
        <p:spPr bwMode="auto">
          <a:xfrm>
            <a:off x="7899400" y="5181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Line 12"/>
          <p:cNvSpPr>
            <a:spLocks noChangeShapeType="1"/>
          </p:cNvSpPr>
          <p:nvPr/>
        </p:nvSpPr>
        <p:spPr bwMode="auto">
          <a:xfrm>
            <a:off x="7723188" y="420211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7" name="Line 16"/>
          <p:cNvSpPr>
            <a:spLocks noChangeShapeType="1"/>
          </p:cNvSpPr>
          <p:nvPr/>
        </p:nvSpPr>
        <p:spPr bwMode="auto">
          <a:xfrm>
            <a:off x="7727950" y="48006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8" name="AutoShape 8"/>
          <p:cNvSpPr>
            <a:spLocks noChangeArrowheads="1"/>
          </p:cNvSpPr>
          <p:nvPr/>
        </p:nvSpPr>
        <p:spPr bwMode="auto">
          <a:xfrm>
            <a:off x="5080000" y="3276600"/>
            <a:ext cx="2533650" cy="457200"/>
          </a:xfrm>
          <a:prstGeom prst="flowChartProcess">
            <a:avLst/>
          </a:prstGeom>
          <a:solidFill>
            <a:srgbClr val="BDD4F9"/>
          </a:solidFill>
          <a:ln w="9525">
            <a:solidFill>
              <a:schemeClr val="tx1"/>
            </a:solidFill>
            <a:miter lim="800000"/>
            <a:headEnd/>
            <a:tailEnd/>
          </a:ln>
        </p:spPr>
        <p:txBody>
          <a:bodyPr wrap="none" anchor="ctr"/>
          <a:lstStyle/>
          <a:p>
            <a:pPr algn="ctr"/>
            <a:r>
              <a:rPr lang="en-US" b="1"/>
              <a:t>SeriesCatalog</a:t>
            </a:r>
          </a:p>
        </p:txBody>
      </p:sp>
      <p:sp>
        <p:nvSpPr>
          <p:cNvPr id="43029" name="AutoShape 9"/>
          <p:cNvSpPr>
            <a:spLocks noChangeArrowheads="1"/>
          </p:cNvSpPr>
          <p:nvPr/>
        </p:nvSpPr>
        <p:spPr bwMode="auto">
          <a:xfrm>
            <a:off x="5080000" y="3733800"/>
            <a:ext cx="2533650" cy="2362200"/>
          </a:xfrm>
          <a:prstGeom prst="flowChartProcess">
            <a:avLst/>
          </a:prstGeom>
          <a:solidFill>
            <a:srgbClr val="EDF3FD"/>
          </a:solidFill>
          <a:ln w="9525">
            <a:solidFill>
              <a:schemeClr val="tx1"/>
            </a:solidFill>
            <a:miter lim="800000"/>
            <a:headEnd/>
            <a:tailEnd/>
          </a:ln>
        </p:spPr>
        <p:txBody>
          <a:bodyPr wrap="none" anchor="ctr"/>
          <a:lstStyle/>
          <a:p>
            <a:r>
              <a:rPr lang="en-US"/>
              <a:t>SeriesID</a:t>
            </a:r>
          </a:p>
          <a:p>
            <a:r>
              <a:rPr lang="en-US"/>
              <a:t>FeatureID</a:t>
            </a:r>
          </a:p>
          <a:p>
            <a:r>
              <a:rPr lang="en-US"/>
              <a:t>FeatClass </a:t>
            </a:r>
          </a:p>
          <a:p>
            <a:r>
              <a:rPr lang="en-US"/>
              <a:t>VariableID</a:t>
            </a:r>
          </a:p>
          <a:p>
            <a:r>
              <a:rPr lang="en-US"/>
              <a:t>TsTable</a:t>
            </a:r>
          </a:p>
          <a:p>
            <a:r>
              <a:rPr lang="en-US"/>
              <a:t>StartTime</a:t>
            </a:r>
          </a:p>
          <a:p>
            <a:r>
              <a:rPr lang="en-US"/>
              <a:t>EndTime</a:t>
            </a:r>
          </a:p>
          <a:p>
            <a:r>
              <a:rPr lang="en-US"/>
              <a:t>ValueCount</a:t>
            </a:r>
          </a:p>
        </p:txBody>
      </p:sp>
      <p:sp>
        <p:nvSpPr>
          <p:cNvPr id="43030" name="Line 3"/>
          <p:cNvSpPr>
            <a:spLocks noChangeShapeType="1"/>
          </p:cNvSpPr>
          <p:nvPr/>
        </p:nvSpPr>
        <p:spPr bwMode="auto">
          <a:xfrm flipH="1" flipV="1">
            <a:off x="1981200" y="2743200"/>
            <a:ext cx="0" cy="2286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1" name="Line 4"/>
          <p:cNvSpPr>
            <a:spLocks noChangeShapeType="1"/>
          </p:cNvSpPr>
          <p:nvPr/>
        </p:nvSpPr>
        <p:spPr bwMode="auto">
          <a:xfrm flipH="1">
            <a:off x="304800" y="5040313"/>
            <a:ext cx="1676400" cy="990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2" name="Line 5"/>
          <p:cNvSpPr>
            <a:spLocks noChangeShapeType="1"/>
          </p:cNvSpPr>
          <p:nvPr/>
        </p:nvSpPr>
        <p:spPr bwMode="auto">
          <a:xfrm>
            <a:off x="1981200" y="5040313"/>
            <a:ext cx="2362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3" name="Text Box 7"/>
          <p:cNvSpPr txBox="1">
            <a:spLocks noChangeArrowheads="1"/>
          </p:cNvSpPr>
          <p:nvPr/>
        </p:nvSpPr>
        <p:spPr bwMode="auto">
          <a:xfrm>
            <a:off x="1939925" y="2754313"/>
            <a:ext cx="687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ea typeface="Arial Unicode MS" pitchFamily="34" charset="-128"/>
                <a:cs typeface="Arial Unicode MS" pitchFamily="34" charset="-128"/>
              </a:rPr>
              <a:t>Time</a:t>
            </a:r>
          </a:p>
        </p:txBody>
      </p:sp>
      <p:sp>
        <p:nvSpPr>
          <p:cNvPr id="43034" name="Text Box 6"/>
          <p:cNvSpPr txBox="1">
            <a:spLocks noChangeArrowheads="1"/>
          </p:cNvSpPr>
          <p:nvPr/>
        </p:nvSpPr>
        <p:spPr bwMode="auto">
          <a:xfrm>
            <a:off x="3727450" y="502602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00" tIns="45702" rIns="91400" bIns="45702">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ea typeface="Arial Unicode MS" pitchFamily="34" charset="-128"/>
                <a:cs typeface="Arial Unicode MS" pitchFamily="34" charset="-128"/>
              </a:rPr>
              <a:t>Space</a:t>
            </a:r>
          </a:p>
        </p:txBody>
      </p:sp>
      <p:sp>
        <p:nvSpPr>
          <p:cNvPr id="43035" name="Text Box 8"/>
          <p:cNvSpPr txBox="1">
            <a:spLocks noChangeArrowheads="1"/>
          </p:cNvSpPr>
          <p:nvPr/>
        </p:nvSpPr>
        <p:spPr bwMode="auto">
          <a:xfrm>
            <a:off x="530225" y="5867400"/>
            <a:ext cx="1128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2" rIns="91400" bIns="45702">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ea typeface="Arial Unicode MS" pitchFamily="34" charset="-128"/>
                <a:cs typeface="Arial Unicode MS" pitchFamily="34" charset="-128"/>
              </a:rPr>
              <a:t>Variables</a:t>
            </a:r>
          </a:p>
        </p:txBody>
      </p:sp>
      <p:cxnSp>
        <p:nvCxnSpPr>
          <p:cNvPr id="47" name="Straight Connector 46"/>
          <p:cNvCxnSpPr/>
          <p:nvPr/>
        </p:nvCxnSpPr>
        <p:spPr>
          <a:xfrm rot="5400000" flipH="1" flipV="1">
            <a:off x="2020094" y="3096419"/>
            <a:ext cx="1588"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982788" y="3505200"/>
            <a:ext cx="1751012"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V="1">
            <a:off x="2971800" y="5029200"/>
            <a:ext cx="762000" cy="544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flipV="1">
            <a:off x="2971800" y="3505200"/>
            <a:ext cx="762000" cy="544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2209801" y="4800600"/>
            <a:ext cx="1524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304801" y="4800600"/>
            <a:ext cx="1524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066800" y="5562600"/>
            <a:ext cx="1905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066800" y="3505200"/>
            <a:ext cx="914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971801" y="4267200"/>
            <a:ext cx="1524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045" name="TextBox 74"/>
          <p:cNvSpPr txBox="1">
            <a:spLocks noChangeArrowheads="1"/>
          </p:cNvSpPr>
          <p:nvPr/>
        </p:nvSpPr>
        <p:spPr bwMode="auto">
          <a:xfrm>
            <a:off x="3810000" y="3581400"/>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SeriesID</a:t>
            </a:r>
          </a:p>
        </p:txBody>
      </p:sp>
      <p:grpSp>
        <p:nvGrpSpPr>
          <p:cNvPr id="43046" name="Group 105"/>
          <p:cNvGrpSpPr>
            <a:grpSpLocks/>
          </p:cNvGrpSpPr>
          <p:nvPr/>
        </p:nvGrpSpPr>
        <p:grpSpPr bwMode="auto">
          <a:xfrm>
            <a:off x="4013200" y="3810000"/>
            <a:ext cx="288925" cy="276225"/>
            <a:chOff x="4131366" y="6047601"/>
            <a:chExt cx="288234" cy="276999"/>
          </a:xfrm>
        </p:grpSpPr>
        <p:sp>
          <p:nvSpPr>
            <p:cNvPr id="43080" name="TextBox 104"/>
            <p:cNvSpPr txBox="1">
              <a:spLocks noChangeArrowheads="1"/>
            </p:cNvSpPr>
            <p:nvPr/>
          </p:nvSpPr>
          <p:spPr bwMode="auto">
            <a:xfrm>
              <a:off x="4149974" y="6047601"/>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1</a:t>
              </a:r>
            </a:p>
          </p:txBody>
        </p:sp>
        <p:sp>
          <p:nvSpPr>
            <p:cNvPr id="102" name="Oval 101"/>
            <p:cNvSpPr/>
            <p:nvPr/>
          </p:nvSpPr>
          <p:spPr>
            <a:xfrm>
              <a:off x="4131366" y="6155853"/>
              <a:ext cx="76018" cy="76414"/>
            </a:xfrm>
            <a:prstGeom prst="ellipse">
              <a:avLst/>
            </a:prstGeom>
            <a:solidFill>
              <a:srgbClr val="FBBA0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43047" name="TextBox 107"/>
          <p:cNvSpPr txBox="1">
            <a:spLocks noChangeArrowheads="1"/>
          </p:cNvSpPr>
          <p:nvPr/>
        </p:nvSpPr>
        <p:spPr bwMode="auto">
          <a:xfrm>
            <a:off x="4032250" y="39624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2</a:t>
            </a:r>
          </a:p>
        </p:txBody>
      </p:sp>
      <p:sp>
        <p:nvSpPr>
          <p:cNvPr id="109" name="Oval 108"/>
          <p:cNvSpPr/>
          <p:nvPr/>
        </p:nvSpPr>
        <p:spPr>
          <a:xfrm>
            <a:off x="4013200" y="4070350"/>
            <a:ext cx="76200" cy="76200"/>
          </a:xfrm>
          <a:prstGeom prst="ellipse">
            <a:avLst/>
          </a:prstGeom>
          <a:solidFill>
            <a:srgbClr val="E903FB"/>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2" name="Oval 111"/>
          <p:cNvSpPr/>
          <p:nvPr/>
        </p:nvSpPr>
        <p:spPr>
          <a:xfrm>
            <a:off x="4013200" y="4222750"/>
            <a:ext cx="76200" cy="76200"/>
          </a:xfrm>
          <a:prstGeom prst="ellipse">
            <a:avLst/>
          </a:prstGeom>
          <a:solidFill>
            <a:srgbClr val="03FB3E"/>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5" name="Oval 114"/>
          <p:cNvSpPr/>
          <p:nvPr/>
        </p:nvSpPr>
        <p:spPr>
          <a:xfrm>
            <a:off x="4013200" y="4375150"/>
            <a:ext cx="76200" cy="76200"/>
          </a:xfrm>
          <a:prstGeom prst="ellipse">
            <a:avLst/>
          </a:prstGeom>
          <a:solidFill>
            <a:srgbClr val="1402F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6" name="Rectangle 115"/>
          <p:cNvSpPr/>
          <p:nvPr/>
        </p:nvSpPr>
        <p:spPr>
          <a:xfrm>
            <a:off x="3810000" y="3505200"/>
            <a:ext cx="914400" cy="1143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052" name="Text Box 6"/>
          <p:cNvSpPr txBox="1">
            <a:spLocks noChangeArrowheads="1"/>
          </p:cNvSpPr>
          <p:nvPr/>
        </p:nvSpPr>
        <p:spPr bwMode="auto">
          <a:xfrm>
            <a:off x="8051800" y="4049713"/>
            <a:ext cx="8636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Where</a:t>
            </a:r>
          </a:p>
        </p:txBody>
      </p:sp>
      <p:sp>
        <p:nvSpPr>
          <p:cNvPr id="43053" name="Text Box 7"/>
          <p:cNvSpPr txBox="1">
            <a:spLocks noChangeArrowheads="1"/>
          </p:cNvSpPr>
          <p:nvPr/>
        </p:nvSpPr>
        <p:spPr bwMode="auto">
          <a:xfrm>
            <a:off x="8075613" y="5218113"/>
            <a:ext cx="7874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When</a:t>
            </a:r>
          </a:p>
        </p:txBody>
      </p:sp>
      <p:sp>
        <p:nvSpPr>
          <p:cNvPr id="43054" name="Text Box 15"/>
          <p:cNvSpPr txBox="1">
            <a:spLocks noChangeArrowheads="1"/>
          </p:cNvSpPr>
          <p:nvPr/>
        </p:nvSpPr>
        <p:spPr bwMode="auto">
          <a:xfrm>
            <a:off x="8056563" y="4586288"/>
            <a:ext cx="72231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What</a:t>
            </a:r>
          </a:p>
        </p:txBody>
      </p:sp>
      <p:grpSp>
        <p:nvGrpSpPr>
          <p:cNvPr id="43055" name="Group 126"/>
          <p:cNvGrpSpPr>
            <a:grpSpLocks/>
          </p:cNvGrpSpPr>
          <p:nvPr/>
        </p:nvGrpSpPr>
        <p:grpSpPr bwMode="auto">
          <a:xfrm>
            <a:off x="2057400" y="4495800"/>
            <a:ext cx="76200" cy="838200"/>
            <a:chOff x="2057400" y="4495800"/>
            <a:chExt cx="76200" cy="838200"/>
          </a:xfrm>
        </p:grpSpPr>
        <p:sp>
          <p:nvSpPr>
            <p:cNvPr id="77" name="Oval 76"/>
            <p:cNvSpPr/>
            <p:nvPr/>
          </p:nvSpPr>
          <p:spPr>
            <a:xfrm>
              <a:off x="2057400" y="5257800"/>
              <a:ext cx="76200" cy="76200"/>
            </a:xfrm>
            <a:prstGeom prst="ellipse">
              <a:avLst/>
            </a:prstGeom>
            <a:solidFill>
              <a:srgbClr val="FBBA0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057400" y="5105400"/>
              <a:ext cx="76200" cy="76200"/>
            </a:xfrm>
            <a:prstGeom prst="ellipse">
              <a:avLst/>
            </a:prstGeom>
            <a:solidFill>
              <a:srgbClr val="FBBA0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2057400" y="4953000"/>
              <a:ext cx="76200" cy="76200"/>
            </a:xfrm>
            <a:prstGeom prst="ellipse">
              <a:avLst/>
            </a:prstGeom>
            <a:solidFill>
              <a:srgbClr val="FBBA0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2057400" y="4800600"/>
              <a:ext cx="76200" cy="76200"/>
            </a:xfrm>
            <a:prstGeom prst="ellipse">
              <a:avLst/>
            </a:prstGeom>
            <a:solidFill>
              <a:srgbClr val="FBBA0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1" name="Oval 80"/>
            <p:cNvSpPr/>
            <p:nvPr/>
          </p:nvSpPr>
          <p:spPr>
            <a:xfrm>
              <a:off x="2057400" y="4648200"/>
              <a:ext cx="76200" cy="76200"/>
            </a:xfrm>
            <a:prstGeom prst="ellipse">
              <a:avLst/>
            </a:prstGeom>
            <a:solidFill>
              <a:srgbClr val="FBBA0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2" name="Oval 81"/>
            <p:cNvSpPr/>
            <p:nvPr/>
          </p:nvSpPr>
          <p:spPr>
            <a:xfrm>
              <a:off x="2057400" y="4495800"/>
              <a:ext cx="76200" cy="76200"/>
            </a:xfrm>
            <a:prstGeom prst="ellipse">
              <a:avLst/>
            </a:prstGeom>
            <a:solidFill>
              <a:srgbClr val="FBBA0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43056" name="Group 127"/>
          <p:cNvGrpSpPr>
            <a:grpSpLocks/>
          </p:cNvGrpSpPr>
          <p:nvPr/>
        </p:nvGrpSpPr>
        <p:grpSpPr bwMode="auto">
          <a:xfrm>
            <a:off x="2438400" y="3962400"/>
            <a:ext cx="76200" cy="1219200"/>
            <a:chOff x="2438400" y="3962400"/>
            <a:chExt cx="76200" cy="1219200"/>
          </a:xfrm>
        </p:grpSpPr>
        <p:sp>
          <p:nvSpPr>
            <p:cNvPr id="84" name="Oval 83"/>
            <p:cNvSpPr/>
            <p:nvPr/>
          </p:nvSpPr>
          <p:spPr>
            <a:xfrm>
              <a:off x="2438400" y="5105400"/>
              <a:ext cx="76200" cy="76200"/>
            </a:xfrm>
            <a:prstGeom prst="ellipse">
              <a:avLst/>
            </a:prstGeom>
            <a:solidFill>
              <a:srgbClr val="E903FB"/>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5" name="Oval 84"/>
            <p:cNvSpPr/>
            <p:nvPr/>
          </p:nvSpPr>
          <p:spPr>
            <a:xfrm>
              <a:off x="2438400" y="4876800"/>
              <a:ext cx="76200" cy="76200"/>
            </a:xfrm>
            <a:prstGeom prst="ellipse">
              <a:avLst/>
            </a:prstGeom>
            <a:solidFill>
              <a:srgbClr val="E903FB"/>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6" name="Oval 85"/>
            <p:cNvSpPr/>
            <p:nvPr/>
          </p:nvSpPr>
          <p:spPr>
            <a:xfrm>
              <a:off x="2438400" y="4572000"/>
              <a:ext cx="76200" cy="76200"/>
            </a:xfrm>
            <a:prstGeom prst="ellipse">
              <a:avLst/>
            </a:prstGeom>
            <a:solidFill>
              <a:srgbClr val="E903FB"/>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7" name="Oval 86"/>
            <p:cNvSpPr/>
            <p:nvPr/>
          </p:nvSpPr>
          <p:spPr>
            <a:xfrm>
              <a:off x="2438400" y="4419600"/>
              <a:ext cx="76200" cy="76200"/>
            </a:xfrm>
            <a:prstGeom prst="ellipse">
              <a:avLst/>
            </a:prstGeom>
            <a:solidFill>
              <a:srgbClr val="E903FB"/>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8" name="Oval 87"/>
            <p:cNvSpPr/>
            <p:nvPr/>
          </p:nvSpPr>
          <p:spPr>
            <a:xfrm>
              <a:off x="2438400" y="4267200"/>
              <a:ext cx="76200" cy="76200"/>
            </a:xfrm>
            <a:prstGeom prst="ellipse">
              <a:avLst/>
            </a:prstGeom>
            <a:solidFill>
              <a:srgbClr val="E903FB"/>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9" name="Oval 88"/>
            <p:cNvSpPr/>
            <p:nvPr/>
          </p:nvSpPr>
          <p:spPr>
            <a:xfrm>
              <a:off x="2438400" y="3962400"/>
              <a:ext cx="76200" cy="76200"/>
            </a:xfrm>
            <a:prstGeom prst="ellipse">
              <a:avLst/>
            </a:prstGeom>
            <a:solidFill>
              <a:srgbClr val="E903FB"/>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43057" name="Group 129"/>
          <p:cNvGrpSpPr>
            <a:grpSpLocks/>
          </p:cNvGrpSpPr>
          <p:nvPr/>
        </p:nvGrpSpPr>
        <p:grpSpPr bwMode="auto">
          <a:xfrm>
            <a:off x="3200400" y="4038600"/>
            <a:ext cx="76200" cy="457200"/>
            <a:chOff x="3200400" y="4038600"/>
            <a:chExt cx="76200" cy="457200"/>
          </a:xfrm>
        </p:grpSpPr>
        <p:sp>
          <p:nvSpPr>
            <p:cNvPr id="96" name="Oval 95"/>
            <p:cNvSpPr/>
            <p:nvPr/>
          </p:nvSpPr>
          <p:spPr>
            <a:xfrm>
              <a:off x="3200400" y="4419600"/>
              <a:ext cx="76200" cy="76200"/>
            </a:xfrm>
            <a:prstGeom prst="ellipse">
              <a:avLst/>
            </a:prstGeom>
            <a:solidFill>
              <a:srgbClr val="1402F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7" name="Oval 96"/>
            <p:cNvSpPr/>
            <p:nvPr/>
          </p:nvSpPr>
          <p:spPr>
            <a:xfrm>
              <a:off x="3200400" y="4343400"/>
              <a:ext cx="76200" cy="76200"/>
            </a:xfrm>
            <a:prstGeom prst="ellipse">
              <a:avLst/>
            </a:prstGeom>
            <a:solidFill>
              <a:srgbClr val="1402F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8" name="Oval 97"/>
            <p:cNvSpPr/>
            <p:nvPr/>
          </p:nvSpPr>
          <p:spPr>
            <a:xfrm>
              <a:off x="3200400" y="4267200"/>
              <a:ext cx="76200" cy="76200"/>
            </a:xfrm>
            <a:prstGeom prst="ellipse">
              <a:avLst/>
            </a:prstGeom>
            <a:solidFill>
              <a:srgbClr val="1402F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9" name="Oval 98"/>
            <p:cNvSpPr/>
            <p:nvPr/>
          </p:nvSpPr>
          <p:spPr>
            <a:xfrm>
              <a:off x="3200400" y="4191000"/>
              <a:ext cx="76200" cy="76200"/>
            </a:xfrm>
            <a:prstGeom prst="ellipse">
              <a:avLst/>
            </a:prstGeom>
            <a:solidFill>
              <a:srgbClr val="1402F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0" name="Oval 99"/>
            <p:cNvSpPr/>
            <p:nvPr/>
          </p:nvSpPr>
          <p:spPr>
            <a:xfrm>
              <a:off x="3200400" y="4114800"/>
              <a:ext cx="76200" cy="76200"/>
            </a:xfrm>
            <a:prstGeom prst="ellipse">
              <a:avLst/>
            </a:prstGeom>
            <a:solidFill>
              <a:srgbClr val="1402F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1" name="Oval 100"/>
            <p:cNvSpPr/>
            <p:nvPr/>
          </p:nvSpPr>
          <p:spPr>
            <a:xfrm>
              <a:off x="3200400" y="4038600"/>
              <a:ext cx="76200" cy="76200"/>
            </a:xfrm>
            <a:prstGeom prst="ellipse">
              <a:avLst/>
            </a:prstGeom>
            <a:solidFill>
              <a:srgbClr val="1402FC"/>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43058" name="Group 128"/>
          <p:cNvGrpSpPr>
            <a:grpSpLocks/>
          </p:cNvGrpSpPr>
          <p:nvPr/>
        </p:nvGrpSpPr>
        <p:grpSpPr bwMode="auto">
          <a:xfrm>
            <a:off x="2743200" y="4724400"/>
            <a:ext cx="76200" cy="609600"/>
            <a:chOff x="2743200" y="4724400"/>
            <a:chExt cx="76200" cy="609600"/>
          </a:xfrm>
        </p:grpSpPr>
        <p:sp>
          <p:nvSpPr>
            <p:cNvPr id="90" name="Oval 89"/>
            <p:cNvSpPr/>
            <p:nvPr/>
          </p:nvSpPr>
          <p:spPr>
            <a:xfrm>
              <a:off x="2743200" y="5257800"/>
              <a:ext cx="76200" cy="76200"/>
            </a:xfrm>
            <a:prstGeom prst="ellipse">
              <a:avLst/>
            </a:prstGeom>
            <a:solidFill>
              <a:srgbClr val="03FB3E"/>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1" name="Oval 90"/>
            <p:cNvSpPr/>
            <p:nvPr/>
          </p:nvSpPr>
          <p:spPr>
            <a:xfrm>
              <a:off x="2743200" y="5029200"/>
              <a:ext cx="76200" cy="76200"/>
            </a:xfrm>
            <a:prstGeom prst="ellipse">
              <a:avLst/>
            </a:prstGeom>
            <a:solidFill>
              <a:srgbClr val="03FB3E"/>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2" name="Oval 91"/>
            <p:cNvSpPr/>
            <p:nvPr/>
          </p:nvSpPr>
          <p:spPr>
            <a:xfrm>
              <a:off x="2743200" y="4724400"/>
              <a:ext cx="76200" cy="76200"/>
            </a:xfrm>
            <a:prstGeom prst="ellipse">
              <a:avLst/>
            </a:prstGeom>
            <a:solidFill>
              <a:srgbClr val="03FB3E"/>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Tree>
    <p:extLst>
      <p:ext uri="{BB962C8B-B14F-4D97-AF65-F5344CB8AC3E}">
        <p14:creationId xmlns:p14="http://schemas.microsoft.com/office/powerpoint/2010/main" val="3202942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Extended Schema Adds Items</a:t>
            </a:r>
          </a:p>
        </p:txBody>
      </p:sp>
      <p:sp>
        <p:nvSpPr>
          <p:cNvPr id="44035" name="Content Placeholder 12"/>
          <p:cNvSpPr>
            <a:spLocks noGrp="1"/>
          </p:cNvSpPr>
          <p:nvPr>
            <p:ph idx="1"/>
          </p:nvPr>
        </p:nvSpPr>
        <p:spPr/>
        <p:txBody>
          <a:bodyPr/>
          <a:lstStyle/>
          <a:p>
            <a:r>
              <a:rPr lang="en-US" smtClean="0"/>
              <a:t>Typically derived from models or observations</a:t>
            </a:r>
          </a:p>
          <a:p>
            <a:r>
              <a:rPr lang="en-US" smtClean="0"/>
              <a:t>Contains</a:t>
            </a:r>
          </a:p>
          <a:p>
            <a:pPr lvl="1"/>
            <a:r>
              <a:rPr lang="en-US" smtClean="0"/>
              <a:t>TsTime</a:t>
            </a:r>
          </a:p>
          <a:p>
            <a:pPr lvl="1"/>
            <a:r>
              <a:rPr lang="en-US" smtClean="0"/>
              <a:t>UTCOffset</a:t>
            </a:r>
          </a:p>
          <a:p>
            <a:pPr lvl="1"/>
            <a:r>
              <a:rPr lang="en-US" smtClean="0"/>
              <a:t>Location Index or Shape</a:t>
            </a:r>
          </a:p>
          <a:p>
            <a:r>
              <a:rPr lang="en-US" smtClean="0"/>
              <a:t>DatasetCatalog indexes</a:t>
            </a:r>
            <a:br>
              <a:rPr lang="en-US" smtClean="0"/>
            </a:br>
            <a:r>
              <a:rPr lang="en-US" smtClean="0"/>
              <a:t>entire datasets for a variable</a:t>
            </a:r>
          </a:p>
        </p:txBody>
      </p:sp>
      <p:sp>
        <p:nvSpPr>
          <p:cNvPr id="44036" name="TextBox 4"/>
          <p:cNvSpPr txBox="1">
            <a:spLocks noChangeArrowheads="1"/>
          </p:cNvSpPr>
          <p:nvPr/>
        </p:nvSpPr>
        <p:spPr bwMode="auto">
          <a:xfrm>
            <a:off x="5703888" y="3657600"/>
            <a:ext cx="16462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[RasterSeries]</a:t>
            </a:r>
          </a:p>
        </p:txBody>
      </p:sp>
      <p:sp>
        <p:nvSpPr>
          <p:cNvPr id="44037" name="TextBox 5"/>
          <p:cNvSpPr txBox="1">
            <a:spLocks noChangeArrowheads="1"/>
          </p:cNvSpPr>
          <p:nvPr/>
        </p:nvSpPr>
        <p:spPr bwMode="auto">
          <a:xfrm>
            <a:off x="6465888" y="5029200"/>
            <a:ext cx="17748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DatasetCatalog</a:t>
            </a:r>
          </a:p>
        </p:txBody>
      </p:sp>
      <p:sp>
        <p:nvSpPr>
          <p:cNvPr id="44038" name="TextBox 8"/>
          <p:cNvSpPr txBox="1">
            <a:spLocks noChangeArrowheads="1"/>
          </p:cNvSpPr>
          <p:nvPr/>
        </p:nvSpPr>
        <p:spPr bwMode="auto">
          <a:xfrm>
            <a:off x="5703888" y="3124200"/>
            <a:ext cx="17621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[FeatureSeries]</a:t>
            </a:r>
          </a:p>
        </p:txBody>
      </p:sp>
      <p:sp>
        <p:nvSpPr>
          <p:cNvPr id="44039" name="TextBox 10"/>
          <p:cNvSpPr txBox="1">
            <a:spLocks noChangeArrowheads="1"/>
          </p:cNvSpPr>
          <p:nvPr/>
        </p:nvSpPr>
        <p:spPr bwMode="auto">
          <a:xfrm>
            <a:off x="5703888" y="2590800"/>
            <a:ext cx="18256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[AttributeSeries]</a:t>
            </a:r>
          </a:p>
        </p:txBody>
      </p:sp>
      <p:sp>
        <p:nvSpPr>
          <p:cNvPr id="8" name="Rounded Rectangle 7"/>
          <p:cNvSpPr/>
          <p:nvPr/>
        </p:nvSpPr>
        <p:spPr>
          <a:xfrm>
            <a:off x="5551488" y="2362200"/>
            <a:ext cx="2667000" cy="190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9" name="Straight Connector 8"/>
          <p:cNvCxnSpPr>
            <a:stCxn id="8" idx="2"/>
            <a:endCxn id="44037" idx="0"/>
          </p:cNvCxnSpPr>
          <p:nvPr/>
        </p:nvCxnSpPr>
        <p:spPr>
          <a:xfrm rot="16200000" flipH="1">
            <a:off x="6738144" y="4414044"/>
            <a:ext cx="762000" cy="4683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075488" y="3276600"/>
            <a:ext cx="1371600" cy="317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043" name="TextBox 41"/>
          <p:cNvSpPr txBox="1">
            <a:spLocks noChangeArrowheads="1"/>
          </p:cNvSpPr>
          <p:nvPr/>
        </p:nvSpPr>
        <p:spPr bwMode="auto">
          <a:xfrm>
            <a:off x="7680325" y="2705100"/>
            <a:ext cx="4619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workflows</a:t>
            </a:r>
          </a:p>
        </p:txBody>
      </p:sp>
      <p:sp>
        <p:nvSpPr>
          <p:cNvPr id="44044" name="TextBox 43"/>
          <p:cNvSpPr txBox="1">
            <a:spLocks noChangeArrowheads="1"/>
          </p:cNvSpPr>
          <p:nvPr/>
        </p:nvSpPr>
        <p:spPr bwMode="auto">
          <a:xfrm>
            <a:off x="6934200" y="44958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indexes</a:t>
            </a:r>
          </a:p>
        </p:txBody>
      </p:sp>
    </p:spTree>
    <p:extLst>
      <p:ext uri="{BB962C8B-B14F-4D97-AF65-F5344CB8AC3E}">
        <p14:creationId xmlns:p14="http://schemas.microsoft.com/office/powerpoint/2010/main" val="1637037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797D99E0-10E4-48D2-A532-A0868B94B062}" type="slidenum">
              <a:rPr lang="en-US" smtClean="0"/>
              <a:pPr algn="ctr" eaLnBrk="1" hangingPunct="1"/>
              <a:t>2</a:t>
            </a:fld>
            <a:endParaRPr lang="en-US" smtClean="0"/>
          </a:p>
        </p:txBody>
      </p:sp>
      <p:sp>
        <p:nvSpPr>
          <p:cNvPr id="16387" name="Rectangle 2"/>
          <p:cNvSpPr>
            <a:spLocks noGrp="1" noChangeArrowheads="1"/>
          </p:cNvSpPr>
          <p:nvPr>
            <p:ph type="title"/>
          </p:nvPr>
        </p:nvSpPr>
        <p:spPr/>
        <p:txBody>
          <a:bodyPr/>
          <a:lstStyle/>
          <a:p>
            <a:pPr eaLnBrk="1" hangingPunct="1"/>
            <a:r>
              <a:rPr lang="en-US" sz="3600" smtClean="0"/>
              <a:t>Linking GIS and Water Resources</a:t>
            </a:r>
          </a:p>
        </p:txBody>
      </p:sp>
      <p:sp>
        <p:nvSpPr>
          <p:cNvPr id="502787" name="Oval 3"/>
          <p:cNvSpPr>
            <a:spLocks noChangeArrowheads="1"/>
          </p:cNvSpPr>
          <p:nvPr/>
        </p:nvSpPr>
        <p:spPr bwMode="auto">
          <a:xfrm>
            <a:off x="609600" y="1638300"/>
            <a:ext cx="4800600" cy="3276600"/>
          </a:xfrm>
          <a:prstGeom prst="ellipse">
            <a:avLst/>
          </a:prstGeom>
          <a:noFill/>
          <a:ln w="38100" algn="ctr">
            <a:solidFill>
              <a:srgbClr val="33CC33"/>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02788" name="Oval 4"/>
          <p:cNvSpPr>
            <a:spLocks noChangeArrowheads="1"/>
          </p:cNvSpPr>
          <p:nvPr/>
        </p:nvSpPr>
        <p:spPr bwMode="auto">
          <a:xfrm>
            <a:off x="3505200" y="1638300"/>
            <a:ext cx="4800600" cy="3276600"/>
          </a:xfrm>
          <a:prstGeom prst="ellipse">
            <a:avLst/>
          </a:prstGeom>
          <a:noFill/>
          <a:ln w="38100" algn="ctr">
            <a:solidFill>
              <a:srgbClr val="66CCFF"/>
            </a:solidFill>
            <a:round/>
            <a:headEnd/>
            <a:tailEnd/>
          </a:ln>
          <a:effectLst/>
        </p:spPr>
        <p:txBody>
          <a:bodyPr wrap="none" anchor="ctr"/>
          <a:lstStyle/>
          <a:p>
            <a:pPr>
              <a:defRPr/>
            </a:pPr>
            <a:endParaRPr lang="en-US">
              <a:solidFill>
                <a:srgbClr val="66CCFF"/>
              </a:solidFill>
              <a:effectLst>
                <a:outerShdw blurRad="38100" dist="38100" dir="2700000" algn="tl">
                  <a:srgbClr val="000000"/>
                </a:outerShdw>
              </a:effectLst>
            </a:endParaRPr>
          </a:p>
        </p:txBody>
      </p:sp>
      <p:sp>
        <p:nvSpPr>
          <p:cNvPr id="16390" name="Text Box 5"/>
          <p:cNvSpPr txBox="1">
            <a:spLocks noChangeArrowheads="1"/>
          </p:cNvSpPr>
          <p:nvPr/>
        </p:nvSpPr>
        <p:spPr bwMode="auto">
          <a:xfrm>
            <a:off x="2133600" y="2857500"/>
            <a:ext cx="1058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a:solidFill>
                  <a:srgbClr val="33CC33"/>
                </a:solidFill>
              </a:rPr>
              <a:t>GIS</a:t>
            </a:r>
          </a:p>
        </p:txBody>
      </p:sp>
      <p:sp>
        <p:nvSpPr>
          <p:cNvPr id="16391" name="Text Box 6"/>
          <p:cNvSpPr txBox="1">
            <a:spLocks noChangeArrowheads="1"/>
          </p:cNvSpPr>
          <p:nvPr/>
        </p:nvSpPr>
        <p:spPr bwMode="auto">
          <a:xfrm>
            <a:off x="5562600" y="2552700"/>
            <a:ext cx="26130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a:solidFill>
                  <a:srgbClr val="66CCFF"/>
                </a:solidFill>
              </a:rPr>
              <a:t>Water</a:t>
            </a:r>
          </a:p>
          <a:p>
            <a:pPr eaLnBrk="1" hangingPunct="1"/>
            <a:r>
              <a:rPr lang="en-US" sz="4000">
                <a:solidFill>
                  <a:srgbClr val="66CCFF"/>
                </a:solidFill>
              </a:rPr>
              <a:t>Resources</a:t>
            </a:r>
          </a:p>
          <a:p>
            <a:pPr eaLnBrk="1" hangingPunct="1"/>
            <a:endParaRPr lang="en-US" sz="4000">
              <a:solidFill>
                <a:srgbClr val="0066FF"/>
              </a:solidFill>
            </a:endParaRPr>
          </a:p>
        </p:txBody>
      </p:sp>
      <p:sp>
        <p:nvSpPr>
          <p:cNvPr id="502791" name="Text Box 7"/>
          <p:cNvSpPr txBox="1">
            <a:spLocks noChangeArrowheads="1"/>
          </p:cNvSpPr>
          <p:nvPr/>
        </p:nvSpPr>
        <p:spPr bwMode="auto">
          <a:xfrm>
            <a:off x="1041400" y="5278438"/>
            <a:ext cx="3779838" cy="701675"/>
          </a:xfrm>
          <a:prstGeom prst="rect">
            <a:avLst/>
          </a:prstGeom>
          <a:noFill/>
          <a:ln w="3175">
            <a:noFill/>
            <a:miter lim="800000"/>
            <a:headEnd/>
            <a:tailEnd/>
          </a:ln>
          <a:effectLst/>
        </p:spPr>
        <p:txBody>
          <a:bodyPr wrap="none">
            <a:spAutoFit/>
          </a:bodyPr>
          <a:lstStyle/>
          <a:p>
            <a:pPr>
              <a:defRPr/>
            </a:pPr>
            <a:r>
              <a:rPr lang="en-US">
                <a:solidFill>
                  <a:schemeClr val="accent2"/>
                </a:solidFill>
                <a:effectLst>
                  <a:outerShdw blurRad="38100" dist="38100" dir="2700000" algn="tl">
                    <a:srgbClr val="000000"/>
                  </a:outerShdw>
                </a:effectLst>
              </a:rPr>
              <a:t>Water Environment</a:t>
            </a:r>
          </a:p>
          <a:p>
            <a:pPr>
              <a:defRPr/>
            </a:pPr>
            <a:r>
              <a:rPr lang="en-US">
                <a:effectLst>
                  <a:outerShdw blurRad="38100" dist="38100" dir="2700000" algn="tl">
                    <a:srgbClr val="000000"/>
                  </a:outerShdw>
                </a:effectLst>
              </a:rPr>
              <a:t>(Watersheds, gages, streams)</a:t>
            </a:r>
          </a:p>
        </p:txBody>
      </p:sp>
      <p:sp>
        <p:nvSpPr>
          <p:cNvPr id="502792" name="Text Box 8"/>
          <p:cNvSpPr txBox="1">
            <a:spLocks noChangeArrowheads="1"/>
          </p:cNvSpPr>
          <p:nvPr/>
        </p:nvSpPr>
        <p:spPr bwMode="auto">
          <a:xfrm>
            <a:off x="4864100" y="5248275"/>
            <a:ext cx="3482975" cy="701675"/>
          </a:xfrm>
          <a:prstGeom prst="rect">
            <a:avLst/>
          </a:prstGeom>
          <a:noFill/>
          <a:ln w="3175">
            <a:noFill/>
            <a:miter lim="800000"/>
            <a:headEnd/>
            <a:tailEnd/>
          </a:ln>
          <a:effectLst/>
        </p:spPr>
        <p:txBody>
          <a:bodyPr wrap="none">
            <a:spAutoFit/>
          </a:bodyPr>
          <a:lstStyle/>
          <a:p>
            <a:pPr>
              <a:defRPr/>
            </a:pPr>
            <a:r>
              <a:rPr lang="en-US">
                <a:solidFill>
                  <a:schemeClr val="accent2"/>
                </a:solidFill>
                <a:effectLst>
                  <a:outerShdw blurRad="38100" dist="38100" dir="2700000" algn="tl">
                    <a:srgbClr val="000000"/>
                  </a:outerShdw>
                </a:effectLst>
              </a:rPr>
              <a:t>Water Conditions</a:t>
            </a:r>
          </a:p>
          <a:p>
            <a:pPr>
              <a:defRPr/>
            </a:pPr>
            <a:r>
              <a:rPr lang="en-US">
                <a:effectLst>
                  <a:outerShdw blurRad="38100" dist="38100" dir="2700000" algn="tl">
                    <a:srgbClr val="000000"/>
                  </a:outerShdw>
                </a:effectLst>
              </a:rPr>
              <a:t>(Flow, head, concentration)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85875"/>
            <a:ext cx="3124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325" y="3733800"/>
            <a:ext cx="265747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1"/>
          <p:cNvSpPr>
            <a:spLocks noGrp="1"/>
          </p:cNvSpPr>
          <p:nvPr>
            <p:ph type="title"/>
          </p:nvPr>
        </p:nvSpPr>
        <p:spPr/>
        <p:txBody>
          <a:bodyPr/>
          <a:lstStyle/>
          <a:p>
            <a:r>
              <a:rPr lang="en-US" smtClean="0"/>
              <a:t>DatasetCatalog</a:t>
            </a:r>
          </a:p>
        </p:txBody>
      </p:sp>
      <p:sp>
        <p:nvSpPr>
          <p:cNvPr id="45061" name="AutoShape 8"/>
          <p:cNvSpPr>
            <a:spLocks noChangeArrowheads="1"/>
          </p:cNvSpPr>
          <p:nvPr/>
        </p:nvSpPr>
        <p:spPr bwMode="auto">
          <a:xfrm>
            <a:off x="5543550" y="2819400"/>
            <a:ext cx="2533650" cy="457200"/>
          </a:xfrm>
          <a:prstGeom prst="flowChartProcess">
            <a:avLst/>
          </a:prstGeom>
          <a:solidFill>
            <a:srgbClr val="BDD4F9"/>
          </a:solidFill>
          <a:ln w="9525">
            <a:solidFill>
              <a:schemeClr val="tx1"/>
            </a:solidFill>
            <a:miter lim="800000"/>
            <a:headEnd/>
            <a:tailEnd/>
          </a:ln>
        </p:spPr>
        <p:txBody>
          <a:bodyPr wrap="none" anchor="ctr"/>
          <a:lstStyle/>
          <a:p>
            <a:pPr algn="ctr"/>
            <a:r>
              <a:rPr lang="en-US" b="1"/>
              <a:t>DatasetCatalog</a:t>
            </a:r>
          </a:p>
        </p:txBody>
      </p:sp>
      <p:sp>
        <p:nvSpPr>
          <p:cNvPr id="45062" name="AutoShape 9"/>
          <p:cNvSpPr>
            <a:spLocks noChangeArrowheads="1"/>
          </p:cNvSpPr>
          <p:nvPr/>
        </p:nvSpPr>
        <p:spPr bwMode="auto">
          <a:xfrm>
            <a:off x="5543550" y="3276600"/>
            <a:ext cx="2533650" cy="2133600"/>
          </a:xfrm>
          <a:prstGeom prst="flowChartProcess">
            <a:avLst/>
          </a:prstGeom>
          <a:solidFill>
            <a:srgbClr val="EDF3FD"/>
          </a:solidFill>
          <a:ln w="9525">
            <a:solidFill>
              <a:schemeClr val="tx1"/>
            </a:solidFill>
            <a:miter lim="800000"/>
            <a:headEnd/>
            <a:tailEnd/>
          </a:ln>
        </p:spPr>
        <p:txBody>
          <a:bodyPr wrap="none" anchor="ctr"/>
          <a:lstStyle/>
          <a:p>
            <a:r>
              <a:rPr lang="en-US"/>
              <a:t>VariableID</a:t>
            </a:r>
          </a:p>
          <a:p>
            <a:r>
              <a:rPr lang="en-US"/>
              <a:t>DsType</a:t>
            </a:r>
          </a:p>
          <a:p>
            <a:r>
              <a:rPr lang="en-US"/>
              <a:t>DsSource </a:t>
            </a:r>
          </a:p>
          <a:p>
            <a:r>
              <a:rPr lang="en-US"/>
              <a:t>TsTable</a:t>
            </a:r>
          </a:p>
          <a:p>
            <a:r>
              <a:rPr lang="en-US"/>
              <a:t>StartTime</a:t>
            </a:r>
          </a:p>
          <a:p>
            <a:r>
              <a:rPr lang="en-US"/>
              <a:t>EndTime</a:t>
            </a:r>
          </a:p>
          <a:p>
            <a:r>
              <a:rPr lang="en-US"/>
              <a:t>StepCount</a:t>
            </a:r>
          </a:p>
        </p:txBody>
      </p:sp>
      <p:pic>
        <p:nvPicPr>
          <p:cNvPr id="45063" name="Picture 59" descr="f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0138" y="4748213"/>
            <a:ext cx="903287" cy="1365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4" name="Picture 62" descr="f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2538" y="4900613"/>
            <a:ext cx="903287" cy="1365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5" name="Picture 63" descr="f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4938" y="5053013"/>
            <a:ext cx="903287" cy="1365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6" name="TextBox 8"/>
          <p:cNvSpPr txBox="1">
            <a:spLocks noChangeArrowheads="1"/>
          </p:cNvSpPr>
          <p:nvPr/>
        </p:nvSpPr>
        <p:spPr bwMode="auto">
          <a:xfrm>
            <a:off x="3505200" y="6259513"/>
            <a:ext cx="1582738" cy="369887"/>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Raster Series</a:t>
            </a:r>
          </a:p>
        </p:txBody>
      </p:sp>
      <p:sp>
        <p:nvSpPr>
          <p:cNvPr id="45067" name="TextBox 9"/>
          <p:cNvSpPr txBox="1">
            <a:spLocks noChangeArrowheads="1"/>
          </p:cNvSpPr>
          <p:nvPr/>
        </p:nvSpPr>
        <p:spPr bwMode="auto">
          <a:xfrm>
            <a:off x="1044575" y="5573713"/>
            <a:ext cx="1698625" cy="369887"/>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Feature Series</a:t>
            </a:r>
          </a:p>
        </p:txBody>
      </p:sp>
      <p:sp>
        <p:nvSpPr>
          <p:cNvPr id="45068" name="TextBox 10"/>
          <p:cNvSpPr txBox="1">
            <a:spLocks noChangeArrowheads="1"/>
          </p:cNvSpPr>
          <p:nvPr/>
        </p:nvSpPr>
        <p:spPr bwMode="auto">
          <a:xfrm>
            <a:off x="596900" y="2743200"/>
            <a:ext cx="3365500" cy="36988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Attribute Series, e.g., NEXRAD</a:t>
            </a:r>
          </a:p>
        </p:txBody>
      </p:sp>
      <p:cxnSp>
        <p:nvCxnSpPr>
          <p:cNvPr id="15" name="Straight Arrow Connector 14"/>
          <p:cNvCxnSpPr/>
          <p:nvPr/>
        </p:nvCxnSpPr>
        <p:spPr>
          <a:xfrm flipV="1">
            <a:off x="4876800" y="46482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81400" y="4343400"/>
            <a:ext cx="1600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14800" y="2819400"/>
            <a:ext cx="10668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962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1011814" y="1719262"/>
            <a:ext cx="9303762" cy="606266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362200" y="2486025"/>
            <a:ext cx="4638675" cy="132397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429000" y="3886200"/>
            <a:ext cx="3381375" cy="1752600"/>
          </a:xfrm>
          <a:prstGeom prst="rect">
            <a:avLst/>
          </a:prstGeom>
          <a:noFill/>
          <a:ln w="9525">
            <a:noFill/>
            <a:miter lim="800000"/>
            <a:headEnd/>
            <a:tailEnd/>
          </a:ln>
        </p:spPr>
      </p:pic>
      <p:sp>
        <p:nvSpPr>
          <p:cNvPr id="6" name="Rounded Rectangle 5"/>
          <p:cNvSpPr/>
          <p:nvPr/>
        </p:nvSpPr>
        <p:spPr>
          <a:xfrm>
            <a:off x="3810000" y="3124200"/>
            <a:ext cx="457200" cy="228600"/>
          </a:xfrm>
          <a:prstGeom prst="round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400550" y="3886200"/>
            <a:ext cx="609600" cy="304800"/>
          </a:xfrm>
          <a:prstGeom prst="round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stCxn id="6" idx="2"/>
            <a:endCxn id="7" idx="0"/>
          </p:cNvCxnSpPr>
          <p:nvPr/>
        </p:nvCxnSpPr>
        <p:spPr>
          <a:xfrm rot="16200000" flipH="1">
            <a:off x="4105275" y="3286125"/>
            <a:ext cx="533400" cy="666750"/>
          </a:xfrm>
          <a:prstGeom prst="line">
            <a:avLst/>
          </a:prstGeom>
          <a:ln w="28575">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5" cstate="print"/>
          <a:srcRect/>
          <a:stretch>
            <a:fillRect/>
          </a:stretch>
        </p:blipFill>
        <p:spPr bwMode="auto">
          <a:xfrm>
            <a:off x="5181600" y="1066800"/>
            <a:ext cx="1371600" cy="1304925"/>
          </a:xfrm>
          <a:prstGeom prst="rect">
            <a:avLst/>
          </a:prstGeom>
          <a:noFill/>
          <a:ln w="3175">
            <a:solidFill>
              <a:schemeClr val="tx1"/>
            </a:solidFill>
            <a:miter lim="800000"/>
            <a:headEnd/>
            <a:tailEnd/>
          </a:ln>
        </p:spPr>
      </p:pic>
      <p:sp>
        <p:nvSpPr>
          <p:cNvPr id="2" name="TextBox 1"/>
          <p:cNvSpPr txBox="1"/>
          <p:nvPr/>
        </p:nvSpPr>
        <p:spPr>
          <a:xfrm>
            <a:off x="1011814" y="381000"/>
            <a:ext cx="5095947" cy="461665"/>
          </a:xfrm>
          <a:prstGeom prst="rect">
            <a:avLst/>
          </a:prstGeom>
          <a:noFill/>
        </p:spPr>
        <p:txBody>
          <a:bodyPr wrap="none" rtlCol="0">
            <a:spAutoFit/>
          </a:bodyPr>
          <a:lstStyle/>
          <a:p>
            <a:r>
              <a:rPr lang="en-US" sz="2400" dirty="0" smtClean="0"/>
              <a:t>A Feature Series – Particle Tracking</a:t>
            </a:r>
            <a:endParaRPr lang="en-US" sz="2400" dirty="0"/>
          </a:p>
        </p:txBody>
      </p:sp>
    </p:spTree>
    <p:extLst>
      <p:ext uri="{BB962C8B-B14F-4D97-AF65-F5344CB8AC3E}">
        <p14:creationId xmlns:p14="http://schemas.microsoft.com/office/powerpoint/2010/main" val="145101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Data Cube</a:t>
            </a:r>
          </a:p>
        </p:txBody>
      </p:sp>
      <p:sp>
        <p:nvSpPr>
          <p:cNvPr id="17411" name="Rectangle 3"/>
          <p:cNvSpPr>
            <a:spLocks noChangeArrowheads="1"/>
          </p:cNvSpPr>
          <p:nvPr/>
        </p:nvSpPr>
        <p:spPr bwMode="auto">
          <a:xfrm>
            <a:off x="2362200" y="18018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6" rIns="91410" bIns="45706" anchor="ctr">
            <a:spAutoFit/>
          </a:bodyPr>
          <a:lstStyle/>
          <a:p>
            <a:endParaRPr lang="en-US" sz="2400"/>
          </a:p>
        </p:txBody>
      </p:sp>
      <p:sp>
        <p:nvSpPr>
          <p:cNvPr id="17412" name="Rectangle 4"/>
          <p:cNvSpPr>
            <a:spLocks noChangeArrowheads="1"/>
          </p:cNvSpPr>
          <p:nvPr/>
        </p:nvSpPr>
        <p:spPr bwMode="auto">
          <a:xfrm>
            <a:off x="2362200" y="4449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6" rIns="91410" bIns="45706" anchor="ctr">
            <a:spAutoFit/>
          </a:bodyPr>
          <a:lstStyle/>
          <a:p>
            <a:endParaRPr lang="en-US" sz="2400"/>
          </a:p>
        </p:txBody>
      </p:sp>
      <p:sp>
        <p:nvSpPr>
          <p:cNvPr id="556037" name="Line 5"/>
          <p:cNvSpPr>
            <a:spLocks noChangeShapeType="1"/>
          </p:cNvSpPr>
          <p:nvPr/>
        </p:nvSpPr>
        <p:spPr bwMode="auto">
          <a:xfrm flipH="1" flipV="1">
            <a:off x="4038600" y="2209800"/>
            <a:ext cx="0" cy="2438400"/>
          </a:xfrm>
          <a:prstGeom prst="line">
            <a:avLst/>
          </a:prstGeom>
          <a:noFill/>
          <a:ln w="28575">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556038" name="Line 6"/>
          <p:cNvSpPr>
            <a:spLocks noChangeShapeType="1"/>
          </p:cNvSpPr>
          <p:nvPr/>
        </p:nvSpPr>
        <p:spPr bwMode="auto">
          <a:xfrm flipH="1">
            <a:off x="2362200" y="4648200"/>
            <a:ext cx="1676400" cy="990600"/>
          </a:xfrm>
          <a:prstGeom prst="line">
            <a:avLst/>
          </a:prstGeom>
          <a:noFill/>
          <a:ln w="28575">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556039" name="Line 7"/>
          <p:cNvSpPr>
            <a:spLocks noChangeShapeType="1"/>
          </p:cNvSpPr>
          <p:nvPr/>
        </p:nvSpPr>
        <p:spPr bwMode="auto">
          <a:xfrm>
            <a:off x="4038600" y="4648200"/>
            <a:ext cx="2362200" cy="0"/>
          </a:xfrm>
          <a:prstGeom prst="line">
            <a:avLst/>
          </a:prstGeom>
          <a:noFill/>
          <a:ln w="28575">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7416" name="Text Box 8"/>
          <p:cNvSpPr txBox="1">
            <a:spLocks noChangeArrowheads="1"/>
          </p:cNvSpPr>
          <p:nvPr/>
        </p:nvSpPr>
        <p:spPr bwMode="auto">
          <a:xfrm>
            <a:off x="5791200" y="4648200"/>
            <a:ext cx="2597125" cy="4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10" tIns="45706" rIns="91410"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Space, </a:t>
            </a:r>
            <a:r>
              <a:rPr lang="en-US" sz="2400" dirty="0" err="1" smtClean="0">
                <a:solidFill>
                  <a:srgbClr val="00B050"/>
                </a:solidFill>
              </a:rPr>
              <a:t>FeatureID</a:t>
            </a:r>
            <a:endParaRPr lang="en-US" sz="2400" dirty="0">
              <a:solidFill>
                <a:srgbClr val="00B050"/>
              </a:solidFill>
            </a:endParaRPr>
          </a:p>
        </p:txBody>
      </p:sp>
      <p:sp>
        <p:nvSpPr>
          <p:cNvPr id="17417" name="Text Box 9"/>
          <p:cNvSpPr txBox="1">
            <a:spLocks noChangeArrowheads="1"/>
          </p:cNvSpPr>
          <p:nvPr/>
        </p:nvSpPr>
        <p:spPr bwMode="auto">
          <a:xfrm>
            <a:off x="4114800" y="1984375"/>
            <a:ext cx="2002411" cy="4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6" rIns="91410"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Time, </a:t>
            </a:r>
            <a:r>
              <a:rPr lang="en-US" sz="2400" dirty="0" err="1" smtClean="0">
                <a:solidFill>
                  <a:srgbClr val="00B050"/>
                </a:solidFill>
              </a:rPr>
              <a:t>TsTime</a:t>
            </a:r>
            <a:endParaRPr lang="en-US" sz="2400" dirty="0">
              <a:solidFill>
                <a:srgbClr val="00B050"/>
              </a:solidFill>
            </a:endParaRPr>
          </a:p>
        </p:txBody>
      </p:sp>
      <p:sp>
        <p:nvSpPr>
          <p:cNvPr id="17418" name="Text Box 10"/>
          <p:cNvSpPr txBox="1">
            <a:spLocks noChangeArrowheads="1"/>
          </p:cNvSpPr>
          <p:nvPr/>
        </p:nvSpPr>
        <p:spPr bwMode="auto">
          <a:xfrm>
            <a:off x="2438400" y="5562600"/>
            <a:ext cx="2466512" cy="4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6" rIns="91410"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Variables, </a:t>
            </a:r>
            <a:r>
              <a:rPr lang="en-US" sz="2400" dirty="0" err="1" smtClean="0">
                <a:solidFill>
                  <a:srgbClr val="00B050"/>
                </a:solidFill>
              </a:rPr>
              <a:t>VarID</a:t>
            </a:r>
            <a:r>
              <a:rPr lang="en-US" sz="2400" dirty="0" smtClean="0"/>
              <a:t> </a:t>
            </a:r>
            <a:endParaRPr lang="en-US" sz="2400" dirty="0"/>
          </a:p>
        </p:txBody>
      </p:sp>
      <p:sp>
        <p:nvSpPr>
          <p:cNvPr id="556043" name="Line 11"/>
          <p:cNvSpPr>
            <a:spLocks noChangeShapeType="1"/>
          </p:cNvSpPr>
          <p:nvPr/>
        </p:nvSpPr>
        <p:spPr bwMode="auto">
          <a:xfrm flipH="1" flipV="1">
            <a:off x="5334000" y="3124200"/>
            <a:ext cx="0" cy="152400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56044" name="Line 12"/>
          <p:cNvSpPr>
            <a:spLocks noChangeShapeType="1"/>
          </p:cNvSpPr>
          <p:nvPr/>
        </p:nvSpPr>
        <p:spPr bwMode="auto">
          <a:xfrm flipV="1">
            <a:off x="3124200" y="3657600"/>
            <a:ext cx="0" cy="152400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56045" name="Line 13"/>
          <p:cNvSpPr>
            <a:spLocks noChangeShapeType="1"/>
          </p:cNvSpPr>
          <p:nvPr/>
        </p:nvSpPr>
        <p:spPr bwMode="auto">
          <a:xfrm flipV="1">
            <a:off x="4495800" y="3657600"/>
            <a:ext cx="0" cy="152400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56046" name="Line 14"/>
          <p:cNvSpPr>
            <a:spLocks noChangeShapeType="1"/>
          </p:cNvSpPr>
          <p:nvPr/>
        </p:nvSpPr>
        <p:spPr bwMode="auto">
          <a:xfrm flipH="1">
            <a:off x="4495800" y="4648200"/>
            <a:ext cx="838200" cy="53340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56047" name="Line 15"/>
          <p:cNvSpPr>
            <a:spLocks noChangeShapeType="1"/>
          </p:cNvSpPr>
          <p:nvPr/>
        </p:nvSpPr>
        <p:spPr bwMode="auto">
          <a:xfrm flipH="1">
            <a:off x="3124200" y="5181600"/>
            <a:ext cx="137160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56048" name="Line 16"/>
          <p:cNvSpPr>
            <a:spLocks noChangeShapeType="1"/>
          </p:cNvSpPr>
          <p:nvPr/>
        </p:nvSpPr>
        <p:spPr bwMode="auto">
          <a:xfrm flipH="1">
            <a:off x="4495800" y="3124200"/>
            <a:ext cx="838200" cy="53340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56049" name="Line 17"/>
          <p:cNvSpPr>
            <a:spLocks noChangeShapeType="1"/>
          </p:cNvSpPr>
          <p:nvPr/>
        </p:nvSpPr>
        <p:spPr bwMode="auto">
          <a:xfrm flipH="1">
            <a:off x="3124200" y="3657600"/>
            <a:ext cx="137160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56050" name="Line 18"/>
          <p:cNvSpPr>
            <a:spLocks noChangeShapeType="1"/>
          </p:cNvSpPr>
          <p:nvPr/>
        </p:nvSpPr>
        <p:spPr bwMode="auto">
          <a:xfrm flipV="1">
            <a:off x="3124200" y="3124200"/>
            <a:ext cx="914400" cy="53340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56051" name="Line 19"/>
          <p:cNvSpPr>
            <a:spLocks noChangeShapeType="1"/>
          </p:cNvSpPr>
          <p:nvPr/>
        </p:nvSpPr>
        <p:spPr bwMode="auto">
          <a:xfrm flipH="1">
            <a:off x="4038600" y="3124200"/>
            <a:ext cx="129540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56052" name="Oval 20"/>
          <p:cNvSpPr>
            <a:spLocks noChangeArrowheads="1"/>
          </p:cNvSpPr>
          <p:nvPr/>
        </p:nvSpPr>
        <p:spPr bwMode="auto">
          <a:xfrm>
            <a:off x="4419600" y="3581400"/>
            <a:ext cx="152400" cy="152400"/>
          </a:xfrm>
          <a:prstGeom prst="ellipse">
            <a:avLst/>
          </a:prstGeom>
          <a:solidFill>
            <a:srgbClr val="FF3300"/>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7429" name="Text Box 21"/>
          <p:cNvSpPr txBox="1">
            <a:spLocks noChangeArrowheads="1"/>
          </p:cNvSpPr>
          <p:nvPr/>
        </p:nvSpPr>
        <p:spPr bwMode="auto">
          <a:xfrm>
            <a:off x="4572000" y="3519488"/>
            <a:ext cx="34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D</a:t>
            </a:r>
          </a:p>
        </p:txBody>
      </p:sp>
      <p:sp>
        <p:nvSpPr>
          <p:cNvPr id="17430" name="Text Box 22"/>
          <p:cNvSpPr txBox="1">
            <a:spLocks noChangeArrowheads="1"/>
          </p:cNvSpPr>
          <p:nvPr/>
        </p:nvSpPr>
        <p:spPr bwMode="auto">
          <a:xfrm>
            <a:off x="4983189" y="55626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FF0000"/>
                </a:solidFill>
              </a:rPr>
              <a:t>“What”</a:t>
            </a:r>
          </a:p>
        </p:txBody>
      </p:sp>
      <p:sp>
        <p:nvSpPr>
          <p:cNvPr id="17431" name="Text Box 23"/>
          <p:cNvSpPr txBox="1">
            <a:spLocks noChangeArrowheads="1"/>
          </p:cNvSpPr>
          <p:nvPr/>
        </p:nvSpPr>
        <p:spPr bwMode="auto">
          <a:xfrm>
            <a:off x="5659438" y="4041775"/>
            <a:ext cx="128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0000"/>
                </a:solidFill>
              </a:rPr>
              <a:t>“Where”</a:t>
            </a:r>
          </a:p>
        </p:txBody>
      </p:sp>
      <p:sp>
        <p:nvSpPr>
          <p:cNvPr id="17432" name="Text Box 24"/>
          <p:cNvSpPr txBox="1">
            <a:spLocks noChangeArrowheads="1"/>
          </p:cNvSpPr>
          <p:nvPr/>
        </p:nvSpPr>
        <p:spPr bwMode="auto">
          <a:xfrm>
            <a:off x="4179888" y="2441575"/>
            <a:ext cx="118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0000"/>
                </a:solidFill>
              </a:rPr>
              <a:t>“When”</a:t>
            </a:r>
          </a:p>
        </p:txBody>
      </p:sp>
      <p:sp>
        <p:nvSpPr>
          <p:cNvPr id="17433" name="Text Box 25"/>
          <p:cNvSpPr txBox="1">
            <a:spLocks noChangeArrowheads="1"/>
          </p:cNvSpPr>
          <p:nvPr/>
        </p:nvSpPr>
        <p:spPr bwMode="auto">
          <a:xfrm>
            <a:off x="2514600" y="1371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A simple data model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be 168"/>
          <p:cNvSpPr/>
          <p:nvPr/>
        </p:nvSpPr>
        <p:spPr>
          <a:xfrm>
            <a:off x="6019800" y="1828800"/>
            <a:ext cx="228600" cy="1066800"/>
          </a:xfrm>
          <a:prstGeom prst="cube">
            <a:avLst>
              <a:gd name="adj" fmla="val 68699"/>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p:nvPr/>
        </p:nvCxnSpPr>
        <p:spPr>
          <a:xfrm>
            <a:off x="1219200" y="2743200"/>
            <a:ext cx="14478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 Box 6"/>
          <p:cNvSpPr txBox="1">
            <a:spLocks noChangeArrowheads="1"/>
          </p:cNvSpPr>
          <p:nvPr/>
        </p:nvSpPr>
        <p:spPr bwMode="auto">
          <a:xfrm>
            <a:off x="1634826" y="2438400"/>
            <a:ext cx="498774" cy="276963"/>
          </a:xfrm>
          <a:prstGeom prst="rect">
            <a:avLst/>
          </a:prstGeom>
          <a:noFill/>
          <a:ln w="2857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2791</a:t>
            </a:r>
            <a:endParaRPr lang="en-US" sz="1200" dirty="0">
              <a:ea typeface="Arial Unicode MS" pitchFamily="34" charset="-128"/>
              <a:cs typeface="Arial Unicode MS" pitchFamily="34" charset="-128"/>
            </a:endParaRPr>
          </a:p>
        </p:txBody>
      </p:sp>
      <p:sp>
        <p:nvSpPr>
          <p:cNvPr id="7" name="Text Box 7"/>
          <p:cNvSpPr txBox="1">
            <a:spLocks noChangeArrowheads="1"/>
          </p:cNvSpPr>
          <p:nvPr/>
        </p:nvSpPr>
        <p:spPr bwMode="auto">
          <a:xfrm>
            <a:off x="1208455" y="1551837"/>
            <a:ext cx="620345" cy="276963"/>
          </a:xfrm>
          <a:prstGeom prst="rect">
            <a:avLst/>
          </a:prstGeom>
          <a:noFill/>
          <a:ln w="952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TsTime</a:t>
            </a:r>
            <a:endParaRPr lang="en-US" sz="1200" dirty="0">
              <a:ea typeface="Arial Unicode MS" pitchFamily="34" charset="-128"/>
              <a:cs typeface="Arial Unicode MS" pitchFamily="34" charset="-128"/>
            </a:endParaRPr>
          </a:p>
        </p:txBody>
      </p:sp>
      <p:sp>
        <p:nvSpPr>
          <p:cNvPr id="8" name="Text Box 6"/>
          <p:cNvSpPr txBox="1">
            <a:spLocks noChangeArrowheads="1"/>
          </p:cNvSpPr>
          <p:nvPr/>
        </p:nvSpPr>
        <p:spPr bwMode="auto">
          <a:xfrm>
            <a:off x="2405968" y="2438400"/>
            <a:ext cx="794432" cy="276963"/>
          </a:xfrm>
          <a:prstGeom prst="rect">
            <a:avLst/>
          </a:prstGeom>
          <a:noFill/>
          <a:ln w="2857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FeatureID</a:t>
            </a:r>
            <a:endParaRPr lang="en-US" sz="1200" dirty="0">
              <a:ea typeface="Arial Unicode MS" pitchFamily="34" charset="-128"/>
              <a:cs typeface="Arial Unicode MS" pitchFamily="34" charset="-128"/>
            </a:endParaRPr>
          </a:p>
        </p:txBody>
      </p:sp>
      <p:sp>
        <p:nvSpPr>
          <p:cNvPr id="9" name="Text Box 8"/>
          <p:cNvSpPr txBox="1">
            <a:spLocks noChangeArrowheads="1"/>
          </p:cNvSpPr>
          <p:nvPr/>
        </p:nvSpPr>
        <p:spPr bwMode="auto">
          <a:xfrm>
            <a:off x="762000" y="3075837"/>
            <a:ext cx="522242" cy="276963"/>
          </a:xfrm>
          <a:prstGeom prst="rect">
            <a:avLst/>
          </a:prstGeom>
          <a:noFill/>
          <a:ln w="952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VarID</a:t>
            </a:r>
            <a:endParaRPr lang="en-US" sz="1200" dirty="0">
              <a:ea typeface="Arial Unicode MS" pitchFamily="34" charset="-128"/>
              <a:cs typeface="Arial Unicode MS" pitchFamily="34" charset="-128"/>
            </a:endParaRPr>
          </a:p>
        </p:txBody>
      </p:sp>
      <p:sp>
        <p:nvSpPr>
          <p:cNvPr id="36" name="Oval 35"/>
          <p:cNvSpPr>
            <a:spLocks noChangeArrowheads="1"/>
          </p:cNvSpPr>
          <p:nvPr/>
        </p:nvSpPr>
        <p:spPr bwMode="auto">
          <a:xfrm>
            <a:off x="1596384" y="2669442"/>
            <a:ext cx="156216" cy="149957"/>
          </a:xfrm>
          <a:prstGeom prst="ellipse">
            <a:avLst/>
          </a:prstGeom>
          <a:solidFill>
            <a:srgbClr val="0070C0"/>
          </a:solidFill>
          <a:ln w="9525">
            <a:solidFill>
              <a:schemeClr val="tx1"/>
            </a:solidFill>
            <a:round/>
            <a:headEnd/>
            <a:tailEnd/>
          </a:ln>
        </p:spPr>
        <p:txBody>
          <a:bodyPr wrap="none" anchor="ctr"/>
          <a:lstStyle/>
          <a:p>
            <a:endParaRPr lang="en-US" dirty="0"/>
          </a:p>
        </p:txBody>
      </p:sp>
      <p:cxnSp>
        <p:nvCxnSpPr>
          <p:cNvPr id="29" name="Straight Arrow Connector 28"/>
          <p:cNvCxnSpPr/>
          <p:nvPr/>
        </p:nvCxnSpPr>
        <p:spPr>
          <a:xfrm rot="5400000">
            <a:off x="762000" y="2743200"/>
            <a:ext cx="457200" cy="4572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647700" y="2171700"/>
            <a:ext cx="11430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219200" y="1828800"/>
            <a:ext cx="12192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14400" y="3048000"/>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56406" y="2590006"/>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677194" y="2590006"/>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980406" y="2285206"/>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Cube 66"/>
          <p:cNvSpPr/>
          <p:nvPr/>
        </p:nvSpPr>
        <p:spPr>
          <a:xfrm>
            <a:off x="1295400" y="1828800"/>
            <a:ext cx="381000" cy="1219200"/>
          </a:xfrm>
          <a:prstGeom prst="cube">
            <a:avLst>
              <a:gd name="adj" fmla="val 82589"/>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rot="5400000">
            <a:off x="2133600" y="18288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2133600" y="2743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14400" y="18288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3505200" y="2743200"/>
            <a:ext cx="14478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Text Box 6"/>
          <p:cNvSpPr txBox="1">
            <a:spLocks noChangeArrowheads="1"/>
          </p:cNvSpPr>
          <p:nvPr/>
        </p:nvSpPr>
        <p:spPr bwMode="auto">
          <a:xfrm>
            <a:off x="4691968" y="2438400"/>
            <a:ext cx="794432" cy="276963"/>
          </a:xfrm>
          <a:prstGeom prst="rect">
            <a:avLst/>
          </a:prstGeom>
          <a:noFill/>
          <a:ln w="2857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FeatureID</a:t>
            </a:r>
            <a:endParaRPr lang="en-US" sz="1200" dirty="0">
              <a:ea typeface="Arial Unicode MS" pitchFamily="34" charset="-128"/>
              <a:cs typeface="Arial Unicode MS" pitchFamily="34" charset="-128"/>
            </a:endParaRPr>
          </a:p>
        </p:txBody>
      </p:sp>
      <p:sp>
        <p:nvSpPr>
          <p:cNvPr id="123" name="Text Box 8"/>
          <p:cNvSpPr txBox="1">
            <a:spLocks noChangeArrowheads="1"/>
          </p:cNvSpPr>
          <p:nvPr/>
        </p:nvSpPr>
        <p:spPr bwMode="auto">
          <a:xfrm>
            <a:off x="3048000" y="3075837"/>
            <a:ext cx="522242" cy="276963"/>
          </a:xfrm>
          <a:prstGeom prst="rect">
            <a:avLst/>
          </a:prstGeom>
          <a:noFill/>
          <a:ln w="952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VarID</a:t>
            </a:r>
            <a:endParaRPr lang="en-US" sz="1200" dirty="0">
              <a:ea typeface="Arial Unicode MS" pitchFamily="34" charset="-128"/>
              <a:cs typeface="Arial Unicode MS" pitchFamily="34" charset="-128"/>
            </a:endParaRPr>
          </a:p>
        </p:txBody>
      </p:sp>
      <p:cxnSp>
        <p:nvCxnSpPr>
          <p:cNvPr id="125" name="Straight Arrow Connector 124"/>
          <p:cNvCxnSpPr/>
          <p:nvPr/>
        </p:nvCxnSpPr>
        <p:spPr>
          <a:xfrm rot="5400000">
            <a:off x="3048000" y="2743200"/>
            <a:ext cx="457200" cy="4572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flipH="1" flipV="1">
            <a:off x="2933700" y="2171700"/>
            <a:ext cx="11430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3505200" y="1828800"/>
            <a:ext cx="12192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200400" y="3048000"/>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2742406" y="2590006"/>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4266406" y="2285206"/>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4419600" y="2743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5791200" y="2743200"/>
            <a:ext cx="14478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Text Box 6"/>
          <p:cNvSpPr txBox="1">
            <a:spLocks noChangeArrowheads="1"/>
          </p:cNvSpPr>
          <p:nvPr/>
        </p:nvSpPr>
        <p:spPr bwMode="auto">
          <a:xfrm>
            <a:off x="6206826" y="2438400"/>
            <a:ext cx="498774" cy="276963"/>
          </a:xfrm>
          <a:prstGeom prst="rect">
            <a:avLst/>
          </a:prstGeom>
          <a:noFill/>
          <a:ln w="2857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2791</a:t>
            </a:r>
            <a:endParaRPr lang="en-US" sz="1200" dirty="0">
              <a:ea typeface="Arial Unicode MS" pitchFamily="34" charset="-128"/>
              <a:cs typeface="Arial Unicode MS" pitchFamily="34" charset="-128"/>
            </a:endParaRPr>
          </a:p>
        </p:txBody>
      </p:sp>
      <p:sp>
        <p:nvSpPr>
          <p:cNvPr id="140" name="Text Box 6"/>
          <p:cNvSpPr txBox="1">
            <a:spLocks noChangeArrowheads="1"/>
          </p:cNvSpPr>
          <p:nvPr/>
        </p:nvSpPr>
        <p:spPr bwMode="auto">
          <a:xfrm>
            <a:off x="6977968" y="2438400"/>
            <a:ext cx="794432" cy="276963"/>
          </a:xfrm>
          <a:prstGeom prst="rect">
            <a:avLst/>
          </a:prstGeom>
          <a:noFill/>
          <a:ln w="2857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FeatureID</a:t>
            </a:r>
            <a:endParaRPr lang="en-US" sz="1200" dirty="0">
              <a:ea typeface="Arial Unicode MS" pitchFamily="34" charset="-128"/>
              <a:cs typeface="Arial Unicode MS" pitchFamily="34" charset="-128"/>
            </a:endParaRPr>
          </a:p>
        </p:txBody>
      </p:sp>
      <p:sp>
        <p:nvSpPr>
          <p:cNvPr id="141" name="Text Box 8"/>
          <p:cNvSpPr txBox="1">
            <a:spLocks noChangeArrowheads="1"/>
          </p:cNvSpPr>
          <p:nvPr/>
        </p:nvSpPr>
        <p:spPr bwMode="auto">
          <a:xfrm>
            <a:off x="5334000" y="3075837"/>
            <a:ext cx="522242" cy="276963"/>
          </a:xfrm>
          <a:prstGeom prst="rect">
            <a:avLst/>
          </a:prstGeom>
          <a:noFill/>
          <a:ln w="952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VarID</a:t>
            </a:r>
            <a:endParaRPr lang="en-US" sz="1200" dirty="0">
              <a:ea typeface="Arial Unicode MS" pitchFamily="34" charset="-128"/>
              <a:cs typeface="Arial Unicode MS" pitchFamily="34" charset="-128"/>
            </a:endParaRPr>
          </a:p>
        </p:txBody>
      </p:sp>
      <p:sp>
        <p:nvSpPr>
          <p:cNvPr id="142" name="Oval 141"/>
          <p:cNvSpPr>
            <a:spLocks noChangeArrowheads="1"/>
          </p:cNvSpPr>
          <p:nvPr/>
        </p:nvSpPr>
        <p:spPr bwMode="auto">
          <a:xfrm>
            <a:off x="6168384" y="2669442"/>
            <a:ext cx="156216" cy="149957"/>
          </a:xfrm>
          <a:prstGeom prst="ellipse">
            <a:avLst/>
          </a:prstGeom>
          <a:solidFill>
            <a:srgbClr val="0070C0"/>
          </a:solidFill>
          <a:ln w="9525">
            <a:solidFill>
              <a:schemeClr val="tx1"/>
            </a:solidFill>
            <a:round/>
            <a:headEnd/>
            <a:tailEnd/>
          </a:ln>
        </p:spPr>
        <p:txBody>
          <a:bodyPr wrap="none" anchor="ctr"/>
          <a:lstStyle/>
          <a:p>
            <a:endParaRPr lang="en-US" dirty="0"/>
          </a:p>
        </p:txBody>
      </p:sp>
      <p:cxnSp>
        <p:nvCxnSpPr>
          <p:cNvPr id="143" name="Straight Arrow Connector 142"/>
          <p:cNvCxnSpPr/>
          <p:nvPr/>
        </p:nvCxnSpPr>
        <p:spPr>
          <a:xfrm rot="5400000">
            <a:off x="5334000" y="2743200"/>
            <a:ext cx="457200" cy="4572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flipH="1" flipV="1">
            <a:off x="5219700" y="2171700"/>
            <a:ext cx="11430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5791200" y="1828800"/>
            <a:ext cx="12192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486400" y="3048000"/>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5028406" y="2590006"/>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6552406" y="2285206"/>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6705600" y="2743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5486400" y="18288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p:cNvSpPr>
            <a:spLocks noChangeArrowheads="1"/>
          </p:cNvSpPr>
          <p:nvPr/>
        </p:nvSpPr>
        <p:spPr bwMode="auto">
          <a:xfrm>
            <a:off x="3276600" y="2821843"/>
            <a:ext cx="156216" cy="149957"/>
          </a:xfrm>
          <a:prstGeom prst="ellipse">
            <a:avLst/>
          </a:prstGeom>
          <a:solidFill>
            <a:srgbClr val="FFFF00"/>
          </a:solidFill>
          <a:ln w="9525">
            <a:solidFill>
              <a:schemeClr val="tx1"/>
            </a:solidFill>
            <a:round/>
            <a:headEnd/>
            <a:tailEnd/>
          </a:ln>
        </p:spPr>
        <p:txBody>
          <a:bodyPr wrap="none" anchor="ctr"/>
          <a:lstStyle/>
          <a:p>
            <a:endParaRPr lang="en-US" dirty="0"/>
          </a:p>
        </p:txBody>
      </p:sp>
      <p:sp>
        <p:nvSpPr>
          <p:cNvPr id="133" name="Cube 132"/>
          <p:cNvSpPr/>
          <p:nvPr/>
        </p:nvSpPr>
        <p:spPr>
          <a:xfrm>
            <a:off x="3352800" y="1981200"/>
            <a:ext cx="1219200" cy="914400"/>
          </a:xfrm>
          <a:prstGeom prst="cube">
            <a:avLst>
              <a:gd name="adj" fmla="val 4501"/>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a:spLocks noChangeArrowheads="1"/>
          </p:cNvSpPr>
          <p:nvPr/>
        </p:nvSpPr>
        <p:spPr bwMode="auto">
          <a:xfrm>
            <a:off x="5562600" y="2821843"/>
            <a:ext cx="156216" cy="149957"/>
          </a:xfrm>
          <a:prstGeom prst="ellipse">
            <a:avLst/>
          </a:prstGeom>
          <a:solidFill>
            <a:srgbClr val="FFFF00"/>
          </a:solidFill>
          <a:ln w="9525">
            <a:solidFill>
              <a:schemeClr val="tx1"/>
            </a:solidFill>
            <a:round/>
            <a:headEnd/>
            <a:tailEnd/>
          </a:ln>
        </p:spPr>
        <p:txBody>
          <a:bodyPr wrap="none" anchor="ctr"/>
          <a:lstStyle/>
          <a:p>
            <a:endParaRPr lang="en-US" dirty="0"/>
          </a:p>
        </p:txBody>
      </p:sp>
      <p:sp>
        <p:nvSpPr>
          <p:cNvPr id="157" name="Cube 156"/>
          <p:cNvSpPr/>
          <p:nvPr/>
        </p:nvSpPr>
        <p:spPr>
          <a:xfrm>
            <a:off x="5638800" y="1981200"/>
            <a:ext cx="1219200" cy="914400"/>
          </a:xfrm>
          <a:prstGeom prst="cube">
            <a:avLst>
              <a:gd name="adj" fmla="val 4501"/>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Text Box 7"/>
          <p:cNvSpPr txBox="1">
            <a:spLocks noChangeArrowheads="1"/>
          </p:cNvSpPr>
          <p:nvPr/>
        </p:nvSpPr>
        <p:spPr bwMode="auto">
          <a:xfrm>
            <a:off x="838200" y="1551837"/>
            <a:ext cx="351297" cy="276963"/>
          </a:xfrm>
          <a:prstGeom prst="rect">
            <a:avLst/>
          </a:prstGeom>
          <a:noFill/>
          <a:ln w="952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(a)</a:t>
            </a:r>
            <a:endParaRPr lang="en-US" sz="1200" dirty="0">
              <a:ea typeface="Arial Unicode MS" pitchFamily="34" charset="-128"/>
              <a:cs typeface="Arial Unicode MS" pitchFamily="34" charset="-128"/>
            </a:endParaRPr>
          </a:p>
        </p:txBody>
      </p:sp>
      <p:sp>
        <p:nvSpPr>
          <p:cNvPr id="162" name="Text Box 7"/>
          <p:cNvSpPr txBox="1">
            <a:spLocks noChangeArrowheads="1"/>
          </p:cNvSpPr>
          <p:nvPr/>
        </p:nvSpPr>
        <p:spPr bwMode="auto">
          <a:xfrm>
            <a:off x="3071291" y="1551837"/>
            <a:ext cx="357709" cy="276963"/>
          </a:xfrm>
          <a:prstGeom prst="rect">
            <a:avLst/>
          </a:prstGeom>
          <a:noFill/>
          <a:ln w="952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(b)</a:t>
            </a:r>
            <a:endParaRPr lang="en-US" sz="1200" dirty="0">
              <a:ea typeface="Arial Unicode MS" pitchFamily="34" charset="-128"/>
              <a:cs typeface="Arial Unicode MS" pitchFamily="34" charset="-128"/>
            </a:endParaRPr>
          </a:p>
        </p:txBody>
      </p:sp>
      <p:sp>
        <p:nvSpPr>
          <p:cNvPr id="163" name="Text Box 7"/>
          <p:cNvSpPr txBox="1">
            <a:spLocks noChangeArrowheads="1"/>
          </p:cNvSpPr>
          <p:nvPr/>
        </p:nvSpPr>
        <p:spPr bwMode="auto">
          <a:xfrm>
            <a:off x="5371717" y="1551837"/>
            <a:ext cx="343283" cy="276963"/>
          </a:xfrm>
          <a:prstGeom prst="rect">
            <a:avLst/>
          </a:prstGeom>
          <a:noFill/>
          <a:ln w="952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(c)</a:t>
            </a:r>
            <a:endParaRPr lang="en-US" sz="1200" dirty="0">
              <a:ea typeface="Arial Unicode MS" pitchFamily="34" charset="-128"/>
              <a:cs typeface="Arial Unicode MS" pitchFamily="34" charset="-128"/>
            </a:endParaRPr>
          </a:p>
        </p:txBody>
      </p:sp>
      <p:sp>
        <p:nvSpPr>
          <p:cNvPr id="164" name="Text Box 7"/>
          <p:cNvSpPr txBox="1">
            <a:spLocks noChangeArrowheads="1"/>
          </p:cNvSpPr>
          <p:nvPr/>
        </p:nvSpPr>
        <p:spPr bwMode="auto">
          <a:xfrm>
            <a:off x="3494455" y="1551837"/>
            <a:ext cx="620345" cy="276963"/>
          </a:xfrm>
          <a:prstGeom prst="rect">
            <a:avLst/>
          </a:prstGeom>
          <a:noFill/>
          <a:ln w="952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TsTime</a:t>
            </a:r>
            <a:endParaRPr lang="en-US" sz="1200" dirty="0">
              <a:ea typeface="Arial Unicode MS" pitchFamily="34" charset="-128"/>
              <a:cs typeface="Arial Unicode MS" pitchFamily="34" charset="-128"/>
            </a:endParaRPr>
          </a:p>
        </p:txBody>
      </p:sp>
      <p:sp>
        <p:nvSpPr>
          <p:cNvPr id="165" name="Text Box 7"/>
          <p:cNvSpPr txBox="1">
            <a:spLocks noChangeArrowheads="1"/>
          </p:cNvSpPr>
          <p:nvPr/>
        </p:nvSpPr>
        <p:spPr bwMode="auto">
          <a:xfrm>
            <a:off x="5780455" y="1551837"/>
            <a:ext cx="620345" cy="276963"/>
          </a:xfrm>
          <a:prstGeom prst="rect">
            <a:avLst/>
          </a:prstGeom>
          <a:noFill/>
          <a:ln w="952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TsTime</a:t>
            </a:r>
            <a:endParaRPr lang="en-US" sz="1200" dirty="0">
              <a:ea typeface="Arial Unicode MS" pitchFamily="34" charset="-128"/>
              <a:cs typeface="Arial Unicode MS" pitchFamily="34" charset="-128"/>
            </a:endParaRPr>
          </a:p>
        </p:txBody>
      </p:sp>
      <p:sp>
        <p:nvSpPr>
          <p:cNvPr id="168" name="Cube 167"/>
          <p:cNvSpPr/>
          <p:nvPr/>
        </p:nvSpPr>
        <p:spPr>
          <a:xfrm>
            <a:off x="5867400" y="1981200"/>
            <a:ext cx="228600" cy="1066800"/>
          </a:xfrm>
          <a:prstGeom prst="cube">
            <a:avLst>
              <a:gd name="adj" fmla="val 68699"/>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6" name="Straight Connector 145"/>
          <p:cNvCxnSpPr/>
          <p:nvPr/>
        </p:nvCxnSpPr>
        <p:spPr>
          <a:xfrm flipV="1">
            <a:off x="5486400" y="2133600"/>
            <a:ext cx="12192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6249194" y="2590006"/>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6705600" y="18288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3963194" y="2590006"/>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4419600" y="18288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200400" y="18288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3200400" y="2133600"/>
            <a:ext cx="12192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14400" y="2133600"/>
            <a:ext cx="12192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 Box 6"/>
          <p:cNvSpPr txBox="1">
            <a:spLocks noChangeArrowheads="1"/>
          </p:cNvSpPr>
          <p:nvPr/>
        </p:nvSpPr>
        <p:spPr bwMode="auto">
          <a:xfrm>
            <a:off x="3158826" y="2590800"/>
            <a:ext cx="498774" cy="276963"/>
          </a:xfrm>
          <a:prstGeom prst="rect">
            <a:avLst/>
          </a:prstGeom>
          <a:noFill/>
          <a:ln w="2857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6875</a:t>
            </a:r>
            <a:endParaRPr lang="en-US" sz="1200" dirty="0">
              <a:ea typeface="Arial Unicode MS" pitchFamily="34" charset="-128"/>
              <a:cs typeface="Arial Unicode MS" pitchFamily="34" charset="-128"/>
            </a:endParaRPr>
          </a:p>
        </p:txBody>
      </p:sp>
      <p:sp>
        <p:nvSpPr>
          <p:cNvPr id="64" name="Text Box 6"/>
          <p:cNvSpPr txBox="1">
            <a:spLocks noChangeArrowheads="1"/>
          </p:cNvSpPr>
          <p:nvPr/>
        </p:nvSpPr>
        <p:spPr bwMode="auto">
          <a:xfrm>
            <a:off x="5444826" y="2590800"/>
            <a:ext cx="498774" cy="276963"/>
          </a:xfrm>
          <a:prstGeom prst="rect">
            <a:avLst/>
          </a:prstGeom>
          <a:noFill/>
          <a:ln w="28575">
            <a:noFill/>
            <a:miter lim="800000"/>
            <a:headEnd/>
            <a:tailEnd/>
          </a:ln>
        </p:spPr>
        <p:txBody>
          <a:bodyPr wrap="none" lIns="91400" tIns="45702" rIns="91400" bIns="45702">
            <a:spAutoFit/>
          </a:bodyPr>
          <a:lstStyle/>
          <a:p>
            <a:pPr defTabSz="457200"/>
            <a:r>
              <a:rPr lang="en-US" sz="1200" dirty="0" smtClean="0">
                <a:ea typeface="Arial Unicode MS" pitchFamily="34" charset="-128"/>
                <a:cs typeface="Arial Unicode MS" pitchFamily="34" charset="-128"/>
              </a:rPr>
              <a:t>6875</a:t>
            </a:r>
            <a:endParaRPr lang="en-US" sz="1200" dirty="0">
              <a:ea typeface="Arial Unicode MS" pitchFamily="34" charset="-128"/>
              <a:cs typeface="Arial Unicode MS" pitchFamily="34" charset="-128"/>
            </a:endParaRPr>
          </a:p>
        </p:txBody>
      </p:sp>
      <p:sp>
        <p:nvSpPr>
          <p:cNvPr id="65" name="TextBox 64"/>
          <p:cNvSpPr txBox="1"/>
          <p:nvPr/>
        </p:nvSpPr>
        <p:spPr>
          <a:xfrm>
            <a:off x="990600" y="381000"/>
            <a:ext cx="7315200" cy="646331"/>
          </a:xfrm>
          <a:prstGeom prst="rect">
            <a:avLst/>
          </a:prstGeom>
          <a:noFill/>
        </p:spPr>
        <p:txBody>
          <a:bodyPr wrap="square" rtlCol="0">
            <a:spAutoFit/>
          </a:bodyPr>
          <a:lstStyle/>
          <a:p>
            <a:r>
              <a:rPr lang="en-US" sz="3600" dirty="0" smtClean="0"/>
              <a:t>Time Series in the Data Cube</a:t>
            </a:r>
            <a:endParaRPr lang="en-US" sz="3600" dirty="0"/>
          </a:p>
        </p:txBody>
      </p:sp>
      <p:sp>
        <p:nvSpPr>
          <p:cNvPr id="2" name="TextBox 1"/>
          <p:cNvSpPr txBox="1"/>
          <p:nvPr/>
        </p:nvSpPr>
        <p:spPr>
          <a:xfrm>
            <a:off x="525406" y="3745468"/>
            <a:ext cx="2141594" cy="923330"/>
          </a:xfrm>
          <a:prstGeom prst="rect">
            <a:avLst/>
          </a:prstGeom>
          <a:noFill/>
        </p:spPr>
        <p:txBody>
          <a:bodyPr wrap="square" rtlCol="0">
            <a:spAutoFit/>
          </a:bodyPr>
          <a:lstStyle/>
          <a:p>
            <a:r>
              <a:rPr lang="en-US" dirty="0" smtClean="0"/>
              <a:t>{</a:t>
            </a:r>
            <a:r>
              <a:rPr lang="en-US" dirty="0" err="1" smtClean="0"/>
              <a:t>FeatureID</a:t>
            </a:r>
            <a:r>
              <a:rPr lang="en-US" dirty="0" smtClean="0"/>
              <a:t> = 2791} gives all data for a </a:t>
            </a:r>
            <a:r>
              <a:rPr lang="en-US" dirty="0" smtClean="0">
                <a:solidFill>
                  <a:srgbClr val="FF0000"/>
                </a:solidFill>
              </a:rPr>
              <a:t>feature</a:t>
            </a:r>
            <a:endParaRPr lang="en-US" dirty="0">
              <a:solidFill>
                <a:srgbClr val="FF0000"/>
              </a:solidFill>
            </a:endParaRPr>
          </a:p>
        </p:txBody>
      </p:sp>
      <p:sp>
        <p:nvSpPr>
          <p:cNvPr id="66" name="TextBox 65"/>
          <p:cNvSpPr txBox="1"/>
          <p:nvPr/>
        </p:nvSpPr>
        <p:spPr>
          <a:xfrm>
            <a:off x="3172428" y="3713202"/>
            <a:ext cx="1780572" cy="923330"/>
          </a:xfrm>
          <a:prstGeom prst="rect">
            <a:avLst/>
          </a:prstGeom>
          <a:noFill/>
        </p:spPr>
        <p:txBody>
          <a:bodyPr wrap="square" rtlCol="0">
            <a:spAutoFit/>
          </a:bodyPr>
          <a:lstStyle/>
          <a:p>
            <a:r>
              <a:rPr lang="en-US" dirty="0" smtClean="0"/>
              <a:t>{</a:t>
            </a:r>
            <a:r>
              <a:rPr lang="en-US" dirty="0" err="1" smtClean="0"/>
              <a:t>VarID</a:t>
            </a:r>
            <a:r>
              <a:rPr lang="en-US" dirty="0" smtClean="0"/>
              <a:t> = 6875} gives all data for a </a:t>
            </a:r>
            <a:r>
              <a:rPr lang="en-US" dirty="0" smtClean="0">
                <a:solidFill>
                  <a:srgbClr val="FF0000"/>
                </a:solidFill>
              </a:rPr>
              <a:t>variable</a:t>
            </a:r>
            <a:endParaRPr lang="en-US" dirty="0">
              <a:solidFill>
                <a:srgbClr val="FF0000"/>
              </a:solidFill>
            </a:endParaRPr>
          </a:p>
        </p:txBody>
      </p:sp>
      <p:sp>
        <p:nvSpPr>
          <p:cNvPr id="69" name="TextBox 68"/>
          <p:cNvSpPr txBox="1"/>
          <p:nvPr/>
        </p:nvSpPr>
        <p:spPr>
          <a:xfrm>
            <a:off x="5691352" y="3745468"/>
            <a:ext cx="2690648" cy="923330"/>
          </a:xfrm>
          <a:prstGeom prst="rect">
            <a:avLst/>
          </a:prstGeom>
          <a:noFill/>
        </p:spPr>
        <p:txBody>
          <a:bodyPr wrap="square" rtlCol="0">
            <a:spAutoFit/>
          </a:bodyPr>
          <a:lstStyle/>
          <a:p>
            <a:r>
              <a:rPr lang="en-US" dirty="0" smtClean="0"/>
              <a:t>{Feature ID = 2791 and </a:t>
            </a:r>
            <a:r>
              <a:rPr lang="en-US" dirty="0" err="1" smtClean="0"/>
              <a:t>VarID</a:t>
            </a:r>
            <a:r>
              <a:rPr lang="en-US" dirty="0" smtClean="0"/>
              <a:t> = 6875} gives a </a:t>
            </a:r>
            <a:r>
              <a:rPr lang="en-US" dirty="0" smtClean="0">
                <a:solidFill>
                  <a:srgbClr val="FF0000"/>
                </a:solidFill>
              </a:rPr>
              <a:t>time series </a:t>
            </a:r>
            <a:endParaRPr lang="en-US" dirty="0">
              <a:solidFill>
                <a:srgbClr val="FF0000"/>
              </a:solidFill>
            </a:endParaRPr>
          </a:p>
        </p:txBody>
      </p:sp>
    </p:spTree>
    <p:extLst>
      <p:ext uri="{BB962C8B-B14F-4D97-AF65-F5344CB8AC3E}">
        <p14:creationId xmlns:p14="http://schemas.microsoft.com/office/powerpoint/2010/main" val="199112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0"/>
            <a:ext cx="8229600" cy="1143000"/>
          </a:xfrm>
        </p:spPr>
        <p:txBody>
          <a:bodyPr/>
          <a:lstStyle/>
          <a:p>
            <a:pPr eaLnBrk="1" hangingPunct="1"/>
            <a:r>
              <a:rPr lang="en-US" sz="3200" smtClean="0"/>
              <a:t>Space, Time, Variables and </a:t>
            </a:r>
            <a:r>
              <a:rPr lang="en-US" sz="3200" smtClean="0">
                <a:solidFill>
                  <a:srgbClr val="FF0000"/>
                </a:solidFill>
              </a:rPr>
              <a:t>Observations</a:t>
            </a:r>
          </a:p>
        </p:txBody>
      </p:sp>
      <p:grpSp>
        <p:nvGrpSpPr>
          <p:cNvPr id="22531" name="Group 3"/>
          <p:cNvGrpSpPr>
            <a:grpSpLocks/>
          </p:cNvGrpSpPr>
          <p:nvPr/>
        </p:nvGrpSpPr>
        <p:grpSpPr bwMode="auto">
          <a:xfrm>
            <a:off x="990600" y="1633538"/>
            <a:ext cx="7205663" cy="4759325"/>
            <a:chOff x="624" y="1029"/>
            <a:chExt cx="4539" cy="2998"/>
          </a:xfrm>
        </p:grpSpPr>
        <p:sp>
          <p:nvSpPr>
            <p:cNvPr id="570372" name="Line 4"/>
            <p:cNvSpPr>
              <a:spLocks noChangeShapeType="1"/>
            </p:cNvSpPr>
            <p:nvPr/>
          </p:nvSpPr>
          <p:spPr bwMode="auto">
            <a:xfrm>
              <a:off x="2789" y="1029"/>
              <a:ext cx="0" cy="2998"/>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70373" name="Line 5"/>
            <p:cNvSpPr>
              <a:spLocks noChangeShapeType="1"/>
            </p:cNvSpPr>
            <p:nvPr/>
          </p:nvSpPr>
          <p:spPr bwMode="auto">
            <a:xfrm rot="5400000" flipV="1">
              <a:off x="2891" y="288"/>
              <a:ext cx="5" cy="4539"/>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70374" name="Text Box 6"/>
          <p:cNvSpPr txBox="1">
            <a:spLocks noChangeArrowheads="1"/>
          </p:cNvSpPr>
          <p:nvPr/>
        </p:nvSpPr>
        <p:spPr bwMode="auto">
          <a:xfrm>
            <a:off x="1025525" y="2647950"/>
            <a:ext cx="2407454" cy="369332"/>
          </a:xfrm>
          <a:prstGeom prst="rect">
            <a:avLst/>
          </a:prstGeom>
          <a:noFill/>
          <a:ln w="3175">
            <a:noFill/>
            <a:miter lim="800000"/>
            <a:headEnd/>
            <a:tailEnd/>
          </a:ln>
          <a:effectLst/>
        </p:spPr>
        <p:txBody>
          <a:bodyPr wrap="none">
            <a:spAutoFit/>
          </a:bodyPr>
          <a:lstStyle/>
          <a:p>
            <a:pPr>
              <a:defRPr/>
            </a:pPr>
            <a:r>
              <a:rPr lang="en-US" dirty="0"/>
              <a:t>Variables (</a:t>
            </a:r>
            <a:r>
              <a:rPr lang="en-US" dirty="0" err="1"/>
              <a:t>VariableID</a:t>
            </a:r>
            <a:r>
              <a:rPr lang="en-US" dirty="0"/>
              <a:t>)</a:t>
            </a:r>
          </a:p>
        </p:txBody>
      </p:sp>
      <p:sp>
        <p:nvSpPr>
          <p:cNvPr id="570375" name="Text Box 7"/>
          <p:cNvSpPr txBox="1">
            <a:spLocks noChangeArrowheads="1"/>
          </p:cNvSpPr>
          <p:nvPr/>
        </p:nvSpPr>
        <p:spPr bwMode="auto">
          <a:xfrm>
            <a:off x="1327150" y="5043488"/>
            <a:ext cx="2082621" cy="369332"/>
          </a:xfrm>
          <a:prstGeom prst="rect">
            <a:avLst/>
          </a:prstGeom>
          <a:noFill/>
          <a:ln w="3175">
            <a:noFill/>
            <a:miter lim="800000"/>
            <a:headEnd/>
            <a:tailEnd/>
          </a:ln>
          <a:effectLst/>
        </p:spPr>
        <p:txBody>
          <a:bodyPr wrap="none">
            <a:spAutoFit/>
          </a:bodyPr>
          <a:lstStyle/>
          <a:p>
            <a:pPr>
              <a:defRPr/>
            </a:pPr>
            <a:r>
              <a:rPr lang="en-US" dirty="0"/>
              <a:t>Space </a:t>
            </a:r>
            <a:r>
              <a:rPr lang="en-US" dirty="0" smtClean="0"/>
              <a:t>(</a:t>
            </a:r>
            <a:r>
              <a:rPr lang="en-US" dirty="0" err="1" smtClean="0"/>
              <a:t>FeatureID</a:t>
            </a:r>
            <a:r>
              <a:rPr lang="en-US" dirty="0" smtClean="0"/>
              <a:t>)</a:t>
            </a:r>
            <a:endParaRPr lang="en-US" dirty="0"/>
          </a:p>
        </p:txBody>
      </p:sp>
      <p:sp>
        <p:nvSpPr>
          <p:cNvPr id="570376" name="Text Box 8"/>
          <p:cNvSpPr txBox="1">
            <a:spLocks noChangeArrowheads="1"/>
          </p:cNvSpPr>
          <p:nvPr/>
        </p:nvSpPr>
        <p:spPr bwMode="auto">
          <a:xfrm>
            <a:off x="5730875" y="5080000"/>
            <a:ext cx="689035" cy="369332"/>
          </a:xfrm>
          <a:prstGeom prst="rect">
            <a:avLst/>
          </a:prstGeom>
          <a:noFill/>
          <a:ln w="3175">
            <a:noFill/>
            <a:miter lim="800000"/>
            <a:headEnd/>
            <a:tailEnd/>
          </a:ln>
          <a:effectLst/>
        </p:spPr>
        <p:txBody>
          <a:bodyPr wrap="none">
            <a:spAutoFit/>
          </a:bodyPr>
          <a:lstStyle/>
          <a:p>
            <a:pPr>
              <a:defRPr/>
            </a:pPr>
            <a:r>
              <a:rPr lang="en-US" dirty="0"/>
              <a:t>Time</a:t>
            </a:r>
          </a:p>
        </p:txBody>
      </p:sp>
      <p:sp>
        <p:nvSpPr>
          <p:cNvPr id="570377" name="Text Box 9"/>
          <p:cNvSpPr txBox="1">
            <a:spLocks noChangeArrowheads="1"/>
          </p:cNvSpPr>
          <p:nvPr/>
        </p:nvSpPr>
        <p:spPr bwMode="auto">
          <a:xfrm>
            <a:off x="4410075" y="2082800"/>
            <a:ext cx="3471863" cy="1477963"/>
          </a:xfrm>
          <a:prstGeom prst="rect">
            <a:avLst/>
          </a:prstGeom>
          <a:noFill/>
          <a:ln w="3175">
            <a:noFill/>
            <a:miter lim="800000"/>
            <a:headEnd/>
            <a:tailEnd/>
          </a:ln>
          <a:effectLst/>
        </p:spPr>
        <p:txBody>
          <a:bodyPr>
            <a:spAutoFit/>
          </a:bodyPr>
          <a:lstStyle/>
          <a:p>
            <a:pPr>
              <a:defRPr/>
            </a:pPr>
            <a:r>
              <a:rPr lang="en-US" dirty="0">
                <a:solidFill>
                  <a:srgbClr val="FF0000"/>
                </a:solidFill>
              </a:rPr>
              <a:t>Observations Data Model</a:t>
            </a:r>
          </a:p>
          <a:p>
            <a:pPr>
              <a:buFontTx/>
              <a:buChar char="•"/>
              <a:defRPr/>
            </a:pPr>
            <a:r>
              <a:rPr lang="en-US" dirty="0"/>
              <a:t> Data from</a:t>
            </a:r>
            <a:r>
              <a:rPr lang="en-US" dirty="0">
                <a:solidFill>
                  <a:schemeClr val="accent1"/>
                </a:solidFill>
              </a:rPr>
              <a:t> </a:t>
            </a:r>
            <a:r>
              <a:rPr lang="en-US" dirty="0">
                <a:solidFill>
                  <a:srgbClr val="FF0000"/>
                </a:solidFill>
              </a:rPr>
              <a:t>sensors </a:t>
            </a:r>
            <a:r>
              <a:rPr lang="en-US" dirty="0"/>
              <a:t>(regular time series)</a:t>
            </a:r>
          </a:p>
          <a:p>
            <a:pPr>
              <a:buFontTx/>
              <a:buChar char="•"/>
              <a:defRPr/>
            </a:pPr>
            <a:r>
              <a:rPr lang="en-US" dirty="0"/>
              <a:t> Data from </a:t>
            </a:r>
            <a:r>
              <a:rPr lang="en-US" dirty="0">
                <a:solidFill>
                  <a:srgbClr val="FF0000"/>
                </a:solidFill>
              </a:rPr>
              <a:t>field sampling </a:t>
            </a:r>
            <a:r>
              <a:rPr lang="en-US" dirty="0"/>
              <a:t>(irregular time points)</a:t>
            </a:r>
          </a:p>
        </p:txBody>
      </p:sp>
      <p:sp>
        <p:nvSpPr>
          <p:cNvPr id="570378" name="Text Box 10"/>
          <p:cNvSpPr txBox="1">
            <a:spLocks noChangeArrowheads="1"/>
          </p:cNvSpPr>
          <p:nvPr/>
        </p:nvSpPr>
        <p:spPr bwMode="auto">
          <a:xfrm>
            <a:off x="728663" y="922338"/>
            <a:ext cx="6262687" cy="646112"/>
          </a:xfrm>
          <a:prstGeom prst="rect">
            <a:avLst/>
          </a:prstGeom>
          <a:noFill/>
          <a:ln w="3175">
            <a:noFill/>
            <a:miter lim="800000"/>
            <a:headEnd/>
            <a:tailEnd/>
          </a:ln>
          <a:effectLst/>
        </p:spPr>
        <p:txBody>
          <a:bodyPr wrap="none">
            <a:spAutoFit/>
          </a:bodyPr>
          <a:lstStyle/>
          <a:p>
            <a:pPr>
              <a:defRPr/>
            </a:pPr>
            <a:r>
              <a:rPr lang="en-US" dirty="0"/>
              <a:t>An </a:t>
            </a:r>
            <a:r>
              <a:rPr lang="en-US" dirty="0">
                <a:solidFill>
                  <a:srgbClr val="FF0000"/>
                </a:solidFill>
              </a:rPr>
              <a:t>observations data model </a:t>
            </a:r>
            <a:r>
              <a:rPr lang="en-US" dirty="0"/>
              <a:t>archives values of variables at </a:t>
            </a:r>
          </a:p>
          <a:p>
            <a:pPr>
              <a:defRPr/>
            </a:pPr>
            <a:r>
              <a:rPr lang="en-US" dirty="0"/>
              <a:t>particular spatial locations and points in time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pPr eaLnBrk="1" hangingPunct="1"/>
            <a:r>
              <a:rPr lang="en-US" sz="3200" smtClean="0"/>
              <a:t>Space, Time, Variables and </a:t>
            </a:r>
            <a:r>
              <a:rPr lang="en-US" sz="3200" smtClean="0">
                <a:solidFill>
                  <a:srgbClr val="FF0000"/>
                </a:solidFill>
              </a:rPr>
              <a:t>Visualization</a:t>
            </a:r>
          </a:p>
        </p:txBody>
      </p:sp>
      <p:grpSp>
        <p:nvGrpSpPr>
          <p:cNvPr id="23555" name="Group 3"/>
          <p:cNvGrpSpPr>
            <a:grpSpLocks/>
          </p:cNvGrpSpPr>
          <p:nvPr/>
        </p:nvGrpSpPr>
        <p:grpSpPr bwMode="auto">
          <a:xfrm>
            <a:off x="990600" y="1633538"/>
            <a:ext cx="7205663" cy="4759325"/>
            <a:chOff x="624" y="1029"/>
            <a:chExt cx="4539" cy="2998"/>
          </a:xfrm>
        </p:grpSpPr>
        <p:sp>
          <p:nvSpPr>
            <p:cNvPr id="572420" name="Line 4"/>
            <p:cNvSpPr>
              <a:spLocks noChangeShapeType="1"/>
            </p:cNvSpPr>
            <p:nvPr/>
          </p:nvSpPr>
          <p:spPr bwMode="auto">
            <a:xfrm>
              <a:off x="2789" y="1029"/>
              <a:ext cx="0" cy="2998"/>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72421" name="Line 5"/>
            <p:cNvSpPr>
              <a:spLocks noChangeShapeType="1"/>
            </p:cNvSpPr>
            <p:nvPr/>
          </p:nvSpPr>
          <p:spPr bwMode="auto">
            <a:xfrm rot="5400000" flipV="1">
              <a:off x="2891" y="288"/>
              <a:ext cx="5" cy="4539"/>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72422" name="Text Box 6"/>
          <p:cNvSpPr txBox="1">
            <a:spLocks noChangeArrowheads="1"/>
          </p:cNvSpPr>
          <p:nvPr/>
        </p:nvSpPr>
        <p:spPr bwMode="auto">
          <a:xfrm>
            <a:off x="1025525" y="2647950"/>
            <a:ext cx="2407454" cy="369332"/>
          </a:xfrm>
          <a:prstGeom prst="rect">
            <a:avLst/>
          </a:prstGeom>
          <a:noFill/>
          <a:ln w="3175">
            <a:noFill/>
            <a:miter lim="800000"/>
            <a:headEnd/>
            <a:tailEnd/>
          </a:ln>
          <a:effectLst/>
        </p:spPr>
        <p:txBody>
          <a:bodyPr wrap="none">
            <a:spAutoFit/>
          </a:bodyPr>
          <a:lstStyle/>
          <a:p>
            <a:pPr>
              <a:defRPr/>
            </a:pPr>
            <a:r>
              <a:rPr lang="en-US" dirty="0"/>
              <a:t>Variables (</a:t>
            </a:r>
            <a:r>
              <a:rPr lang="en-US" dirty="0" err="1"/>
              <a:t>VariableID</a:t>
            </a:r>
            <a:r>
              <a:rPr lang="en-US" dirty="0"/>
              <a:t>)</a:t>
            </a:r>
          </a:p>
        </p:txBody>
      </p:sp>
      <p:sp>
        <p:nvSpPr>
          <p:cNvPr id="572423" name="Text Box 7"/>
          <p:cNvSpPr txBox="1">
            <a:spLocks noChangeArrowheads="1"/>
          </p:cNvSpPr>
          <p:nvPr/>
        </p:nvSpPr>
        <p:spPr bwMode="auto">
          <a:xfrm>
            <a:off x="1327150" y="5043488"/>
            <a:ext cx="2082621" cy="369332"/>
          </a:xfrm>
          <a:prstGeom prst="rect">
            <a:avLst/>
          </a:prstGeom>
          <a:noFill/>
          <a:ln w="3175">
            <a:noFill/>
            <a:miter lim="800000"/>
            <a:headEnd/>
            <a:tailEnd/>
          </a:ln>
          <a:effectLst/>
        </p:spPr>
        <p:txBody>
          <a:bodyPr wrap="none">
            <a:spAutoFit/>
          </a:bodyPr>
          <a:lstStyle/>
          <a:p>
            <a:pPr>
              <a:defRPr/>
            </a:pPr>
            <a:r>
              <a:rPr lang="en-US" dirty="0"/>
              <a:t>Space </a:t>
            </a:r>
            <a:r>
              <a:rPr lang="en-US" dirty="0" smtClean="0"/>
              <a:t>(</a:t>
            </a:r>
            <a:r>
              <a:rPr lang="en-US" dirty="0" err="1"/>
              <a:t>FeatureID</a:t>
            </a:r>
            <a:r>
              <a:rPr lang="en-US" dirty="0" smtClean="0"/>
              <a:t>)</a:t>
            </a:r>
            <a:endParaRPr lang="en-US" dirty="0"/>
          </a:p>
        </p:txBody>
      </p:sp>
      <p:sp>
        <p:nvSpPr>
          <p:cNvPr id="572424" name="Text Box 8"/>
          <p:cNvSpPr txBox="1">
            <a:spLocks noChangeArrowheads="1"/>
          </p:cNvSpPr>
          <p:nvPr/>
        </p:nvSpPr>
        <p:spPr bwMode="auto">
          <a:xfrm>
            <a:off x="5730875" y="5080000"/>
            <a:ext cx="689035" cy="369332"/>
          </a:xfrm>
          <a:prstGeom prst="rect">
            <a:avLst/>
          </a:prstGeom>
          <a:noFill/>
          <a:ln w="3175">
            <a:noFill/>
            <a:miter lim="800000"/>
            <a:headEnd/>
            <a:tailEnd/>
          </a:ln>
          <a:effectLst/>
        </p:spPr>
        <p:txBody>
          <a:bodyPr wrap="none">
            <a:spAutoFit/>
          </a:bodyPr>
          <a:lstStyle/>
          <a:p>
            <a:pPr>
              <a:defRPr/>
            </a:pPr>
            <a:r>
              <a:rPr lang="en-US" dirty="0"/>
              <a:t>Time</a:t>
            </a:r>
          </a:p>
        </p:txBody>
      </p:sp>
      <p:sp>
        <p:nvSpPr>
          <p:cNvPr id="572425" name="Text Box 9"/>
          <p:cNvSpPr txBox="1">
            <a:spLocks noChangeArrowheads="1"/>
          </p:cNvSpPr>
          <p:nvPr/>
        </p:nvSpPr>
        <p:spPr bwMode="auto">
          <a:xfrm>
            <a:off x="4589463" y="2124075"/>
            <a:ext cx="4775200" cy="1754188"/>
          </a:xfrm>
          <a:prstGeom prst="rect">
            <a:avLst/>
          </a:prstGeom>
          <a:noFill/>
          <a:ln w="3175">
            <a:noFill/>
            <a:miter lim="800000"/>
            <a:headEnd/>
            <a:tailEnd/>
          </a:ln>
          <a:effectLst/>
        </p:spPr>
        <p:txBody>
          <a:bodyPr>
            <a:spAutoFit/>
          </a:bodyPr>
          <a:lstStyle/>
          <a:p>
            <a:pPr>
              <a:defRPr/>
            </a:pPr>
            <a:r>
              <a:rPr lang="en-US" dirty="0" err="1">
                <a:solidFill>
                  <a:srgbClr val="FF0000"/>
                </a:solidFill>
              </a:rPr>
              <a:t>Vizualization</a:t>
            </a:r>
            <a:endParaRPr lang="en-US" dirty="0">
              <a:solidFill>
                <a:srgbClr val="FF0000"/>
              </a:solidFill>
            </a:endParaRPr>
          </a:p>
          <a:p>
            <a:pPr>
              <a:buFontTx/>
              <a:buChar char="•"/>
              <a:defRPr/>
            </a:pPr>
            <a:r>
              <a:rPr lang="en-US" dirty="0"/>
              <a:t> </a:t>
            </a:r>
            <a:r>
              <a:rPr lang="en-US" dirty="0">
                <a:solidFill>
                  <a:srgbClr val="FF0000"/>
                </a:solidFill>
              </a:rPr>
              <a:t>Map</a:t>
            </a:r>
            <a:r>
              <a:rPr lang="en-US" dirty="0"/>
              <a:t> – Spatial distribution for a time point or interval</a:t>
            </a:r>
            <a:endParaRPr lang="en-US" dirty="0">
              <a:solidFill>
                <a:schemeClr val="accent1"/>
              </a:solidFill>
            </a:endParaRPr>
          </a:p>
          <a:p>
            <a:pPr>
              <a:buFontTx/>
              <a:buChar char="•"/>
              <a:defRPr/>
            </a:pPr>
            <a:r>
              <a:rPr lang="en-US" dirty="0">
                <a:solidFill>
                  <a:schemeClr val="accent1"/>
                </a:solidFill>
              </a:rPr>
              <a:t> </a:t>
            </a:r>
            <a:r>
              <a:rPr lang="en-US" dirty="0">
                <a:solidFill>
                  <a:srgbClr val="FF0000"/>
                </a:solidFill>
              </a:rPr>
              <a:t>Graph</a:t>
            </a:r>
            <a:r>
              <a:rPr lang="en-US" dirty="0"/>
              <a:t> – Temporal distribution for a space point or region</a:t>
            </a:r>
          </a:p>
          <a:p>
            <a:pPr>
              <a:buFontTx/>
              <a:buChar char="•"/>
              <a:defRPr/>
            </a:pPr>
            <a:r>
              <a:rPr lang="en-US" dirty="0"/>
              <a:t> </a:t>
            </a:r>
            <a:r>
              <a:rPr lang="en-US" dirty="0">
                <a:solidFill>
                  <a:srgbClr val="FF0000"/>
                </a:solidFill>
              </a:rPr>
              <a:t>Animation </a:t>
            </a:r>
            <a:r>
              <a:rPr lang="en-US" dirty="0"/>
              <a:t>– Time-sequenced maps</a:t>
            </a:r>
            <a:endParaRPr lang="en-US" dirty="0">
              <a:solidFill>
                <a:schemeClr val="accent1"/>
              </a:solidFill>
            </a:endParaRPr>
          </a:p>
        </p:txBody>
      </p:sp>
      <p:sp>
        <p:nvSpPr>
          <p:cNvPr id="572426" name="Text Box 10"/>
          <p:cNvSpPr txBox="1">
            <a:spLocks noChangeArrowheads="1"/>
          </p:cNvSpPr>
          <p:nvPr/>
        </p:nvSpPr>
        <p:spPr bwMode="auto">
          <a:xfrm>
            <a:off x="192088" y="873125"/>
            <a:ext cx="8121650" cy="646113"/>
          </a:xfrm>
          <a:prstGeom prst="rect">
            <a:avLst/>
          </a:prstGeom>
          <a:noFill/>
          <a:ln w="3175">
            <a:noFill/>
            <a:miter lim="800000"/>
            <a:headEnd/>
            <a:tailEnd/>
          </a:ln>
          <a:effectLst/>
        </p:spPr>
        <p:txBody>
          <a:bodyPr>
            <a:spAutoFit/>
          </a:bodyPr>
          <a:lstStyle/>
          <a:p>
            <a:pPr>
              <a:defRPr/>
            </a:pPr>
            <a:r>
              <a:rPr lang="en-US" dirty="0"/>
              <a:t>A </a:t>
            </a:r>
            <a:r>
              <a:rPr lang="en-US" dirty="0">
                <a:solidFill>
                  <a:srgbClr val="FF0000"/>
                </a:solidFill>
              </a:rPr>
              <a:t>visualization</a:t>
            </a:r>
            <a:r>
              <a:rPr lang="en-US" dirty="0"/>
              <a:t> is a set of maps, graphs and animations that display the variation of a phenomenon in space and time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0"/>
            <a:ext cx="8229600" cy="1143000"/>
          </a:xfrm>
        </p:spPr>
        <p:txBody>
          <a:bodyPr/>
          <a:lstStyle/>
          <a:p>
            <a:pPr eaLnBrk="1" hangingPunct="1"/>
            <a:r>
              <a:rPr lang="en-US" sz="3200" smtClean="0"/>
              <a:t>Space, Time, Variables and </a:t>
            </a:r>
            <a:r>
              <a:rPr lang="en-US" sz="3200" smtClean="0">
                <a:solidFill>
                  <a:srgbClr val="FF0000"/>
                </a:solidFill>
              </a:rPr>
              <a:t>Simulation</a:t>
            </a:r>
          </a:p>
        </p:txBody>
      </p:sp>
      <p:grpSp>
        <p:nvGrpSpPr>
          <p:cNvPr id="24579" name="Group 7"/>
          <p:cNvGrpSpPr>
            <a:grpSpLocks/>
          </p:cNvGrpSpPr>
          <p:nvPr/>
        </p:nvGrpSpPr>
        <p:grpSpPr bwMode="auto">
          <a:xfrm>
            <a:off x="990600" y="1633538"/>
            <a:ext cx="7205663" cy="4759325"/>
            <a:chOff x="624" y="1029"/>
            <a:chExt cx="4539" cy="2998"/>
          </a:xfrm>
        </p:grpSpPr>
        <p:sp>
          <p:nvSpPr>
            <p:cNvPr id="568325" name="Line 5"/>
            <p:cNvSpPr>
              <a:spLocks noChangeShapeType="1"/>
            </p:cNvSpPr>
            <p:nvPr/>
          </p:nvSpPr>
          <p:spPr bwMode="auto">
            <a:xfrm>
              <a:off x="2789" y="1029"/>
              <a:ext cx="0" cy="2998"/>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68326" name="Line 6"/>
            <p:cNvSpPr>
              <a:spLocks noChangeShapeType="1"/>
            </p:cNvSpPr>
            <p:nvPr/>
          </p:nvSpPr>
          <p:spPr bwMode="auto">
            <a:xfrm rot="5400000" flipV="1">
              <a:off x="2891" y="288"/>
              <a:ext cx="5" cy="4539"/>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68328" name="Text Box 8"/>
          <p:cNvSpPr txBox="1">
            <a:spLocks noChangeArrowheads="1"/>
          </p:cNvSpPr>
          <p:nvPr/>
        </p:nvSpPr>
        <p:spPr bwMode="auto">
          <a:xfrm>
            <a:off x="1025525" y="2647950"/>
            <a:ext cx="2407454" cy="369332"/>
          </a:xfrm>
          <a:prstGeom prst="rect">
            <a:avLst/>
          </a:prstGeom>
          <a:noFill/>
          <a:ln w="3175">
            <a:noFill/>
            <a:miter lim="800000"/>
            <a:headEnd/>
            <a:tailEnd/>
          </a:ln>
          <a:effectLst/>
        </p:spPr>
        <p:txBody>
          <a:bodyPr wrap="none">
            <a:spAutoFit/>
          </a:bodyPr>
          <a:lstStyle/>
          <a:p>
            <a:pPr>
              <a:defRPr/>
            </a:pPr>
            <a:r>
              <a:rPr lang="en-US" dirty="0"/>
              <a:t>Variables (</a:t>
            </a:r>
            <a:r>
              <a:rPr lang="en-US" dirty="0" err="1"/>
              <a:t>VariableID</a:t>
            </a:r>
            <a:r>
              <a:rPr lang="en-US" dirty="0"/>
              <a:t>)</a:t>
            </a:r>
          </a:p>
        </p:txBody>
      </p:sp>
      <p:sp>
        <p:nvSpPr>
          <p:cNvPr id="568329" name="Text Box 9"/>
          <p:cNvSpPr txBox="1">
            <a:spLocks noChangeArrowheads="1"/>
          </p:cNvSpPr>
          <p:nvPr/>
        </p:nvSpPr>
        <p:spPr bwMode="auto">
          <a:xfrm>
            <a:off x="1327150" y="5043488"/>
            <a:ext cx="2082621" cy="369332"/>
          </a:xfrm>
          <a:prstGeom prst="rect">
            <a:avLst/>
          </a:prstGeom>
          <a:noFill/>
          <a:ln w="3175">
            <a:noFill/>
            <a:miter lim="800000"/>
            <a:headEnd/>
            <a:tailEnd/>
          </a:ln>
          <a:effectLst/>
        </p:spPr>
        <p:txBody>
          <a:bodyPr wrap="none">
            <a:spAutoFit/>
          </a:bodyPr>
          <a:lstStyle/>
          <a:p>
            <a:pPr>
              <a:defRPr/>
            </a:pPr>
            <a:r>
              <a:rPr lang="en-US" dirty="0"/>
              <a:t>Space </a:t>
            </a:r>
            <a:r>
              <a:rPr lang="en-US" dirty="0" smtClean="0"/>
              <a:t>(</a:t>
            </a:r>
            <a:r>
              <a:rPr lang="en-US" dirty="0" err="1"/>
              <a:t>FeatureID</a:t>
            </a:r>
            <a:r>
              <a:rPr lang="en-US" dirty="0" smtClean="0"/>
              <a:t>)</a:t>
            </a:r>
            <a:endParaRPr lang="en-US" dirty="0"/>
          </a:p>
        </p:txBody>
      </p:sp>
      <p:sp>
        <p:nvSpPr>
          <p:cNvPr id="568330" name="Text Box 10"/>
          <p:cNvSpPr txBox="1">
            <a:spLocks noChangeArrowheads="1"/>
          </p:cNvSpPr>
          <p:nvPr/>
        </p:nvSpPr>
        <p:spPr bwMode="auto">
          <a:xfrm>
            <a:off x="5730875" y="5080000"/>
            <a:ext cx="689035" cy="369332"/>
          </a:xfrm>
          <a:prstGeom prst="rect">
            <a:avLst/>
          </a:prstGeom>
          <a:noFill/>
          <a:ln w="3175">
            <a:noFill/>
            <a:miter lim="800000"/>
            <a:headEnd/>
            <a:tailEnd/>
          </a:ln>
          <a:effectLst/>
        </p:spPr>
        <p:txBody>
          <a:bodyPr wrap="none">
            <a:spAutoFit/>
          </a:bodyPr>
          <a:lstStyle/>
          <a:p>
            <a:pPr>
              <a:defRPr/>
            </a:pPr>
            <a:r>
              <a:rPr lang="en-US" dirty="0"/>
              <a:t>Time</a:t>
            </a:r>
          </a:p>
        </p:txBody>
      </p:sp>
      <p:sp>
        <p:nvSpPr>
          <p:cNvPr id="568331" name="Text Box 11"/>
          <p:cNvSpPr txBox="1">
            <a:spLocks noChangeArrowheads="1"/>
          </p:cNvSpPr>
          <p:nvPr/>
        </p:nvSpPr>
        <p:spPr bwMode="auto">
          <a:xfrm>
            <a:off x="4589463" y="2124075"/>
            <a:ext cx="4371975" cy="923925"/>
          </a:xfrm>
          <a:prstGeom prst="rect">
            <a:avLst/>
          </a:prstGeom>
          <a:noFill/>
          <a:ln w="3175">
            <a:noFill/>
            <a:miter lim="800000"/>
            <a:headEnd/>
            <a:tailEnd/>
          </a:ln>
          <a:effectLst/>
        </p:spPr>
        <p:txBody>
          <a:bodyPr>
            <a:spAutoFit/>
          </a:bodyPr>
          <a:lstStyle/>
          <a:p>
            <a:pPr>
              <a:defRPr/>
            </a:pPr>
            <a:r>
              <a:rPr lang="en-US" dirty="0">
                <a:solidFill>
                  <a:srgbClr val="FF0000"/>
                </a:solidFill>
              </a:rPr>
              <a:t>Process Simulation Model</a:t>
            </a:r>
          </a:p>
          <a:p>
            <a:pPr>
              <a:buFontTx/>
              <a:buChar char="•"/>
              <a:defRPr/>
            </a:pPr>
            <a:r>
              <a:rPr lang="en-US" dirty="0"/>
              <a:t> A </a:t>
            </a:r>
            <a:r>
              <a:rPr lang="en-US" dirty="0">
                <a:solidFill>
                  <a:srgbClr val="FF0000"/>
                </a:solidFill>
              </a:rPr>
              <a:t>space-time point </a:t>
            </a:r>
            <a:r>
              <a:rPr lang="en-US" dirty="0"/>
              <a:t>is unique</a:t>
            </a:r>
          </a:p>
          <a:p>
            <a:pPr>
              <a:buFontTx/>
              <a:buChar char="•"/>
              <a:defRPr/>
            </a:pPr>
            <a:r>
              <a:rPr lang="en-US" dirty="0"/>
              <a:t> At each point there is a </a:t>
            </a:r>
            <a:r>
              <a:rPr lang="en-US" dirty="0">
                <a:solidFill>
                  <a:srgbClr val="FF0000"/>
                </a:solidFill>
              </a:rPr>
              <a:t>set of variables</a:t>
            </a:r>
          </a:p>
        </p:txBody>
      </p:sp>
      <p:sp>
        <p:nvSpPr>
          <p:cNvPr id="568332" name="Text Box 12"/>
          <p:cNvSpPr txBox="1">
            <a:spLocks noChangeArrowheads="1"/>
          </p:cNvSpPr>
          <p:nvPr/>
        </p:nvSpPr>
        <p:spPr bwMode="auto">
          <a:xfrm>
            <a:off x="246063" y="922338"/>
            <a:ext cx="7045325" cy="646112"/>
          </a:xfrm>
          <a:prstGeom prst="rect">
            <a:avLst/>
          </a:prstGeom>
          <a:noFill/>
          <a:ln w="3175">
            <a:noFill/>
            <a:miter lim="800000"/>
            <a:headEnd/>
            <a:tailEnd/>
          </a:ln>
          <a:effectLst/>
        </p:spPr>
        <p:txBody>
          <a:bodyPr wrap="none">
            <a:spAutoFit/>
          </a:bodyPr>
          <a:lstStyle/>
          <a:p>
            <a:pPr>
              <a:defRPr/>
            </a:pPr>
            <a:r>
              <a:rPr lang="en-US" dirty="0"/>
              <a:t>A </a:t>
            </a:r>
            <a:r>
              <a:rPr lang="en-US" dirty="0">
                <a:solidFill>
                  <a:srgbClr val="FF0000"/>
                </a:solidFill>
              </a:rPr>
              <a:t>process </a:t>
            </a:r>
            <a:r>
              <a:rPr lang="en-US" dirty="0" err="1">
                <a:solidFill>
                  <a:srgbClr val="FF0000"/>
                </a:solidFill>
              </a:rPr>
              <a:t>simulaton</a:t>
            </a:r>
            <a:r>
              <a:rPr lang="en-US" dirty="0">
                <a:solidFill>
                  <a:srgbClr val="FF0000"/>
                </a:solidFill>
              </a:rPr>
              <a:t> model </a:t>
            </a:r>
            <a:r>
              <a:rPr lang="en-US" dirty="0"/>
              <a:t>computes values of sets of variables at </a:t>
            </a:r>
          </a:p>
          <a:p>
            <a:pPr>
              <a:defRPr/>
            </a:pPr>
            <a:r>
              <a:rPr lang="en-US" dirty="0"/>
              <a:t>particular spatial locations at regular intervals of time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0"/>
            <a:ext cx="8229600" cy="1143000"/>
          </a:xfrm>
        </p:spPr>
        <p:txBody>
          <a:bodyPr/>
          <a:lstStyle/>
          <a:p>
            <a:pPr eaLnBrk="1" hangingPunct="1"/>
            <a:r>
              <a:rPr lang="en-US" sz="3200" smtClean="0"/>
              <a:t>Space, Time, Variables and </a:t>
            </a:r>
            <a:r>
              <a:rPr lang="en-US" sz="3200" smtClean="0">
                <a:solidFill>
                  <a:srgbClr val="FF0000"/>
                </a:solidFill>
              </a:rPr>
              <a:t>Geoprocessing</a:t>
            </a:r>
          </a:p>
        </p:txBody>
      </p:sp>
      <p:grpSp>
        <p:nvGrpSpPr>
          <p:cNvPr id="25603" name="Group 3"/>
          <p:cNvGrpSpPr>
            <a:grpSpLocks/>
          </p:cNvGrpSpPr>
          <p:nvPr/>
        </p:nvGrpSpPr>
        <p:grpSpPr bwMode="auto">
          <a:xfrm>
            <a:off x="990600" y="1633538"/>
            <a:ext cx="7205663" cy="4759325"/>
            <a:chOff x="624" y="1029"/>
            <a:chExt cx="4539" cy="2998"/>
          </a:xfrm>
        </p:grpSpPr>
        <p:sp>
          <p:nvSpPr>
            <p:cNvPr id="577540" name="Line 4"/>
            <p:cNvSpPr>
              <a:spLocks noChangeShapeType="1"/>
            </p:cNvSpPr>
            <p:nvPr/>
          </p:nvSpPr>
          <p:spPr bwMode="auto">
            <a:xfrm>
              <a:off x="2789" y="1029"/>
              <a:ext cx="0" cy="2998"/>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77541" name="Line 5"/>
            <p:cNvSpPr>
              <a:spLocks noChangeShapeType="1"/>
            </p:cNvSpPr>
            <p:nvPr/>
          </p:nvSpPr>
          <p:spPr bwMode="auto">
            <a:xfrm rot="5400000" flipV="1">
              <a:off x="2891" y="288"/>
              <a:ext cx="5" cy="4539"/>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77542" name="Text Box 6"/>
          <p:cNvSpPr txBox="1">
            <a:spLocks noChangeArrowheads="1"/>
          </p:cNvSpPr>
          <p:nvPr/>
        </p:nvSpPr>
        <p:spPr bwMode="auto">
          <a:xfrm>
            <a:off x="1025525" y="2647950"/>
            <a:ext cx="2407454" cy="369332"/>
          </a:xfrm>
          <a:prstGeom prst="rect">
            <a:avLst/>
          </a:prstGeom>
          <a:noFill/>
          <a:ln w="3175">
            <a:noFill/>
            <a:miter lim="800000"/>
            <a:headEnd/>
            <a:tailEnd/>
          </a:ln>
          <a:effectLst/>
        </p:spPr>
        <p:txBody>
          <a:bodyPr wrap="none">
            <a:spAutoFit/>
          </a:bodyPr>
          <a:lstStyle/>
          <a:p>
            <a:pPr>
              <a:defRPr/>
            </a:pPr>
            <a:r>
              <a:rPr lang="en-US" dirty="0"/>
              <a:t>Variables (</a:t>
            </a:r>
            <a:r>
              <a:rPr lang="en-US" dirty="0" err="1"/>
              <a:t>VariableID</a:t>
            </a:r>
            <a:r>
              <a:rPr lang="en-US" dirty="0"/>
              <a:t>)</a:t>
            </a:r>
          </a:p>
        </p:txBody>
      </p:sp>
      <p:sp>
        <p:nvSpPr>
          <p:cNvPr id="577543" name="Text Box 7"/>
          <p:cNvSpPr txBox="1">
            <a:spLocks noChangeArrowheads="1"/>
          </p:cNvSpPr>
          <p:nvPr/>
        </p:nvSpPr>
        <p:spPr bwMode="auto">
          <a:xfrm>
            <a:off x="1235605" y="5061772"/>
            <a:ext cx="2082621" cy="369332"/>
          </a:xfrm>
          <a:prstGeom prst="rect">
            <a:avLst/>
          </a:prstGeom>
          <a:noFill/>
          <a:ln w="3175">
            <a:noFill/>
            <a:miter lim="800000"/>
            <a:headEnd/>
            <a:tailEnd/>
          </a:ln>
          <a:effectLst/>
        </p:spPr>
        <p:txBody>
          <a:bodyPr wrap="none">
            <a:spAutoFit/>
          </a:bodyPr>
          <a:lstStyle/>
          <a:p>
            <a:pPr>
              <a:defRPr/>
            </a:pPr>
            <a:r>
              <a:rPr lang="en-US" dirty="0"/>
              <a:t>Space </a:t>
            </a:r>
            <a:r>
              <a:rPr lang="en-US" dirty="0" smtClean="0"/>
              <a:t>(</a:t>
            </a:r>
            <a:r>
              <a:rPr lang="en-US" dirty="0" err="1"/>
              <a:t>FeatureID</a:t>
            </a:r>
            <a:r>
              <a:rPr lang="en-US" dirty="0" smtClean="0"/>
              <a:t>)</a:t>
            </a:r>
            <a:endParaRPr lang="en-US" dirty="0"/>
          </a:p>
        </p:txBody>
      </p:sp>
      <p:sp>
        <p:nvSpPr>
          <p:cNvPr id="577544" name="Text Box 8"/>
          <p:cNvSpPr txBox="1">
            <a:spLocks noChangeArrowheads="1"/>
          </p:cNvSpPr>
          <p:nvPr/>
        </p:nvSpPr>
        <p:spPr bwMode="auto">
          <a:xfrm>
            <a:off x="5730875" y="5080000"/>
            <a:ext cx="689035" cy="369332"/>
          </a:xfrm>
          <a:prstGeom prst="rect">
            <a:avLst/>
          </a:prstGeom>
          <a:noFill/>
          <a:ln w="3175">
            <a:noFill/>
            <a:miter lim="800000"/>
            <a:headEnd/>
            <a:tailEnd/>
          </a:ln>
          <a:effectLst/>
        </p:spPr>
        <p:txBody>
          <a:bodyPr wrap="none">
            <a:spAutoFit/>
          </a:bodyPr>
          <a:lstStyle/>
          <a:p>
            <a:pPr>
              <a:defRPr/>
            </a:pPr>
            <a:r>
              <a:rPr lang="en-US" dirty="0"/>
              <a:t>Time</a:t>
            </a:r>
          </a:p>
        </p:txBody>
      </p:sp>
      <p:sp>
        <p:nvSpPr>
          <p:cNvPr id="577545" name="Text Box 9"/>
          <p:cNvSpPr txBox="1">
            <a:spLocks noChangeArrowheads="1"/>
          </p:cNvSpPr>
          <p:nvPr/>
        </p:nvSpPr>
        <p:spPr bwMode="auto">
          <a:xfrm>
            <a:off x="4368800" y="1768475"/>
            <a:ext cx="4775200" cy="1754188"/>
          </a:xfrm>
          <a:prstGeom prst="rect">
            <a:avLst/>
          </a:prstGeom>
          <a:noFill/>
          <a:ln w="3175">
            <a:noFill/>
            <a:miter lim="800000"/>
            <a:headEnd/>
            <a:tailEnd/>
          </a:ln>
          <a:effectLst/>
        </p:spPr>
        <p:txBody>
          <a:bodyPr>
            <a:spAutoFit/>
          </a:bodyPr>
          <a:lstStyle/>
          <a:p>
            <a:pPr>
              <a:defRPr/>
            </a:pPr>
            <a:r>
              <a:rPr lang="en-US" dirty="0" err="1">
                <a:solidFill>
                  <a:srgbClr val="FF0000"/>
                </a:solidFill>
              </a:rPr>
              <a:t>Geoprocessing</a:t>
            </a:r>
            <a:endParaRPr lang="en-US" dirty="0">
              <a:solidFill>
                <a:srgbClr val="FF0000"/>
              </a:solidFill>
            </a:endParaRPr>
          </a:p>
          <a:p>
            <a:pPr>
              <a:buFontTx/>
              <a:buChar char="•"/>
              <a:defRPr/>
            </a:pPr>
            <a:r>
              <a:rPr lang="en-US" dirty="0">
                <a:solidFill>
                  <a:srgbClr val="FF0000"/>
                </a:solidFill>
              </a:rPr>
              <a:t> Interpolation </a:t>
            </a:r>
            <a:r>
              <a:rPr lang="en-US" dirty="0"/>
              <a:t>– Create a surface from point values</a:t>
            </a:r>
          </a:p>
          <a:p>
            <a:pPr>
              <a:buFontTx/>
              <a:buChar char="•"/>
              <a:defRPr/>
            </a:pPr>
            <a:r>
              <a:rPr lang="en-US" dirty="0"/>
              <a:t> </a:t>
            </a:r>
            <a:r>
              <a:rPr lang="en-US" dirty="0">
                <a:solidFill>
                  <a:srgbClr val="FF0000"/>
                </a:solidFill>
              </a:rPr>
              <a:t>Overlay</a:t>
            </a:r>
            <a:r>
              <a:rPr lang="en-US" dirty="0"/>
              <a:t> – Values of a surface laid over discrete features</a:t>
            </a:r>
          </a:p>
          <a:p>
            <a:pPr>
              <a:buFontTx/>
              <a:buChar char="•"/>
              <a:defRPr/>
            </a:pPr>
            <a:r>
              <a:rPr lang="en-US" dirty="0"/>
              <a:t> </a:t>
            </a:r>
            <a:r>
              <a:rPr lang="en-US" dirty="0">
                <a:solidFill>
                  <a:srgbClr val="FF0000"/>
                </a:solidFill>
              </a:rPr>
              <a:t>Temporal </a:t>
            </a:r>
            <a:r>
              <a:rPr lang="en-US" dirty="0"/>
              <a:t>– </a:t>
            </a:r>
            <a:r>
              <a:rPr lang="en-US" dirty="0" err="1"/>
              <a:t>Geoprocessing</a:t>
            </a:r>
            <a:r>
              <a:rPr lang="en-US" dirty="0"/>
              <a:t> with time steps</a:t>
            </a:r>
            <a:endParaRPr lang="en-US" dirty="0">
              <a:solidFill>
                <a:schemeClr val="accent1"/>
              </a:solidFill>
            </a:endParaRPr>
          </a:p>
        </p:txBody>
      </p:sp>
      <p:sp>
        <p:nvSpPr>
          <p:cNvPr id="577546" name="Text Box 10"/>
          <p:cNvSpPr txBox="1">
            <a:spLocks noChangeArrowheads="1"/>
          </p:cNvSpPr>
          <p:nvPr/>
        </p:nvSpPr>
        <p:spPr bwMode="auto">
          <a:xfrm>
            <a:off x="192088" y="873125"/>
            <a:ext cx="8121650" cy="646113"/>
          </a:xfrm>
          <a:prstGeom prst="rect">
            <a:avLst/>
          </a:prstGeom>
          <a:noFill/>
          <a:ln w="3175">
            <a:noFill/>
            <a:miter lim="800000"/>
            <a:headEnd/>
            <a:tailEnd/>
          </a:ln>
          <a:effectLst/>
        </p:spPr>
        <p:txBody>
          <a:bodyPr>
            <a:spAutoFit/>
          </a:bodyPr>
          <a:lstStyle/>
          <a:p>
            <a:pPr>
              <a:defRPr/>
            </a:pPr>
            <a:r>
              <a:rPr lang="en-US" dirty="0" err="1">
                <a:solidFill>
                  <a:srgbClr val="FF0000"/>
                </a:solidFill>
              </a:rPr>
              <a:t>Geoprocessing</a:t>
            </a:r>
            <a:r>
              <a:rPr lang="en-US" dirty="0">
                <a:solidFill>
                  <a:srgbClr val="FF0000"/>
                </a:solidFill>
              </a:rPr>
              <a:t> </a:t>
            </a:r>
            <a:r>
              <a:rPr lang="en-US" dirty="0"/>
              <a:t>is the application of GIS tools to transform spatial data and create new data products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pPr eaLnBrk="1" hangingPunct="1"/>
            <a:r>
              <a:rPr lang="en-US" sz="3200" smtClean="0"/>
              <a:t>Space, Time, Variables and </a:t>
            </a:r>
            <a:r>
              <a:rPr lang="en-US" sz="3200" smtClean="0">
                <a:solidFill>
                  <a:srgbClr val="FF0000"/>
                </a:solidFill>
              </a:rPr>
              <a:t>Statistics</a:t>
            </a:r>
          </a:p>
        </p:txBody>
      </p:sp>
      <p:grpSp>
        <p:nvGrpSpPr>
          <p:cNvPr id="26627" name="Group 3"/>
          <p:cNvGrpSpPr>
            <a:grpSpLocks/>
          </p:cNvGrpSpPr>
          <p:nvPr/>
        </p:nvGrpSpPr>
        <p:grpSpPr bwMode="auto">
          <a:xfrm>
            <a:off x="990600" y="1633538"/>
            <a:ext cx="7205663" cy="4759325"/>
            <a:chOff x="624" y="1029"/>
            <a:chExt cx="4539" cy="2998"/>
          </a:xfrm>
        </p:grpSpPr>
        <p:sp>
          <p:nvSpPr>
            <p:cNvPr id="571396" name="Line 4"/>
            <p:cNvSpPr>
              <a:spLocks noChangeShapeType="1"/>
            </p:cNvSpPr>
            <p:nvPr/>
          </p:nvSpPr>
          <p:spPr bwMode="auto">
            <a:xfrm>
              <a:off x="2789" y="1029"/>
              <a:ext cx="0" cy="2998"/>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71397" name="Line 5"/>
            <p:cNvSpPr>
              <a:spLocks noChangeShapeType="1"/>
            </p:cNvSpPr>
            <p:nvPr/>
          </p:nvSpPr>
          <p:spPr bwMode="auto">
            <a:xfrm rot="5400000" flipV="1">
              <a:off x="2891" y="288"/>
              <a:ext cx="5" cy="4539"/>
            </a:xfrm>
            <a:prstGeom prst="line">
              <a:avLst/>
            </a:prstGeom>
            <a:noFill/>
            <a:ln w="28575">
              <a:solidFill>
                <a:srgbClr val="FFCCCC"/>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71398" name="Text Box 6"/>
          <p:cNvSpPr txBox="1">
            <a:spLocks noChangeArrowheads="1"/>
          </p:cNvSpPr>
          <p:nvPr/>
        </p:nvSpPr>
        <p:spPr bwMode="auto">
          <a:xfrm>
            <a:off x="1025525" y="2647950"/>
            <a:ext cx="2407454" cy="369332"/>
          </a:xfrm>
          <a:prstGeom prst="rect">
            <a:avLst/>
          </a:prstGeom>
          <a:noFill/>
          <a:ln w="3175">
            <a:noFill/>
            <a:miter lim="800000"/>
            <a:headEnd/>
            <a:tailEnd/>
          </a:ln>
          <a:effectLst/>
        </p:spPr>
        <p:txBody>
          <a:bodyPr wrap="none">
            <a:spAutoFit/>
          </a:bodyPr>
          <a:lstStyle/>
          <a:p>
            <a:pPr>
              <a:defRPr/>
            </a:pPr>
            <a:r>
              <a:rPr lang="en-US" dirty="0"/>
              <a:t>Variables (</a:t>
            </a:r>
            <a:r>
              <a:rPr lang="en-US" dirty="0" err="1"/>
              <a:t>VariableID</a:t>
            </a:r>
            <a:r>
              <a:rPr lang="en-US" dirty="0"/>
              <a:t>)</a:t>
            </a:r>
          </a:p>
        </p:txBody>
      </p:sp>
      <p:sp>
        <p:nvSpPr>
          <p:cNvPr id="571399" name="Text Box 7"/>
          <p:cNvSpPr txBox="1">
            <a:spLocks noChangeArrowheads="1"/>
          </p:cNvSpPr>
          <p:nvPr/>
        </p:nvSpPr>
        <p:spPr bwMode="auto">
          <a:xfrm>
            <a:off x="1327150" y="5043488"/>
            <a:ext cx="2082621" cy="369332"/>
          </a:xfrm>
          <a:prstGeom prst="rect">
            <a:avLst/>
          </a:prstGeom>
          <a:noFill/>
          <a:ln w="3175">
            <a:noFill/>
            <a:miter lim="800000"/>
            <a:headEnd/>
            <a:tailEnd/>
          </a:ln>
          <a:effectLst/>
        </p:spPr>
        <p:txBody>
          <a:bodyPr wrap="none">
            <a:spAutoFit/>
          </a:bodyPr>
          <a:lstStyle/>
          <a:p>
            <a:pPr>
              <a:defRPr/>
            </a:pPr>
            <a:r>
              <a:rPr lang="en-US" dirty="0"/>
              <a:t>Space </a:t>
            </a:r>
            <a:r>
              <a:rPr lang="en-US" dirty="0" smtClean="0"/>
              <a:t>(</a:t>
            </a:r>
            <a:r>
              <a:rPr lang="en-US" dirty="0" err="1"/>
              <a:t>FeatureID</a:t>
            </a:r>
            <a:r>
              <a:rPr lang="en-US" dirty="0" smtClean="0"/>
              <a:t>)</a:t>
            </a:r>
            <a:endParaRPr lang="en-US" dirty="0"/>
          </a:p>
        </p:txBody>
      </p:sp>
      <p:sp>
        <p:nvSpPr>
          <p:cNvPr id="571400" name="Text Box 8"/>
          <p:cNvSpPr txBox="1">
            <a:spLocks noChangeArrowheads="1"/>
          </p:cNvSpPr>
          <p:nvPr/>
        </p:nvSpPr>
        <p:spPr bwMode="auto">
          <a:xfrm>
            <a:off x="5730875" y="5080000"/>
            <a:ext cx="689035" cy="369332"/>
          </a:xfrm>
          <a:prstGeom prst="rect">
            <a:avLst/>
          </a:prstGeom>
          <a:noFill/>
          <a:ln w="3175">
            <a:noFill/>
            <a:miter lim="800000"/>
            <a:headEnd/>
            <a:tailEnd/>
          </a:ln>
          <a:effectLst/>
        </p:spPr>
        <p:txBody>
          <a:bodyPr wrap="none">
            <a:spAutoFit/>
          </a:bodyPr>
          <a:lstStyle/>
          <a:p>
            <a:pPr>
              <a:defRPr/>
            </a:pPr>
            <a:r>
              <a:rPr lang="en-US" dirty="0"/>
              <a:t>Time</a:t>
            </a:r>
          </a:p>
        </p:txBody>
      </p:sp>
      <p:sp>
        <p:nvSpPr>
          <p:cNvPr id="571401" name="Text Box 9"/>
          <p:cNvSpPr txBox="1">
            <a:spLocks noChangeArrowheads="1"/>
          </p:cNvSpPr>
          <p:nvPr/>
        </p:nvSpPr>
        <p:spPr bwMode="auto">
          <a:xfrm>
            <a:off x="4589463" y="2124075"/>
            <a:ext cx="4775200" cy="1200150"/>
          </a:xfrm>
          <a:prstGeom prst="rect">
            <a:avLst/>
          </a:prstGeom>
          <a:noFill/>
          <a:ln w="3175">
            <a:noFill/>
            <a:miter lim="800000"/>
            <a:headEnd/>
            <a:tailEnd/>
          </a:ln>
          <a:effectLst/>
        </p:spPr>
        <p:txBody>
          <a:bodyPr>
            <a:spAutoFit/>
          </a:bodyPr>
          <a:lstStyle/>
          <a:p>
            <a:pPr>
              <a:defRPr/>
            </a:pPr>
            <a:r>
              <a:rPr lang="en-US" dirty="0">
                <a:solidFill>
                  <a:srgbClr val="FF0000"/>
                </a:solidFill>
              </a:rPr>
              <a:t>Statistical distribution</a:t>
            </a:r>
          </a:p>
          <a:p>
            <a:pPr>
              <a:buFontTx/>
              <a:buChar char="•"/>
              <a:defRPr/>
            </a:pPr>
            <a:r>
              <a:rPr lang="en-US" dirty="0"/>
              <a:t> Represented as </a:t>
            </a:r>
            <a:r>
              <a:rPr lang="en-US" dirty="0">
                <a:solidFill>
                  <a:srgbClr val="FF0000"/>
                </a:solidFill>
              </a:rPr>
              <a:t>{probability, value}</a:t>
            </a:r>
          </a:p>
          <a:p>
            <a:pPr>
              <a:buFontTx/>
              <a:buChar char="•"/>
              <a:defRPr/>
            </a:pPr>
            <a:r>
              <a:rPr lang="en-US" dirty="0"/>
              <a:t> Summarized by </a:t>
            </a:r>
            <a:r>
              <a:rPr lang="en-US" dirty="0">
                <a:solidFill>
                  <a:srgbClr val="FF0000"/>
                </a:solidFill>
              </a:rPr>
              <a:t>statistics</a:t>
            </a:r>
            <a:r>
              <a:rPr lang="en-US" dirty="0">
                <a:solidFill>
                  <a:schemeClr val="accent1"/>
                </a:solidFill>
              </a:rPr>
              <a:t> </a:t>
            </a:r>
            <a:r>
              <a:rPr lang="en-US" dirty="0"/>
              <a:t>(mean, variance, standard deviation)</a:t>
            </a:r>
            <a:endParaRPr lang="en-US" dirty="0">
              <a:solidFill>
                <a:schemeClr val="accent1"/>
              </a:solidFill>
            </a:endParaRPr>
          </a:p>
        </p:txBody>
      </p:sp>
      <p:sp>
        <p:nvSpPr>
          <p:cNvPr id="571402" name="Text Box 10"/>
          <p:cNvSpPr txBox="1">
            <a:spLocks noChangeArrowheads="1"/>
          </p:cNvSpPr>
          <p:nvPr/>
        </p:nvSpPr>
        <p:spPr bwMode="auto">
          <a:xfrm>
            <a:off x="192088" y="873125"/>
            <a:ext cx="8121650" cy="646113"/>
          </a:xfrm>
          <a:prstGeom prst="rect">
            <a:avLst/>
          </a:prstGeom>
          <a:noFill/>
          <a:ln w="3175">
            <a:noFill/>
            <a:miter lim="800000"/>
            <a:headEnd/>
            <a:tailEnd/>
          </a:ln>
          <a:effectLst/>
        </p:spPr>
        <p:txBody>
          <a:bodyPr>
            <a:spAutoFit/>
          </a:bodyPr>
          <a:lstStyle/>
          <a:p>
            <a:pPr>
              <a:defRPr/>
            </a:pPr>
            <a:r>
              <a:rPr lang="en-US" dirty="0"/>
              <a:t>A </a:t>
            </a:r>
            <a:r>
              <a:rPr lang="en-US" dirty="0">
                <a:solidFill>
                  <a:srgbClr val="FF0000"/>
                </a:solidFill>
              </a:rPr>
              <a:t>statistical distribution </a:t>
            </a:r>
            <a:r>
              <a:rPr lang="en-US" dirty="0"/>
              <a:t>is defined for a particular variable defined over a particular space and time domain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1058</Words>
  <Application>Microsoft Office PowerPoint</Application>
  <PresentationFormat>On-screen Show (4:3)</PresentationFormat>
  <Paragraphs>253</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Tahoma</vt:lpstr>
      <vt:lpstr>Times New Roman</vt:lpstr>
      <vt:lpstr>Wingdings</vt:lpstr>
      <vt:lpstr>Verdana</vt:lpstr>
      <vt:lpstr>Default Design</vt:lpstr>
      <vt:lpstr>Space and Time</vt:lpstr>
      <vt:lpstr>Linking GIS and Water Resources</vt:lpstr>
      <vt:lpstr>Data Cube</vt:lpstr>
      <vt:lpstr>PowerPoint Presentation</vt:lpstr>
      <vt:lpstr>Space, Time, Variables and Observations</vt:lpstr>
      <vt:lpstr>Space, Time, Variables and Visualization</vt:lpstr>
      <vt:lpstr>Space, Time, Variables and Simulation</vt:lpstr>
      <vt:lpstr>Space, Time, Variables and Geoprocessing</vt:lpstr>
      <vt:lpstr>Space, Time, Variables and Statistics</vt:lpstr>
      <vt:lpstr>Space, Time, Variables and Statistical Analysis</vt:lpstr>
      <vt:lpstr>PowerPoint Presentation</vt:lpstr>
      <vt:lpstr>Geospatial  time series</vt:lpstr>
      <vt:lpstr>PowerPoint Presentation</vt:lpstr>
      <vt:lpstr>Arc Hydro II: Dataset Overview</vt:lpstr>
      <vt:lpstr>Framework Schema</vt:lpstr>
      <vt:lpstr>Variables</vt:lpstr>
      <vt:lpstr>TimeSeries</vt:lpstr>
      <vt:lpstr>SeriesCatalog</vt:lpstr>
      <vt:lpstr>Extended Schema Adds Items</vt:lpstr>
      <vt:lpstr>DatasetCatalog</vt:lpstr>
      <vt:lpstr>PowerPoint Presentation</vt:lpstr>
    </vt:vector>
  </TitlesOfParts>
  <Company>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Conclusions</dc:title>
  <dc:creator>CRWR</dc:creator>
  <cp:lastModifiedBy>maidment</cp:lastModifiedBy>
  <cp:revision>25</cp:revision>
  <dcterms:created xsi:type="dcterms:W3CDTF">2005-07-27T15:42:39Z</dcterms:created>
  <dcterms:modified xsi:type="dcterms:W3CDTF">2010-10-05T15:44:50Z</dcterms:modified>
</cp:coreProperties>
</file>