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theme/themeOverride17.xml" ContentType="application/vnd.openxmlformats-officedocument.themeOverride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theme/themeOverride20.xml" ContentType="application/vnd.openxmlformats-officedocument.themeOverr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heme/themeOverride18.xml" ContentType="application/vnd.openxmlformats-officedocument.themeOverr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Override19.xml" ContentType="application/vnd.openxmlformats-officedocument.themeOverrid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Override9.xml" ContentType="application/vnd.openxmlformats-officedocument.themeOverr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2" r:id="rId4"/>
    <p:sldMasterId id="2147483655" r:id="rId5"/>
    <p:sldMasterId id="2147483656" r:id="rId6"/>
    <p:sldMasterId id="2147483657" r:id="rId7"/>
    <p:sldMasterId id="2147483658" r:id="rId8"/>
    <p:sldMasterId id="2147483659" r:id="rId9"/>
  </p:sldMasterIdLst>
  <p:notesMasterIdLst>
    <p:notesMasterId r:id="rId68"/>
  </p:notesMasterIdLst>
  <p:handoutMasterIdLst>
    <p:handoutMasterId r:id="rId69"/>
  </p:handoutMasterIdLst>
  <p:sldIdLst>
    <p:sldId id="277" r:id="rId10"/>
    <p:sldId id="436" r:id="rId11"/>
    <p:sldId id="438" r:id="rId12"/>
    <p:sldId id="265" r:id="rId13"/>
    <p:sldId id="279" r:id="rId14"/>
    <p:sldId id="282" r:id="rId15"/>
    <p:sldId id="283" r:id="rId16"/>
    <p:sldId id="284" r:id="rId17"/>
    <p:sldId id="285" r:id="rId18"/>
    <p:sldId id="286" r:id="rId19"/>
    <p:sldId id="287" r:id="rId20"/>
    <p:sldId id="289" r:id="rId21"/>
    <p:sldId id="290" r:id="rId22"/>
    <p:sldId id="291" r:id="rId23"/>
    <p:sldId id="288" r:id="rId24"/>
    <p:sldId id="292" r:id="rId25"/>
    <p:sldId id="293" r:id="rId26"/>
    <p:sldId id="294" r:id="rId27"/>
    <p:sldId id="295" r:id="rId28"/>
    <p:sldId id="300" r:id="rId29"/>
    <p:sldId id="301" r:id="rId30"/>
    <p:sldId id="390" r:id="rId31"/>
    <p:sldId id="428" r:id="rId32"/>
    <p:sldId id="429" r:id="rId33"/>
    <p:sldId id="391" r:id="rId34"/>
    <p:sldId id="386" r:id="rId35"/>
    <p:sldId id="424" r:id="rId36"/>
    <p:sldId id="393" r:id="rId37"/>
    <p:sldId id="437" r:id="rId38"/>
    <p:sldId id="394" r:id="rId39"/>
    <p:sldId id="395" r:id="rId40"/>
    <p:sldId id="425" r:id="rId41"/>
    <p:sldId id="426" r:id="rId42"/>
    <p:sldId id="397" r:id="rId43"/>
    <p:sldId id="398" r:id="rId44"/>
    <p:sldId id="399" r:id="rId45"/>
    <p:sldId id="400" r:id="rId46"/>
    <p:sldId id="401" r:id="rId47"/>
    <p:sldId id="387" r:id="rId48"/>
    <p:sldId id="388" r:id="rId49"/>
    <p:sldId id="427" r:id="rId50"/>
    <p:sldId id="431" r:id="rId51"/>
    <p:sldId id="435" r:id="rId52"/>
    <p:sldId id="296" r:id="rId53"/>
    <p:sldId id="389" r:id="rId54"/>
    <p:sldId id="376" r:id="rId55"/>
    <p:sldId id="302" r:id="rId56"/>
    <p:sldId id="306" r:id="rId57"/>
    <p:sldId id="379" r:id="rId58"/>
    <p:sldId id="378" r:id="rId59"/>
    <p:sldId id="380" r:id="rId60"/>
    <p:sldId id="381" r:id="rId61"/>
    <p:sldId id="382" r:id="rId62"/>
    <p:sldId id="383" r:id="rId63"/>
    <p:sldId id="384" r:id="rId64"/>
    <p:sldId id="370" r:id="rId65"/>
    <p:sldId id="373" r:id="rId66"/>
    <p:sldId id="374" r:id="rId6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FF00"/>
    <a:srgbClr val="00FF00"/>
    <a:srgbClr val="0000CC"/>
    <a:srgbClr val="FF0000"/>
    <a:srgbClr val="993366"/>
    <a:srgbClr val="660066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-4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CC6027-C643-4438-995D-D0B5EE5B2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EA6126CA-211C-4051-8C8E-82FE0EFF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192CE-B8FB-476C-B969-909AFAC9DEC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6913"/>
            <a:ext cx="4640262" cy="3479800"/>
          </a:xfrm>
          <a:solidFill>
            <a:srgbClr val="FFFFFF"/>
          </a:solidFill>
          <a:ln w="12700" cap="flat"/>
        </p:spPr>
      </p:sp>
      <p:sp>
        <p:nvSpPr>
          <p:cNvPr id="74756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3122" tIns="46560" rIns="93122" bIns="46560"/>
          <a:lstStyle/>
          <a:p>
            <a:pPr eaLnBrk="1" hangingPunct="1"/>
            <a:r>
              <a:rPr lang="en-US" smtClean="0"/>
              <a:t>DRM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1DAE3-74C0-4C37-A210-8E4A50E386E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6913"/>
            <a:ext cx="4640262" cy="3479800"/>
          </a:xfrm>
          <a:ln w="12700"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22" tIns="46560" rIns="93122" bIns="46560"/>
          <a:lstStyle/>
          <a:p>
            <a:pPr eaLnBrk="1" hangingPunct="1"/>
            <a:r>
              <a:rPr lang="en-US" smtClean="0"/>
              <a:t>DRM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62623-9B4D-49AD-B992-32EEDE73A06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6913"/>
            <a:ext cx="4640262" cy="3479800"/>
          </a:xfrm>
          <a:ln w="12700"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22" tIns="46560" rIns="93122" bIns="46560"/>
          <a:lstStyle/>
          <a:p>
            <a:pPr eaLnBrk="1" hangingPunct="1"/>
            <a:r>
              <a:rPr lang="en-US" smtClean="0"/>
              <a:t>DRM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939A9-B31D-4FE2-9DB9-88C4C5CBB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FE9C8-C736-4149-84DD-69731C462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AE6F0-D661-4A0E-813B-DC06AA573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C6F82-D747-49A5-9E2C-2532EBF72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5EC0-2FF6-4E19-9516-8286EA23C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D4DDE-2649-44AD-A712-DE8AE2E20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7C54E-908D-424D-873C-71A87E28D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6EABC-4093-42DC-BAC6-E95CA351B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BEDC-3593-44BF-9226-7B365950D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C87D-EEA4-4BBF-899D-FA16A6172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4AF1E-118E-4DA4-A52D-ECD1810B8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D43B5-2AA6-41ED-8472-635D8671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61E46-99B4-469B-AA46-D693A51C6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AC533-D323-4B7F-B565-62F72BC89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C111-ACCA-4259-9083-F61FE89FC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2296C-13A9-4755-9636-251509152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CB6A3-61E8-41E2-B640-5B46B2A74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864DD-2FFD-473E-96A3-A4D904DFF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86314-59D6-44E8-8787-54F2AB0C3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3BCB-C751-4C8C-8E07-D09735D3E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B4E7C-0B40-43C1-8A13-049E10881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6111E-2F36-4A24-B721-9B7342BCF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4331-E6F3-409F-8BA2-291F0DE46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6DE5D-7CA3-4037-B736-4FC187C47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E56CA-12F4-4EAA-8626-13E827A42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C568F-73FD-4764-BD69-5FE8695EC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9B660-230D-4283-9CCB-E9B947EFE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F68B1-BC77-4FE3-95B6-21C125030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ED243-620C-4297-996A-0F3509EB4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D1FE2-9927-4345-B171-45D73B33B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EAC79-7DD5-47CE-A654-C081ECC5F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B8AC-22DC-473D-A1BA-205505E58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0B056-6FA6-4374-99BC-A76C6F219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33FC5-1A65-4C38-9DAE-796F31555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1A557-2284-41C6-AAF5-BA9888B15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0129B-E2E2-4211-9642-D7410FB04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B2252-93B0-4B23-9B14-02D3394FD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7306-249D-4914-904C-18F30D706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55BF-EF48-4753-9261-FABCB6787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8257-0B78-4CE7-9B3E-3FF12C1D5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F71D3-7C02-4B3E-8676-21B17B374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8D7B8-7D21-42D5-BBD6-A8262BD53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7C1CD-833E-47DF-9912-B73D9F309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07367-169A-4AB3-8D50-4340D945B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3A6DA-82B7-479C-99ED-ED571EF9C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0DF9F-213B-4E4D-B7FF-09AD2F0DE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D164-3A41-473A-9D00-C801146B8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66BB-6628-44AF-ACD9-71CF90D6D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9523-B660-47A0-A85A-9D7D0B85C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54A0F-0C6D-4F01-BEE9-A096369FD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2E28-9357-4CD1-AC3A-6D8E8B466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F11AE-D42B-4A56-82EE-5BA07D3BF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35EBD-110C-48F5-B2F8-1F9D12763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3815E-3882-445D-9C40-90204C252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4CC72-1261-4C16-800C-B297F1A37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70672-BDE1-4E94-ABE0-DF90BFFE7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66A0-03A3-42F3-ABDB-4426ECE12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A3BA-4E30-451E-992D-501BEB5BE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74EA1-EF5C-4D9A-8349-C311D4B7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02F2C-C5EC-4FE4-9EE1-D0FA6646E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BC63E-F585-403D-916C-2850C6BE7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F0CDB-5FDB-42AA-AEF6-84AECA8B9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61F6-5881-432B-8820-7F51A9B0D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B4ED5-CB30-4AB1-A30F-E77E8032E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71AD-491B-4F08-9603-7A98DCA2B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F4780-3CB8-49F9-B9B9-CD97DA1EB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8D3C-30B9-480A-9A79-8D4745277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E8F89-16AA-4B45-BDC0-C4CC0C10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C8CAE-D8BE-4E9A-A897-DEFB1A99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2D6B7-2E70-4F0C-9BE5-B66055586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9F089-7F50-47F3-8ED8-7C523CEE4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18891-46AD-47AE-97CA-AA21EB221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87991-D2B2-4493-9461-A9D13DF57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A8B15-7421-46F8-81A3-1B46E73C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E3FF6-C10B-46E8-9706-5812F9961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8C4D2-ABB8-44E9-9118-3D279B5DD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40709-DAC3-426E-BF59-ACF602D17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B095-C833-429E-BE76-A24EBC0DF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F64-07DA-483C-8A4E-723ED8298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8256-E267-4014-A218-7A8ED574B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CB5C-4E91-4540-B91B-471608275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59BCD-6D2A-4E84-ADAD-57C82D7C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5DE54-B7F5-4CC0-8B7B-ADA238641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FFA05-9D82-4C5D-9C97-506EA2A51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60D01-87FB-4950-A8F5-B6BA20681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C80D1-907C-42C0-B8CA-ABE844728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0E96B-CA7B-484E-B04F-95CE8755C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870F5-F139-497E-B4B5-7B64A92C5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2E4C0-181D-49F4-8C09-F62B610B8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58FB6-92AD-448F-A233-100C5213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FD66-BA30-4153-9966-80B5AF12D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68E30-BADE-43D7-8D90-759E691F9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82371-9A32-4295-B321-E807DD83D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1C406-4D4E-4E28-9AB5-8A4508C67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AEA4-B5BB-4BC2-A9B4-43F8E5928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7B0C8-DBBC-4C85-B863-D8FCE1186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DAB9-5697-4CF1-BE14-1E76B29CE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0429-A507-4B2E-A503-AC87AA50E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ED6C1-D03A-4EC3-A507-3CFFF711E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758F-E903-4B89-BA1C-D2F1F6790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860A3-6A02-40E3-9817-07285EBEA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1D3F-C2EA-4A10-83A3-DB34E9787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016E87-A7CD-4137-B637-2D710DF89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0013344-356B-4139-BB06-49BEA1305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EAF56016-6F4D-4956-BCE1-8FDEF3670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925E4197-7574-4327-9FE0-1A49DBB55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C94BF284-EAC7-41FC-8371-0FA64AD90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AC43D8-FA24-4797-A494-D9AA9C3D7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186F5E0-605B-43EB-BD93-45C951DF2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6E265D6-0DAD-4191-879C-0E3E22B1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AB559E5A-B848-49A1-B058-F5F02F795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6.xml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7.xml"/><Relationship Id="rId4" Type="http://schemas.openxmlformats.org/officeDocument/2006/relationships/oleObject" Target="../embeddings/Microsoft_Office_Word_97_-_2003_Document1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8.xml"/><Relationship Id="rId4" Type="http://schemas.openxmlformats.org/officeDocument/2006/relationships/oleObject" Target="../embeddings/Microsoft_Office_Word_97_-_2003_Document2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9.xml"/><Relationship Id="rId4" Type="http://schemas.openxmlformats.org/officeDocument/2006/relationships/oleObject" Target="../embeddings/Microsoft_Office_Word_97_-_2003_Document3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10.xml"/><Relationship Id="rId4" Type="http://schemas.openxmlformats.org/officeDocument/2006/relationships/oleObject" Target="../embeddings/Microsoft_Office_Word_97_-_2003_Document4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11.xml"/><Relationship Id="rId4" Type="http://schemas.openxmlformats.org/officeDocument/2006/relationships/oleObject" Target="../embeddings/Microsoft_Office_Word_97_-_2003_Document5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12.xml"/><Relationship Id="rId4" Type="http://schemas.openxmlformats.org/officeDocument/2006/relationships/oleObject" Target="../embeddings/Microsoft_Office_Word_97_-_2003_Document6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13.xml"/><Relationship Id="rId4" Type="http://schemas.openxmlformats.org/officeDocument/2006/relationships/oleObject" Target="../embeddings/Microsoft_Office_Word_97_-_2003_Document7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00v2/00v200000003000000.htm" TargetMode="External"/><Relationship Id="rId2" Type="http://schemas.openxmlformats.org/officeDocument/2006/relationships/hyperlink" Target="http://help.arcgi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14.x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8.doc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#//009t00000002000000.htm" TargetMode="External"/><Relationship Id="rId2" Type="http://schemas.openxmlformats.org/officeDocument/2006/relationships/hyperlink" Target="http://help.arcgi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4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7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9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chment.crc.org.au/special_publications1.html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mlDrawing" Target="../drawings/vmlDrawing21.vml"/><Relationship Id="rId1" Type="http://schemas.openxmlformats.org/officeDocument/2006/relationships/themeOverride" Target="../theme/themeOverride16.xml"/><Relationship Id="rId4" Type="http://schemas.openxmlformats.org/officeDocument/2006/relationships/oleObject" Target="../embeddings/Microsoft_Office_Word_97_-_2003_Document9.doc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slideLayout" Target="../slideLayouts/slideLayout23.xml"/><Relationship Id="rId7" Type="http://schemas.openxmlformats.org/officeDocument/2006/relationships/oleObject" Target="../embeddings/oleObject32.bin"/><Relationship Id="rId2" Type="http://schemas.openxmlformats.org/officeDocument/2006/relationships/vmlDrawing" Target="../drawings/vmlDrawing22.vml"/><Relationship Id="rId1" Type="http://schemas.openxmlformats.org/officeDocument/2006/relationships/themeOverride" Target="../theme/themeOverride18.x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vmlDrawing" Target="../drawings/vmlDrawing25.vml"/><Relationship Id="rId1" Type="http://schemas.openxmlformats.org/officeDocument/2006/relationships/themeOverride" Target="../theme/themeOverride19.x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50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42875"/>
            <a:ext cx="8186737" cy="1143000"/>
          </a:xfrm>
        </p:spPr>
        <p:txBody>
          <a:bodyPr/>
          <a:lstStyle/>
          <a:p>
            <a:r>
              <a:rPr lang="en-US" smtClean="0"/>
              <a:t>Spatial Analysis Using Grids </a:t>
            </a:r>
            <a:br>
              <a:rPr lang="en-US" smtClean="0"/>
            </a:br>
            <a:endParaRPr lang="en-US" sz="400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2300" y="1676400"/>
            <a:ext cx="5981700" cy="48990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smtClean="0"/>
              <a:t>The concepts of spatial fields as a way to represent geographical information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smtClean="0"/>
              <a:t>Raster and vector representations of spatial fields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smtClean="0"/>
              <a:t>Perform raster calculations using spatial analyst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smtClean="0"/>
              <a:t>Raster calculation concepts and their use in hydrology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smtClean="0"/>
              <a:t>Calculate slope on a raster using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smtClean="0"/>
              <a:t>ESRI polynomial surface method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smtClean="0"/>
              <a:t>Eight direction pour point model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smtClean="0"/>
              <a:t>[D</a:t>
            </a:r>
            <a:r>
              <a:rPr lang="en-US" sz="2400" smtClean="0">
                <a:sym typeface="Symbol" pitchFamily="18" charset="2"/>
              </a:rPr>
              <a:t> method]</a:t>
            </a:r>
            <a:endParaRPr lang="en-US" sz="2400" smtClean="0"/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400" smtClean="0">
              <a:sym typeface="Symbol" pitchFamily="18" charset="2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3176588"/>
          <a:ext cx="3151188" cy="3681412"/>
        </p:xfrm>
        <a:graphic>
          <a:graphicData uri="http://schemas.openxmlformats.org/presentationml/2006/ole">
            <p:oleObj spid="_x0000_s1026" name="Graph Sheet" r:id="rId4" imgW="3352680" imgH="2590560" progId="SPLUSGraphSheetFileType">
              <p:embed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327400" y="717550"/>
            <a:ext cx="415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sz="3600" b="1">
                <a:solidFill>
                  <a:srgbClr val="0000CC"/>
                </a:solidFill>
              </a:rPr>
              <a:t>Learning Objectives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334963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The grid data structure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55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Grid size is defined by </a:t>
            </a:r>
            <a:r>
              <a:rPr lang="en-US" smtClean="0">
                <a:solidFill>
                  <a:schemeClr val="accent2"/>
                </a:solidFill>
              </a:rPr>
              <a:t>extent</a:t>
            </a:r>
            <a:r>
              <a:rPr lang="en-US" smtClean="0"/>
              <a:t>, </a:t>
            </a:r>
            <a:r>
              <a:rPr lang="en-US" smtClean="0">
                <a:solidFill>
                  <a:schemeClr val="accent2"/>
                </a:solidFill>
              </a:rPr>
              <a:t>spacing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no data value</a:t>
            </a:r>
            <a:r>
              <a:rPr lang="en-US" smtClean="0"/>
              <a:t>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Number of rows, number of column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Cell sizes (X and Y)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Top, left , bottom and right coordinates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Grid values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Real (floating decimal point)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Integer (may have associated attribute table)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3CC33"/>
                </a:solidFill>
              </a:rPr>
              <a:t>Definition of a Grid</a:t>
            </a:r>
            <a:endParaRPr lang="en-US" smtClean="0"/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3187700" y="2128838"/>
            <a:ext cx="2757488" cy="2614612"/>
            <a:chOff x="2008" y="1341"/>
            <a:chExt cx="1737" cy="1647"/>
          </a:xfrm>
        </p:grpSpPr>
        <p:sp>
          <p:nvSpPr>
            <p:cNvPr id="50196" name="Line 4"/>
            <p:cNvSpPr>
              <a:spLocks noChangeShapeType="1"/>
            </p:cNvSpPr>
            <p:nvPr/>
          </p:nvSpPr>
          <p:spPr bwMode="auto">
            <a:xfrm>
              <a:off x="2016" y="134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7" name="Line 5"/>
            <p:cNvSpPr>
              <a:spLocks noChangeShapeType="1"/>
            </p:cNvSpPr>
            <p:nvPr/>
          </p:nvSpPr>
          <p:spPr bwMode="auto">
            <a:xfrm>
              <a:off x="2015" y="1510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8" name="Line 6"/>
            <p:cNvSpPr>
              <a:spLocks noChangeShapeType="1"/>
            </p:cNvSpPr>
            <p:nvPr/>
          </p:nvSpPr>
          <p:spPr bwMode="auto">
            <a:xfrm>
              <a:off x="2014" y="1668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9" name="Line 7"/>
            <p:cNvSpPr>
              <a:spLocks noChangeShapeType="1"/>
            </p:cNvSpPr>
            <p:nvPr/>
          </p:nvSpPr>
          <p:spPr bwMode="auto">
            <a:xfrm>
              <a:off x="2009" y="1835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0" name="Line 8"/>
            <p:cNvSpPr>
              <a:spLocks noChangeShapeType="1"/>
            </p:cNvSpPr>
            <p:nvPr/>
          </p:nvSpPr>
          <p:spPr bwMode="auto">
            <a:xfrm>
              <a:off x="2008" y="200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1" name="Line 9"/>
            <p:cNvSpPr>
              <a:spLocks noChangeShapeType="1"/>
            </p:cNvSpPr>
            <p:nvPr/>
          </p:nvSpPr>
          <p:spPr bwMode="auto">
            <a:xfrm>
              <a:off x="2012" y="215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2" name="Line 10"/>
            <p:cNvSpPr>
              <a:spLocks noChangeShapeType="1"/>
            </p:cNvSpPr>
            <p:nvPr/>
          </p:nvSpPr>
          <p:spPr bwMode="auto">
            <a:xfrm>
              <a:off x="2015" y="232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3" name="Line 11"/>
            <p:cNvSpPr>
              <a:spLocks noChangeShapeType="1"/>
            </p:cNvSpPr>
            <p:nvPr/>
          </p:nvSpPr>
          <p:spPr bwMode="auto">
            <a:xfrm>
              <a:off x="2014" y="2487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4" name="Line 12"/>
            <p:cNvSpPr>
              <a:spLocks noChangeShapeType="1"/>
            </p:cNvSpPr>
            <p:nvPr/>
          </p:nvSpPr>
          <p:spPr bwMode="auto">
            <a:xfrm>
              <a:off x="2013" y="2653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5" name="Line 13"/>
            <p:cNvSpPr>
              <a:spLocks noChangeShapeType="1"/>
            </p:cNvSpPr>
            <p:nvPr/>
          </p:nvSpPr>
          <p:spPr bwMode="auto">
            <a:xfrm>
              <a:off x="2017" y="2802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6" name="Line 14"/>
            <p:cNvSpPr>
              <a:spLocks noChangeShapeType="1"/>
            </p:cNvSpPr>
            <p:nvPr/>
          </p:nvSpPr>
          <p:spPr bwMode="auto">
            <a:xfrm>
              <a:off x="2016" y="2976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7" name="Line 15"/>
            <p:cNvSpPr>
              <a:spLocks noChangeShapeType="1"/>
            </p:cNvSpPr>
            <p:nvPr/>
          </p:nvSpPr>
          <p:spPr bwMode="auto">
            <a:xfrm>
              <a:off x="2021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8" name="Line 16"/>
            <p:cNvSpPr>
              <a:spLocks noChangeShapeType="1"/>
            </p:cNvSpPr>
            <p:nvPr/>
          </p:nvSpPr>
          <p:spPr bwMode="auto">
            <a:xfrm>
              <a:off x="2187" y="1347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9" name="Line 17"/>
            <p:cNvSpPr>
              <a:spLocks noChangeShapeType="1"/>
            </p:cNvSpPr>
            <p:nvPr/>
          </p:nvSpPr>
          <p:spPr bwMode="auto">
            <a:xfrm>
              <a:off x="2349" y="135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0" name="Line 18"/>
            <p:cNvSpPr>
              <a:spLocks noChangeShapeType="1"/>
            </p:cNvSpPr>
            <p:nvPr/>
          </p:nvSpPr>
          <p:spPr bwMode="auto">
            <a:xfrm>
              <a:off x="2529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1" name="Line 19"/>
            <p:cNvSpPr>
              <a:spLocks noChangeShapeType="1"/>
            </p:cNvSpPr>
            <p:nvPr/>
          </p:nvSpPr>
          <p:spPr bwMode="auto">
            <a:xfrm>
              <a:off x="2695" y="1345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2" name="Line 20"/>
            <p:cNvSpPr>
              <a:spLocks noChangeShapeType="1"/>
            </p:cNvSpPr>
            <p:nvPr/>
          </p:nvSpPr>
          <p:spPr bwMode="auto">
            <a:xfrm>
              <a:off x="2862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3" name="Line 21"/>
            <p:cNvSpPr>
              <a:spLocks noChangeShapeType="1"/>
            </p:cNvSpPr>
            <p:nvPr/>
          </p:nvSpPr>
          <p:spPr bwMode="auto">
            <a:xfrm>
              <a:off x="3041" y="135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4" name="Line 22"/>
            <p:cNvSpPr>
              <a:spLocks noChangeShapeType="1"/>
            </p:cNvSpPr>
            <p:nvPr/>
          </p:nvSpPr>
          <p:spPr bwMode="auto">
            <a:xfrm>
              <a:off x="3207" y="134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5" name="Line 23"/>
            <p:cNvSpPr>
              <a:spLocks noChangeShapeType="1"/>
            </p:cNvSpPr>
            <p:nvPr/>
          </p:nvSpPr>
          <p:spPr bwMode="auto">
            <a:xfrm>
              <a:off x="3374" y="1350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6" name="Line 24"/>
            <p:cNvSpPr>
              <a:spLocks noChangeShapeType="1"/>
            </p:cNvSpPr>
            <p:nvPr/>
          </p:nvSpPr>
          <p:spPr bwMode="auto">
            <a:xfrm>
              <a:off x="3554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7" name="Line 25"/>
            <p:cNvSpPr>
              <a:spLocks noChangeShapeType="1"/>
            </p:cNvSpPr>
            <p:nvPr/>
          </p:nvSpPr>
          <p:spPr bwMode="auto">
            <a:xfrm>
              <a:off x="3734" y="1348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0" name="Line 26"/>
          <p:cNvSpPr>
            <a:spLocks noChangeShapeType="1"/>
          </p:cNvSpPr>
          <p:nvPr/>
        </p:nvSpPr>
        <p:spPr bwMode="auto">
          <a:xfrm>
            <a:off x="2971800" y="24384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Text Box 27"/>
          <p:cNvSpPr txBox="1">
            <a:spLocks noChangeArrowheads="1"/>
          </p:cNvSpPr>
          <p:nvPr/>
        </p:nvSpPr>
        <p:spPr bwMode="auto">
          <a:xfrm>
            <a:off x="1584325" y="2784475"/>
            <a:ext cx="1182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Number</a:t>
            </a:r>
          </a:p>
          <a:p>
            <a:pPr algn="ctr" eaLnBrk="0" hangingPunct="0"/>
            <a:r>
              <a:rPr lang="en-US"/>
              <a:t>of </a:t>
            </a:r>
          </a:p>
          <a:p>
            <a:pPr algn="ctr" eaLnBrk="0" hangingPunct="0"/>
            <a:r>
              <a:rPr lang="en-US"/>
              <a:t>rows</a:t>
            </a:r>
          </a:p>
        </p:txBody>
      </p:sp>
      <p:sp>
        <p:nvSpPr>
          <p:cNvPr id="50182" name="Line 28"/>
          <p:cNvSpPr>
            <a:spLocks noChangeShapeType="1"/>
          </p:cNvSpPr>
          <p:nvPr/>
        </p:nvSpPr>
        <p:spPr bwMode="auto">
          <a:xfrm>
            <a:off x="3276600" y="50292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29"/>
          <p:cNvSpPr txBox="1">
            <a:spLocks noChangeArrowheads="1"/>
          </p:cNvSpPr>
          <p:nvPr/>
        </p:nvSpPr>
        <p:spPr bwMode="auto">
          <a:xfrm>
            <a:off x="3276600" y="5029200"/>
            <a:ext cx="268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Number of Columns</a:t>
            </a:r>
          </a:p>
        </p:txBody>
      </p:sp>
      <p:sp>
        <p:nvSpPr>
          <p:cNvPr id="50184" name="Line 30"/>
          <p:cNvSpPr>
            <a:spLocks noChangeShapeType="1"/>
          </p:cNvSpPr>
          <p:nvPr/>
        </p:nvSpPr>
        <p:spPr bwMode="auto">
          <a:xfrm>
            <a:off x="3200400" y="46482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Line 31"/>
          <p:cNvSpPr>
            <a:spLocks noChangeShapeType="1"/>
          </p:cNvSpPr>
          <p:nvPr/>
        </p:nvSpPr>
        <p:spPr bwMode="auto">
          <a:xfrm>
            <a:off x="3124200" y="47244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Text Box 32"/>
          <p:cNvSpPr txBox="1">
            <a:spLocks noChangeArrowheads="1"/>
          </p:cNvSpPr>
          <p:nvPr/>
        </p:nvSpPr>
        <p:spPr bwMode="auto">
          <a:xfrm>
            <a:off x="2362200" y="464820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(X,Y)</a:t>
            </a:r>
            <a:endParaRPr lang="en-US"/>
          </a:p>
        </p:txBody>
      </p:sp>
      <p:sp>
        <p:nvSpPr>
          <p:cNvPr id="50187" name="Line 33"/>
          <p:cNvSpPr>
            <a:spLocks noChangeShapeType="1"/>
          </p:cNvSpPr>
          <p:nvPr/>
        </p:nvSpPr>
        <p:spPr bwMode="auto">
          <a:xfrm>
            <a:off x="5957888" y="2392363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34"/>
          <p:cNvSpPr>
            <a:spLocks noChangeShapeType="1"/>
          </p:cNvSpPr>
          <p:nvPr/>
        </p:nvSpPr>
        <p:spPr bwMode="auto">
          <a:xfrm>
            <a:off x="5967413" y="2128838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Line 35"/>
          <p:cNvSpPr>
            <a:spLocks noChangeShapeType="1"/>
          </p:cNvSpPr>
          <p:nvPr/>
        </p:nvSpPr>
        <p:spPr bwMode="auto">
          <a:xfrm rot="-5400000">
            <a:off x="5530850" y="1993900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Line 36"/>
          <p:cNvSpPr>
            <a:spLocks noChangeShapeType="1"/>
          </p:cNvSpPr>
          <p:nvPr/>
        </p:nvSpPr>
        <p:spPr bwMode="auto">
          <a:xfrm rot="-5400000">
            <a:off x="5813425" y="1997075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Line 37"/>
          <p:cNvSpPr>
            <a:spLocks noChangeShapeType="1"/>
          </p:cNvSpPr>
          <p:nvPr/>
        </p:nvSpPr>
        <p:spPr bwMode="auto">
          <a:xfrm>
            <a:off x="5648325" y="1985963"/>
            <a:ext cx="274638" cy="31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Line 38"/>
          <p:cNvSpPr>
            <a:spLocks noChangeShapeType="1"/>
          </p:cNvSpPr>
          <p:nvPr/>
        </p:nvSpPr>
        <p:spPr bwMode="auto">
          <a:xfrm rot="-5400000">
            <a:off x="5943600" y="2259013"/>
            <a:ext cx="2508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Text Box 39"/>
          <p:cNvSpPr txBox="1">
            <a:spLocks noChangeArrowheads="1"/>
          </p:cNvSpPr>
          <p:nvPr/>
        </p:nvSpPr>
        <p:spPr bwMode="auto">
          <a:xfrm>
            <a:off x="6248400" y="19812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Cell size</a:t>
            </a:r>
          </a:p>
        </p:txBody>
      </p:sp>
      <p:sp>
        <p:nvSpPr>
          <p:cNvPr id="50194" name="Rectangle 40" descr="Wide downward diagonal"/>
          <p:cNvSpPr>
            <a:spLocks noChangeArrowheads="1"/>
          </p:cNvSpPr>
          <p:nvPr/>
        </p:nvSpPr>
        <p:spPr bwMode="auto">
          <a:xfrm>
            <a:off x="5662613" y="4224338"/>
            <a:ext cx="247650" cy="214312"/>
          </a:xfrm>
          <a:prstGeom prst="rect">
            <a:avLst/>
          </a:prstGeom>
          <a:pattFill prst="wdDnDiag">
            <a:fgClr>
              <a:srgbClr val="FF66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Text Box 41"/>
          <p:cNvSpPr txBox="1">
            <a:spLocks noChangeArrowheads="1"/>
          </p:cNvSpPr>
          <p:nvPr/>
        </p:nvSpPr>
        <p:spPr bwMode="auto">
          <a:xfrm>
            <a:off x="5867400" y="4114800"/>
            <a:ext cx="198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6600"/>
                </a:solidFill>
              </a:rPr>
              <a:t>NODATA cell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Points as Cells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143000" y="2514600"/>
          <a:ext cx="7296150" cy="3243263"/>
        </p:xfrm>
        <a:graphic>
          <a:graphicData uri="http://schemas.openxmlformats.org/presentationml/2006/ole">
            <p:oleObj spid="_x0000_s4098" name="Picture" r:id="rId4" imgW="2553797" imgH="1136244" progId="Word.Picture.8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as a Sequence of Cells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143000" y="2286000"/>
          <a:ext cx="7239000" cy="3211513"/>
        </p:xfrm>
        <a:graphic>
          <a:graphicData uri="http://schemas.openxmlformats.org/presentationml/2006/ole">
            <p:oleObj spid="_x0000_s5122" name="Document" r:id="rId4" imgW="2534400" imgH="1123920" progId="Word.Document.8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Polygon as a Zone of Cells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447800" y="2895600"/>
          <a:ext cx="6781800" cy="3073400"/>
        </p:xfrm>
        <a:graphic>
          <a:graphicData uri="http://schemas.openxmlformats.org/presentationml/2006/ole">
            <p:oleObj spid="_x0000_s6146" name="Document" r:id="rId4" imgW="2543760" imgH="1152360" progId="Word.Document.8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NODATA Cells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465388" y="1295400"/>
          <a:ext cx="4065587" cy="5043488"/>
        </p:xfrm>
        <a:graphic>
          <a:graphicData uri="http://schemas.openxmlformats.org/presentationml/2006/ole">
            <p:oleObj spid="_x0000_s7170" name="Document" r:id="rId4" imgW="1743840" imgH="2162160" progId="Word.Document.8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Networks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1066800" y="2286000"/>
          <a:ext cx="7134225" cy="3163888"/>
        </p:xfrm>
        <a:graphic>
          <a:graphicData uri="http://schemas.openxmlformats.org/presentationml/2006/ole">
            <p:oleObj spid="_x0000_s8194" name="Document" r:id="rId4" imgW="2534400" imgH="1123920" progId="Word.Document.8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Grid Zones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2209800" y="1447800"/>
          <a:ext cx="5257800" cy="5137150"/>
        </p:xfrm>
        <a:graphic>
          <a:graphicData uri="http://schemas.openxmlformats.org/presentationml/2006/ole">
            <p:oleObj spid="_x0000_s9218" name="Document" r:id="rId4" imgW="1686600" imgH="1647720" progId="Word.Document.8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Floating Point Grids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2667000" y="1676400"/>
          <a:ext cx="4191000" cy="4027488"/>
        </p:xfrm>
        <a:graphic>
          <a:graphicData uri="http://schemas.openxmlformats.org/presentationml/2006/ole">
            <p:oleObj spid="_x0000_s10242" name="Document" r:id="rId4" imgW="1715040" imgH="1647720" progId="Word.Document.8">
              <p:embed/>
            </p:oleObj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20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Continuous data surfaces using floating point or decimal numbers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371600"/>
          </a:xfrm>
        </p:spPr>
        <p:txBody>
          <a:bodyPr/>
          <a:lstStyle/>
          <a:p>
            <a:pPr eaLnBrk="1" hangingPunct="1"/>
            <a:r>
              <a:rPr lang="en-US" sz="4000" smtClean="0"/>
              <a:t>Value attribute table for categorical (integer) grid data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1219200" y="2514600"/>
          <a:ext cx="6935788" cy="3162300"/>
        </p:xfrm>
        <a:graphic>
          <a:graphicData uri="http://schemas.openxmlformats.org/presentationml/2006/ole">
            <p:oleObj spid="_x0000_s11266" name="Document" r:id="rId4" imgW="4115520" imgH="1876320" progId="Word.Document.8">
              <p:embed/>
            </p:oleObj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14600" y="5867400"/>
            <a:ext cx="451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FF3300"/>
                </a:solidFill>
              </a:rPr>
              <a:t>Attributes of grid zones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5800" y="271463"/>
            <a:ext cx="7772400" cy="1143000"/>
          </a:xfrm>
        </p:spPr>
        <p:txBody>
          <a:bodyPr/>
          <a:lstStyle/>
          <a:p>
            <a:r>
              <a:rPr lang="en-US" sz="4000" smtClean="0"/>
              <a:t>Readings – at </a:t>
            </a:r>
            <a:r>
              <a:rPr lang="en-US" sz="4000" smtClean="0">
                <a:hlinkClick r:id="rId2"/>
              </a:rPr>
              <a:t>http://help.arcgis.com</a:t>
            </a:r>
            <a:r>
              <a:rPr lang="en-US" sz="4000" smtClean="0"/>
              <a:t>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708025" y="1360488"/>
            <a:ext cx="7772400" cy="4114800"/>
          </a:xfrm>
        </p:spPr>
        <p:txBody>
          <a:bodyPr/>
          <a:lstStyle/>
          <a:p>
            <a:r>
              <a:rPr lang="en-US" sz="2000" smtClean="0"/>
              <a:t>Elements of geographic information starting from “Overview of geographic information elements” </a:t>
            </a:r>
            <a:r>
              <a:rPr lang="en-US" sz="2000" smtClean="0">
                <a:hlinkClick r:id="rId3" tooltip="http://help.arcgis.com/en/arcgisdesktop/10.0/help/00v2/00v200000003000000.htm&#10;CTRL + Click to follow link"/>
              </a:rPr>
              <a:t>http://help.arcgis.com/en/arcgisdesktop/10.0/help/00v2/00v200000003000000.htm</a:t>
            </a:r>
            <a:r>
              <a:rPr lang="en-US" sz="2000" smtClean="0"/>
              <a:t>  to “Example: Representing surfaces”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6050" y="2814638"/>
            <a:ext cx="64230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5175" y="5203825"/>
            <a:ext cx="5802313" cy="1196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Sampling</a:t>
            </a:r>
          </a:p>
        </p:txBody>
      </p:sp>
      <p:pic>
        <p:nvPicPr>
          <p:cNvPr id="51203" name="Picture 4" descr="rastersamp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9248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0" y="6096000"/>
            <a:ext cx="909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/>
              <a:t>from Michael F. Goodchild. (1997) Rasters, </a:t>
            </a:r>
            <a:r>
              <a:rPr lang="en-US" sz="2000" i="1"/>
              <a:t>NCGIA Core Curriculum in GIScience</a:t>
            </a:r>
            <a:r>
              <a:rPr lang="en-US" sz="2000"/>
              <a:t>, http://www.ncgia.ucsb.edu/giscc/units/u055/u055.html, posted October 23, 1997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Generalization</a:t>
            </a:r>
          </a:p>
        </p:txBody>
      </p:sp>
      <p:grpSp>
        <p:nvGrpSpPr>
          <p:cNvPr id="52227" name="Group 18"/>
          <p:cNvGrpSpPr>
            <a:grpSpLocks/>
          </p:cNvGrpSpPr>
          <p:nvPr/>
        </p:nvGrpSpPr>
        <p:grpSpPr bwMode="auto">
          <a:xfrm>
            <a:off x="3429000" y="1371600"/>
            <a:ext cx="1981200" cy="1981200"/>
            <a:chOff x="576" y="1200"/>
            <a:chExt cx="1248" cy="1248"/>
          </a:xfrm>
        </p:grpSpPr>
        <p:grpSp>
          <p:nvGrpSpPr>
            <p:cNvPr id="52242" name="Group 9"/>
            <p:cNvGrpSpPr>
              <a:grpSpLocks/>
            </p:cNvGrpSpPr>
            <p:nvPr/>
          </p:nvGrpSpPr>
          <p:grpSpPr bwMode="auto">
            <a:xfrm>
              <a:off x="576" y="1200"/>
              <a:ext cx="1248" cy="1248"/>
              <a:chOff x="576" y="1200"/>
              <a:chExt cx="1248" cy="1248"/>
            </a:xfrm>
          </p:grpSpPr>
          <p:sp>
            <p:nvSpPr>
              <p:cNvPr id="52245" name="Freeform 7"/>
              <p:cNvSpPr>
                <a:spLocks/>
              </p:cNvSpPr>
              <p:nvPr/>
            </p:nvSpPr>
            <p:spPr bwMode="auto">
              <a:xfrm>
                <a:off x="576" y="1200"/>
                <a:ext cx="1248" cy="1248"/>
              </a:xfrm>
              <a:custGeom>
                <a:avLst/>
                <a:gdLst>
                  <a:gd name="T0" fmla="*/ 0 w 1248"/>
                  <a:gd name="T1" fmla="*/ 576 h 1248"/>
                  <a:gd name="T2" fmla="*/ 240 w 1248"/>
                  <a:gd name="T3" fmla="*/ 528 h 1248"/>
                  <a:gd name="T4" fmla="*/ 384 w 1248"/>
                  <a:gd name="T5" fmla="*/ 480 h 1248"/>
                  <a:gd name="T6" fmla="*/ 480 w 1248"/>
                  <a:gd name="T7" fmla="*/ 432 h 1248"/>
                  <a:gd name="T8" fmla="*/ 576 w 1248"/>
                  <a:gd name="T9" fmla="*/ 384 h 1248"/>
                  <a:gd name="T10" fmla="*/ 672 w 1248"/>
                  <a:gd name="T11" fmla="*/ 336 h 1248"/>
                  <a:gd name="T12" fmla="*/ 816 w 1248"/>
                  <a:gd name="T13" fmla="*/ 288 h 1248"/>
                  <a:gd name="T14" fmla="*/ 912 w 1248"/>
                  <a:gd name="T15" fmla="*/ 240 h 1248"/>
                  <a:gd name="T16" fmla="*/ 984 w 1248"/>
                  <a:gd name="T17" fmla="*/ 186 h 1248"/>
                  <a:gd name="T18" fmla="*/ 1026 w 1248"/>
                  <a:gd name="T19" fmla="*/ 126 h 1248"/>
                  <a:gd name="T20" fmla="*/ 1092 w 1248"/>
                  <a:gd name="T21" fmla="*/ 60 h 1248"/>
                  <a:gd name="T22" fmla="*/ 1152 w 1248"/>
                  <a:gd name="T23" fmla="*/ 0 h 1248"/>
                  <a:gd name="T24" fmla="*/ 1248 w 1248"/>
                  <a:gd name="T25" fmla="*/ 0 h 1248"/>
                  <a:gd name="T26" fmla="*/ 1248 w 1248"/>
                  <a:gd name="T27" fmla="*/ 1248 h 1248"/>
                  <a:gd name="T28" fmla="*/ 0 w 1248"/>
                  <a:gd name="T29" fmla="*/ 1248 h 12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8"/>
                  <a:gd name="T46" fmla="*/ 0 h 1248"/>
                  <a:gd name="T47" fmla="*/ 1248 w 1248"/>
                  <a:gd name="T48" fmla="*/ 1248 h 12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8" h="1248">
                    <a:moveTo>
                      <a:pt x="0" y="576"/>
                    </a:moveTo>
                    <a:lnTo>
                      <a:pt x="240" y="528"/>
                    </a:lnTo>
                    <a:lnTo>
                      <a:pt x="384" y="480"/>
                    </a:lnTo>
                    <a:lnTo>
                      <a:pt x="480" y="432"/>
                    </a:lnTo>
                    <a:lnTo>
                      <a:pt x="576" y="384"/>
                    </a:lnTo>
                    <a:lnTo>
                      <a:pt x="672" y="336"/>
                    </a:lnTo>
                    <a:lnTo>
                      <a:pt x="816" y="288"/>
                    </a:lnTo>
                    <a:lnTo>
                      <a:pt x="912" y="240"/>
                    </a:lnTo>
                    <a:lnTo>
                      <a:pt x="984" y="186"/>
                    </a:lnTo>
                    <a:lnTo>
                      <a:pt x="1026" y="126"/>
                    </a:lnTo>
                    <a:lnTo>
                      <a:pt x="1092" y="60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248" y="1248"/>
                    </a:lnTo>
                    <a:lnTo>
                      <a:pt x="0" y="1248"/>
                    </a:ln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6" name="Rectangle 4"/>
              <p:cNvSpPr>
                <a:spLocks noChangeArrowheads="1"/>
              </p:cNvSpPr>
              <p:nvPr/>
            </p:nvSpPr>
            <p:spPr bwMode="auto">
              <a:xfrm>
                <a:off x="576" y="1200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7" name="Line 5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43" name="Line 6"/>
            <p:cNvSpPr>
              <a:spLocks noChangeShapeType="1"/>
            </p:cNvSpPr>
            <p:nvPr/>
          </p:nvSpPr>
          <p:spPr bwMode="auto">
            <a:xfrm rot="-5400000">
              <a:off x="1200" y="120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4" name="Freeform 8"/>
            <p:cNvSpPr>
              <a:spLocks/>
            </p:cNvSpPr>
            <p:nvPr/>
          </p:nvSpPr>
          <p:spPr bwMode="auto">
            <a:xfrm>
              <a:off x="672" y="1968"/>
              <a:ext cx="384" cy="246"/>
            </a:xfrm>
            <a:custGeom>
              <a:avLst/>
              <a:gdLst>
                <a:gd name="T0" fmla="*/ 84 w 384"/>
                <a:gd name="T1" fmla="*/ 18 h 246"/>
                <a:gd name="T2" fmla="*/ 240 w 384"/>
                <a:gd name="T3" fmla="*/ 0 h 246"/>
                <a:gd name="T4" fmla="*/ 336 w 384"/>
                <a:gd name="T5" fmla="*/ 54 h 246"/>
                <a:gd name="T6" fmla="*/ 360 w 384"/>
                <a:gd name="T7" fmla="*/ 108 h 246"/>
                <a:gd name="T8" fmla="*/ 384 w 384"/>
                <a:gd name="T9" fmla="*/ 162 h 246"/>
                <a:gd name="T10" fmla="*/ 288 w 384"/>
                <a:gd name="T11" fmla="*/ 240 h 246"/>
                <a:gd name="T12" fmla="*/ 186 w 384"/>
                <a:gd name="T13" fmla="*/ 246 h 246"/>
                <a:gd name="T14" fmla="*/ 96 w 384"/>
                <a:gd name="T15" fmla="*/ 222 h 246"/>
                <a:gd name="T16" fmla="*/ 30 w 384"/>
                <a:gd name="T17" fmla="*/ 186 h 246"/>
                <a:gd name="T18" fmla="*/ 0 w 384"/>
                <a:gd name="T19" fmla="*/ 114 h 246"/>
                <a:gd name="T20" fmla="*/ 0 w 384"/>
                <a:gd name="T21" fmla="*/ 48 h 246"/>
                <a:gd name="T22" fmla="*/ 84 w 384"/>
                <a:gd name="T23" fmla="*/ 18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246"/>
                <a:gd name="T38" fmla="*/ 384 w 384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246">
                  <a:moveTo>
                    <a:pt x="84" y="18"/>
                  </a:moveTo>
                  <a:lnTo>
                    <a:pt x="240" y="0"/>
                  </a:lnTo>
                  <a:lnTo>
                    <a:pt x="336" y="54"/>
                  </a:lnTo>
                  <a:lnTo>
                    <a:pt x="360" y="108"/>
                  </a:lnTo>
                  <a:lnTo>
                    <a:pt x="384" y="162"/>
                  </a:lnTo>
                  <a:lnTo>
                    <a:pt x="288" y="240"/>
                  </a:lnTo>
                  <a:lnTo>
                    <a:pt x="186" y="246"/>
                  </a:lnTo>
                  <a:lnTo>
                    <a:pt x="96" y="222"/>
                  </a:lnTo>
                  <a:lnTo>
                    <a:pt x="30" y="186"/>
                  </a:lnTo>
                  <a:lnTo>
                    <a:pt x="0" y="114"/>
                  </a:lnTo>
                  <a:lnTo>
                    <a:pt x="0" y="48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28" name="Group 17"/>
          <p:cNvGrpSpPr>
            <a:grpSpLocks/>
          </p:cNvGrpSpPr>
          <p:nvPr/>
        </p:nvGrpSpPr>
        <p:grpSpPr bwMode="auto">
          <a:xfrm>
            <a:off x="1447800" y="4267200"/>
            <a:ext cx="1978025" cy="1978025"/>
            <a:chOff x="2976" y="1200"/>
            <a:chExt cx="1246" cy="1246"/>
          </a:xfrm>
        </p:grpSpPr>
        <p:sp>
          <p:nvSpPr>
            <p:cNvPr id="52238" name="Rectangle 12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9" name="Rectangle 14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0" name="Rectangle 15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Rectangle 16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29" name="Group 19"/>
          <p:cNvGrpSpPr>
            <a:grpSpLocks/>
          </p:cNvGrpSpPr>
          <p:nvPr/>
        </p:nvGrpSpPr>
        <p:grpSpPr bwMode="auto">
          <a:xfrm>
            <a:off x="5410200" y="4267200"/>
            <a:ext cx="1978025" cy="1978025"/>
            <a:chOff x="2976" y="1200"/>
            <a:chExt cx="1246" cy="1246"/>
          </a:xfrm>
        </p:grpSpPr>
        <p:sp>
          <p:nvSpPr>
            <p:cNvPr id="52234" name="Rectangle 20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5" name="Rectangle 21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6" name="Rectangle 22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7" name="Rectangle 23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0" name="Line 24"/>
          <p:cNvSpPr>
            <a:spLocks noChangeShapeType="1"/>
          </p:cNvSpPr>
          <p:nvPr/>
        </p:nvSpPr>
        <p:spPr bwMode="auto">
          <a:xfrm flipH="1">
            <a:off x="2743200" y="34290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1" name="Line 25"/>
          <p:cNvSpPr>
            <a:spLocks noChangeShapeType="1"/>
          </p:cNvSpPr>
          <p:nvPr/>
        </p:nvSpPr>
        <p:spPr bwMode="auto">
          <a:xfrm>
            <a:off x="5486400" y="34290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2" name="Text Box 26"/>
          <p:cNvSpPr txBox="1">
            <a:spLocks noChangeArrowheads="1"/>
          </p:cNvSpPr>
          <p:nvPr/>
        </p:nvSpPr>
        <p:spPr bwMode="auto">
          <a:xfrm>
            <a:off x="6019800" y="3429000"/>
            <a:ext cx="233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Central point rule</a:t>
            </a:r>
          </a:p>
        </p:txBody>
      </p:sp>
      <p:sp>
        <p:nvSpPr>
          <p:cNvPr id="52233" name="Text Box 27"/>
          <p:cNvSpPr txBox="1">
            <a:spLocks noChangeArrowheads="1"/>
          </p:cNvSpPr>
          <p:nvPr/>
        </p:nvSpPr>
        <p:spPr bwMode="auto">
          <a:xfrm>
            <a:off x="457200" y="3429000"/>
            <a:ext cx="236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Largest share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71725" y="220663"/>
            <a:ext cx="4400550" cy="844550"/>
          </a:xfrm>
        </p:spPr>
        <p:txBody>
          <a:bodyPr/>
          <a:lstStyle/>
          <a:p>
            <a:pPr eaLnBrk="1" hangingPunct="1"/>
            <a:r>
              <a:rPr lang="en-US" smtClean="0"/>
              <a:t>Raster Calculator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956300" y="1939925"/>
            <a:ext cx="29114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latin typeface="Arial" pitchFamily="34" charset="0"/>
              </a:rPr>
              <a:t>Precipitation</a:t>
            </a:r>
          </a:p>
          <a:p>
            <a:pPr algn="ctr" eaLnBrk="0" hangingPunct="0"/>
            <a:r>
              <a:rPr lang="en-US" sz="3600">
                <a:latin typeface="Arial" pitchFamily="34" charset="0"/>
              </a:rPr>
              <a:t>-</a:t>
            </a:r>
          </a:p>
          <a:p>
            <a:pPr algn="ctr" eaLnBrk="0" hangingPunct="0"/>
            <a:r>
              <a:rPr lang="en-US" sz="3600">
                <a:latin typeface="Arial" pitchFamily="34" charset="0"/>
              </a:rPr>
              <a:t>Losses (Evaporation, Infiltration)</a:t>
            </a:r>
          </a:p>
          <a:p>
            <a:pPr algn="ctr" eaLnBrk="0" hangingPunct="0"/>
            <a:r>
              <a:rPr lang="en-US" sz="3600">
                <a:latin typeface="Arial" pitchFamily="34" charset="0"/>
              </a:rPr>
              <a:t>=</a:t>
            </a:r>
          </a:p>
          <a:p>
            <a:pPr algn="ctr" eaLnBrk="0" hangingPunct="0"/>
            <a:r>
              <a:rPr lang="en-US" sz="3600">
                <a:latin typeface="Arial" pitchFamily="34" charset="0"/>
              </a:rPr>
              <a:t>Runoff</a:t>
            </a:r>
          </a:p>
        </p:txBody>
      </p:sp>
      <p:grpSp>
        <p:nvGrpSpPr>
          <p:cNvPr id="53252" name="Group 17"/>
          <p:cNvGrpSpPr>
            <a:grpSpLocks/>
          </p:cNvGrpSpPr>
          <p:nvPr/>
        </p:nvGrpSpPr>
        <p:grpSpPr bwMode="auto">
          <a:xfrm>
            <a:off x="3068638" y="2038350"/>
            <a:ext cx="2592387" cy="3738563"/>
            <a:chOff x="760413" y="1789113"/>
            <a:chExt cx="2592387" cy="3738562"/>
          </a:xfrm>
        </p:grpSpPr>
        <p:sp>
          <p:nvSpPr>
            <p:cNvPr id="53255" name="AutoShape 4"/>
            <p:cNvSpPr>
              <a:spLocks noChangeArrowheads="1"/>
            </p:cNvSpPr>
            <p:nvPr/>
          </p:nvSpPr>
          <p:spPr bwMode="auto">
            <a:xfrm>
              <a:off x="8223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53256" name="AutoShape 5"/>
            <p:cNvSpPr>
              <a:spLocks noChangeArrowheads="1"/>
            </p:cNvSpPr>
            <p:nvPr/>
          </p:nvSpPr>
          <p:spPr bwMode="auto">
            <a:xfrm>
              <a:off x="17748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3257" name="AutoShape 6"/>
            <p:cNvSpPr>
              <a:spLocks noChangeArrowheads="1"/>
            </p:cNvSpPr>
            <p:nvPr/>
          </p:nvSpPr>
          <p:spPr bwMode="auto">
            <a:xfrm>
              <a:off x="11271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3258" name="AutoShape 7"/>
            <p:cNvSpPr>
              <a:spLocks noChangeArrowheads="1"/>
            </p:cNvSpPr>
            <p:nvPr/>
          </p:nvSpPr>
          <p:spPr bwMode="auto">
            <a:xfrm>
              <a:off x="20796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3259" name="AutoShape 8"/>
            <p:cNvSpPr>
              <a:spLocks noChangeArrowheads="1"/>
            </p:cNvSpPr>
            <p:nvPr/>
          </p:nvSpPr>
          <p:spPr bwMode="auto">
            <a:xfrm>
              <a:off x="7604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3260" name="AutoShape 9"/>
            <p:cNvSpPr>
              <a:spLocks noChangeArrowheads="1"/>
            </p:cNvSpPr>
            <p:nvPr/>
          </p:nvSpPr>
          <p:spPr bwMode="auto">
            <a:xfrm>
              <a:off x="17129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3261" name="AutoShape 10"/>
            <p:cNvSpPr>
              <a:spLocks noChangeArrowheads="1"/>
            </p:cNvSpPr>
            <p:nvPr/>
          </p:nvSpPr>
          <p:spPr bwMode="auto">
            <a:xfrm>
              <a:off x="10652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3262" name="AutoShape 11"/>
            <p:cNvSpPr>
              <a:spLocks noChangeArrowheads="1"/>
            </p:cNvSpPr>
            <p:nvPr/>
          </p:nvSpPr>
          <p:spPr bwMode="auto">
            <a:xfrm>
              <a:off x="20177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3263" name="AutoShape 12"/>
            <p:cNvSpPr>
              <a:spLocks noChangeArrowheads="1"/>
            </p:cNvSpPr>
            <p:nvPr/>
          </p:nvSpPr>
          <p:spPr bwMode="auto">
            <a:xfrm>
              <a:off x="7905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3264" name="AutoShape 13"/>
            <p:cNvSpPr>
              <a:spLocks noChangeArrowheads="1"/>
            </p:cNvSpPr>
            <p:nvPr/>
          </p:nvSpPr>
          <p:spPr bwMode="auto">
            <a:xfrm>
              <a:off x="17430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3265" name="AutoShape 14"/>
            <p:cNvSpPr>
              <a:spLocks noChangeArrowheads="1"/>
            </p:cNvSpPr>
            <p:nvPr/>
          </p:nvSpPr>
          <p:spPr bwMode="auto">
            <a:xfrm>
              <a:off x="10953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53266" name="AutoShape 15"/>
            <p:cNvSpPr>
              <a:spLocks noChangeArrowheads="1"/>
            </p:cNvSpPr>
            <p:nvPr/>
          </p:nvSpPr>
          <p:spPr bwMode="auto">
            <a:xfrm>
              <a:off x="20478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3267" name="Text Box 16"/>
            <p:cNvSpPr txBox="1">
              <a:spLocks noChangeArrowheads="1"/>
            </p:cNvSpPr>
            <p:nvPr/>
          </p:nvSpPr>
          <p:spPr bwMode="auto">
            <a:xfrm>
              <a:off x="1787525" y="2489200"/>
              <a:ext cx="336550" cy="6413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latin typeface="Arial" pitchFamily="34" charset="0"/>
                </a:rPr>
                <a:t>-</a:t>
              </a:r>
            </a:p>
          </p:txBody>
        </p:sp>
        <p:sp>
          <p:nvSpPr>
            <p:cNvPr id="53268" name="Text Box 17"/>
            <p:cNvSpPr txBox="1">
              <a:spLocks noChangeArrowheads="1"/>
            </p:cNvSpPr>
            <p:nvPr/>
          </p:nvSpPr>
          <p:spPr bwMode="auto">
            <a:xfrm>
              <a:off x="1949450" y="4173538"/>
              <a:ext cx="450850" cy="6413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306388" y="2181225"/>
            <a:ext cx="2911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Cell by cell evaluation of mathematical functions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302375" y="1111250"/>
            <a:ext cx="20701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60350"/>
            <a:ext cx="7772400" cy="3302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Runoff generation processes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1973263" y="682625"/>
          <a:ext cx="5729287" cy="2011363"/>
        </p:xfrm>
        <a:graphic>
          <a:graphicData uri="http://schemas.openxmlformats.org/presentationml/2006/ole">
            <p:oleObj spid="_x0000_s12290" name="Bitmap Image" r:id="rId4" imgW="5219048" imgH="1828571" progId="Paint.Picture">
              <p:embed/>
            </p:oleObj>
          </a:graphicData>
        </a:graphic>
      </p:graphicFrame>
      <p:graphicFrame>
        <p:nvGraphicFramePr>
          <p:cNvPr id="12291" name="Object 4"/>
          <p:cNvGraphicFramePr>
            <a:graphicFrameLocks/>
          </p:cNvGraphicFramePr>
          <p:nvPr/>
        </p:nvGraphicFramePr>
        <p:xfrm>
          <a:off x="1970088" y="2640013"/>
          <a:ext cx="5753100" cy="1974850"/>
        </p:xfrm>
        <a:graphic>
          <a:graphicData uri="http://schemas.openxmlformats.org/presentationml/2006/ole">
            <p:oleObj spid="_x0000_s12291" name="Bitmap Image" r:id="rId5" imgW="5249008" imgH="1848108" progId="Paint.Picture">
              <p:embed/>
            </p:oleObj>
          </a:graphicData>
        </a:graphic>
      </p:graphicFrame>
      <p:graphicFrame>
        <p:nvGraphicFramePr>
          <p:cNvPr id="12292" name="Object 5"/>
          <p:cNvGraphicFramePr>
            <a:graphicFrameLocks/>
          </p:cNvGraphicFramePr>
          <p:nvPr/>
        </p:nvGraphicFramePr>
        <p:xfrm>
          <a:off x="1905000" y="4538663"/>
          <a:ext cx="5875338" cy="2047875"/>
        </p:xfrm>
        <a:graphic>
          <a:graphicData uri="http://schemas.openxmlformats.org/presentationml/2006/ole">
            <p:oleObj spid="_x0000_s12292" name="Bitmap Image" r:id="rId6" imgW="5342857" imgH="2000000" progId="Paint.Picture">
              <p:embed/>
            </p:oleObj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146300" y="773113"/>
            <a:ext cx="3935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Infiltration excess overland flow</a:t>
            </a:r>
          </a:p>
          <a:p>
            <a:pPr eaLnBrk="0" hangingPunct="0"/>
            <a:r>
              <a:rPr lang="en-US" sz="2000"/>
              <a:t>aka Horton overland flow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060575" y="2714625"/>
            <a:ext cx="3935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Partial area infiltration excess overland flow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139950" y="4741863"/>
            <a:ext cx="3935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Saturation excess overland flow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809875" y="55387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181475" y="5267325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6296025" y="46243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532063" y="54340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P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810000" y="52800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P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945188" y="46196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P</a:t>
            </a: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 flipV="1">
            <a:off x="4459288" y="5988050"/>
            <a:ext cx="8223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3035300" y="6307138"/>
            <a:ext cx="72548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3062288" y="5764213"/>
            <a:ext cx="78263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346700" y="5851525"/>
            <a:ext cx="36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q</a:t>
            </a:r>
            <a:r>
              <a:rPr lang="en-US" sz="2000" baseline="-25000"/>
              <a:t>r</a:t>
            </a:r>
            <a:endParaRPr lang="en-US" sz="2000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856038" y="6070600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q</a:t>
            </a:r>
            <a:r>
              <a:rPr lang="en-US" sz="2000" baseline="-25000"/>
              <a:t>s</a:t>
            </a:r>
            <a:endParaRPr lang="en-US" sz="2000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311525" y="5421313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2776538" y="35702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4135438" y="3365500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6249988" y="280193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2486025" y="36115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P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3763963" y="34575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P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5899150" y="27971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P</a:t>
            </a: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H="1">
            <a:off x="3016250" y="3941763"/>
            <a:ext cx="782638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265488" y="3598863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4130675" y="4127500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195763" y="4073525"/>
            <a:ext cx="26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f</a:t>
            </a:r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2743200" y="1628775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4102100" y="14239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5899150" y="849313"/>
            <a:ext cx="0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2452688" y="167005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P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3730625" y="15160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P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5854700" y="733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P</a:t>
            </a:r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H="1">
            <a:off x="2982913" y="2000250"/>
            <a:ext cx="78263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3232150" y="165735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4097338" y="2185988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4162425" y="2132013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f</a:t>
            </a: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5981700" y="14938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f</a:t>
            </a:r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>
            <a:off x="5892800" y="1385888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52413"/>
            <a:ext cx="81153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Runoff generation at a point depends 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438275"/>
            <a:ext cx="7772400" cy="3171825"/>
          </a:xfrm>
        </p:spPr>
        <p:txBody>
          <a:bodyPr/>
          <a:lstStyle/>
          <a:p>
            <a:pPr eaLnBrk="1" hangingPunct="1"/>
            <a:r>
              <a:rPr lang="en-US" smtClean="0"/>
              <a:t>Rainfall intensity or amount</a:t>
            </a:r>
          </a:p>
          <a:p>
            <a:pPr eaLnBrk="1" hangingPunct="1"/>
            <a:r>
              <a:rPr lang="en-US" smtClean="0"/>
              <a:t>Antecedent conditions</a:t>
            </a:r>
          </a:p>
          <a:p>
            <a:pPr eaLnBrk="1" hangingPunct="1"/>
            <a:r>
              <a:rPr lang="en-US" smtClean="0"/>
              <a:t>Soils and vegetation</a:t>
            </a:r>
          </a:p>
          <a:p>
            <a:pPr eaLnBrk="1" hangingPunct="1"/>
            <a:r>
              <a:rPr lang="en-US" smtClean="0"/>
              <a:t>Depth to water table (topography)</a:t>
            </a:r>
          </a:p>
          <a:p>
            <a:pPr eaLnBrk="1" hangingPunct="1"/>
            <a:r>
              <a:rPr lang="en-US" smtClean="0"/>
              <a:t>Time scale of interest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00125" y="4786313"/>
            <a:ext cx="6929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These vary spatially which suggests a spatial geographic approach to runoff estimation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r="531"/>
          <a:stretch>
            <a:fillRect/>
          </a:stretch>
        </p:blipFill>
        <p:spPr bwMode="auto">
          <a:xfrm>
            <a:off x="542925" y="4114800"/>
            <a:ext cx="5059363" cy="2743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975" y="2981325"/>
            <a:ext cx="4619625" cy="22669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8" y="1643063"/>
            <a:ext cx="4772025" cy="24574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</p:pic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Cell based discharge mapping flow accumulation of generated runoff</a:t>
            </a: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781050"/>
            <a:ext cx="4867275" cy="18097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157788" y="1100138"/>
            <a:ext cx="3186112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Radar Precipitation grid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238750" y="1966913"/>
            <a:ext cx="3186113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Soil and land use grid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334000" y="2676525"/>
            <a:ext cx="3186113" cy="15525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Runoff grid from raster calculator operations implementing runoff generation formula’s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410200" y="5045075"/>
            <a:ext cx="3186113" cy="82232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Accumulation of runoff within watersheds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Raster calculation – some subtleties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2911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Analysis extent</a:t>
            </a: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762000" y="1066800"/>
            <a:ext cx="3657600" cy="1143000"/>
            <a:chOff x="2592" y="720"/>
            <a:chExt cx="2304" cy="720"/>
          </a:xfrm>
        </p:grpSpPr>
        <p:sp>
          <p:nvSpPr>
            <p:cNvPr id="56356" name="AutoShape 5"/>
            <p:cNvSpPr>
              <a:spLocks noChangeArrowheads="1"/>
            </p:cNvSpPr>
            <p:nvPr/>
          </p:nvSpPr>
          <p:spPr bwMode="auto">
            <a:xfrm>
              <a:off x="2592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7" name="AutoShape 6"/>
            <p:cNvSpPr>
              <a:spLocks noChangeArrowheads="1"/>
            </p:cNvSpPr>
            <p:nvPr/>
          </p:nvSpPr>
          <p:spPr bwMode="auto">
            <a:xfrm>
              <a:off x="3168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8" name="AutoShape 7"/>
            <p:cNvSpPr>
              <a:spLocks noChangeArrowheads="1"/>
            </p:cNvSpPr>
            <p:nvPr/>
          </p:nvSpPr>
          <p:spPr bwMode="auto">
            <a:xfrm>
              <a:off x="3360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9" name="AutoShape 8"/>
            <p:cNvSpPr>
              <a:spLocks noChangeArrowheads="1"/>
            </p:cNvSpPr>
            <p:nvPr/>
          </p:nvSpPr>
          <p:spPr bwMode="auto">
            <a:xfrm>
              <a:off x="2784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0" name="AutoShape 9"/>
            <p:cNvSpPr>
              <a:spLocks noChangeArrowheads="1"/>
            </p:cNvSpPr>
            <p:nvPr/>
          </p:nvSpPr>
          <p:spPr bwMode="auto">
            <a:xfrm>
              <a:off x="3744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1" name="AutoShape 10"/>
            <p:cNvSpPr>
              <a:spLocks noChangeArrowheads="1"/>
            </p:cNvSpPr>
            <p:nvPr/>
          </p:nvSpPr>
          <p:spPr bwMode="auto">
            <a:xfrm>
              <a:off x="3936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2" name="AutoShape 11"/>
            <p:cNvSpPr>
              <a:spLocks noChangeArrowheads="1"/>
            </p:cNvSpPr>
            <p:nvPr/>
          </p:nvSpPr>
          <p:spPr bwMode="auto">
            <a:xfrm>
              <a:off x="3552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3" name="AutoShape 12"/>
            <p:cNvSpPr>
              <a:spLocks noChangeArrowheads="1"/>
            </p:cNvSpPr>
            <p:nvPr/>
          </p:nvSpPr>
          <p:spPr bwMode="auto">
            <a:xfrm>
              <a:off x="2976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4" name="AutoShape 13"/>
            <p:cNvSpPr>
              <a:spLocks noChangeArrowheads="1"/>
            </p:cNvSpPr>
            <p:nvPr/>
          </p:nvSpPr>
          <p:spPr bwMode="auto">
            <a:xfrm>
              <a:off x="4128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325" name="Group 14"/>
          <p:cNvGrpSpPr>
            <a:grpSpLocks/>
          </p:cNvGrpSpPr>
          <p:nvPr/>
        </p:nvGrpSpPr>
        <p:grpSpPr bwMode="auto">
          <a:xfrm>
            <a:off x="533400" y="2819400"/>
            <a:ext cx="3657600" cy="1143000"/>
            <a:chOff x="2448" y="1920"/>
            <a:chExt cx="2304" cy="720"/>
          </a:xfrm>
        </p:grpSpPr>
        <p:sp>
          <p:nvSpPr>
            <p:cNvPr id="56352" name="AutoShape 15"/>
            <p:cNvSpPr>
              <a:spLocks noChangeAspect="1" noChangeArrowheads="1"/>
            </p:cNvSpPr>
            <p:nvPr/>
          </p:nvSpPr>
          <p:spPr bwMode="auto">
            <a:xfrm>
              <a:off x="2448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3" name="AutoShape 16"/>
            <p:cNvSpPr>
              <a:spLocks noChangeAspect="1" noChangeArrowheads="1"/>
            </p:cNvSpPr>
            <p:nvPr/>
          </p:nvSpPr>
          <p:spPr bwMode="auto">
            <a:xfrm>
              <a:off x="3312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4" name="AutoShape 17"/>
            <p:cNvSpPr>
              <a:spLocks noChangeAspect="1" noChangeArrowheads="1"/>
            </p:cNvSpPr>
            <p:nvPr/>
          </p:nvSpPr>
          <p:spPr bwMode="auto">
            <a:xfrm>
              <a:off x="3600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5" name="AutoShape 18"/>
            <p:cNvSpPr>
              <a:spLocks noChangeAspect="1" noChangeArrowheads="1"/>
            </p:cNvSpPr>
            <p:nvPr/>
          </p:nvSpPr>
          <p:spPr bwMode="auto">
            <a:xfrm>
              <a:off x="2736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6" name="Text Box 19"/>
          <p:cNvSpPr txBox="1">
            <a:spLocks noChangeArrowheads="1"/>
          </p:cNvSpPr>
          <p:nvPr/>
        </p:nvSpPr>
        <p:spPr bwMode="auto">
          <a:xfrm>
            <a:off x="2286000" y="2209800"/>
            <a:ext cx="415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+</a:t>
            </a:r>
          </a:p>
        </p:txBody>
      </p:sp>
      <p:sp>
        <p:nvSpPr>
          <p:cNvPr id="56327" name="Text Box 20"/>
          <p:cNvSpPr txBox="1">
            <a:spLocks noChangeArrowheads="1"/>
          </p:cNvSpPr>
          <p:nvPr/>
        </p:nvSpPr>
        <p:spPr bwMode="auto">
          <a:xfrm>
            <a:off x="2209800" y="3962400"/>
            <a:ext cx="415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=</a:t>
            </a:r>
          </a:p>
        </p:txBody>
      </p:sp>
      <p:grpSp>
        <p:nvGrpSpPr>
          <p:cNvPr id="56328" name="Group 21"/>
          <p:cNvGrpSpPr>
            <a:grpSpLocks/>
          </p:cNvGrpSpPr>
          <p:nvPr/>
        </p:nvGrpSpPr>
        <p:grpSpPr bwMode="auto">
          <a:xfrm>
            <a:off x="363538" y="4572000"/>
            <a:ext cx="3675062" cy="1143000"/>
            <a:chOff x="2352" y="3216"/>
            <a:chExt cx="2315" cy="720"/>
          </a:xfrm>
        </p:grpSpPr>
        <p:sp>
          <p:nvSpPr>
            <p:cNvPr id="56335" name="AutoShape 22"/>
            <p:cNvSpPr>
              <a:spLocks noChangeAspect="1" noChangeArrowheads="1"/>
            </p:cNvSpPr>
            <p:nvPr/>
          </p:nvSpPr>
          <p:spPr bwMode="auto">
            <a:xfrm>
              <a:off x="2640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6" name="AutoShape 23"/>
            <p:cNvSpPr>
              <a:spLocks noChangeAspect="1" noChangeArrowheads="1"/>
            </p:cNvSpPr>
            <p:nvPr/>
          </p:nvSpPr>
          <p:spPr bwMode="auto">
            <a:xfrm>
              <a:off x="3076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7" name="AutoShape 24"/>
            <p:cNvSpPr>
              <a:spLocks noChangeAspect="1" noChangeArrowheads="1"/>
            </p:cNvSpPr>
            <p:nvPr/>
          </p:nvSpPr>
          <p:spPr bwMode="auto">
            <a:xfrm>
              <a:off x="3222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8" name="AutoShape 25"/>
            <p:cNvSpPr>
              <a:spLocks noChangeAspect="1" noChangeArrowheads="1"/>
            </p:cNvSpPr>
            <p:nvPr/>
          </p:nvSpPr>
          <p:spPr bwMode="auto">
            <a:xfrm>
              <a:off x="2785" y="3216"/>
              <a:ext cx="582" cy="182"/>
            </a:xfrm>
            <a:prstGeom prst="parallelogram">
              <a:avLst>
                <a:gd name="adj" fmla="val 799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9" name="AutoShape 26"/>
            <p:cNvSpPr>
              <a:spLocks noChangeAspect="1" noChangeArrowheads="1"/>
            </p:cNvSpPr>
            <p:nvPr/>
          </p:nvSpPr>
          <p:spPr bwMode="auto">
            <a:xfrm>
              <a:off x="3504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0" name="AutoShape 27"/>
            <p:cNvSpPr>
              <a:spLocks noChangeAspect="1" noChangeArrowheads="1"/>
            </p:cNvSpPr>
            <p:nvPr/>
          </p:nvSpPr>
          <p:spPr bwMode="auto">
            <a:xfrm>
              <a:off x="3940" y="3398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1" name="AutoShape 28"/>
            <p:cNvSpPr>
              <a:spLocks noChangeAspect="1" noChangeArrowheads="1"/>
            </p:cNvSpPr>
            <p:nvPr/>
          </p:nvSpPr>
          <p:spPr bwMode="auto">
            <a:xfrm>
              <a:off x="4086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2" name="AutoShape 29"/>
            <p:cNvSpPr>
              <a:spLocks noChangeAspect="1" noChangeArrowheads="1"/>
            </p:cNvSpPr>
            <p:nvPr/>
          </p:nvSpPr>
          <p:spPr bwMode="auto">
            <a:xfrm>
              <a:off x="3649" y="3216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3" name="AutoShape 30"/>
            <p:cNvSpPr>
              <a:spLocks noChangeAspect="1" noChangeArrowheads="1"/>
            </p:cNvSpPr>
            <p:nvPr/>
          </p:nvSpPr>
          <p:spPr bwMode="auto">
            <a:xfrm>
              <a:off x="2352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4" name="AutoShape 31"/>
            <p:cNvSpPr>
              <a:spLocks noChangeAspect="1" noChangeArrowheads="1"/>
            </p:cNvSpPr>
            <p:nvPr/>
          </p:nvSpPr>
          <p:spPr bwMode="auto">
            <a:xfrm>
              <a:off x="2788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5" name="AutoShape 32"/>
            <p:cNvSpPr>
              <a:spLocks noChangeAspect="1" noChangeArrowheads="1"/>
            </p:cNvSpPr>
            <p:nvPr/>
          </p:nvSpPr>
          <p:spPr bwMode="auto">
            <a:xfrm>
              <a:off x="2934" y="3573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6" name="AutoShape 33"/>
            <p:cNvSpPr>
              <a:spLocks noChangeAspect="1" noChangeArrowheads="1"/>
            </p:cNvSpPr>
            <p:nvPr/>
          </p:nvSpPr>
          <p:spPr bwMode="auto">
            <a:xfrm>
              <a:off x="2497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7" name="AutoShape 34"/>
            <p:cNvSpPr>
              <a:spLocks noChangeAspect="1" noChangeArrowheads="1"/>
            </p:cNvSpPr>
            <p:nvPr/>
          </p:nvSpPr>
          <p:spPr bwMode="auto">
            <a:xfrm>
              <a:off x="3216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8" name="AutoShape 35"/>
            <p:cNvSpPr>
              <a:spLocks noChangeAspect="1" noChangeArrowheads="1"/>
            </p:cNvSpPr>
            <p:nvPr/>
          </p:nvSpPr>
          <p:spPr bwMode="auto">
            <a:xfrm>
              <a:off x="3652" y="3755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9" name="AutoShape 36"/>
            <p:cNvSpPr>
              <a:spLocks noChangeAspect="1" noChangeArrowheads="1"/>
            </p:cNvSpPr>
            <p:nvPr/>
          </p:nvSpPr>
          <p:spPr bwMode="auto">
            <a:xfrm>
              <a:off x="3798" y="3573"/>
              <a:ext cx="581" cy="182"/>
            </a:xfrm>
            <a:prstGeom prst="parallelogram">
              <a:avLst>
                <a:gd name="adj" fmla="val 798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0" name="AutoShape 37"/>
            <p:cNvSpPr>
              <a:spLocks noChangeAspect="1" noChangeArrowheads="1"/>
            </p:cNvSpPr>
            <p:nvPr/>
          </p:nvSpPr>
          <p:spPr bwMode="auto">
            <a:xfrm>
              <a:off x="3361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1" name="Freeform 38"/>
            <p:cNvSpPr>
              <a:spLocks/>
            </p:cNvSpPr>
            <p:nvPr/>
          </p:nvSpPr>
          <p:spPr bwMode="auto">
            <a:xfrm>
              <a:off x="2352" y="3216"/>
              <a:ext cx="2304" cy="720"/>
            </a:xfrm>
            <a:custGeom>
              <a:avLst/>
              <a:gdLst>
                <a:gd name="T0" fmla="*/ 0 w 2304"/>
                <a:gd name="T1" fmla="*/ 720 h 720"/>
                <a:gd name="T2" fmla="*/ 432 w 2304"/>
                <a:gd name="T3" fmla="*/ 192 h 720"/>
                <a:gd name="T4" fmla="*/ 864 w 2304"/>
                <a:gd name="T5" fmla="*/ 192 h 720"/>
                <a:gd name="T6" fmla="*/ 1008 w 2304"/>
                <a:gd name="T7" fmla="*/ 0 h 720"/>
                <a:gd name="T8" fmla="*/ 2304 w 2304"/>
                <a:gd name="T9" fmla="*/ 0 h 720"/>
                <a:gd name="T10" fmla="*/ 2160 w 2304"/>
                <a:gd name="T11" fmla="*/ 192 h 720"/>
                <a:gd name="T12" fmla="*/ 1728 w 2304"/>
                <a:gd name="T13" fmla="*/ 192 h 720"/>
                <a:gd name="T14" fmla="*/ 1296 w 2304"/>
                <a:gd name="T15" fmla="*/ 720 h 720"/>
                <a:gd name="T16" fmla="*/ 0 w 2304"/>
                <a:gd name="T17" fmla="*/ 720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4"/>
                <a:gd name="T28" fmla="*/ 0 h 720"/>
                <a:gd name="T29" fmla="*/ 2304 w 2304"/>
                <a:gd name="T30" fmla="*/ 720 h 7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4" h="720">
                  <a:moveTo>
                    <a:pt x="0" y="720"/>
                  </a:moveTo>
                  <a:lnTo>
                    <a:pt x="432" y="192"/>
                  </a:lnTo>
                  <a:lnTo>
                    <a:pt x="864" y="192"/>
                  </a:lnTo>
                  <a:lnTo>
                    <a:pt x="1008" y="0"/>
                  </a:lnTo>
                  <a:lnTo>
                    <a:pt x="2304" y="0"/>
                  </a:lnTo>
                  <a:lnTo>
                    <a:pt x="2160" y="192"/>
                  </a:lnTo>
                  <a:lnTo>
                    <a:pt x="1728" y="192"/>
                  </a:lnTo>
                  <a:lnTo>
                    <a:pt x="1296" y="72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9" name="Line 39"/>
          <p:cNvSpPr>
            <a:spLocks noChangeShapeType="1"/>
          </p:cNvSpPr>
          <p:nvPr/>
        </p:nvSpPr>
        <p:spPr bwMode="auto">
          <a:xfrm>
            <a:off x="381000" y="6096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Line 40"/>
          <p:cNvSpPr>
            <a:spLocks noChangeShapeType="1"/>
          </p:cNvSpPr>
          <p:nvPr/>
        </p:nvSpPr>
        <p:spPr bwMode="auto">
          <a:xfrm flipV="1">
            <a:off x="3505200" y="544036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Text Box 41"/>
          <p:cNvSpPr txBox="1">
            <a:spLocks noChangeArrowheads="1"/>
          </p:cNvSpPr>
          <p:nvPr/>
        </p:nvSpPr>
        <p:spPr bwMode="auto">
          <a:xfrm>
            <a:off x="3717925" y="5287963"/>
            <a:ext cx="3216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Analysis cell size</a:t>
            </a:r>
          </a:p>
        </p:txBody>
      </p:sp>
      <p:sp>
        <p:nvSpPr>
          <p:cNvPr id="56332" name="Text Box 42"/>
          <p:cNvSpPr txBox="1">
            <a:spLocks noChangeArrowheads="1"/>
          </p:cNvSpPr>
          <p:nvPr/>
        </p:nvSpPr>
        <p:spPr bwMode="auto">
          <a:xfrm>
            <a:off x="4495800" y="41910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Analysis mask</a:t>
            </a:r>
          </a:p>
        </p:txBody>
      </p:sp>
      <p:sp>
        <p:nvSpPr>
          <p:cNvPr id="56333" name="Line 43"/>
          <p:cNvSpPr>
            <a:spLocks noChangeShapeType="1"/>
          </p:cNvSpPr>
          <p:nvPr/>
        </p:nvSpPr>
        <p:spPr bwMode="auto">
          <a:xfrm flipH="1">
            <a:off x="4038600" y="4495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Text Box 44"/>
          <p:cNvSpPr txBox="1">
            <a:spLocks noChangeArrowheads="1"/>
          </p:cNvSpPr>
          <p:nvPr/>
        </p:nvSpPr>
        <p:spPr bwMode="auto">
          <a:xfrm>
            <a:off x="4594225" y="1231900"/>
            <a:ext cx="41687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Resampling or interpolation (and reprojection) of inputs to target extent, cell size, and projection within region defined by analysis mask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1925"/>
            <a:ext cx="7772400" cy="409575"/>
          </a:xfrm>
        </p:spPr>
        <p:txBody>
          <a:bodyPr/>
          <a:lstStyle/>
          <a:p>
            <a:pPr eaLnBrk="1" hangingPunct="1"/>
            <a:r>
              <a:rPr lang="en-US" sz="3200" smtClean="0"/>
              <a:t>Spatial Snowmelt Raster Calculation Example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0" y="766763"/>
          <a:ext cx="9144000" cy="5975350"/>
        </p:xfrm>
        <a:graphic>
          <a:graphicData uri="http://schemas.openxmlformats.org/presentationml/2006/ole">
            <p:oleObj spid="_x0000_s13314" name="Document" r:id="rId3" imgW="5637604" imgH="3687917" progId="Word.Document.8">
              <p:embed/>
            </p:oleObj>
          </a:graphicData>
        </a:graphic>
      </p:graphicFrame>
      <p:sp>
        <p:nvSpPr>
          <p:cNvPr id="13318" name="Rectangle 37"/>
          <p:cNvSpPr>
            <a:spLocks noChangeArrowheads="1"/>
          </p:cNvSpPr>
          <p:nvPr/>
        </p:nvSpPr>
        <p:spPr bwMode="auto">
          <a:xfrm>
            <a:off x="763588" y="1090613"/>
            <a:ext cx="7786687" cy="328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9" name="Group 38"/>
          <p:cNvGrpSpPr>
            <a:grpSpLocks/>
          </p:cNvGrpSpPr>
          <p:nvPr/>
        </p:nvGrpSpPr>
        <p:grpSpPr bwMode="auto">
          <a:xfrm>
            <a:off x="919163" y="1419225"/>
            <a:ext cx="2936875" cy="2881313"/>
            <a:chOff x="288" y="1185"/>
            <a:chExt cx="2544" cy="2497"/>
          </a:xfrm>
        </p:grpSpPr>
        <p:graphicFrame>
          <p:nvGraphicFramePr>
            <p:cNvPr id="13316" name="Object 39"/>
            <p:cNvGraphicFramePr>
              <a:graphicFrameLocks noChangeAspect="1"/>
            </p:cNvGraphicFramePr>
            <p:nvPr/>
          </p:nvGraphicFramePr>
          <p:xfrm>
            <a:off x="288" y="1185"/>
            <a:ext cx="2544" cy="2497"/>
          </p:xfrm>
          <a:graphic>
            <a:graphicData uri="http://schemas.openxmlformats.org/presentationml/2006/ole">
              <p:oleObj spid="_x0000_s13316" name="Bitmap Image" r:id="rId4" imgW="5619048" imgH="5514286" progId="Paint.Picture">
                <p:embed/>
              </p:oleObj>
            </a:graphicData>
          </a:graphic>
        </p:graphicFrame>
        <p:sp>
          <p:nvSpPr>
            <p:cNvPr id="13332" name="Text Box 40"/>
            <p:cNvSpPr txBox="1">
              <a:spLocks noChangeArrowheads="1"/>
            </p:cNvSpPr>
            <p:nvPr/>
          </p:nvSpPr>
          <p:spPr bwMode="auto">
            <a:xfrm>
              <a:off x="624" y="1536"/>
              <a:ext cx="379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40</a:t>
              </a:r>
            </a:p>
          </p:txBody>
        </p:sp>
        <p:sp>
          <p:nvSpPr>
            <p:cNvPr id="13333" name="Text Box 41"/>
            <p:cNvSpPr txBox="1">
              <a:spLocks noChangeArrowheads="1"/>
            </p:cNvSpPr>
            <p:nvPr/>
          </p:nvSpPr>
          <p:spPr bwMode="auto">
            <a:xfrm>
              <a:off x="1440" y="1536"/>
              <a:ext cx="3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50</a:t>
              </a:r>
            </a:p>
          </p:txBody>
        </p:sp>
        <p:sp>
          <p:nvSpPr>
            <p:cNvPr id="13334" name="Text Box 42"/>
            <p:cNvSpPr txBox="1">
              <a:spLocks noChangeArrowheads="1"/>
            </p:cNvSpPr>
            <p:nvPr/>
          </p:nvSpPr>
          <p:spPr bwMode="auto">
            <a:xfrm>
              <a:off x="2256" y="1536"/>
              <a:ext cx="38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55</a:t>
              </a:r>
            </a:p>
          </p:txBody>
        </p:sp>
        <p:sp>
          <p:nvSpPr>
            <p:cNvPr id="13335" name="Text Box 43"/>
            <p:cNvSpPr txBox="1">
              <a:spLocks noChangeArrowheads="1"/>
            </p:cNvSpPr>
            <p:nvPr/>
          </p:nvSpPr>
          <p:spPr bwMode="auto">
            <a:xfrm>
              <a:off x="2256" y="2303"/>
              <a:ext cx="379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43</a:t>
              </a:r>
            </a:p>
          </p:txBody>
        </p:sp>
        <p:sp>
          <p:nvSpPr>
            <p:cNvPr id="13336" name="Text Box 44"/>
            <p:cNvSpPr txBox="1">
              <a:spLocks noChangeArrowheads="1"/>
            </p:cNvSpPr>
            <p:nvPr/>
          </p:nvSpPr>
          <p:spPr bwMode="auto">
            <a:xfrm>
              <a:off x="1392" y="2303"/>
              <a:ext cx="3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47</a:t>
              </a:r>
            </a:p>
          </p:txBody>
        </p:sp>
        <p:sp>
          <p:nvSpPr>
            <p:cNvPr id="13337" name="Text Box 45"/>
            <p:cNvSpPr txBox="1">
              <a:spLocks noChangeArrowheads="1"/>
            </p:cNvSpPr>
            <p:nvPr/>
          </p:nvSpPr>
          <p:spPr bwMode="auto">
            <a:xfrm>
              <a:off x="2256" y="3119"/>
              <a:ext cx="379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41</a:t>
              </a:r>
            </a:p>
          </p:txBody>
        </p:sp>
        <p:sp>
          <p:nvSpPr>
            <p:cNvPr id="13338" name="Text Box 46"/>
            <p:cNvSpPr txBox="1">
              <a:spLocks noChangeArrowheads="1"/>
            </p:cNvSpPr>
            <p:nvPr/>
          </p:nvSpPr>
          <p:spPr bwMode="auto">
            <a:xfrm>
              <a:off x="1392" y="3119"/>
              <a:ext cx="3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44</a:t>
              </a:r>
            </a:p>
          </p:txBody>
        </p:sp>
        <p:sp>
          <p:nvSpPr>
            <p:cNvPr id="13339" name="Text Box 47"/>
            <p:cNvSpPr txBox="1">
              <a:spLocks noChangeArrowheads="1"/>
            </p:cNvSpPr>
            <p:nvPr/>
          </p:nvSpPr>
          <p:spPr bwMode="auto">
            <a:xfrm>
              <a:off x="624" y="3119"/>
              <a:ext cx="379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42</a:t>
              </a:r>
            </a:p>
          </p:txBody>
        </p:sp>
        <p:sp>
          <p:nvSpPr>
            <p:cNvPr id="13340" name="Text Box 48"/>
            <p:cNvSpPr txBox="1">
              <a:spLocks noChangeArrowheads="1"/>
            </p:cNvSpPr>
            <p:nvPr/>
          </p:nvSpPr>
          <p:spPr bwMode="auto">
            <a:xfrm>
              <a:off x="624" y="2303"/>
              <a:ext cx="379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42</a:t>
              </a:r>
            </a:p>
          </p:txBody>
        </p:sp>
      </p:grpSp>
      <p:sp>
        <p:nvSpPr>
          <p:cNvPr id="13320" name="Line 49"/>
          <p:cNvSpPr>
            <a:spLocks noChangeShapeType="1"/>
          </p:cNvSpPr>
          <p:nvPr/>
        </p:nvSpPr>
        <p:spPr bwMode="auto">
          <a:xfrm>
            <a:off x="1028700" y="1395413"/>
            <a:ext cx="906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Line 50"/>
          <p:cNvSpPr>
            <a:spLocks noChangeShapeType="1"/>
          </p:cNvSpPr>
          <p:nvPr/>
        </p:nvSpPr>
        <p:spPr bwMode="auto">
          <a:xfrm rot="-5400000">
            <a:off x="455613" y="1954213"/>
            <a:ext cx="92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Text Box 51"/>
          <p:cNvSpPr txBox="1">
            <a:spLocks noChangeArrowheads="1"/>
          </p:cNvSpPr>
          <p:nvPr/>
        </p:nvSpPr>
        <p:spPr bwMode="auto">
          <a:xfrm>
            <a:off x="1179513" y="103346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100 m</a:t>
            </a:r>
          </a:p>
        </p:txBody>
      </p:sp>
      <p:sp>
        <p:nvSpPr>
          <p:cNvPr id="13323" name="Text Box 67"/>
          <p:cNvSpPr txBox="1">
            <a:spLocks noChangeArrowheads="1"/>
          </p:cNvSpPr>
          <p:nvPr/>
        </p:nvSpPr>
        <p:spPr bwMode="auto">
          <a:xfrm rot="-5400000">
            <a:off x="296069" y="1740694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100 m</a:t>
            </a:r>
          </a:p>
        </p:txBody>
      </p:sp>
      <p:graphicFrame>
        <p:nvGraphicFramePr>
          <p:cNvPr id="13315" name="Object 89"/>
          <p:cNvGraphicFramePr>
            <a:graphicFrameLocks noChangeAspect="1"/>
          </p:cNvGraphicFramePr>
          <p:nvPr>
            <p:ph sz="half" idx="4294967295"/>
          </p:nvPr>
        </p:nvGraphicFramePr>
        <p:xfrm>
          <a:off x="4989513" y="1438275"/>
          <a:ext cx="2897187" cy="2835275"/>
        </p:xfrm>
        <a:graphic>
          <a:graphicData uri="http://schemas.openxmlformats.org/presentationml/2006/ole">
            <p:oleObj spid="_x0000_s13315" name="Bitmap Image" r:id="rId5" imgW="5630061" imgH="5504762" progId="Paint.Picture">
              <p:embed/>
            </p:oleObj>
          </a:graphicData>
        </a:graphic>
      </p:graphicFrame>
      <p:sp>
        <p:nvSpPr>
          <p:cNvPr id="13324" name="Text Box 90"/>
          <p:cNvSpPr txBox="1">
            <a:spLocks noChangeArrowheads="1"/>
          </p:cNvSpPr>
          <p:nvPr/>
        </p:nvSpPr>
        <p:spPr bwMode="auto">
          <a:xfrm>
            <a:off x="5665788" y="199866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13325" name="Text Box 91"/>
          <p:cNvSpPr txBox="1">
            <a:spLocks noChangeArrowheads="1"/>
          </p:cNvSpPr>
          <p:nvPr/>
        </p:nvSpPr>
        <p:spPr bwMode="auto">
          <a:xfrm>
            <a:off x="5645150" y="33131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2</a:t>
            </a:r>
          </a:p>
        </p:txBody>
      </p:sp>
      <p:sp>
        <p:nvSpPr>
          <p:cNvPr id="13326" name="Text Box 92"/>
          <p:cNvSpPr txBox="1">
            <a:spLocks noChangeArrowheads="1"/>
          </p:cNvSpPr>
          <p:nvPr/>
        </p:nvSpPr>
        <p:spPr bwMode="auto">
          <a:xfrm>
            <a:off x="7011988" y="331311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13327" name="Text Box 93"/>
          <p:cNvSpPr txBox="1">
            <a:spLocks noChangeArrowheads="1"/>
          </p:cNvSpPr>
          <p:nvPr/>
        </p:nvSpPr>
        <p:spPr bwMode="auto">
          <a:xfrm>
            <a:off x="7011988" y="20018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6</a:t>
            </a:r>
          </a:p>
        </p:txBody>
      </p:sp>
      <p:sp>
        <p:nvSpPr>
          <p:cNvPr id="13328" name="Line 94"/>
          <p:cNvSpPr>
            <a:spLocks noChangeShapeType="1"/>
          </p:cNvSpPr>
          <p:nvPr/>
        </p:nvSpPr>
        <p:spPr bwMode="auto">
          <a:xfrm>
            <a:off x="5099050" y="1397000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Text Box 95"/>
          <p:cNvSpPr txBox="1">
            <a:spLocks noChangeArrowheads="1"/>
          </p:cNvSpPr>
          <p:nvPr/>
        </p:nvSpPr>
        <p:spPr bwMode="auto">
          <a:xfrm>
            <a:off x="5375275" y="1044575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13330" name="Line 96"/>
          <p:cNvSpPr>
            <a:spLocks noChangeShapeType="1"/>
          </p:cNvSpPr>
          <p:nvPr/>
        </p:nvSpPr>
        <p:spPr bwMode="auto">
          <a:xfrm rot="-5400000">
            <a:off x="4328319" y="2170907"/>
            <a:ext cx="135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Text Box 97"/>
          <p:cNvSpPr txBox="1">
            <a:spLocks noChangeArrowheads="1"/>
          </p:cNvSpPr>
          <p:nvPr/>
        </p:nvSpPr>
        <p:spPr bwMode="auto">
          <a:xfrm rot="-5400000">
            <a:off x="4402932" y="1966118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150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New depth calculation using Raster Calculator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6477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3300"/>
                </a:solidFill>
              </a:rPr>
              <a:t>“snow100” - 0.5 * “temp150”</a:t>
            </a:r>
          </a:p>
        </p:txBody>
      </p:sp>
      <p:pic>
        <p:nvPicPr>
          <p:cNvPr id="573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988" y="2160588"/>
            <a:ext cx="6192837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and Pixel Inspector</a:t>
            </a:r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8063" y="1981200"/>
            <a:ext cx="7127875" cy="41148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5800" y="271463"/>
            <a:ext cx="7772400" cy="1143000"/>
          </a:xfrm>
        </p:spPr>
        <p:txBody>
          <a:bodyPr/>
          <a:lstStyle/>
          <a:p>
            <a:r>
              <a:rPr lang="en-US" sz="4000" smtClean="0"/>
              <a:t>Readings – at </a:t>
            </a:r>
            <a:r>
              <a:rPr lang="en-US" sz="4000" smtClean="0">
                <a:hlinkClick r:id="rId2"/>
              </a:rPr>
              <a:t>http://help.arcgis.com</a:t>
            </a:r>
            <a:r>
              <a:rPr lang="en-US" sz="4000" smtClean="0"/>
              <a:t>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708025" y="1360488"/>
            <a:ext cx="7772400" cy="4114800"/>
          </a:xfrm>
        </p:spPr>
        <p:txBody>
          <a:bodyPr/>
          <a:lstStyle/>
          <a:p>
            <a:r>
              <a:rPr lang="en-US" sz="2000" smtClean="0"/>
              <a:t>Rasters and images starting from “What is raster data” </a:t>
            </a:r>
            <a:r>
              <a:rPr lang="en-US" sz="2000" smtClean="0">
                <a:hlinkClick r:id="rId3"/>
              </a:rPr>
              <a:t>http://help.arcgis.com/en/arcgisdesktop/10.0/help/index.html#//009t00000002000000.htm</a:t>
            </a:r>
            <a:r>
              <a:rPr lang="en-US" sz="2000" smtClean="0"/>
              <a:t> to end of “Raster dataset attribute tables”</a:t>
            </a:r>
          </a:p>
          <a:p>
            <a:endParaRPr lang="en-US" sz="2000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7763" y="2386013"/>
            <a:ext cx="64389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62138" y="3059113"/>
            <a:ext cx="5159375" cy="2460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04800" y="1143000"/>
          <a:ext cx="5410200" cy="5249863"/>
        </p:xfrm>
        <a:graphic>
          <a:graphicData uri="http://schemas.openxmlformats.org/presentationml/2006/ole">
            <p:oleObj spid="_x0000_s14338" name="Bitmap Image" r:id="rId3" imgW="5409524" imgH="5250635" progId="Paint.Picture">
              <p:embed/>
            </p:oleObj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The Result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667000" y="31242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38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191000" y="31242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52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743200" y="4724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267200" y="4724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39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43600" y="2362200"/>
            <a:ext cx="27432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spcBef>
                <a:spcPct val="50000"/>
              </a:spcBef>
              <a:buFontTx/>
              <a:buChar char="•"/>
            </a:pPr>
            <a:r>
              <a:rPr lang="en-US" sz="2800">
                <a:latin typeface="Arial" pitchFamily="34" charset="0"/>
              </a:rPr>
              <a:t>Outputs are on 150 m grid.</a:t>
            </a:r>
          </a:p>
          <a:p>
            <a:pPr marL="225425" indent="-225425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Nearest Neighbor Resampling with Cellsize Maximum of Inputs</a:t>
            </a:r>
          </a:p>
        </p:txBody>
      </p:sp>
      <p:grpSp>
        <p:nvGrpSpPr>
          <p:cNvPr id="15366" name="Group 3"/>
          <p:cNvGrpSpPr>
            <a:grpSpLocks/>
          </p:cNvGrpSpPr>
          <p:nvPr/>
        </p:nvGrpSpPr>
        <p:grpSpPr bwMode="auto">
          <a:xfrm>
            <a:off x="381000" y="1535113"/>
            <a:ext cx="2881313" cy="2503487"/>
            <a:chOff x="249" y="574"/>
            <a:chExt cx="1815" cy="1577"/>
          </a:xfrm>
        </p:grpSpPr>
        <p:grpSp>
          <p:nvGrpSpPr>
            <p:cNvPr id="15407" name="Group 4"/>
            <p:cNvGrpSpPr>
              <a:grpSpLocks/>
            </p:cNvGrpSpPr>
            <p:nvPr/>
          </p:nvGrpSpPr>
          <p:grpSpPr bwMode="auto">
            <a:xfrm>
              <a:off x="457" y="574"/>
              <a:ext cx="1607" cy="1577"/>
              <a:chOff x="288" y="1185"/>
              <a:chExt cx="2544" cy="2497"/>
            </a:xfrm>
          </p:grpSpPr>
          <p:graphicFrame>
            <p:nvGraphicFramePr>
              <p:cNvPr id="15364" name="Object 5"/>
              <p:cNvGraphicFramePr>
                <a:graphicFrameLocks noChangeAspect="1"/>
              </p:cNvGraphicFramePr>
              <p:nvPr/>
            </p:nvGraphicFramePr>
            <p:xfrm>
              <a:off x="288" y="1185"/>
              <a:ext cx="2544" cy="2497"/>
            </p:xfrm>
            <a:graphic>
              <a:graphicData uri="http://schemas.openxmlformats.org/presentationml/2006/ole">
                <p:oleObj spid="_x0000_s15364" name="Bitmap Image" r:id="rId3" imgW="5619048" imgH="5514286" progId="Paint.Picture">
                  <p:embed/>
                </p:oleObj>
              </a:graphicData>
            </a:graphic>
          </p:graphicFrame>
          <p:sp>
            <p:nvSpPr>
              <p:cNvPr id="15410" name="Text Box 6"/>
              <p:cNvSpPr txBox="1">
                <a:spLocks noChangeArrowheads="1"/>
              </p:cNvSpPr>
              <p:nvPr/>
            </p:nvSpPr>
            <p:spPr bwMode="auto">
              <a:xfrm>
                <a:off x="624" y="1537"/>
                <a:ext cx="43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pitchFamily="34" charset="0"/>
                  </a:rPr>
                  <a:t>40</a:t>
                </a:r>
              </a:p>
            </p:txBody>
          </p:sp>
          <p:sp>
            <p:nvSpPr>
              <p:cNvPr id="15411" name="Text Box 7"/>
              <p:cNvSpPr txBox="1">
                <a:spLocks noChangeArrowheads="1"/>
              </p:cNvSpPr>
              <p:nvPr/>
            </p:nvSpPr>
            <p:spPr bwMode="auto">
              <a:xfrm>
                <a:off x="1439" y="1537"/>
                <a:ext cx="43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pitchFamily="34" charset="0"/>
                  </a:rPr>
                  <a:t>50</a:t>
                </a:r>
              </a:p>
            </p:txBody>
          </p:sp>
          <p:sp>
            <p:nvSpPr>
              <p:cNvPr id="15412" name="Text Box 8"/>
              <p:cNvSpPr txBox="1">
                <a:spLocks noChangeArrowheads="1"/>
              </p:cNvSpPr>
              <p:nvPr/>
            </p:nvSpPr>
            <p:spPr bwMode="auto">
              <a:xfrm>
                <a:off x="2256" y="1537"/>
                <a:ext cx="43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pitchFamily="34" charset="0"/>
                  </a:rPr>
                  <a:t>55</a:t>
                </a:r>
              </a:p>
            </p:txBody>
          </p:sp>
          <p:sp>
            <p:nvSpPr>
              <p:cNvPr id="15413" name="Text Box 9"/>
              <p:cNvSpPr txBox="1">
                <a:spLocks noChangeArrowheads="1"/>
              </p:cNvSpPr>
              <p:nvPr/>
            </p:nvSpPr>
            <p:spPr bwMode="auto">
              <a:xfrm>
                <a:off x="2256" y="2303"/>
                <a:ext cx="43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pitchFamily="34" charset="0"/>
                  </a:rPr>
                  <a:t>43</a:t>
                </a:r>
              </a:p>
            </p:txBody>
          </p:sp>
          <p:sp>
            <p:nvSpPr>
              <p:cNvPr id="15414" name="Text Box 10"/>
              <p:cNvSpPr txBox="1">
                <a:spLocks noChangeArrowheads="1"/>
              </p:cNvSpPr>
              <p:nvPr/>
            </p:nvSpPr>
            <p:spPr bwMode="auto">
              <a:xfrm>
                <a:off x="1393" y="2303"/>
                <a:ext cx="43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pitchFamily="34" charset="0"/>
                  </a:rPr>
                  <a:t>47</a:t>
                </a:r>
              </a:p>
            </p:txBody>
          </p:sp>
          <p:sp>
            <p:nvSpPr>
              <p:cNvPr id="15415" name="Text Box 11"/>
              <p:cNvSpPr txBox="1">
                <a:spLocks noChangeArrowheads="1"/>
              </p:cNvSpPr>
              <p:nvPr/>
            </p:nvSpPr>
            <p:spPr bwMode="auto">
              <a:xfrm>
                <a:off x="2256" y="3121"/>
                <a:ext cx="43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pitchFamily="34" charset="0"/>
                  </a:rPr>
                  <a:t>41</a:t>
                </a:r>
              </a:p>
            </p:txBody>
          </p:sp>
          <p:sp>
            <p:nvSpPr>
              <p:cNvPr id="15416" name="Text Box 12"/>
              <p:cNvSpPr txBox="1">
                <a:spLocks noChangeArrowheads="1"/>
              </p:cNvSpPr>
              <p:nvPr/>
            </p:nvSpPr>
            <p:spPr bwMode="auto">
              <a:xfrm>
                <a:off x="1393" y="3121"/>
                <a:ext cx="43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pitchFamily="34" charset="0"/>
                  </a:rPr>
                  <a:t>44</a:t>
                </a:r>
              </a:p>
            </p:txBody>
          </p:sp>
          <p:sp>
            <p:nvSpPr>
              <p:cNvPr id="15417" name="Text Box 13"/>
              <p:cNvSpPr txBox="1">
                <a:spLocks noChangeArrowheads="1"/>
              </p:cNvSpPr>
              <p:nvPr/>
            </p:nvSpPr>
            <p:spPr bwMode="auto">
              <a:xfrm>
                <a:off x="624" y="3121"/>
                <a:ext cx="43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  <p:sp>
            <p:nvSpPr>
              <p:cNvPr id="15418" name="Text Box 14"/>
              <p:cNvSpPr txBox="1">
                <a:spLocks noChangeArrowheads="1"/>
              </p:cNvSpPr>
              <p:nvPr/>
            </p:nvSpPr>
            <p:spPr bwMode="auto">
              <a:xfrm>
                <a:off x="624" y="2303"/>
                <a:ext cx="43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</p:grpSp>
        <p:sp>
          <p:nvSpPr>
            <p:cNvPr id="15408" name="Line 15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Text Box 16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</p:grpSp>
      <p:graphicFrame>
        <p:nvGraphicFramePr>
          <p:cNvPr id="15362" name="Object 17"/>
          <p:cNvGraphicFramePr>
            <a:graphicFrameLocks noChangeAspect="1"/>
          </p:cNvGraphicFramePr>
          <p:nvPr/>
        </p:nvGraphicFramePr>
        <p:xfrm>
          <a:off x="5486400" y="2667000"/>
          <a:ext cx="2590800" cy="2565400"/>
        </p:xfrm>
        <a:graphic>
          <a:graphicData uri="http://schemas.openxmlformats.org/presentationml/2006/ole">
            <p:oleObj spid="_x0000_s15362" name="Bitmap Image" r:id="rId4" imgW="3292125" imgH="3260952" progId="Paint.Picture">
              <p:embed/>
            </p:oleObj>
          </a:graphicData>
        </a:graphic>
      </p:graphicFrame>
      <p:grpSp>
        <p:nvGrpSpPr>
          <p:cNvPr id="15367" name="Group 18"/>
          <p:cNvGrpSpPr>
            <a:grpSpLocks/>
          </p:cNvGrpSpPr>
          <p:nvPr/>
        </p:nvGrpSpPr>
        <p:grpSpPr bwMode="auto">
          <a:xfrm>
            <a:off x="304800" y="4194175"/>
            <a:ext cx="2971800" cy="2511425"/>
            <a:chOff x="192" y="2402"/>
            <a:chExt cx="1858" cy="1582"/>
          </a:xfrm>
        </p:grpSpPr>
        <p:graphicFrame>
          <p:nvGraphicFramePr>
            <p:cNvPr id="15363" name="Object 19"/>
            <p:cNvGraphicFramePr>
              <a:graphicFrameLocks noChangeAspect="1"/>
            </p:cNvGraphicFramePr>
            <p:nvPr/>
          </p:nvGraphicFramePr>
          <p:xfrm>
            <a:off x="432" y="2402"/>
            <a:ext cx="1618" cy="1582"/>
          </p:xfrm>
          <a:graphic>
            <a:graphicData uri="http://schemas.openxmlformats.org/presentationml/2006/ole">
              <p:oleObj spid="_x0000_s15363" name="Bitmap Image" r:id="rId5" imgW="5630061" imgH="5504762" progId="Paint.Picture">
                <p:embed/>
              </p:oleObj>
            </a:graphicData>
          </a:graphic>
        </p:graphicFrame>
        <p:sp>
          <p:nvSpPr>
            <p:cNvPr id="15401" name="Text Box 20"/>
            <p:cNvSpPr txBox="1">
              <a:spLocks noChangeArrowheads="1"/>
            </p:cNvSpPr>
            <p:nvPr/>
          </p:nvSpPr>
          <p:spPr bwMode="auto">
            <a:xfrm>
              <a:off x="829" y="27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15402" name="Text Box 21"/>
            <p:cNvSpPr txBox="1">
              <a:spLocks noChangeArrowheads="1"/>
            </p:cNvSpPr>
            <p:nvPr/>
          </p:nvSpPr>
          <p:spPr bwMode="auto">
            <a:xfrm>
              <a:off x="798" y="34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</a:rPr>
                <a:t>2</a:t>
              </a:r>
            </a:p>
          </p:txBody>
        </p:sp>
        <p:sp>
          <p:nvSpPr>
            <p:cNvPr id="15403" name="Text Box 22"/>
            <p:cNvSpPr txBox="1">
              <a:spLocks noChangeArrowheads="1"/>
            </p:cNvSpPr>
            <p:nvPr/>
          </p:nvSpPr>
          <p:spPr bwMode="auto">
            <a:xfrm>
              <a:off x="1562" y="344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15404" name="Text Box 23"/>
            <p:cNvSpPr txBox="1">
              <a:spLocks noChangeArrowheads="1"/>
            </p:cNvSpPr>
            <p:nvPr/>
          </p:nvSpPr>
          <p:spPr bwMode="auto">
            <a:xfrm>
              <a:off x="1562" y="2715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15405" name="Line 24"/>
            <p:cNvSpPr>
              <a:spLocks noChangeShapeType="1"/>
            </p:cNvSpPr>
            <p:nvPr/>
          </p:nvSpPr>
          <p:spPr bwMode="auto">
            <a:xfrm rot="-5400000">
              <a:off x="50" y="2791"/>
              <a:ext cx="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Text Box 25"/>
            <p:cNvSpPr txBox="1">
              <a:spLocks noChangeArrowheads="1"/>
            </p:cNvSpPr>
            <p:nvPr/>
          </p:nvSpPr>
          <p:spPr bwMode="auto">
            <a:xfrm rot="-5400000">
              <a:off x="49" y="2687"/>
              <a:ext cx="51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150 m</a:t>
              </a:r>
            </a:p>
          </p:txBody>
        </p:sp>
      </p:grpSp>
      <p:sp>
        <p:nvSpPr>
          <p:cNvPr id="15368" name="Line 26"/>
          <p:cNvSpPr>
            <a:spLocks noChangeShapeType="1"/>
          </p:cNvSpPr>
          <p:nvPr/>
        </p:nvSpPr>
        <p:spPr bwMode="auto">
          <a:xfrm>
            <a:off x="793750" y="2819400"/>
            <a:ext cx="2406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27"/>
          <p:cNvSpPr>
            <a:spLocks noChangeShapeType="1"/>
          </p:cNvSpPr>
          <p:nvPr/>
        </p:nvSpPr>
        <p:spPr bwMode="auto">
          <a:xfrm>
            <a:off x="2000250" y="1600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Oval 28"/>
          <p:cNvSpPr>
            <a:spLocks noChangeArrowheads="1"/>
          </p:cNvSpPr>
          <p:nvPr/>
        </p:nvSpPr>
        <p:spPr bwMode="auto">
          <a:xfrm>
            <a:off x="1327150" y="211772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29"/>
          <p:cNvSpPr>
            <a:spLocks noChangeArrowheads="1"/>
          </p:cNvSpPr>
          <p:nvPr/>
        </p:nvSpPr>
        <p:spPr bwMode="auto">
          <a:xfrm>
            <a:off x="2527300" y="21256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30"/>
          <p:cNvSpPr>
            <a:spLocks noChangeArrowheads="1"/>
          </p:cNvSpPr>
          <p:nvPr/>
        </p:nvSpPr>
        <p:spPr bwMode="auto">
          <a:xfrm>
            <a:off x="2514600" y="330517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Oval 31"/>
          <p:cNvSpPr>
            <a:spLocks noChangeArrowheads="1"/>
          </p:cNvSpPr>
          <p:nvPr/>
        </p:nvSpPr>
        <p:spPr bwMode="auto">
          <a:xfrm>
            <a:off x="1320800" y="33448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Text Box 32"/>
          <p:cNvSpPr txBox="1">
            <a:spLocks noChangeArrowheads="1"/>
          </p:cNvSpPr>
          <p:nvPr/>
        </p:nvSpPr>
        <p:spPr bwMode="auto">
          <a:xfrm>
            <a:off x="3698875" y="2189163"/>
            <a:ext cx="156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40-0.5*4 = 38</a:t>
            </a:r>
          </a:p>
        </p:txBody>
      </p:sp>
      <p:sp>
        <p:nvSpPr>
          <p:cNvPr id="15375" name="Text Box 33"/>
          <p:cNvSpPr txBox="1">
            <a:spLocks noChangeArrowheads="1"/>
          </p:cNvSpPr>
          <p:nvPr/>
        </p:nvSpPr>
        <p:spPr bwMode="auto">
          <a:xfrm>
            <a:off x="3738563" y="2906713"/>
            <a:ext cx="156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55-0.5*6 = 52</a:t>
            </a:r>
          </a:p>
        </p:txBody>
      </p:sp>
      <p:sp>
        <p:nvSpPr>
          <p:cNvPr id="15376" name="Text Box 34"/>
          <p:cNvSpPr txBox="1">
            <a:spLocks noChangeArrowheads="1"/>
          </p:cNvSpPr>
          <p:nvPr/>
        </p:nvSpPr>
        <p:spPr bwMode="auto">
          <a:xfrm>
            <a:off x="5948363" y="3163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38</a:t>
            </a:r>
          </a:p>
        </p:txBody>
      </p:sp>
      <p:sp>
        <p:nvSpPr>
          <p:cNvPr id="15377" name="Text Box 35"/>
          <p:cNvSpPr txBox="1">
            <a:spLocks noChangeArrowheads="1"/>
          </p:cNvSpPr>
          <p:nvPr/>
        </p:nvSpPr>
        <p:spPr bwMode="auto">
          <a:xfrm>
            <a:off x="7180263" y="31718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52</a:t>
            </a:r>
          </a:p>
        </p:txBody>
      </p:sp>
      <p:sp>
        <p:nvSpPr>
          <p:cNvPr id="15378" name="Text Box 36"/>
          <p:cNvSpPr txBox="1">
            <a:spLocks noChangeArrowheads="1"/>
          </p:cNvSpPr>
          <p:nvPr/>
        </p:nvSpPr>
        <p:spPr bwMode="auto">
          <a:xfrm>
            <a:off x="5995988" y="43926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15379" name="Text Box 37"/>
          <p:cNvSpPr txBox="1">
            <a:spLocks noChangeArrowheads="1"/>
          </p:cNvSpPr>
          <p:nvPr/>
        </p:nvSpPr>
        <p:spPr bwMode="auto">
          <a:xfrm>
            <a:off x="7196138" y="44021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39</a:t>
            </a:r>
          </a:p>
        </p:txBody>
      </p:sp>
      <p:sp>
        <p:nvSpPr>
          <p:cNvPr id="15380" name="Text Box 38"/>
          <p:cNvSpPr txBox="1">
            <a:spLocks noChangeArrowheads="1"/>
          </p:cNvSpPr>
          <p:nvPr/>
        </p:nvSpPr>
        <p:spPr bwMode="auto">
          <a:xfrm>
            <a:off x="3736975" y="3605213"/>
            <a:ext cx="156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42-0.5*2 = 41</a:t>
            </a:r>
          </a:p>
        </p:txBody>
      </p:sp>
      <p:sp>
        <p:nvSpPr>
          <p:cNvPr id="15381" name="Text Box 39"/>
          <p:cNvSpPr txBox="1">
            <a:spLocks noChangeArrowheads="1"/>
          </p:cNvSpPr>
          <p:nvPr/>
        </p:nvSpPr>
        <p:spPr bwMode="auto">
          <a:xfrm>
            <a:off x="3776663" y="4343400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41-0.5*4 = 39</a:t>
            </a:r>
          </a:p>
        </p:txBody>
      </p:sp>
      <p:cxnSp>
        <p:nvCxnSpPr>
          <p:cNvPr id="15382" name="AutoShape 40"/>
          <p:cNvCxnSpPr>
            <a:cxnSpLocks noChangeShapeType="1"/>
            <a:stCxn id="15370" idx="6"/>
            <a:endCxn id="15374" idx="1"/>
          </p:cNvCxnSpPr>
          <p:nvPr/>
        </p:nvCxnSpPr>
        <p:spPr bwMode="auto">
          <a:xfrm>
            <a:off x="1457325" y="2187575"/>
            <a:ext cx="2241550" cy="185738"/>
          </a:xfrm>
          <a:prstGeom prst="bentConnector3">
            <a:avLst>
              <a:gd name="adj1" fmla="val 39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5383" name="AutoShape 41"/>
          <p:cNvCxnSpPr>
            <a:cxnSpLocks noChangeShapeType="1"/>
            <a:stCxn id="15376" idx="1"/>
            <a:endCxn id="15374" idx="3"/>
          </p:cNvCxnSpPr>
          <p:nvPr/>
        </p:nvCxnSpPr>
        <p:spPr bwMode="auto">
          <a:xfrm rot="10800000">
            <a:off x="5260975" y="2373313"/>
            <a:ext cx="687388" cy="974725"/>
          </a:xfrm>
          <a:prstGeom prst="bentConnector3">
            <a:avLst>
              <a:gd name="adj1" fmla="val 4988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</p:spPr>
      </p:cxnSp>
      <p:cxnSp>
        <p:nvCxnSpPr>
          <p:cNvPr id="15384" name="AutoShape 42"/>
          <p:cNvCxnSpPr>
            <a:cxnSpLocks noChangeShapeType="1"/>
            <a:stCxn id="15401" idx="3"/>
            <a:endCxn id="15374" idx="1"/>
          </p:cNvCxnSpPr>
          <p:nvPr/>
        </p:nvCxnSpPr>
        <p:spPr bwMode="auto">
          <a:xfrm flipV="1">
            <a:off x="1679575" y="2373313"/>
            <a:ext cx="2019300" cy="2592387"/>
          </a:xfrm>
          <a:prstGeom prst="bentConnector3">
            <a:avLst>
              <a:gd name="adj1" fmla="val 866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90575" y="1571625"/>
            <a:ext cx="4448175" cy="3898900"/>
            <a:chOff x="498" y="990"/>
            <a:chExt cx="2802" cy="2456"/>
          </a:xfrm>
        </p:grpSpPr>
        <p:sp>
          <p:nvSpPr>
            <p:cNvPr id="15398" name="Rectangle 43"/>
            <p:cNvSpPr>
              <a:spLocks noChangeArrowheads="1"/>
            </p:cNvSpPr>
            <p:nvPr/>
          </p:nvSpPr>
          <p:spPr bwMode="auto">
            <a:xfrm>
              <a:off x="510" y="990"/>
              <a:ext cx="504" cy="5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Rectangle 47"/>
            <p:cNvSpPr>
              <a:spLocks noChangeArrowheads="1"/>
            </p:cNvSpPr>
            <p:nvPr/>
          </p:nvSpPr>
          <p:spPr bwMode="auto">
            <a:xfrm>
              <a:off x="2322" y="1374"/>
              <a:ext cx="978" cy="2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Rectangle 55"/>
            <p:cNvSpPr>
              <a:spLocks noChangeArrowheads="1"/>
            </p:cNvSpPr>
            <p:nvPr/>
          </p:nvSpPr>
          <p:spPr bwMode="auto">
            <a:xfrm>
              <a:off x="498" y="2679"/>
              <a:ext cx="775" cy="7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12950" y="1571625"/>
            <a:ext cx="3244850" cy="3886200"/>
            <a:chOff x="1268" y="990"/>
            <a:chExt cx="2044" cy="2448"/>
          </a:xfrm>
        </p:grpSpPr>
        <p:sp>
          <p:nvSpPr>
            <p:cNvPr id="15395" name="Rectangle 44"/>
            <p:cNvSpPr>
              <a:spLocks noChangeArrowheads="1"/>
            </p:cNvSpPr>
            <p:nvPr/>
          </p:nvSpPr>
          <p:spPr bwMode="auto">
            <a:xfrm>
              <a:off x="1518" y="990"/>
              <a:ext cx="504" cy="516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6" name="Rectangle 48"/>
            <p:cNvSpPr>
              <a:spLocks noChangeArrowheads="1"/>
            </p:cNvSpPr>
            <p:nvPr/>
          </p:nvSpPr>
          <p:spPr bwMode="auto">
            <a:xfrm>
              <a:off x="2334" y="1824"/>
              <a:ext cx="978" cy="246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7" name="Rectangle 58"/>
            <p:cNvSpPr>
              <a:spLocks noChangeArrowheads="1"/>
            </p:cNvSpPr>
            <p:nvPr/>
          </p:nvSpPr>
          <p:spPr bwMode="auto">
            <a:xfrm>
              <a:off x="1268" y="2678"/>
              <a:ext cx="775" cy="760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790575" y="3171825"/>
            <a:ext cx="4476750" cy="3487738"/>
            <a:chOff x="498" y="1998"/>
            <a:chExt cx="2820" cy="2197"/>
          </a:xfrm>
        </p:grpSpPr>
        <p:sp>
          <p:nvSpPr>
            <p:cNvPr id="15392" name="Rectangle 45"/>
            <p:cNvSpPr>
              <a:spLocks noChangeArrowheads="1"/>
            </p:cNvSpPr>
            <p:nvPr/>
          </p:nvSpPr>
          <p:spPr bwMode="auto">
            <a:xfrm>
              <a:off x="504" y="1998"/>
              <a:ext cx="504" cy="516"/>
            </a:xfrm>
            <a:prstGeom prst="rect">
              <a:avLst/>
            </a:prstGeom>
            <a:noFill/>
            <a:ln w="2857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Rectangle 49"/>
            <p:cNvSpPr>
              <a:spLocks noChangeArrowheads="1"/>
            </p:cNvSpPr>
            <p:nvPr/>
          </p:nvSpPr>
          <p:spPr bwMode="auto">
            <a:xfrm>
              <a:off x="2340" y="2244"/>
              <a:ext cx="978" cy="246"/>
            </a:xfrm>
            <a:prstGeom prst="rect">
              <a:avLst/>
            </a:prstGeom>
            <a:noFill/>
            <a:ln w="2857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Rectangle 56"/>
            <p:cNvSpPr>
              <a:spLocks noChangeArrowheads="1"/>
            </p:cNvSpPr>
            <p:nvPr/>
          </p:nvSpPr>
          <p:spPr bwMode="auto">
            <a:xfrm>
              <a:off x="498" y="3442"/>
              <a:ext cx="776" cy="753"/>
            </a:xfrm>
            <a:prstGeom prst="rect">
              <a:avLst/>
            </a:prstGeom>
            <a:noFill/>
            <a:ln w="2857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014538" y="3181350"/>
            <a:ext cx="3262312" cy="3467100"/>
            <a:chOff x="1269" y="2004"/>
            <a:chExt cx="2055" cy="2184"/>
          </a:xfrm>
        </p:grpSpPr>
        <p:sp>
          <p:nvSpPr>
            <p:cNvPr id="15389" name="Rectangle 46"/>
            <p:cNvSpPr>
              <a:spLocks noChangeArrowheads="1"/>
            </p:cNvSpPr>
            <p:nvPr/>
          </p:nvSpPr>
          <p:spPr bwMode="auto">
            <a:xfrm>
              <a:off x="1518" y="2004"/>
              <a:ext cx="504" cy="516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Rectangle 50"/>
            <p:cNvSpPr>
              <a:spLocks noChangeArrowheads="1"/>
            </p:cNvSpPr>
            <p:nvPr/>
          </p:nvSpPr>
          <p:spPr bwMode="auto">
            <a:xfrm>
              <a:off x="2346" y="2718"/>
              <a:ext cx="978" cy="246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Rectangle 57"/>
            <p:cNvSpPr>
              <a:spLocks noChangeArrowheads="1"/>
            </p:cNvSpPr>
            <p:nvPr/>
          </p:nvSpPr>
          <p:spPr bwMode="auto">
            <a:xfrm>
              <a:off x="1269" y="3441"/>
              <a:ext cx="775" cy="747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212725"/>
            <a:ext cx="7732712" cy="1122363"/>
          </a:xfrm>
        </p:spPr>
        <p:txBody>
          <a:bodyPr/>
          <a:lstStyle/>
          <a:p>
            <a:pPr eaLnBrk="1" hangingPunct="1"/>
            <a:r>
              <a:rPr lang="en-US" sz="4000" smtClean="0"/>
              <a:t>Scale issues in interpretation of measurements and modeling results</a:t>
            </a:r>
          </a:p>
        </p:txBody>
      </p:sp>
      <p:pic>
        <p:nvPicPr>
          <p:cNvPr id="59395" name="Picture 3" descr="sc1"/>
          <p:cNvPicPr>
            <a:picLocks noChangeAspect="1" noChangeArrowheads="1"/>
          </p:cNvPicPr>
          <p:nvPr/>
        </p:nvPicPr>
        <p:blipFill>
          <a:blip r:embed="rId2" cstate="print"/>
          <a:srcRect t="16841" r="2504"/>
          <a:stretch>
            <a:fillRect/>
          </a:stretch>
        </p:blipFill>
        <p:spPr bwMode="auto">
          <a:xfrm>
            <a:off x="0" y="3170238"/>
            <a:ext cx="9083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763838" y="1717675"/>
            <a:ext cx="405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The scale triplet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60400" y="2460625"/>
            <a:ext cx="1476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a) Extent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667125" y="2460625"/>
            <a:ext cx="171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b) Spacing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688138" y="2462213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c)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688" y="0"/>
            <a:ext cx="6462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0"/>
            <a:ext cx="8816975" cy="933450"/>
          </a:xfrm>
        </p:spPr>
        <p:txBody>
          <a:bodyPr/>
          <a:lstStyle/>
          <a:p>
            <a:pPr eaLnBrk="1" hangingPunct="1"/>
            <a:r>
              <a:rPr lang="en-US" sz="3200" smtClean="0"/>
              <a:t>Use Environment Settings to control the scale of the output</a:t>
            </a:r>
          </a:p>
        </p:txBody>
      </p:sp>
      <p:sp>
        <p:nvSpPr>
          <p:cNvPr id="61443" name="Rectangle 8"/>
          <p:cNvSpPr>
            <a:spLocks noChangeArrowheads="1"/>
          </p:cNvSpPr>
          <p:nvPr/>
        </p:nvSpPr>
        <p:spPr bwMode="auto">
          <a:xfrm>
            <a:off x="908050" y="2463800"/>
            <a:ext cx="7732713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00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6144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942975"/>
            <a:ext cx="5495925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4067175" y="1293813"/>
            <a:ext cx="1284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Extent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4135438" y="4899025"/>
            <a:ext cx="2673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Spacing &amp;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0"/>
          <p:cNvPicPr>
            <a:picLocks noChangeAspect="1" noChangeArrowheads="1"/>
          </p:cNvPicPr>
          <p:nvPr/>
        </p:nvPicPr>
        <p:blipFill>
          <a:blip r:embed="rId3" cstate="print"/>
          <a:srcRect b="22284"/>
          <a:stretch>
            <a:fillRect/>
          </a:stretch>
        </p:blipFill>
        <p:spPr bwMode="auto">
          <a:xfrm>
            <a:off x="0" y="3763963"/>
            <a:ext cx="4762500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338" y="806450"/>
            <a:ext cx="57531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3517900" y="855663"/>
          <a:ext cx="5410200" cy="5249862"/>
        </p:xfrm>
        <a:graphic>
          <a:graphicData uri="http://schemas.openxmlformats.org/presentationml/2006/ole">
            <p:oleObj spid="_x0000_s16386" name="Bitmap Image" r:id="rId5" imgW="5409524" imgH="5250635" progId="Paint.Picture">
              <p:embed/>
            </p:oleObj>
          </a:graphicData>
        </a:graphic>
      </p:graphicFrame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8413" cy="715963"/>
          </a:xfrm>
        </p:spPr>
        <p:txBody>
          <a:bodyPr/>
          <a:lstStyle/>
          <a:p>
            <a:pPr eaLnBrk="1" hangingPunct="1"/>
            <a:r>
              <a:rPr lang="en-US" sz="3200" smtClean="0"/>
              <a:t>Raster Calculator “Evaluation” of “temp150”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5635625" y="25701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7826375" y="25606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6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5589588" y="4622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7697788" y="46529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6762750" y="25384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5640388" y="36766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6396" name="Text Box 11"/>
          <p:cNvSpPr txBox="1">
            <a:spLocks noChangeArrowheads="1"/>
          </p:cNvSpPr>
          <p:nvPr/>
        </p:nvSpPr>
        <p:spPr bwMode="auto">
          <a:xfrm>
            <a:off x="6750050" y="46513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7716838" y="3581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6398" name="Text Box 13"/>
          <p:cNvSpPr txBox="1">
            <a:spLocks noChangeArrowheads="1"/>
          </p:cNvSpPr>
          <p:nvPr/>
        </p:nvSpPr>
        <p:spPr bwMode="auto">
          <a:xfrm>
            <a:off x="6667500" y="36210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grpSp>
        <p:nvGrpSpPr>
          <p:cNvPr id="16399" name="Group 14"/>
          <p:cNvGrpSpPr>
            <a:grpSpLocks/>
          </p:cNvGrpSpPr>
          <p:nvPr/>
        </p:nvGrpSpPr>
        <p:grpSpPr bwMode="auto">
          <a:xfrm>
            <a:off x="5334000" y="2185988"/>
            <a:ext cx="3198813" cy="3163887"/>
            <a:chOff x="500" y="1008"/>
            <a:chExt cx="1516" cy="1488"/>
          </a:xfrm>
        </p:grpSpPr>
        <p:sp>
          <p:nvSpPr>
            <p:cNvPr id="16409" name="Line 15"/>
            <p:cNvSpPr>
              <a:spLocks noChangeShapeType="1"/>
            </p:cNvSpPr>
            <p:nvPr/>
          </p:nvSpPr>
          <p:spPr bwMode="auto">
            <a:xfrm>
              <a:off x="500" y="1776"/>
              <a:ext cx="15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16"/>
            <p:cNvSpPr>
              <a:spLocks noChangeShapeType="1"/>
            </p:cNvSpPr>
            <p:nvPr/>
          </p:nvSpPr>
          <p:spPr bwMode="auto">
            <a:xfrm>
              <a:off x="1260" y="100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Oval 17"/>
            <p:cNvSpPr>
              <a:spLocks noChangeArrowheads="1"/>
            </p:cNvSpPr>
            <p:nvPr/>
          </p:nvSpPr>
          <p:spPr bwMode="auto">
            <a:xfrm>
              <a:off x="836" y="1334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Oval 18"/>
            <p:cNvSpPr>
              <a:spLocks noChangeArrowheads="1"/>
            </p:cNvSpPr>
            <p:nvPr/>
          </p:nvSpPr>
          <p:spPr bwMode="auto">
            <a:xfrm>
              <a:off x="1592" y="1339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Oval 19"/>
            <p:cNvSpPr>
              <a:spLocks noChangeArrowheads="1"/>
            </p:cNvSpPr>
            <p:nvPr/>
          </p:nvSpPr>
          <p:spPr bwMode="auto">
            <a:xfrm>
              <a:off x="1584" y="2082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Oval 20"/>
            <p:cNvSpPr>
              <a:spLocks noChangeArrowheads="1"/>
            </p:cNvSpPr>
            <p:nvPr/>
          </p:nvSpPr>
          <p:spPr bwMode="auto">
            <a:xfrm>
              <a:off x="832" y="2107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00" name="Text Box 21"/>
          <p:cNvSpPr txBox="1">
            <a:spLocks noChangeArrowheads="1"/>
          </p:cNvSpPr>
          <p:nvPr/>
        </p:nvSpPr>
        <p:spPr bwMode="auto">
          <a:xfrm>
            <a:off x="5976938" y="2514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16401" name="Text Box 22"/>
          <p:cNvSpPr txBox="1">
            <a:spLocks noChangeArrowheads="1"/>
          </p:cNvSpPr>
          <p:nvPr/>
        </p:nvSpPr>
        <p:spPr bwMode="auto">
          <a:xfrm>
            <a:off x="7567613" y="25431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6402" name="Text Box 23"/>
          <p:cNvSpPr txBox="1">
            <a:spLocks noChangeArrowheads="1"/>
          </p:cNvSpPr>
          <p:nvPr/>
        </p:nvSpPr>
        <p:spPr bwMode="auto">
          <a:xfrm>
            <a:off x="4064000" y="5657850"/>
            <a:ext cx="47752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Nearest neighbor to the E and S has been resampled to obtain a 100 m temperature grid.</a:t>
            </a:r>
          </a:p>
        </p:txBody>
      </p:sp>
      <p:sp>
        <p:nvSpPr>
          <p:cNvPr id="16403" name="Line 24"/>
          <p:cNvSpPr>
            <a:spLocks noChangeShapeType="1"/>
          </p:cNvSpPr>
          <p:nvPr/>
        </p:nvSpPr>
        <p:spPr bwMode="auto">
          <a:xfrm>
            <a:off x="6370638" y="2219325"/>
            <a:ext cx="0" cy="31226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Line 25"/>
          <p:cNvSpPr>
            <a:spLocks noChangeShapeType="1"/>
          </p:cNvSpPr>
          <p:nvPr/>
        </p:nvSpPr>
        <p:spPr bwMode="auto">
          <a:xfrm>
            <a:off x="7469188" y="2219325"/>
            <a:ext cx="0" cy="31226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Line 26"/>
          <p:cNvSpPr>
            <a:spLocks noChangeShapeType="1"/>
          </p:cNvSpPr>
          <p:nvPr/>
        </p:nvSpPr>
        <p:spPr bwMode="auto">
          <a:xfrm>
            <a:off x="5341938" y="3267075"/>
            <a:ext cx="31448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Line 27"/>
          <p:cNvSpPr>
            <a:spLocks noChangeShapeType="1"/>
          </p:cNvSpPr>
          <p:nvPr/>
        </p:nvSpPr>
        <p:spPr bwMode="auto">
          <a:xfrm>
            <a:off x="5349875" y="4405313"/>
            <a:ext cx="314483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Text Box 28"/>
          <p:cNvSpPr txBox="1">
            <a:spLocks noChangeArrowheads="1"/>
          </p:cNvSpPr>
          <p:nvPr/>
        </p:nvSpPr>
        <p:spPr bwMode="auto">
          <a:xfrm>
            <a:off x="5948363" y="4179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pitchFamily="34" charset="0"/>
              </a:rPr>
              <a:t>2</a:t>
            </a:r>
          </a:p>
        </p:txBody>
      </p:sp>
      <p:sp>
        <p:nvSpPr>
          <p:cNvPr id="16408" name="Text Box 29"/>
          <p:cNvSpPr txBox="1">
            <a:spLocks noChangeArrowheads="1"/>
          </p:cNvSpPr>
          <p:nvPr/>
        </p:nvSpPr>
        <p:spPr bwMode="auto">
          <a:xfrm>
            <a:off x="7577138" y="41640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8413" cy="715963"/>
          </a:xfrm>
        </p:spPr>
        <p:txBody>
          <a:bodyPr/>
          <a:lstStyle/>
          <a:p>
            <a:pPr eaLnBrk="1" hangingPunct="1"/>
            <a:r>
              <a:rPr lang="en-US" sz="3200" smtClean="0"/>
              <a:t>Calculation with cell size set to 100 m grid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943600" y="2362200"/>
            <a:ext cx="2938463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spcBef>
                <a:spcPct val="50000"/>
              </a:spcBef>
              <a:buFontTx/>
              <a:buChar char="•"/>
            </a:pPr>
            <a:r>
              <a:rPr lang="en-US" sz="2800">
                <a:latin typeface="Arial" pitchFamily="34" charset="0"/>
              </a:rPr>
              <a:t>Outputs are on 100 m grid as desired.</a:t>
            </a:r>
          </a:p>
          <a:p>
            <a:pPr marL="225425" indent="-225425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FF3300"/>
                </a:solidFill>
                <a:latin typeface="Arial" pitchFamily="34" charset="0"/>
              </a:rPr>
              <a:t>How were these values obtained ?</a:t>
            </a:r>
          </a:p>
        </p:txBody>
      </p:sp>
      <p:grpSp>
        <p:nvGrpSpPr>
          <p:cNvPr id="17413" name="Group 4"/>
          <p:cNvGrpSpPr>
            <a:grpSpLocks/>
          </p:cNvGrpSpPr>
          <p:nvPr/>
        </p:nvGrpSpPr>
        <p:grpSpPr bwMode="auto">
          <a:xfrm>
            <a:off x="377825" y="1557338"/>
            <a:ext cx="5410200" cy="5249862"/>
            <a:chOff x="238" y="663"/>
            <a:chExt cx="3408" cy="3307"/>
          </a:xfrm>
        </p:grpSpPr>
        <p:graphicFrame>
          <p:nvGraphicFramePr>
            <p:cNvPr id="17410" name="Object 5"/>
            <p:cNvGraphicFramePr>
              <a:graphicFrameLocks noChangeAspect="1"/>
            </p:cNvGraphicFramePr>
            <p:nvPr/>
          </p:nvGraphicFramePr>
          <p:xfrm>
            <a:off x="238" y="663"/>
            <a:ext cx="3408" cy="3307"/>
          </p:xfrm>
          <a:graphic>
            <a:graphicData uri="http://schemas.openxmlformats.org/presentationml/2006/ole">
              <p:oleObj spid="_x0000_s17410" name="Bitmap Image" r:id="rId3" imgW="5409524" imgH="5250635" progId="Paint.Picture">
                <p:embed/>
              </p:oleObj>
            </a:graphicData>
          </a:graphic>
        </p:graphicFrame>
        <p:sp>
          <p:nvSpPr>
            <p:cNvPr id="17415" name="Text Box 6"/>
            <p:cNvSpPr txBox="1">
              <a:spLocks noChangeArrowheads="1"/>
            </p:cNvSpPr>
            <p:nvPr/>
          </p:nvSpPr>
          <p:spPr bwMode="auto">
            <a:xfrm>
              <a:off x="1602" y="1748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38</a:t>
              </a:r>
            </a:p>
          </p:txBody>
        </p:sp>
        <p:sp>
          <p:nvSpPr>
            <p:cNvPr id="17416" name="Text Box 7"/>
            <p:cNvSpPr txBox="1">
              <a:spLocks noChangeArrowheads="1"/>
            </p:cNvSpPr>
            <p:nvPr/>
          </p:nvSpPr>
          <p:spPr bwMode="auto">
            <a:xfrm>
              <a:off x="2898" y="1742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52</a:t>
              </a:r>
            </a:p>
          </p:txBody>
        </p:sp>
        <p:sp>
          <p:nvSpPr>
            <p:cNvPr id="17417" name="Text Box 8"/>
            <p:cNvSpPr txBox="1">
              <a:spLocks noChangeArrowheads="1"/>
            </p:cNvSpPr>
            <p:nvPr/>
          </p:nvSpPr>
          <p:spPr bwMode="auto">
            <a:xfrm>
              <a:off x="1573" y="3041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41</a:t>
              </a:r>
            </a:p>
          </p:txBody>
        </p:sp>
        <p:sp>
          <p:nvSpPr>
            <p:cNvPr id="17418" name="Text Box 9"/>
            <p:cNvSpPr txBox="1">
              <a:spLocks noChangeArrowheads="1"/>
            </p:cNvSpPr>
            <p:nvPr/>
          </p:nvSpPr>
          <p:spPr bwMode="auto">
            <a:xfrm>
              <a:off x="2869" y="3060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39</a:t>
              </a:r>
            </a:p>
          </p:txBody>
        </p:sp>
        <p:sp>
          <p:nvSpPr>
            <p:cNvPr id="17419" name="Text Box 10"/>
            <p:cNvSpPr txBox="1">
              <a:spLocks noChangeArrowheads="1"/>
            </p:cNvSpPr>
            <p:nvPr/>
          </p:nvSpPr>
          <p:spPr bwMode="auto">
            <a:xfrm>
              <a:off x="2248" y="173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47</a:t>
              </a:r>
            </a:p>
          </p:txBody>
        </p:sp>
        <p:sp>
          <p:nvSpPr>
            <p:cNvPr id="17420" name="Text Box 11"/>
            <p:cNvSpPr txBox="1">
              <a:spLocks noChangeArrowheads="1"/>
            </p:cNvSpPr>
            <p:nvPr/>
          </p:nvSpPr>
          <p:spPr bwMode="auto">
            <a:xfrm>
              <a:off x="1605" y="2445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41</a:t>
              </a:r>
            </a:p>
          </p:txBody>
        </p:sp>
        <p:sp>
          <p:nvSpPr>
            <p:cNvPr id="17421" name="Text Box 12"/>
            <p:cNvSpPr txBox="1">
              <a:spLocks noChangeArrowheads="1"/>
            </p:cNvSpPr>
            <p:nvPr/>
          </p:nvSpPr>
          <p:spPr bwMode="auto">
            <a:xfrm>
              <a:off x="2265" y="3066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42</a:t>
              </a:r>
            </a:p>
          </p:txBody>
        </p:sp>
        <p:sp>
          <p:nvSpPr>
            <p:cNvPr id="17422" name="Text Box 13"/>
            <p:cNvSpPr txBox="1">
              <a:spLocks noChangeArrowheads="1"/>
            </p:cNvSpPr>
            <p:nvPr/>
          </p:nvSpPr>
          <p:spPr bwMode="auto">
            <a:xfrm>
              <a:off x="2913" y="2385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41</a:t>
              </a:r>
            </a:p>
          </p:txBody>
        </p:sp>
        <p:sp>
          <p:nvSpPr>
            <p:cNvPr id="17423" name="Text Box 14"/>
            <p:cNvSpPr txBox="1">
              <a:spLocks noChangeArrowheads="1"/>
            </p:cNvSpPr>
            <p:nvPr/>
          </p:nvSpPr>
          <p:spPr bwMode="auto">
            <a:xfrm>
              <a:off x="2252" y="2410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45</a:t>
              </a:r>
            </a:p>
          </p:txBody>
        </p:sp>
      </p:grpSp>
      <p:sp>
        <p:nvSpPr>
          <p:cNvPr id="17414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400175" y="927100"/>
            <a:ext cx="64770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FF3300"/>
                </a:solidFill>
              </a:rPr>
              <a:t>“snow100” - 0.5 * “temp150”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70"/>
          <p:cNvGraphicFramePr>
            <a:graphicFrameLocks noChangeAspect="1"/>
          </p:cNvGraphicFramePr>
          <p:nvPr/>
        </p:nvGraphicFramePr>
        <p:xfrm>
          <a:off x="696913" y="4187825"/>
          <a:ext cx="2581275" cy="2511425"/>
        </p:xfrm>
        <a:graphic>
          <a:graphicData uri="http://schemas.openxmlformats.org/presentationml/2006/ole">
            <p:oleObj spid="_x0000_s18434" name="Bitmap Image" r:id="rId3" imgW="3086367" imgH="3002540" progId="Paint.Picture">
              <p:embed/>
            </p:oleObj>
          </a:graphicData>
        </a:graphic>
      </p:graphicFrame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5795963" y="2778125"/>
          <a:ext cx="2530475" cy="2571750"/>
        </p:xfrm>
        <a:graphic>
          <a:graphicData uri="http://schemas.openxmlformats.org/presentationml/2006/ole">
            <p:oleObj spid="_x0000_s18435" name="Bitmap Image" r:id="rId4" imgW="3223539" imgH="3276884" progId="Paint.Picture">
              <p:embed/>
            </p:oleObj>
          </a:graphicData>
        </a:graphic>
      </p:graphicFrame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100 m cell size raster calculation</a:t>
            </a:r>
          </a:p>
        </p:txBody>
      </p:sp>
      <p:grpSp>
        <p:nvGrpSpPr>
          <p:cNvPr id="18438" name="Group 4"/>
          <p:cNvGrpSpPr>
            <a:grpSpLocks/>
          </p:cNvGrpSpPr>
          <p:nvPr/>
        </p:nvGrpSpPr>
        <p:grpSpPr bwMode="auto">
          <a:xfrm>
            <a:off x="381000" y="1535113"/>
            <a:ext cx="2881313" cy="2503487"/>
            <a:chOff x="249" y="574"/>
            <a:chExt cx="1815" cy="1577"/>
          </a:xfrm>
        </p:grpSpPr>
        <p:grpSp>
          <p:nvGrpSpPr>
            <p:cNvPr id="18489" name="Group 5"/>
            <p:cNvGrpSpPr>
              <a:grpSpLocks/>
            </p:cNvGrpSpPr>
            <p:nvPr/>
          </p:nvGrpSpPr>
          <p:grpSpPr bwMode="auto">
            <a:xfrm>
              <a:off x="457" y="574"/>
              <a:ext cx="1607" cy="1577"/>
              <a:chOff x="288" y="1185"/>
              <a:chExt cx="2544" cy="2497"/>
            </a:xfrm>
          </p:grpSpPr>
          <p:graphicFrame>
            <p:nvGraphicFramePr>
              <p:cNvPr id="18436" name="Object 6"/>
              <p:cNvGraphicFramePr>
                <a:graphicFrameLocks noChangeAspect="1"/>
              </p:cNvGraphicFramePr>
              <p:nvPr/>
            </p:nvGraphicFramePr>
            <p:xfrm>
              <a:off x="288" y="1185"/>
              <a:ext cx="2544" cy="2497"/>
            </p:xfrm>
            <a:graphic>
              <a:graphicData uri="http://schemas.openxmlformats.org/presentationml/2006/ole">
                <p:oleObj spid="_x0000_s18436" name="Bitmap Image" r:id="rId5" imgW="5619048" imgH="5514286" progId="Paint.Picture">
                  <p:embed/>
                </p:oleObj>
              </a:graphicData>
            </a:graphic>
          </p:graphicFrame>
          <p:sp>
            <p:nvSpPr>
              <p:cNvPr id="18492" name="Text Box 7"/>
              <p:cNvSpPr txBox="1">
                <a:spLocks noChangeArrowheads="1"/>
              </p:cNvSpPr>
              <p:nvPr/>
            </p:nvSpPr>
            <p:spPr bwMode="auto">
              <a:xfrm>
                <a:off x="624" y="1537"/>
                <a:ext cx="43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pitchFamily="34" charset="0"/>
                  </a:rPr>
                  <a:t>40</a:t>
                </a:r>
              </a:p>
            </p:txBody>
          </p:sp>
          <p:sp>
            <p:nvSpPr>
              <p:cNvPr id="18493" name="Text Box 8"/>
              <p:cNvSpPr txBox="1">
                <a:spLocks noChangeArrowheads="1"/>
              </p:cNvSpPr>
              <p:nvPr/>
            </p:nvSpPr>
            <p:spPr bwMode="auto">
              <a:xfrm>
                <a:off x="1439" y="1537"/>
                <a:ext cx="43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pitchFamily="34" charset="0"/>
                  </a:rPr>
                  <a:t>50</a:t>
                </a:r>
              </a:p>
            </p:txBody>
          </p:sp>
          <p:sp>
            <p:nvSpPr>
              <p:cNvPr id="18494" name="Text Box 9"/>
              <p:cNvSpPr txBox="1">
                <a:spLocks noChangeArrowheads="1"/>
              </p:cNvSpPr>
              <p:nvPr/>
            </p:nvSpPr>
            <p:spPr bwMode="auto">
              <a:xfrm>
                <a:off x="2256" y="1537"/>
                <a:ext cx="43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pitchFamily="34" charset="0"/>
                  </a:rPr>
                  <a:t>55</a:t>
                </a:r>
              </a:p>
            </p:txBody>
          </p:sp>
          <p:sp>
            <p:nvSpPr>
              <p:cNvPr id="18495" name="Text Box 10"/>
              <p:cNvSpPr txBox="1">
                <a:spLocks noChangeArrowheads="1"/>
              </p:cNvSpPr>
              <p:nvPr/>
            </p:nvSpPr>
            <p:spPr bwMode="auto">
              <a:xfrm>
                <a:off x="2256" y="2303"/>
                <a:ext cx="43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pitchFamily="34" charset="0"/>
                  </a:rPr>
                  <a:t>43</a:t>
                </a:r>
              </a:p>
            </p:txBody>
          </p:sp>
          <p:sp>
            <p:nvSpPr>
              <p:cNvPr id="18496" name="Text Box 11"/>
              <p:cNvSpPr txBox="1">
                <a:spLocks noChangeArrowheads="1"/>
              </p:cNvSpPr>
              <p:nvPr/>
            </p:nvSpPr>
            <p:spPr bwMode="auto">
              <a:xfrm>
                <a:off x="1393" y="2303"/>
                <a:ext cx="43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pitchFamily="34" charset="0"/>
                  </a:rPr>
                  <a:t>47</a:t>
                </a:r>
              </a:p>
            </p:txBody>
          </p:sp>
          <p:sp>
            <p:nvSpPr>
              <p:cNvPr id="18497" name="Text Box 12"/>
              <p:cNvSpPr txBox="1">
                <a:spLocks noChangeArrowheads="1"/>
              </p:cNvSpPr>
              <p:nvPr/>
            </p:nvSpPr>
            <p:spPr bwMode="auto">
              <a:xfrm>
                <a:off x="2256" y="3121"/>
                <a:ext cx="43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pitchFamily="34" charset="0"/>
                  </a:rPr>
                  <a:t>41</a:t>
                </a:r>
              </a:p>
            </p:txBody>
          </p:sp>
          <p:sp>
            <p:nvSpPr>
              <p:cNvPr id="18498" name="Text Box 13"/>
              <p:cNvSpPr txBox="1">
                <a:spLocks noChangeArrowheads="1"/>
              </p:cNvSpPr>
              <p:nvPr/>
            </p:nvSpPr>
            <p:spPr bwMode="auto">
              <a:xfrm>
                <a:off x="1393" y="3121"/>
                <a:ext cx="43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pitchFamily="34" charset="0"/>
                  </a:rPr>
                  <a:t>44</a:t>
                </a:r>
              </a:p>
            </p:txBody>
          </p:sp>
          <p:sp>
            <p:nvSpPr>
              <p:cNvPr id="18499" name="Text Box 14"/>
              <p:cNvSpPr txBox="1">
                <a:spLocks noChangeArrowheads="1"/>
              </p:cNvSpPr>
              <p:nvPr/>
            </p:nvSpPr>
            <p:spPr bwMode="auto">
              <a:xfrm>
                <a:off x="624" y="3121"/>
                <a:ext cx="43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  <p:sp>
            <p:nvSpPr>
              <p:cNvPr id="18500" name="Text Box 15"/>
              <p:cNvSpPr txBox="1">
                <a:spLocks noChangeArrowheads="1"/>
              </p:cNvSpPr>
              <p:nvPr/>
            </p:nvSpPr>
            <p:spPr bwMode="auto">
              <a:xfrm>
                <a:off x="624" y="2303"/>
                <a:ext cx="43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</p:grpSp>
        <p:sp>
          <p:nvSpPr>
            <p:cNvPr id="18490" name="Line 16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Text Box 17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</p:grpSp>
      <p:sp>
        <p:nvSpPr>
          <p:cNvPr id="18439" name="Line 24"/>
          <p:cNvSpPr>
            <a:spLocks noChangeShapeType="1"/>
          </p:cNvSpPr>
          <p:nvPr/>
        </p:nvSpPr>
        <p:spPr bwMode="auto">
          <a:xfrm rot="-5400000">
            <a:off x="83344" y="4810919"/>
            <a:ext cx="1211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Text Box 25"/>
          <p:cNvSpPr txBox="1">
            <a:spLocks noChangeArrowheads="1"/>
          </p:cNvSpPr>
          <p:nvPr/>
        </p:nvSpPr>
        <p:spPr bwMode="auto">
          <a:xfrm rot="-5400000">
            <a:off x="78582" y="4645818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18441" name="Text Box 32"/>
          <p:cNvSpPr txBox="1">
            <a:spLocks noChangeArrowheads="1"/>
          </p:cNvSpPr>
          <p:nvPr/>
        </p:nvSpPr>
        <p:spPr bwMode="auto">
          <a:xfrm>
            <a:off x="3678238" y="1562100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40-0.5*4 = 38</a:t>
            </a:r>
          </a:p>
        </p:txBody>
      </p:sp>
      <p:sp>
        <p:nvSpPr>
          <p:cNvPr id="18442" name="Text Box 33"/>
          <p:cNvSpPr txBox="1">
            <a:spLocks noChangeArrowheads="1"/>
          </p:cNvSpPr>
          <p:nvPr/>
        </p:nvSpPr>
        <p:spPr bwMode="auto">
          <a:xfrm>
            <a:off x="3697288" y="2774950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42-0.5*2 = 41</a:t>
            </a:r>
          </a:p>
        </p:txBody>
      </p:sp>
      <p:sp>
        <p:nvSpPr>
          <p:cNvPr id="18443" name="Text Box 34"/>
          <p:cNvSpPr txBox="1">
            <a:spLocks noChangeArrowheads="1"/>
          </p:cNvSpPr>
          <p:nvPr/>
        </p:nvSpPr>
        <p:spPr bwMode="auto">
          <a:xfrm>
            <a:off x="6030913" y="30400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38</a:t>
            </a:r>
          </a:p>
        </p:txBody>
      </p:sp>
      <p:sp>
        <p:nvSpPr>
          <p:cNvPr id="18444" name="Text Box 35"/>
          <p:cNvSpPr txBox="1">
            <a:spLocks noChangeArrowheads="1"/>
          </p:cNvSpPr>
          <p:nvPr/>
        </p:nvSpPr>
        <p:spPr bwMode="auto">
          <a:xfrm>
            <a:off x="7600950" y="305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52</a:t>
            </a:r>
          </a:p>
        </p:txBody>
      </p:sp>
      <p:sp>
        <p:nvSpPr>
          <p:cNvPr id="18445" name="Text Box 36"/>
          <p:cNvSpPr txBox="1">
            <a:spLocks noChangeArrowheads="1"/>
          </p:cNvSpPr>
          <p:nvPr/>
        </p:nvSpPr>
        <p:spPr bwMode="auto">
          <a:xfrm>
            <a:off x="6037263" y="47005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18446" name="Text Box 37"/>
          <p:cNvSpPr txBox="1">
            <a:spLocks noChangeArrowheads="1"/>
          </p:cNvSpPr>
          <p:nvPr/>
        </p:nvSpPr>
        <p:spPr bwMode="auto">
          <a:xfrm>
            <a:off x="7648575" y="46386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39</a:t>
            </a:r>
          </a:p>
        </p:txBody>
      </p:sp>
      <p:sp>
        <p:nvSpPr>
          <p:cNvPr id="18447" name="Text Box 38"/>
          <p:cNvSpPr txBox="1">
            <a:spLocks noChangeArrowheads="1"/>
          </p:cNvSpPr>
          <p:nvPr/>
        </p:nvSpPr>
        <p:spPr bwMode="auto">
          <a:xfrm>
            <a:off x="3697288" y="3584575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43-0.5*4 = 41</a:t>
            </a:r>
          </a:p>
        </p:txBody>
      </p:sp>
      <p:sp>
        <p:nvSpPr>
          <p:cNvPr id="18448" name="Text Box 39"/>
          <p:cNvSpPr txBox="1">
            <a:spLocks noChangeArrowheads="1"/>
          </p:cNvSpPr>
          <p:nvPr/>
        </p:nvSpPr>
        <p:spPr bwMode="auto">
          <a:xfrm>
            <a:off x="3746500" y="4959350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41-0.5*4 = 39</a:t>
            </a:r>
          </a:p>
        </p:txBody>
      </p:sp>
      <p:cxnSp>
        <p:nvCxnSpPr>
          <p:cNvPr id="18449" name="AutoShape 40"/>
          <p:cNvCxnSpPr>
            <a:cxnSpLocks noChangeShapeType="1"/>
            <a:stCxn id="18451" idx="0"/>
            <a:endCxn id="18456" idx="3"/>
          </p:cNvCxnSpPr>
          <p:nvPr/>
        </p:nvCxnSpPr>
        <p:spPr bwMode="auto">
          <a:xfrm rot="5400000" flipH="1">
            <a:off x="5707063" y="1708150"/>
            <a:ext cx="903288" cy="17986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</p:spPr>
      </p:cxnSp>
      <p:cxnSp>
        <p:nvCxnSpPr>
          <p:cNvPr id="18450" name="AutoShape 41"/>
          <p:cNvCxnSpPr>
            <a:cxnSpLocks noChangeShapeType="1"/>
            <a:stCxn id="18469" idx="3"/>
            <a:endCxn id="18456" idx="1"/>
          </p:cNvCxnSpPr>
          <p:nvPr/>
        </p:nvCxnSpPr>
        <p:spPr bwMode="auto">
          <a:xfrm flipV="1">
            <a:off x="2162175" y="2155825"/>
            <a:ext cx="1535113" cy="2522538"/>
          </a:xfrm>
          <a:prstGeom prst="bentConnector3">
            <a:avLst>
              <a:gd name="adj1" fmla="val 7745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8451" name="Text Box 42"/>
          <p:cNvSpPr txBox="1">
            <a:spLocks noChangeArrowheads="1"/>
          </p:cNvSpPr>
          <p:nvPr/>
        </p:nvSpPr>
        <p:spPr bwMode="auto">
          <a:xfrm>
            <a:off x="6838950" y="305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47</a:t>
            </a:r>
          </a:p>
        </p:txBody>
      </p:sp>
      <p:sp>
        <p:nvSpPr>
          <p:cNvPr id="18452" name="Text Box 43"/>
          <p:cNvSpPr txBox="1">
            <a:spLocks noChangeArrowheads="1"/>
          </p:cNvSpPr>
          <p:nvPr/>
        </p:nvSpPr>
        <p:spPr bwMode="auto">
          <a:xfrm>
            <a:off x="6037263" y="38481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18453" name="Text Box 44"/>
          <p:cNvSpPr txBox="1">
            <a:spLocks noChangeArrowheads="1"/>
          </p:cNvSpPr>
          <p:nvPr/>
        </p:nvSpPr>
        <p:spPr bwMode="auto">
          <a:xfrm>
            <a:off x="6867525" y="38576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45</a:t>
            </a:r>
          </a:p>
        </p:txBody>
      </p:sp>
      <p:sp>
        <p:nvSpPr>
          <p:cNvPr id="18454" name="Text Box 45"/>
          <p:cNvSpPr txBox="1">
            <a:spLocks noChangeArrowheads="1"/>
          </p:cNvSpPr>
          <p:nvPr/>
        </p:nvSpPr>
        <p:spPr bwMode="auto">
          <a:xfrm>
            <a:off x="7646988" y="38671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18455" name="Text Box 46"/>
          <p:cNvSpPr txBox="1">
            <a:spLocks noChangeArrowheads="1"/>
          </p:cNvSpPr>
          <p:nvPr/>
        </p:nvSpPr>
        <p:spPr bwMode="auto">
          <a:xfrm>
            <a:off x="6886575" y="4699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42</a:t>
            </a:r>
          </a:p>
        </p:txBody>
      </p:sp>
      <p:sp>
        <p:nvSpPr>
          <p:cNvPr id="18456" name="Text Box 54"/>
          <p:cNvSpPr txBox="1">
            <a:spLocks noChangeArrowheads="1"/>
          </p:cNvSpPr>
          <p:nvPr/>
        </p:nvSpPr>
        <p:spPr bwMode="auto">
          <a:xfrm>
            <a:off x="3697288" y="1971675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50-0.5*6 = 47</a:t>
            </a:r>
          </a:p>
        </p:txBody>
      </p:sp>
      <p:sp>
        <p:nvSpPr>
          <p:cNvPr id="18457" name="Text Box 55"/>
          <p:cNvSpPr txBox="1">
            <a:spLocks noChangeArrowheads="1"/>
          </p:cNvSpPr>
          <p:nvPr/>
        </p:nvSpPr>
        <p:spPr bwMode="auto">
          <a:xfrm>
            <a:off x="3675063" y="2381250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55-0.5*6 = 52</a:t>
            </a:r>
          </a:p>
        </p:txBody>
      </p:sp>
      <p:sp>
        <p:nvSpPr>
          <p:cNvPr id="18458" name="Text Box 56"/>
          <p:cNvSpPr txBox="1">
            <a:spLocks noChangeArrowheads="1"/>
          </p:cNvSpPr>
          <p:nvPr/>
        </p:nvSpPr>
        <p:spPr bwMode="auto">
          <a:xfrm>
            <a:off x="3695700" y="3176588"/>
            <a:ext cx="156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47-0.5*4 = 45</a:t>
            </a:r>
          </a:p>
        </p:txBody>
      </p:sp>
      <p:sp>
        <p:nvSpPr>
          <p:cNvPr id="18459" name="Text Box 57"/>
          <p:cNvSpPr txBox="1">
            <a:spLocks noChangeArrowheads="1"/>
          </p:cNvSpPr>
          <p:nvPr/>
        </p:nvSpPr>
        <p:spPr bwMode="auto">
          <a:xfrm>
            <a:off x="3724275" y="3992563"/>
            <a:ext cx="156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42-0.5*2 = 41</a:t>
            </a:r>
          </a:p>
        </p:txBody>
      </p:sp>
      <p:sp>
        <p:nvSpPr>
          <p:cNvPr id="18460" name="Text Box 58"/>
          <p:cNvSpPr txBox="1">
            <a:spLocks noChangeArrowheads="1"/>
          </p:cNvSpPr>
          <p:nvPr/>
        </p:nvSpPr>
        <p:spPr bwMode="auto">
          <a:xfrm>
            <a:off x="3743325" y="4473575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44-0.5*4 = 42</a:t>
            </a:r>
          </a:p>
        </p:txBody>
      </p:sp>
      <p:cxnSp>
        <p:nvCxnSpPr>
          <p:cNvPr id="18461" name="AutoShape 63"/>
          <p:cNvCxnSpPr>
            <a:cxnSpLocks noChangeShapeType="1"/>
            <a:stCxn id="18453" idx="1"/>
            <a:endCxn id="18458" idx="3"/>
          </p:cNvCxnSpPr>
          <p:nvPr/>
        </p:nvCxnSpPr>
        <p:spPr bwMode="auto">
          <a:xfrm rot="10800000">
            <a:off x="5257800" y="3360738"/>
            <a:ext cx="1609725" cy="681037"/>
          </a:xfrm>
          <a:prstGeom prst="bentConnector3">
            <a:avLst>
              <a:gd name="adj1" fmla="val 25736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</p:spPr>
      </p:cxnSp>
      <p:sp>
        <p:nvSpPr>
          <p:cNvPr id="18462" name="Text Box 64"/>
          <p:cNvSpPr txBox="1">
            <a:spLocks noChangeArrowheads="1"/>
          </p:cNvSpPr>
          <p:nvPr/>
        </p:nvSpPr>
        <p:spPr bwMode="auto">
          <a:xfrm>
            <a:off x="3544888" y="5640388"/>
            <a:ext cx="5383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Nearest neighbor values resampled to 100 m grid used in raster calculation</a:t>
            </a:r>
          </a:p>
        </p:txBody>
      </p:sp>
      <p:sp>
        <p:nvSpPr>
          <p:cNvPr id="18463" name="Line 65"/>
          <p:cNvSpPr>
            <a:spLocks noChangeShapeType="1"/>
          </p:cNvSpPr>
          <p:nvPr/>
        </p:nvSpPr>
        <p:spPr bwMode="auto">
          <a:xfrm flipH="1" flipV="1">
            <a:off x="3041650" y="5537200"/>
            <a:ext cx="471488" cy="3492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8464" name="AutoShape 66"/>
          <p:cNvCxnSpPr>
            <a:cxnSpLocks noChangeShapeType="1"/>
            <a:stCxn id="18473" idx="3"/>
            <a:endCxn id="18458" idx="1"/>
          </p:cNvCxnSpPr>
          <p:nvPr/>
        </p:nvCxnSpPr>
        <p:spPr bwMode="auto">
          <a:xfrm flipV="1">
            <a:off x="2160588" y="3360738"/>
            <a:ext cx="1535112" cy="2125662"/>
          </a:xfrm>
          <a:prstGeom prst="bentConnector3">
            <a:avLst>
              <a:gd name="adj1" fmla="val 853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8465" name="Text Box 72"/>
          <p:cNvSpPr txBox="1">
            <a:spLocks noChangeArrowheads="1"/>
          </p:cNvSpPr>
          <p:nvPr/>
        </p:nvSpPr>
        <p:spPr bwMode="auto">
          <a:xfrm>
            <a:off x="1000125" y="4495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8466" name="Text Box 73"/>
          <p:cNvSpPr txBox="1">
            <a:spLocks noChangeArrowheads="1"/>
          </p:cNvSpPr>
          <p:nvPr/>
        </p:nvSpPr>
        <p:spPr bwMode="auto">
          <a:xfrm>
            <a:off x="2351088" y="48736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pitchFamily="34" charset="0"/>
              </a:rPr>
              <a:t>6</a:t>
            </a:r>
          </a:p>
        </p:txBody>
      </p:sp>
      <p:sp>
        <p:nvSpPr>
          <p:cNvPr id="18467" name="Text Box 74"/>
          <p:cNvSpPr txBox="1">
            <a:spLocks noChangeArrowheads="1"/>
          </p:cNvSpPr>
          <p:nvPr/>
        </p:nvSpPr>
        <p:spPr bwMode="auto">
          <a:xfrm>
            <a:off x="1000125" y="6107113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8468" name="Text Box 75"/>
          <p:cNvSpPr txBox="1">
            <a:spLocks noChangeArrowheads="1"/>
          </p:cNvSpPr>
          <p:nvPr/>
        </p:nvSpPr>
        <p:spPr bwMode="auto">
          <a:xfrm>
            <a:off x="2570163" y="6108700"/>
            <a:ext cx="3095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8469" name="Text Box 76"/>
          <p:cNvSpPr txBox="1">
            <a:spLocks noChangeArrowheads="1"/>
          </p:cNvSpPr>
          <p:nvPr/>
        </p:nvSpPr>
        <p:spPr bwMode="auto">
          <a:xfrm>
            <a:off x="1851025" y="44942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8470" name="Text Box 77"/>
          <p:cNvSpPr txBox="1">
            <a:spLocks noChangeArrowheads="1"/>
          </p:cNvSpPr>
          <p:nvPr/>
        </p:nvSpPr>
        <p:spPr bwMode="auto">
          <a:xfrm>
            <a:off x="1000125" y="53022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8471" name="Text Box 78"/>
          <p:cNvSpPr txBox="1">
            <a:spLocks noChangeArrowheads="1"/>
          </p:cNvSpPr>
          <p:nvPr/>
        </p:nvSpPr>
        <p:spPr bwMode="auto">
          <a:xfrm>
            <a:off x="1851025" y="6107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8472" name="Text Box 79"/>
          <p:cNvSpPr txBox="1">
            <a:spLocks noChangeArrowheads="1"/>
          </p:cNvSpPr>
          <p:nvPr/>
        </p:nvSpPr>
        <p:spPr bwMode="auto">
          <a:xfrm>
            <a:off x="2570163" y="5303838"/>
            <a:ext cx="3095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8473" name="Text Box 80"/>
          <p:cNvSpPr txBox="1">
            <a:spLocks noChangeArrowheads="1"/>
          </p:cNvSpPr>
          <p:nvPr/>
        </p:nvSpPr>
        <p:spPr bwMode="auto">
          <a:xfrm>
            <a:off x="1851025" y="5303838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grpSp>
        <p:nvGrpSpPr>
          <p:cNvPr id="18474" name="Group 81"/>
          <p:cNvGrpSpPr>
            <a:grpSpLocks/>
          </p:cNvGrpSpPr>
          <p:nvPr/>
        </p:nvGrpSpPr>
        <p:grpSpPr bwMode="auto">
          <a:xfrm>
            <a:off x="782638" y="4210050"/>
            <a:ext cx="2476500" cy="2447925"/>
            <a:chOff x="500" y="1008"/>
            <a:chExt cx="1516" cy="1488"/>
          </a:xfrm>
        </p:grpSpPr>
        <p:sp>
          <p:nvSpPr>
            <p:cNvPr id="18483" name="Line 82"/>
            <p:cNvSpPr>
              <a:spLocks noChangeShapeType="1"/>
            </p:cNvSpPr>
            <p:nvPr/>
          </p:nvSpPr>
          <p:spPr bwMode="auto">
            <a:xfrm>
              <a:off x="500" y="1776"/>
              <a:ext cx="15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83"/>
            <p:cNvSpPr>
              <a:spLocks noChangeShapeType="1"/>
            </p:cNvSpPr>
            <p:nvPr/>
          </p:nvSpPr>
          <p:spPr bwMode="auto">
            <a:xfrm>
              <a:off x="1260" y="100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Oval 84"/>
            <p:cNvSpPr>
              <a:spLocks noChangeArrowheads="1"/>
            </p:cNvSpPr>
            <p:nvPr/>
          </p:nvSpPr>
          <p:spPr bwMode="auto">
            <a:xfrm>
              <a:off x="836" y="1334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Oval 85"/>
            <p:cNvSpPr>
              <a:spLocks noChangeArrowheads="1"/>
            </p:cNvSpPr>
            <p:nvPr/>
          </p:nvSpPr>
          <p:spPr bwMode="auto">
            <a:xfrm>
              <a:off x="1592" y="1339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7" name="Oval 86"/>
            <p:cNvSpPr>
              <a:spLocks noChangeArrowheads="1"/>
            </p:cNvSpPr>
            <p:nvPr/>
          </p:nvSpPr>
          <p:spPr bwMode="auto">
            <a:xfrm>
              <a:off x="1584" y="2082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8" name="Oval 87"/>
            <p:cNvSpPr>
              <a:spLocks noChangeArrowheads="1"/>
            </p:cNvSpPr>
            <p:nvPr/>
          </p:nvSpPr>
          <p:spPr bwMode="auto">
            <a:xfrm>
              <a:off x="832" y="2107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75" name="Text Box 88"/>
          <p:cNvSpPr txBox="1">
            <a:spLocks noChangeArrowheads="1"/>
          </p:cNvSpPr>
          <p:nvPr/>
        </p:nvSpPr>
        <p:spPr bwMode="auto">
          <a:xfrm>
            <a:off x="1331913" y="4887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18476" name="Text Box 89"/>
          <p:cNvSpPr txBox="1">
            <a:spLocks noChangeArrowheads="1"/>
          </p:cNvSpPr>
          <p:nvPr/>
        </p:nvSpPr>
        <p:spPr bwMode="auto">
          <a:xfrm>
            <a:off x="2570163" y="4494213"/>
            <a:ext cx="309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8477" name="Line 90"/>
          <p:cNvSpPr>
            <a:spLocks noChangeShapeType="1"/>
          </p:cNvSpPr>
          <p:nvPr/>
        </p:nvSpPr>
        <p:spPr bwMode="auto">
          <a:xfrm>
            <a:off x="1585913" y="4235450"/>
            <a:ext cx="0" cy="2416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8" name="Line 91"/>
          <p:cNvSpPr>
            <a:spLocks noChangeShapeType="1"/>
          </p:cNvSpPr>
          <p:nvPr/>
        </p:nvSpPr>
        <p:spPr bwMode="auto">
          <a:xfrm>
            <a:off x="2435225" y="4235450"/>
            <a:ext cx="0" cy="2416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9" name="Line 92"/>
          <p:cNvSpPr>
            <a:spLocks noChangeShapeType="1"/>
          </p:cNvSpPr>
          <p:nvPr/>
        </p:nvSpPr>
        <p:spPr bwMode="auto">
          <a:xfrm>
            <a:off x="788988" y="5046663"/>
            <a:ext cx="24352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0" name="Line 93"/>
          <p:cNvSpPr>
            <a:spLocks noChangeShapeType="1"/>
          </p:cNvSpPr>
          <p:nvPr/>
        </p:nvSpPr>
        <p:spPr bwMode="auto">
          <a:xfrm>
            <a:off x="795338" y="5927725"/>
            <a:ext cx="24336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1" name="Text Box 94"/>
          <p:cNvSpPr txBox="1">
            <a:spLocks noChangeArrowheads="1"/>
          </p:cNvSpPr>
          <p:nvPr/>
        </p:nvSpPr>
        <p:spPr bwMode="auto">
          <a:xfrm>
            <a:off x="1358900" y="5703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pitchFamily="34" charset="0"/>
              </a:rPr>
              <a:t>2</a:t>
            </a:r>
          </a:p>
        </p:txBody>
      </p:sp>
      <p:sp>
        <p:nvSpPr>
          <p:cNvPr id="18482" name="Text Box 95"/>
          <p:cNvSpPr txBox="1">
            <a:spLocks noChangeArrowheads="1"/>
          </p:cNvSpPr>
          <p:nvPr/>
        </p:nvSpPr>
        <p:spPr bwMode="auto">
          <a:xfrm>
            <a:off x="2349500" y="5710238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9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What did we learn? 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33463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Raster calculator automatically uses nearest neighbor resampling</a:t>
            </a:r>
          </a:p>
          <a:p>
            <a:pPr eaLnBrk="1" hangingPunct="1"/>
            <a:r>
              <a:rPr lang="en-US" smtClean="0"/>
              <a:t>The scale (extent and cell size) can be set under options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What if we want to use some other form of interpolation?</a:t>
            </a: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3616325" y="4414838"/>
            <a:ext cx="51069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CC"/>
                </a:solidFill>
                <a:latin typeface="Arial" pitchFamily="34" charset="0"/>
              </a:rPr>
              <a:t>From Point</a:t>
            </a:r>
          </a:p>
          <a:p>
            <a:pPr lvl="1"/>
            <a:r>
              <a:rPr lang="en-US">
                <a:solidFill>
                  <a:srgbClr val="0000CC"/>
                </a:solidFill>
                <a:latin typeface="Arial" pitchFamily="34" charset="0"/>
              </a:rPr>
              <a:t>Natural Neighbor, IDW, Kriging, Spline, …</a:t>
            </a:r>
          </a:p>
          <a:p>
            <a:r>
              <a:rPr lang="en-US">
                <a:solidFill>
                  <a:srgbClr val="0000CC"/>
                </a:solidFill>
                <a:latin typeface="Arial" pitchFamily="34" charset="0"/>
              </a:rPr>
              <a:t>From Raster </a:t>
            </a:r>
          </a:p>
          <a:p>
            <a:pPr lvl="1"/>
            <a:r>
              <a:rPr lang="en-US">
                <a:solidFill>
                  <a:srgbClr val="0000CC"/>
                </a:solidFill>
                <a:latin typeface="Arial" pitchFamily="34" charset="0"/>
              </a:rPr>
              <a:t>Project Raster (Nearest, Bilinear, Cubic)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  <p:bldP spid="3338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Interpolation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763000" cy="10668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Estimate values between known values.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</a:rPr>
              <a:t>A set of spatial analyst functions that predict values for a surface from a limited number of sample points creating a continuous raster.</a:t>
            </a: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2971800" y="2438400"/>
            <a:ext cx="3276600" cy="3276600"/>
            <a:chOff x="816" y="2112"/>
            <a:chExt cx="1440" cy="1440"/>
          </a:xfrm>
        </p:grpSpPr>
        <p:sp>
          <p:nvSpPr>
            <p:cNvPr id="63536" name="Rectangle 5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7" name="Rectangle 6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8" name="Rectangle 7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9" name="Rectangle 8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0" name="Rectangle 9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1" name="Rectangle 10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2" name="Rectangle 11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3" name="Rectangle 12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4" name="Rectangle 13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3" name="Group 14"/>
          <p:cNvGrpSpPr>
            <a:grpSpLocks/>
          </p:cNvGrpSpPr>
          <p:nvPr/>
        </p:nvGrpSpPr>
        <p:grpSpPr bwMode="auto">
          <a:xfrm>
            <a:off x="3200400" y="2667000"/>
            <a:ext cx="2895600" cy="2895600"/>
            <a:chOff x="192" y="1824"/>
            <a:chExt cx="2016" cy="2016"/>
          </a:xfrm>
        </p:grpSpPr>
        <p:sp>
          <p:nvSpPr>
            <p:cNvPr id="63495" name="Rectangle 15"/>
            <p:cNvSpPr>
              <a:spLocks noChangeArrowheads="1"/>
            </p:cNvSpPr>
            <p:nvPr/>
          </p:nvSpPr>
          <p:spPr bwMode="auto">
            <a:xfrm>
              <a:off x="24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6" name="Rectangle 16"/>
            <p:cNvSpPr>
              <a:spLocks noChangeArrowheads="1"/>
            </p:cNvSpPr>
            <p:nvPr/>
          </p:nvSpPr>
          <p:spPr bwMode="auto">
            <a:xfrm>
              <a:off x="72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7" name="Rectangle 17"/>
            <p:cNvSpPr>
              <a:spLocks noChangeArrowheads="1"/>
            </p:cNvSpPr>
            <p:nvPr/>
          </p:nvSpPr>
          <p:spPr bwMode="auto">
            <a:xfrm>
              <a:off x="120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8" name="Rectangle 18"/>
            <p:cNvSpPr>
              <a:spLocks noChangeArrowheads="1"/>
            </p:cNvSpPr>
            <p:nvPr/>
          </p:nvSpPr>
          <p:spPr bwMode="auto">
            <a:xfrm>
              <a:off x="120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9" name="Rectangle 19"/>
            <p:cNvSpPr>
              <a:spLocks noChangeArrowheads="1"/>
            </p:cNvSpPr>
            <p:nvPr/>
          </p:nvSpPr>
          <p:spPr bwMode="auto">
            <a:xfrm>
              <a:off x="72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Rectangle 20"/>
            <p:cNvSpPr>
              <a:spLocks noChangeArrowheads="1"/>
            </p:cNvSpPr>
            <p:nvPr/>
          </p:nvSpPr>
          <p:spPr bwMode="auto">
            <a:xfrm>
              <a:off x="24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1" name="Rectangle 21"/>
            <p:cNvSpPr>
              <a:spLocks noChangeArrowheads="1"/>
            </p:cNvSpPr>
            <p:nvPr/>
          </p:nvSpPr>
          <p:spPr bwMode="auto">
            <a:xfrm>
              <a:off x="24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2" name="Rectangle 22"/>
            <p:cNvSpPr>
              <a:spLocks noChangeArrowheads="1"/>
            </p:cNvSpPr>
            <p:nvPr/>
          </p:nvSpPr>
          <p:spPr bwMode="auto">
            <a:xfrm>
              <a:off x="72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3" name="Rectangle 23"/>
            <p:cNvSpPr>
              <a:spLocks noChangeArrowheads="1"/>
            </p:cNvSpPr>
            <p:nvPr/>
          </p:nvSpPr>
          <p:spPr bwMode="auto">
            <a:xfrm>
              <a:off x="120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4" name="Rectangle 24"/>
            <p:cNvSpPr>
              <a:spLocks noChangeArrowheads="1"/>
            </p:cNvSpPr>
            <p:nvPr/>
          </p:nvSpPr>
          <p:spPr bwMode="auto">
            <a:xfrm>
              <a:off x="168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5" name="Rectangle 25"/>
            <p:cNvSpPr>
              <a:spLocks noChangeArrowheads="1"/>
            </p:cNvSpPr>
            <p:nvPr/>
          </p:nvSpPr>
          <p:spPr bwMode="auto">
            <a:xfrm>
              <a:off x="168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6" name="Rectangle 26"/>
            <p:cNvSpPr>
              <a:spLocks noChangeArrowheads="1"/>
            </p:cNvSpPr>
            <p:nvPr/>
          </p:nvSpPr>
          <p:spPr bwMode="auto">
            <a:xfrm>
              <a:off x="168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7" name="Rectangle 27"/>
            <p:cNvSpPr>
              <a:spLocks noChangeArrowheads="1"/>
            </p:cNvSpPr>
            <p:nvPr/>
          </p:nvSpPr>
          <p:spPr bwMode="auto">
            <a:xfrm>
              <a:off x="24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8" name="Rectangle 28"/>
            <p:cNvSpPr>
              <a:spLocks noChangeArrowheads="1"/>
            </p:cNvSpPr>
            <p:nvPr/>
          </p:nvSpPr>
          <p:spPr bwMode="auto">
            <a:xfrm>
              <a:off x="72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9" name="Rectangle 29"/>
            <p:cNvSpPr>
              <a:spLocks noChangeArrowheads="1"/>
            </p:cNvSpPr>
            <p:nvPr/>
          </p:nvSpPr>
          <p:spPr bwMode="auto">
            <a:xfrm>
              <a:off x="120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0" name="Rectangle 30"/>
            <p:cNvSpPr>
              <a:spLocks noChangeArrowheads="1"/>
            </p:cNvSpPr>
            <p:nvPr/>
          </p:nvSpPr>
          <p:spPr bwMode="auto">
            <a:xfrm>
              <a:off x="168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1" name="Oval 31"/>
            <p:cNvSpPr>
              <a:spLocks noChangeArrowheads="1"/>
            </p:cNvSpPr>
            <p:nvPr/>
          </p:nvSpPr>
          <p:spPr bwMode="auto">
            <a:xfrm>
              <a:off x="6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2" name="Oval 32"/>
            <p:cNvSpPr>
              <a:spLocks noChangeArrowheads="1"/>
            </p:cNvSpPr>
            <p:nvPr/>
          </p:nvSpPr>
          <p:spPr bwMode="auto">
            <a:xfrm>
              <a:off x="115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3" name="Oval 33"/>
            <p:cNvSpPr>
              <a:spLocks noChangeArrowheads="1"/>
            </p:cNvSpPr>
            <p:nvPr/>
          </p:nvSpPr>
          <p:spPr bwMode="auto">
            <a:xfrm>
              <a:off x="163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4" name="Oval 34"/>
            <p:cNvSpPr>
              <a:spLocks noChangeArrowheads="1"/>
            </p:cNvSpPr>
            <p:nvPr/>
          </p:nvSpPr>
          <p:spPr bwMode="auto">
            <a:xfrm>
              <a:off x="211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5" name="Oval 35"/>
            <p:cNvSpPr>
              <a:spLocks noChangeArrowheads="1"/>
            </p:cNvSpPr>
            <p:nvPr/>
          </p:nvSpPr>
          <p:spPr bwMode="auto">
            <a:xfrm>
              <a:off x="19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6" name="Oval 36"/>
            <p:cNvSpPr>
              <a:spLocks noChangeArrowheads="1"/>
            </p:cNvSpPr>
            <p:nvPr/>
          </p:nvSpPr>
          <p:spPr bwMode="auto">
            <a:xfrm>
              <a:off x="67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7" name="Oval 37"/>
            <p:cNvSpPr>
              <a:spLocks noChangeArrowheads="1"/>
            </p:cNvSpPr>
            <p:nvPr/>
          </p:nvSpPr>
          <p:spPr bwMode="auto">
            <a:xfrm>
              <a:off x="115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8" name="Oval 38"/>
            <p:cNvSpPr>
              <a:spLocks noChangeArrowheads="1"/>
            </p:cNvSpPr>
            <p:nvPr/>
          </p:nvSpPr>
          <p:spPr bwMode="auto">
            <a:xfrm>
              <a:off x="163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9" name="Oval 39"/>
            <p:cNvSpPr>
              <a:spLocks noChangeArrowheads="1"/>
            </p:cNvSpPr>
            <p:nvPr/>
          </p:nvSpPr>
          <p:spPr bwMode="auto">
            <a:xfrm>
              <a:off x="211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0" name="Oval 40"/>
            <p:cNvSpPr>
              <a:spLocks noChangeArrowheads="1"/>
            </p:cNvSpPr>
            <p:nvPr/>
          </p:nvSpPr>
          <p:spPr bwMode="auto">
            <a:xfrm>
              <a:off x="19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1" name="Oval 41"/>
            <p:cNvSpPr>
              <a:spLocks noChangeArrowheads="1"/>
            </p:cNvSpPr>
            <p:nvPr/>
          </p:nvSpPr>
          <p:spPr bwMode="auto">
            <a:xfrm>
              <a:off x="67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2" name="Oval 42"/>
            <p:cNvSpPr>
              <a:spLocks noChangeArrowheads="1"/>
            </p:cNvSpPr>
            <p:nvPr/>
          </p:nvSpPr>
          <p:spPr bwMode="auto">
            <a:xfrm>
              <a:off x="115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3" name="Oval 43"/>
            <p:cNvSpPr>
              <a:spLocks noChangeArrowheads="1"/>
            </p:cNvSpPr>
            <p:nvPr/>
          </p:nvSpPr>
          <p:spPr bwMode="auto">
            <a:xfrm>
              <a:off x="163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4" name="Oval 44"/>
            <p:cNvSpPr>
              <a:spLocks noChangeArrowheads="1"/>
            </p:cNvSpPr>
            <p:nvPr/>
          </p:nvSpPr>
          <p:spPr bwMode="auto">
            <a:xfrm>
              <a:off x="211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5" name="Oval 45"/>
            <p:cNvSpPr>
              <a:spLocks noChangeArrowheads="1"/>
            </p:cNvSpPr>
            <p:nvPr/>
          </p:nvSpPr>
          <p:spPr bwMode="auto">
            <a:xfrm>
              <a:off x="19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6" name="Oval 46"/>
            <p:cNvSpPr>
              <a:spLocks noChangeArrowheads="1"/>
            </p:cNvSpPr>
            <p:nvPr/>
          </p:nvSpPr>
          <p:spPr bwMode="auto">
            <a:xfrm>
              <a:off x="67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7" name="Oval 47"/>
            <p:cNvSpPr>
              <a:spLocks noChangeArrowheads="1"/>
            </p:cNvSpPr>
            <p:nvPr/>
          </p:nvSpPr>
          <p:spPr bwMode="auto">
            <a:xfrm>
              <a:off x="115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8" name="Oval 48"/>
            <p:cNvSpPr>
              <a:spLocks noChangeArrowheads="1"/>
            </p:cNvSpPr>
            <p:nvPr/>
          </p:nvSpPr>
          <p:spPr bwMode="auto">
            <a:xfrm>
              <a:off x="163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9" name="Oval 49"/>
            <p:cNvSpPr>
              <a:spLocks noChangeArrowheads="1"/>
            </p:cNvSpPr>
            <p:nvPr/>
          </p:nvSpPr>
          <p:spPr bwMode="auto">
            <a:xfrm>
              <a:off x="211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0" name="Oval 50"/>
            <p:cNvSpPr>
              <a:spLocks noChangeArrowheads="1"/>
            </p:cNvSpPr>
            <p:nvPr/>
          </p:nvSpPr>
          <p:spPr bwMode="auto">
            <a:xfrm>
              <a:off x="19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1" name="Oval 51"/>
            <p:cNvSpPr>
              <a:spLocks noChangeArrowheads="1"/>
            </p:cNvSpPr>
            <p:nvPr/>
          </p:nvSpPr>
          <p:spPr bwMode="auto">
            <a:xfrm>
              <a:off x="67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2" name="Oval 52"/>
            <p:cNvSpPr>
              <a:spLocks noChangeArrowheads="1"/>
            </p:cNvSpPr>
            <p:nvPr/>
          </p:nvSpPr>
          <p:spPr bwMode="auto">
            <a:xfrm>
              <a:off x="115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3" name="Oval 53"/>
            <p:cNvSpPr>
              <a:spLocks noChangeArrowheads="1"/>
            </p:cNvSpPr>
            <p:nvPr/>
          </p:nvSpPr>
          <p:spPr bwMode="auto">
            <a:xfrm>
              <a:off x="163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4" name="Oval 54"/>
            <p:cNvSpPr>
              <a:spLocks noChangeArrowheads="1"/>
            </p:cNvSpPr>
            <p:nvPr/>
          </p:nvSpPr>
          <p:spPr bwMode="auto">
            <a:xfrm>
              <a:off x="211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5" name="Oval 55"/>
            <p:cNvSpPr>
              <a:spLocks noChangeArrowheads="1"/>
            </p:cNvSpPr>
            <p:nvPr/>
          </p:nvSpPr>
          <p:spPr bwMode="auto">
            <a:xfrm>
              <a:off x="19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4" name="Rectangle 56"/>
          <p:cNvSpPr>
            <a:spLocks noChangeArrowheads="1"/>
          </p:cNvSpPr>
          <p:nvPr/>
        </p:nvSpPr>
        <p:spPr bwMode="auto">
          <a:xfrm>
            <a:off x="609600" y="57150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/>
              <a:t>Apparent improvement in resolution may not be justified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3656"/>
          <p:cNvGrpSpPr>
            <a:grpSpLocks/>
          </p:cNvGrpSpPr>
          <p:nvPr/>
        </p:nvGrpSpPr>
        <p:grpSpPr bwMode="auto">
          <a:xfrm>
            <a:off x="168275" y="4648200"/>
            <a:ext cx="5699125" cy="2376488"/>
            <a:chOff x="305" y="-116"/>
            <a:chExt cx="5298" cy="5298"/>
          </a:xfrm>
        </p:grpSpPr>
        <p:graphicFrame>
          <p:nvGraphicFramePr>
            <p:cNvPr id="2050" name="Object 3657"/>
            <p:cNvGraphicFramePr>
              <a:graphicFrameLocks noChangeAspect="1"/>
            </p:cNvGraphicFramePr>
            <p:nvPr/>
          </p:nvGraphicFramePr>
          <p:xfrm>
            <a:off x="3613" y="319"/>
            <a:ext cx="1557" cy="707"/>
          </p:xfrm>
          <a:graphic>
            <a:graphicData uri="http://schemas.openxmlformats.org/presentationml/2006/ole">
              <p:oleObj spid="_x0000_s2050" name="Equation" r:id="rId4" imgW="1231560" imgH="558720" progId="Equation.3">
                <p:embed/>
              </p:oleObj>
            </a:graphicData>
          </a:graphic>
        </p:graphicFrame>
        <p:sp>
          <p:nvSpPr>
            <p:cNvPr id="2077" name="AutoShape 3658"/>
            <p:cNvSpPr>
              <a:spLocks noChangeAspect="1" noChangeArrowheads="1" noTextEdit="1"/>
            </p:cNvSpPr>
            <p:nvPr/>
          </p:nvSpPr>
          <p:spPr bwMode="auto">
            <a:xfrm>
              <a:off x="689" y="666"/>
              <a:ext cx="4618" cy="3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8" name="Group 3659"/>
            <p:cNvGrpSpPr>
              <a:grpSpLocks/>
            </p:cNvGrpSpPr>
            <p:nvPr/>
          </p:nvGrpSpPr>
          <p:grpSpPr bwMode="auto">
            <a:xfrm>
              <a:off x="305" y="-116"/>
              <a:ext cx="5298" cy="5298"/>
              <a:chOff x="305" y="-116"/>
              <a:chExt cx="5298" cy="5298"/>
            </a:xfrm>
          </p:grpSpPr>
          <p:sp>
            <p:nvSpPr>
              <p:cNvPr id="44247" name="Rectangle 3660"/>
              <p:cNvSpPr>
                <a:spLocks noChangeArrowheads="1"/>
              </p:cNvSpPr>
              <p:nvPr/>
            </p:nvSpPr>
            <p:spPr bwMode="auto">
              <a:xfrm>
                <a:off x="305" y="-116"/>
                <a:ext cx="5298" cy="52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8" name="Freeform 3661"/>
              <p:cNvSpPr>
                <a:spLocks/>
              </p:cNvSpPr>
              <p:nvPr/>
            </p:nvSpPr>
            <p:spPr bwMode="auto">
              <a:xfrm>
                <a:off x="2417" y="730"/>
                <a:ext cx="2723" cy="1692"/>
              </a:xfrm>
              <a:custGeom>
                <a:avLst/>
                <a:gdLst>
                  <a:gd name="T0" fmla="*/ 117 w 441"/>
                  <a:gd name="T1" fmla="*/ 5836 h 274"/>
                  <a:gd name="T2" fmla="*/ 16548 w 441"/>
                  <a:gd name="T3" fmla="*/ 10448 h 274"/>
                  <a:gd name="T4" fmla="*/ 16813 w 441"/>
                  <a:gd name="T5" fmla="*/ 4576 h 274"/>
                  <a:gd name="T6" fmla="*/ 0 w 441"/>
                  <a:gd name="T7" fmla="*/ 0 h 274"/>
                  <a:gd name="T8" fmla="*/ 117 w 441"/>
                  <a:gd name="T9" fmla="*/ 5836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74"/>
                  <a:gd name="T17" fmla="*/ 441 w 441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74">
                    <a:moveTo>
                      <a:pt x="3" y="153"/>
                    </a:moveTo>
                    <a:lnTo>
                      <a:pt x="434" y="274"/>
                    </a:lnTo>
                    <a:lnTo>
                      <a:pt x="441" y="120"/>
                    </a:lnTo>
                    <a:lnTo>
                      <a:pt x="0" y="0"/>
                    </a:lnTo>
                    <a:lnTo>
                      <a:pt x="3" y="1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9" name="Line 3662"/>
              <p:cNvSpPr>
                <a:spLocks noChangeShapeType="1"/>
              </p:cNvSpPr>
              <p:nvPr/>
            </p:nvSpPr>
            <p:spPr bwMode="auto">
              <a:xfrm flipV="1">
                <a:off x="1095" y="1675"/>
                <a:ext cx="1340" cy="16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0" name="Freeform 3663"/>
              <p:cNvSpPr>
                <a:spLocks/>
              </p:cNvSpPr>
              <p:nvPr/>
            </p:nvSpPr>
            <p:spPr bwMode="auto">
              <a:xfrm>
                <a:off x="1046" y="730"/>
                <a:ext cx="4051" cy="3458"/>
              </a:xfrm>
              <a:custGeom>
                <a:avLst/>
                <a:gdLst>
                  <a:gd name="T0" fmla="*/ 8466 w 656"/>
                  <a:gd name="T1" fmla="*/ 0 h 560"/>
                  <a:gd name="T2" fmla="*/ 0 w 656"/>
                  <a:gd name="T3" fmla="*/ 10102 h 560"/>
                  <a:gd name="T4" fmla="*/ 303 w 656"/>
                  <a:gd name="T5" fmla="*/ 16092 h 560"/>
                  <a:gd name="T6" fmla="*/ 17581 w 656"/>
                  <a:gd name="T7" fmla="*/ 21353 h 560"/>
                  <a:gd name="T8" fmla="*/ 25016 w 656"/>
                  <a:gd name="T9" fmla="*/ 10448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6"/>
                  <a:gd name="T16" fmla="*/ 0 h 560"/>
                  <a:gd name="T17" fmla="*/ 656 w 656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6" h="560">
                    <a:moveTo>
                      <a:pt x="222" y="0"/>
                    </a:moveTo>
                    <a:lnTo>
                      <a:pt x="0" y="265"/>
                    </a:lnTo>
                    <a:lnTo>
                      <a:pt x="8" y="422"/>
                    </a:lnTo>
                    <a:lnTo>
                      <a:pt x="461" y="560"/>
                    </a:lnTo>
                    <a:lnTo>
                      <a:pt x="656" y="2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1" name="Rectangle 3664"/>
              <p:cNvSpPr>
                <a:spLocks noChangeArrowheads="1"/>
              </p:cNvSpPr>
              <p:nvPr/>
            </p:nvSpPr>
            <p:spPr bwMode="auto">
              <a:xfrm rot="960000">
                <a:off x="2305" y="3837"/>
                <a:ext cx="88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sz="1800"/>
              </a:p>
            </p:txBody>
          </p:sp>
          <p:sp>
            <p:nvSpPr>
              <p:cNvPr id="44252" name="Line 3665"/>
              <p:cNvSpPr>
                <a:spLocks noChangeShapeType="1"/>
              </p:cNvSpPr>
              <p:nvPr/>
            </p:nvSpPr>
            <p:spPr bwMode="auto">
              <a:xfrm>
                <a:off x="1052" y="3416"/>
                <a:ext cx="2803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3" name="Freeform 3666"/>
              <p:cNvSpPr>
                <a:spLocks/>
              </p:cNvSpPr>
              <p:nvPr/>
            </p:nvSpPr>
            <p:spPr bwMode="auto">
              <a:xfrm>
                <a:off x="3781" y="4237"/>
                <a:ext cx="74" cy="31"/>
              </a:xfrm>
              <a:custGeom>
                <a:avLst/>
                <a:gdLst>
                  <a:gd name="T0" fmla="*/ 0 w 12"/>
                  <a:gd name="T1" fmla="*/ 155 h 5"/>
                  <a:gd name="T2" fmla="*/ 456 w 12"/>
                  <a:gd name="T3" fmla="*/ 192 h 5"/>
                  <a:gd name="T4" fmla="*/ 37 w 1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"/>
                  <a:gd name="T11" fmla="*/ 12 w 1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">
                    <a:moveTo>
                      <a:pt x="0" y="4"/>
                    </a:moveTo>
                    <a:lnTo>
                      <a:pt x="12" y="5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4" name="Rectangle 3667"/>
              <p:cNvSpPr>
                <a:spLocks noChangeArrowheads="1"/>
              </p:cNvSpPr>
              <p:nvPr/>
            </p:nvSpPr>
            <p:spPr bwMode="auto">
              <a:xfrm rot="-3360000">
                <a:off x="4612" y="3245"/>
                <a:ext cx="21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endParaRPr lang="en-US" sz="1800"/>
              </a:p>
            </p:txBody>
          </p:sp>
          <p:sp>
            <p:nvSpPr>
              <p:cNvPr id="44255" name="Line 3668"/>
              <p:cNvSpPr>
                <a:spLocks noChangeShapeType="1"/>
              </p:cNvSpPr>
              <p:nvPr/>
            </p:nvSpPr>
            <p:spPr bwMode="auto">
              <a:xfrm flipV="1">
                <a:off x="3979" y="2471"/>
                <a:ext cx="1198" cy="1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6" name="Freeform 3669"/>
              <p:cNvSpPr>
                <a:spLocks/>
              </p:cNvSpPr>
              <p:nvPr/>
            </p:nvSpPr>
            <p:spPr bwMode="auto">
              <a:xfrm>
                <a:off x="5121" y="2471"/>
                <a:ext cx="56" cy="68"/>
              </a:xfrm>
              <a:custGeom>
                <a:avLst/>
                <a:gdLst>
                  <a:gd name="T0" fmla="*/ 156 w 9"/>
                  <a:gd name="T1" fmla="*/ 420 h 11"/>
                  <a:gd name="T2" fmla="*/ 348 w 9"/>
                  <a:gd name="T3" fmla="*/ 0 h 11"/>
                  <a:gd name="T4" fmla="*/ 0 w 9"/>
                  <a:gd name="T5" fmla="*/ 346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4" y="11"/>
                    </a:moveTo>
                    <a:lnTo>
                      <a:pt x="9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7" name="Rectangle 3670"/>
              <p:cNvSpPr>
                <a:spLocks noChangeArrowheads="1"/>
              </p:cNvSpPr>
              <p:nvPr/>
            </p:nvSpPr>
            <p:spPr bwMode="auto">
              <a:xfrm rot="5220000">
                <a:off x="332" y="3246"/>
                <a:ext cx="94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f(x,y)</a:t>
                </a:r>
                <a:endParaRPr lang="en-US" sz="1800"/>
              </a:p>
            </p:txBody>
          </p:sp>
          <p:sp>
            <p:nvSpPr>
              <p:cNvPr id="44258" name="Line 3671"/>
              <p:cNvSpPr>
                <a:spLocks noChangeShapeType="1"/>
              </p:cNvSpPr>
              <p:nvPr/>
            </p:nvSpPr>
            <p:spPr bwMode="auto">
              <a:xfrm flipH="1" flipV="1">
                <a:off x="935" y="2656"/>
                <a:ext cx="37" cy="7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9" name="Freeform 3672"/>
              <p:cNvSpPr>
                <a:spLocks/>
              </p:cNvSpPr>
              <p:nvPr/>
            </p:nvSpPr>
            <p:spPr bwMode="auto">
              <a:xfrm>
                <a:off x="922" y="2656"/>
                <a:ext cx="31" cy="75"/>
              </a:xfrm>
              <a:custGeom>
                <a:avLst/>
                <a:gdLst>
                  <a:gd name="T0" fmla="*/ 192 w 5"/>
                  <a:gd name="T1" fmla="*/ 469 h 12"/>
                  <a:gd name="T2" fmla="*/ 74 w 5"/>
                  <a:gd name="T3" fmla="*/ 0 h 12"/>
                  <a:gd name="T4" fmla="*/ 0 w 5"/>
                  <a:gd name="T5" fmla="*/ 469 h 1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2"/>
                  <a:gd name="T11" fmla="*/ 5 w 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2">
                    <a:moveTo>
                      <a:pt x="5" y="12"/>
                    </a:moveTo>
                    <a:lnTo>
                      <a:pt x="2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0" name="Freeform 3673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1" name="Freeform 3674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384 w 15"/>
                  <a:gd name="T3" fmla="*/ 336 h 9"/>
                  <a:gd name="T4" fmla="*/ 577 w 15"/>
                  <a:gd name="T5" fmla="*/ 110 h 9"/>
                  <a:gd name="T6" fmla="*/ 192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2" name="Freeform 3675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3" name="Freeform 3676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4" name="Freeform 3677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5" name="Freeform 3678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384 w 15"/>
                  <a:gd name="T3" fmla="*/ 336 h 9"/>
                  <a:gd name="T4" fmla="*/ 577 w 15"/>
                  <a:gd name="T5" fmla="*/ 110 h 9"/>
                  <a:gd name="T6" fmla="*/ 192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6" name="Freeform 3679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7" name="Freeform 3680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384 w 15"/>
                  <a:gd name="T3" fmla="*/ 336 h 9"/>
                  <a:gd name="T4" fmla="*/ 577 w 15"/>
                  <a:gd name="T5" fmla="*/ 110 h 9"/>
                  <a:gd name="T6" fmla="*/ 192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8" name="Freeform 3681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9" name="Freeform 3682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0" name="Freeform 3683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1" name="Freeform 3684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2" name="Freeform 3685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3" name="Freeform 3686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15"/>
                  <a:gd name="T1" fmla="*/ 226 h 9"/>
                  <a:gd name="T2" fmla="*/ 374 w 15"/>
                  <a:gd name="T3" fmla="*/ 336 h 9"/>
                  <a:gd name="T4" fmla="*/ 564 w 15"/>
                  <a:gd name="T5" fmla="*/ 110 h 9"/>
                  <a:gd name="T6" fmla="*/ 190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4" name="Freeform 3687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5" name="Freeform 3688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384 w 15"/>
                  <a:gd name="T3" fmla="*/ 336 h 9"/>
                  <a:gd name="T4" fmla="*/ 577 w 15"/>
                  <a:gd name="T5" fmla="*/ 110 h 9"/>
                  <a:gd name="T6" fmla="*/ 192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6" name="Freeform 3689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7" name="Freeform 3690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8" name="Freeform 3691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9" name="Freeform 3692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0" name="Freeform 3693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1" name="Freeform 3694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2" name="Freeform 3695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3" name="Freeform 3696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4" name="Freeform 3697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2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5" name="Freeform 3698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384 w 15"/>
                  <a:gd name="T3" fmla="*/ 336 h 9"/>
                  <a:gd name="T4" fmla="*/ 577 w 15"/>
                  <a:gd name="T5" fmla="*/ 73 h 9"/>
                  <a:gd name="T6" fmla="*/ 192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6" name="Freeform 3699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7" name="Freeform 3700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15"/>
                  <a:gd name="T1" fmla="*/ 226 h 9"/>
                  <a:gd name="T2" fmla="*/ 374 w 15"/>
                  <a:gd name="T3" fmla="*/ 336 h 9"/>
                  <a:gd name="T4" fmla="*/ 564 w 15"/>
                  <a:gd name="T5" fmla="*/ 110 h 9"/>
                  <a:gd name="T6" fmla="*/ 190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8" name="Freeform 3701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9" name="Freeform 3702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0" name="Freeform 3703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1" name="Freeform 3704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16"/>
                  <a:gd name="T1" fmla="*/ 230 h 9"/>
                  <a:gd name="T2" fmla="*/ 410 w 16"/>
                  <a:gd name="T3" fmla="*/ 348 h 9"/>
                  <a:gd name="T4" fmla="*/ 600 w 16"/>
                  <a:gd name="T5" fmla="*/ 118 h 9"/>
                  <a:gd name="T6" fmla="*/ 190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2" name="Freeform 3705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3" name="Freeform 3706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4" name="Freeform 3707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5" name="Freeform 3708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16"/>
                  <a:gd name="T1" fmla="*/ 230 h 9"/>
                  <a:gd name="T2" fmla="*/ 410 w 16"/>
                  <a:gd name="T3" fmla="*/ 348 h 9"/>
                  <a:gd name="T4" fmla="*/ 600 w 16"/>
                  <a:gd name="T5" fmla="*/ 118 h 9"/>
                  <a:gd name="T6" fmla="*/ 190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6" name="Freeform 3709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7" name="Freeform 3710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8" name="Freeform 3711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9" name="Freeform 3712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384 w 15"/>
                  <a:gd name="T3" fmla="*/ 336 h 9"/>
                  <a:gd name="T4" fmla="*/ 577 w 15"/>
                  <a:gd name="T5" fmla="*/ 110 h 9"/>
                  <a:gd name="T6" fmla="*/ 192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0" name="Freeform 3713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1" name="Freeform 3714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2" name="Freeform 3715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3" name="Freeform 3716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384 w 15"/>
                  <a:gd name="T3" fmla="*/ 336 h 9"/>
                  <a:gd name="T4" fmla="*/ 577 w 15"/>
                  <a:gd name="T5" fmla="*/ 110 h 9"/>
                  <a:gd name="T6" fmla="*/ 192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4" name="Freeform 3717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5" name="Freeform 3718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384 w 15"/>
                  <a:gd name="T3" fmla="*/ 384 h 10"/>
                  <a:gd name="T4" fmla="*/ 577 w 15"/>
                  <a:gd name="T5" fmla="*/ 118 h 10"/>
                  <a:gd name="T6" fmla="*/ 192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6" name="Freeform 3719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7" name="Freeform 3720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8" name="Freeform 3721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9" name="Freeform 3722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0" name="Freeform 3723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1" name="Freeform 3724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384 w 15"/>
                  <a:gd name="T3" fmla="*/ 384 h 10"/>
                  <a:gd name="T4" fmla="*/ 577 w 15"/>
                  <a:gd name="T5" fmla="*/ 118 h 10"/>
                  <a:gd name="T6" fmla="*/ 192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2" name="Freeform 3725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3" name="Freeform 3726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4" name="Freeform 3727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5" name="Freeform 3728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6" name="Freeform 3729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7" name="Freeform 3730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384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8" name="Freeform 3731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30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9" name="Freeform 3732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15"/>
                  <a:gd name="T1" fmla="*/ 262 h 10"/>
                  <a:gd name="T2" fmla="*/ 374 w 15"/>
                  <a:gd name="T3" fmla="*/ 372 h 10"/>
                  <a:gd name="T4" fmla="*/ 564 w 15"/>
                  <a:gd name="T5" fmla="*/ 110 h 10"/>
                  <a:gd name="T6" fmla="*/ 190 w 15"/>
                  <a:gd name="T7" fmla="*/ 0 h 10"/>
                  <a:gd name="T8" fmla="*/ 0 w 15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0" name="Freeform 3733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1" name="Freeform 3734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2" name="Freeform 3735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3" name="Freeform 3736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4" name="Freeform 3737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0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5" name="Freeform 3738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15"/>
                  <a:gd name="T1" fmla="*/ 267 h 10"/>
                  <a:gd name="T2" fmla="*/ 374 w 15"/>
                  <a:gd name="T3" fmla="*/ 384 h 10"/>
                  <a:gd name="T4" fmla="*/ 564 w 15"/>
                  <a:gd name="T5" fmla="*/ 118 h 10"/>
                  <a:gd name="T6" fmla="*/ 190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6" name="Freeform 3739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7" name="Freeform 3740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229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8" name="Freeform 3741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9" name="Freeform 3742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0" name="Freeform 3743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1" name="Freeform 3744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384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2" name="Freeform 3745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3" name="Freeform 3746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15"/>
                  <a:gd name="T1" fmla="*/ 267 h 10"/>
                  <a:gd name="T2" fmla="*/ 374 w 15"/>
                  <a:gd name="T3" fmla="*/ 384 h 10"/>
                  <a:gd name="T4" fmla="*/ 564 w 15"/>
                  <a:gd name="T5" fmla="*/ 118 h 10"/>
                  <a:gd name="T6" fmla="*/ 190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4" name="Freeform 3747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93"/>
                  <a:gd name="T1" fmla="*/ 38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8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5" name="Freeform 3748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15"/>
                  <a:gd name="T1" fmla="*/ 230 h 9"/>
                  <a:gd name="T2" fmla="*/ 384 w 15"/>
                  <a:gd name="T3" fmla="*/ 348 h 9"/>
                  <a:gd name="T4" fmla="*/ 577 w 15"/>
                  <a:gd name="T5" fmla="*/ 118 h 9"/>
                  <a:gd name="T6" fmla="*/ 192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6" name="Freeform 3749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7" name="Freeform 3750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8" name="Freeform 3751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9" name="Freeform 3752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0" name="Freeform 3753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1" name="Freeform 3754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15"/>
                  <a:gd name="T1" fmla="*/ 262 h 10"/>
                  <a:gd name="T2" fmla="*/ 384 w 15"/>
                  <a:gd name="T3" fmla="*/ 372 h 10"/>
                  <a:gd name="T4" fmla="*/ 577 w 15"/>
                  <a:gd name="T5" fmla="*/ 110 h 10"/>
                  <a:gd name="T6" fmla="*/ 192 w 15"/>
                  <a:gd name="T7" fmla="*/ 0 h 10"/>
                  <a:gd name="T8" fmla="*/ 0 w 15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2" name="Freeform 3755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3" name="Freeform 3756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16"/>
                  <a:gd name="T1" fmla="*/ 226 h 9"/>
                  <a:gd name="T2" fmla="*/ 410 w 16"/>
                  <a:gd name="T3" fmla="*/ 336 h 9"/>
                  <a:gd name="T4" fmla="*/ 600 w 16"/>
                  <a:gd name="T5" fmla="*/ 110 h 9"/>
                  <a:gd name="T6" fmla="*/ 227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4" name="Freeform 3757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5" name="Freeform 3758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6" name="Freeform 3759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7" name="Freeform 3760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8" name="Freeform 3761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9" name="Freeform 3762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0" name="Freeform 3763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1" name="Freeform 3764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15"/>
                  <a:gd name="T1" fmla="*/ 230 h 9"/>
                  <a:gd name="T2" fmla="*/ 374 w 15"/>
                  <a:gd name="T3" fmla="*/ 348 h 9"/>
                  <a:gd name="T4" fmla="*/ 564 w 15"/>
                  <a:gd name="T5" fmla="*/ 118 h 9"/>
                  <a:gd name="T6" fmla="*/ 190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2" name="Freeform 3765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3" name="Freeform 3766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4" name="Freeform 3767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5" name="Freeform 3768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6" name="Freeform 3769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7" name="Freeform 3770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15"/>
                  <a:gd name="T1" fmla="*/ 230 h 9"/>
                  <a:gd name="T2" fmla="*/ 384 w 15"/>
                  <a:gd name="T3" fmla="*/ 348 h 9"/>
                  <a:gd name="T4" fmla="*/ 577 w 15"/>
                  <a:gd name="T5" fmla="*/ 118 h 9"/>
                  <a:gd name="T6" fmla="*/ 192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8" name="Freeform 3771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9" name="Freeform 3772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0" name="Freeform 3773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8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1" name="Freeform 3774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15"/>
                  <a:gd name="T1" fmla="*/ 226 h 9"/>
                  <a:gd name="T2" fmla="*/ 411 w 15"/>
                  <a:gd name="T3" fmla="*/ 336 h 9"/>
                  <a:gd name="T4" fmla="*/ 564 w 15"/>
                  <a:gd name="T5" fmla="*/ 110 h 9"/>
                  <a:gd name="T6" fmla="*/ 190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2" name="Freeform 3775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3" name="Freeform 3776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15"/>
                  <a:gd name="T1" fmla="*/ 262 h 10"/>
                  <a:gd name="T2" fmla="*/ 384 w 15"/>
                  <a:gd name="T3" fmla="*/ 372 h 10"/>
                  <a:gd name="T4" fmla="*/ 577 w 15"/>
                  <a:gd name="T5" fmla="*/ 110 h 10"/>
                  <a:gd name="T6" fmla="*/ 192 w 15"/>
                  <a:gd name="T7" fmla="*/ 0 h 10"/>
                  <a:gd name="T8" fmla="*/ 0 w 15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4" name="Freeform 3777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5" name="Freeform 3778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6" name="Freeform 3779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7" name="Freeform 3780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8" name="Freeform 3781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9" name="Freeform 3782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384 w 15"/>
                  <a:gd name="T3" fmla="*/ 336 h 9"/>
                  <a:gd name="T4" fmla="*/ 577 w 15"/>
                  <a:gd name="T5" fmla="*/ 110 h 9"/>
                  <a:gd name="T6" fmla="*/ 192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0" name="Freeform 3783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1" name="Freeform 3784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16"/>
                  <a:gd name="T1" fmla="*/ 226 h 9"/>
                  <a:gd name="T2" fmla="*/ 410 w 16"/>
                  <a:gd name="T3" fmla="*/ 336 h 9"/>
                  <a:gd name="T4" fmla="*/ 600 w 16"/>
                  <a:gd name="T5" fmla="*/ 110 h 9"/>
                  <a:gd name="T6" fmla="*/ 190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2" name="Freeform 3785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3" name="Freeform 3786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422 w 15"/>
                  <a:gd name="T3" fmla="*/ 384 h 10"/>
                  <a:gd name="T4" fmla="*/ 577 w 15"/>
                  <a:gd name="T5" fmla="*/ 118 h 10"/>
                  <a:gd name="T6" fmla="*/ 192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4" name="Freeform 3787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5" name="Freeform 3788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15"/>
                  <a:gd name="T1" fmla="*/ 230 h 9"/>
                  <a:gd name="T2" fmla="*/ 374 w 15"/>
                  <a:gd name="T3" fmla="*/ 348 h 9"/>
                  <a:gd name="T4" fmla="*/ 564 w 15"/>
                  <a:gd name="T5" fmla="*/ 118 h 9"/>
                  <a:gd name="T6" fmla="*/ 153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6" name="Freeform 3789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7" name="Freeform 3790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8" name="Freeform 3791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9" name="Freeform 3792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0" name="Freeform 3793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1" name="Freeform 3794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15"/>
                  <a:gd name="T1" fmla="*/ 267 h 10"/>
                  <a:gd name="T2" fmla="*/ 374 w 15"/>
                  <a:gd name="T3" fmla="*/ 384 h 10"/>
                  <a:gd name="T4" fmla="*/ 564 w 15"/>
                  <a:gd name="T5" fmla="*/ 118 h 10"/>
                  <a:gd name="T6" fmla="*/ 190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2" name="Freeform 3795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3" name="Freeform 3796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4" name="Freeform 3797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1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5" name="Freeform 3798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16"/>
                  <a:gd name="T1" fmla="*/ 230 h 9"/>
                  <a:gd name="T2" fmla="*/ 374 w 16"/>
                  <a:gd name="T3" fmla="*/ 348 h 9"/>
                  <a:gd name="T4" fmla="*/ 600 w 16"/>
                  <a:gd name="T5" fmla="*/ 118 h 9"/>
                  <a:gd name="T6" fmla="*/ 190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6" name="Freeform 3799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7" name="Freeform 3800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384 w 15"/>
                  <a:gd name="T3" fmla="*/ 384 h 10"/>
                  <a:gd name="T4" fmla="*/ 577 w 15"/>
                  <a:gd name="T5" fmla="*/ 118 h 10"/>
                  <a:gd name="T6" fmla="*/ 155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8" name="Freeform 3801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9" name="Freeform 3802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384 w 15"/>
                  <a:gd name="T3" fmla="*/ 384 h 10"/>
                  <a:gd name="T4" fmla="*/ 577 w 15"/>
                  <a:gd name="T5" fmla="*/ 118 h 10"/>
                  <a:gd name="T6" fmla="*/ 192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0" name="Freeform 3803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1" name="Freeform 3804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2" name="Freeform 3805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3" name="Freeform 3806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4" name="Freeform 3807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5" name="Freeform 3808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384 w 15"/>
                  <a:gd name="T3" fmla="*/ 336 h 9"/>
                  <a:gd name="T4" fmla="*/ 577 w 15"/>
                  <a:gd name="T5" fmla="*/ 110 h 9"/>
                  <a:gd name="T6" fmla="*/ 192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6" name="Freeform 3809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7" name="Freeform 3810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16"/>
                  <a:gd name="T1" fmla="*/ 262 h 10"/>
                  <a:gd name="T2" fmla="*/ 410 w 16"/>
                  <a:gd name="T3" fmla="*/ 372 h 10"/>
                  <a:gd name="T4" fmla="*/ 600 w 16"/>
                  <a:gd name="T5" fmla="*/ 110 h 10"/>
                  <a:gd name="T6" fmla="*/ 190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8" name="Freeform 3811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9" name="Freeform 3812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384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0" name="Freeform 3813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1" name="Freeform 3814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2" name="Freeform 3815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3" name="Freeform 3816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4" name="Freeform 3817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5" name="Freeform 3818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6" name="Freeform 3819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7" name="Freeform 3820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8" name="Freeform 3821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9" name="Freeform 3822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15"/>
                  <a:gd name="T1" fmla="*/ 267 h 10"/>
                  <a:gd name="T2" fmla="*/ 374 w 15"/>
                  <a:gd name="T3" fmla="*/ 384 h 10"/>
                  <a:gd name="T4" fmla="*/ 564 w 15"/>
                  <a:gd name="T5" fmla="*/ 118 h 10"/>
                  <a:gd name="T6" fmla="*/ 190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0" name="Freeform 3823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1" name="Freeform 3824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2" name="Freeform 3825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3" name="Freeform 3826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374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4" name="Freeform 3827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5" name="Freeform 3828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229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6" name="Freeform 3829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7" name="Freeform 3830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8" name="Freeform 3831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9" name="Freeform 3832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0" name="Freeform 3833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1" name="Freeform 3834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15"/>
                  <a:gd name="T1" fmla="*/ 267 h 10"/>
                  <a:gd name="T2" fmla="*/ 374 w 15"/>
                  <a:gd name="T3" fmla="*/ 384 h 10"/>
                  <a:gd name="T4" fmla="*/ 564 w 15"/>
                  <a:gd name="T5" fmla="*/ 118 h 10"/>
                  <a:gd name="T6" fmla="*/ 190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2" name="Freeform 3835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3" name="Freeform 3836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384 w 15"/>
                  <a:gd name="T3" fmla="*/ 336 h 9"/>
                  <a:gd name="T4" fmla="*/ 577 w 15"/>
                  <a:gd name="T5" fmla="*/ 110 h 9"/>
                  <a:gd name="T6" fmla="*/ 192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4" name="Freeform 3837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5" name="Freeform 3838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229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6" name="Freeform 3839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7" name="Freeform 3840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16"/>
                  <a:gd name="T1" fmla="*/ 262 h 10"/>
                  <a:gd name="T2" fmla="*/ 410 w 16"/>
                  <a:gd name="T3" fmla="*/ 372 h 10"/>
                  <a:gd name="T4" fmla="*/ 600 w 16"/>
                  <a:gd name="T5" fmla="*/ 110 h 10"/>
                  <a:gd name="T6" fmla="*/ 190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8" name="Freeform 3841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9" name="Freeform 3842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0" name="Freeform 3843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1" name="Freeform 3844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2" name="Freeform 3845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3" name="Freeform 3846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4" name="Freeform 3847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5" name="Freeform 3848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384 w 15"/>
                  <a:gd name="T3" fmla="*/ 384 h 10"/>
                  <a:gd name="T4" fmla="*/ 577 w 15"/>
                  <a:gd name="T5" fmla="*/ 118 h 10"/>
                  <a:gd name="T6" fmla="*/ 192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6" name="Freeform 3849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7" name="Freeform 3850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15"/>
                  <a:gd name="T1" fmla="*/ 267 h 10"/>
                  <a:gd name="T2" fmla="*/ 374 w 15"/>
                  <a:gd name="T3" fmla="*/ 384 h 10"/>
                  <a:gd name="T4" fmla="*/ 564 w 15"/>
                  <a:gd name="T5" fmla="*/ 118 h 10"/>
                  <a:gd name="T6" fmla="*/ 190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8" name="Freeform 3851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9" name="Freeform 3852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0" name="Freeform 3853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1" name="Freeform 3854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2" name="Freeform 3855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3" name="Freeform 3856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384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4" name="Freeform 3857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5" name="Freeform 3858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6" name="Freeform 3859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9" name="Group 3860"/>
            <p:cNvGrpSpPr>
              <a:grpSpLocks/>
            </p:cNvGrpSpPr>
            <p:nvPr/>
          </p:nvGrpSpPr>
          <p:grpSpPr bwMode="auto">
            <a:xfrm>
              <a:off x="2015" y="2014"/>
              <a:ext cx="2266" cy="223"/>
              <a:chOff x="2015" y="2014"/>
              <a:chExt cx="2266" cy="223"/>
            </a:xfrm>
          </p:grpSpPr>
          <p:sp>
            <p:nvSpPr>
              <p:cNvPr id="44047" name="Freeform 3861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15"/>
                  <a:gd name="T1" fmla="*/ 230 h 9"/>
                  <a:gd name="T2" fmla="*/ 384 w 15"/>
                  <a:gd name="T3" fmla="*/ 348 h 9"/>
                  <a:gd name="T4" fmla="*/ 577 w 15"/>
                  <a:gd name="T5" fmla="*/ 118 h 9"/>
                  <a:gd name="T6" fmla="*/ 192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8" name="Freeform 3862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9" name="Freeform 3863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0" name="Freeform 3864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92"/>
                  <a:gd name="T1" fmla="*/ 38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8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1" name="Freeform 3865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15"/>
                  <a:gd name="T1" fmla="*/ 230 h 9"/>
                  <a:gd name="T2" fmla="*/ 374 w 15"/>
                  <a:gd name="T3" fmla="*/ 348 h 9"/>
                  <a:gd name="T4" fmla="*/ 564 w 15"/>
                  <a:gd name="T5" fmla="*/ 118 h 9"/>
                  <a:gd name="T6" fmla="*/ 190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2" name="Freeform 3866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3" name="Freeform 3867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4" name="Freeform 3868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5" name="Freeform 3869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6" name="Freeform 3870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7" name="Freeform 3871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8" name="Freeform 3872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9" name="Freeform 3873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0" name="Freeform 3874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1" name="Freeform 3875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16"/>
                  <a:gd name="T1" fmla="*/ 226 h 9"/>
                  <a:gd name="T2" fmla="*/ 410 w 16"/>
                  <a:gd name="T3" fmla="*/ 336 h 9"/>
                  <a:gd name="T4" fmla="*/ 600 w 16"/>
                  <a:gd name="T5" fmla="*/ 110 h 9"/>
                  <a:gd name="T6" fmla="*/ 227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2" name="Freeform 3876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3" name="Freeform 3877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15"/>
                  <a:gd name="T1" fmla="*/ 262 h 10"/>
                  <a:gd name="T2" fmla="*/ 384 w 15"/>
                  <a:gd name="T3" fmla="*/ 372 h 10"/>
                  <a:gd name="T4" fmla="*/ 577 w 15"/>
                  <a:gd name="T5" fmla="*/ 110 h 10"/>
                  <a:gd name="T6" fmla="*/ 192 w 15"/>
                  <a:gd name="T7" fmla="*/ 0 h 10"/>
                  <a:gd name="T8" fmla="*/ 0 w 15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4" name="Freeform 3878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5" name="Freeform 3879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6" name="Freeform 3880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7" name="Freeform 3881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16"/>
                  <a:gd name="T1" fmla="*/ 226 h 9"/>
                  <a:gd name="T2" fmla="*/ 410 w 16"/>
                  <a:gd name="T3" fmla="*/ 336 h 9"/>
                  <a:gd name="T4" fmla="*/ 600 w 16"/>
                  <a:gd name="T5" fmla="*/ 110 h 9"/>
                  <a:gd name="T6" fmla="*/ 190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8" name="Freeform 3882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9" name="Freeform 3883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0" name="Freeform 3884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1" name="Freeform 3885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2" name="Freeform 3886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3" name="Freeform 3887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4" name="Freeform 3888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5" name="Freeform 3889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6" name="Freeform 3890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7" name="Freeform 3891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15"/>
                  <a:gd name="T1" fmla="*/ 230 h 9"/>
                  <a:gd name="T2" fmla="*/ 384 w 15"/>
                  <a:gd name="T3" fmla="*/ 348 h 9"/>
                  <a:gd name="T4" fmla="*/ 577 w 15"/>
                  <a:gd name="T5" fmla="*/ 118 h 9"/>
                  <a:gd name="T6" fmla="*/ 192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8" name="Freeform 3892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9" name="Freeform 3893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15"/>
                  <a:gd name="T1" fmla="*/ 229 h 10"/>
                  <a:gd name="T2" fmla="*/ 411 w 15"/>
                  <a:gd name="T3" fmla="*/ 384 h 10"/>
                  <a:gd name="T4" fmla="*/ 564 w 15"/>
                  <a:gd name="T5" fmla="*/ 118 h 10"/>
                  <a:gd name="T6" fmla="*/ 190 w 15"/>
                  <a:gd name="T7" fmla="*/ 0 h 10"/>
                  <a:gd name="T8" fmla="*/ 0 w 15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0" name="Freeform 3894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1" name="Freeform 3895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16"/>
                  <a:gd name="T1" fmla="*/ 229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2" name="Freeform 3896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3" name="Freeform 3897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4" name="Freeform 3898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5" name="Freeform 3899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384 w 15"/>
                  <a:gd name="T3" fmla="*/ 384 h 10"/>
                  <a:gd name="T4" fmla="*/ 577 w 15"/>
                  <a:gd name="T5" fmla="*/ 118 h 10"/>
                  <a:gd name="T6" fmla="*/ 192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6" name="Freeform 3900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7" name="Freeform 3901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16"/>
                  <a:gd name="T1" fmla="*/ 230 h 9"/>
                  <a:gd name="T2" fmla="*/ 410 w 16"/>
                  <a:gd name="T3" fmla="*/ 348 h 9"/>
                  <a:gd name="T4" fmla="*/ 600 w 16"/>
                  <a:gd name="T5" fmla="*/ 118 h 9"/>
                  <a:gd name="T6" fmla="*/ 190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8" name="Freeform 3902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9" name="Freeform 3903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384 w 15"/>
                  <a:gd name="T3" fmla="*/ 384 h 10"/>
                  <a:gd name="T4" fmla="*/ 577 w 15"/>
                  <a:gd name="T5" fmla="*/ 118 h 10"/>
                  <a:gd name="T6" fmla="*/ 192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0" name="Freeform 3904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1" name="Freeform 3905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2" name="Freeform 3906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31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3" name="Freeform 3907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15"/>
                  <a:gd name="T1" fmla="*/ 262 h 10"/>
                  <a:gd name="T2" fmla="*/ 374 w 15"/>
                  <a:gd name="T3" fmla="*/ 372 h 10"/>
                  <a:gd name="T4" fmla="*/ 564 w 15"/>
                  <a:gd name="T5" fmla="*/ 110 h 10"/>
                  <a:gd name="T6" fmla="*/ 190 w 15"/>
                  <a:gd name="T7" fmla="*/ 0 h 10"/>
                  <a:gd name="T8" fmla="*/ 0 w 15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4" name="Freeform 3908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5" name="Freeform 3909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6" name="Freeform 3910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7" name="Freeform 3911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8" name="Freeform 3912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9" name="Freeform 3913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15"/>
                  <a:gd name="T1" fmla="*/ 262 h 10"/>
                  <a:gd name="T2" fmla="*/ 374 w 15"/>
                  <a:gd name="T3" fmla="*/ 372 h 10"/>
                  <a:gd name="T4" fmla="*/ 564 w 15"/>
                  <a:gd name="T5" fmla="*/ 110 h 10"/>
                  <a:gd name="T6" fmla="*/ 153 w 15"/>
                  <a:gd name="T7" fmla="*/ 0 h 10"/>
                  <a:gd name="T8" fmla="*/ 0 w 15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0" name="Freeform 3914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1" name="Freeform 3915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16"/>
                  <a:gd name="T1" fmla="*/ 262 h 10"/>
                  <a:gd name="T2" fmla="*/ 374 w 16"/>
                  <a:gd name="T3" fmla="*/ 372 h 10"/>
                  <a:gd name="T4" fmla="*/ 600 w 16"/>
                  <a:gd name="T5" fmla="*/ 110 h 10"/>
                  <a:gd name="T6" fmla="*/ 190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2" name="Freeform 3916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3" name="Freeform 3917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4" name="Freeform 3918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5" name="Freeform 3919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6" name="Freeform 3920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0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7" name="Freeform 3921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15"/>
                  <a:gd name="T1" fmla="*/ 226 h 9"/>
                  <a:gd name="T2" fmla="*/ 374 w 15"/>
                  <a:gd name="T3" fmla="*/ 336 h 9"/>
                  <a:gd name="T4" fmla="*/ 564 w 15"/>
                  <a:gd name="T5" fmla="*/ 110 h 9"/>
                  <a:gd name="T6" fmla="*/ 190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8" name="Freeform 3922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9" name="Freeform 3923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384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0" name="Freeform 3924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1" name="Freeform 3925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2" name="Freeform 3926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3" name="Freeform 3927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4" name="Freeform 3928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5" name="Freeform 3929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6" name="Freeform 3930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7" name="Freeform 3931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15"/>
                  <a:gd name="T1" fmla="*/ 230 h 9"/>
                  <a:gd name="T2" fmla="*/ 422 w 15"/>
                  <a:gd name="T3" fmla="*/ 348 h 9"/>
                  <a:gd name="T4" fmla="*/ 577 w 15"/>
                  <a:gd name="T5" fmla="*/ 118 h 9"/>
                  <a:gd name="T6" fmla="*/ 192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8" name="Freeform 3932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9" name="Freeform 3933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0" name="Freeform 3934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1" name="Freeform 3935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2" name="Freeform 3936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3" name="Freeform 3937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4" name="Freeform 3938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5" name="Freeform 3939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6" name="Freeform 3940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7" name="Freeform 3941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8" name="Freeform 3942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9" name="Freeform 3943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0" name="Freeform 3944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1" name="Freeform 3945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2" name="Freeform 3946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3" name="Freeform 3947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4" name="Freeform 3948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5" name="Freeform 3949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384 w 15"/>
                  <a:gd name="T3" fmla="*/ 336 h 9"/>
                  <a:gd name="T4" fmla="*/ 577 w 15"/>
                  <a:gd name="T5" fmla="*/ 110 h 9"/>
                  <a:gd name="T6" fmla="*/ 192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6" name="Freeform 3950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7" name="Freeform 3951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8" name="Freeform 3952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9" name="Freeform 3953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384 w 15"/>
                  <a:gd name="T3" fmla="*/ 336 h 9"/>
                  <a:gd name="T4" fmla="*/ 577 w 15"/>
                  <a:gd name="T5" fmla="*/ 110 h 9"/>
                  <a:gd name="T6" fmla="*/ 155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0" name="Freeform 3954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1" name="Freeform 3955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384 w 15"/>
                  <a:gd name="T3" fmla="*/ 336 h 9"/>
                  <a:gd name="T4" fmla="*/ 577 w 15"/>
                  <a:gd name="T5" fmla="*/ 110 h 9"/>
                  <a:gd name="T6" fmla="*/ 192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2" name="Freeform 3956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3" name="Freeform 3957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4" name="Freeform 3958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5" name="Freeform 3959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6" name="Freeform 3960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8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7" name="Freeform 3961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15"/>
                  <a:gd name="T1" fmla="*/ 230 h 9"/>
                  <a:gd name="T2" fmla="*/ 384 w 15"/>
                  <a:gd name="T3" fmla="*/ 348 h 9"/>
                  <a:gd name="T4" fmla="*/ 577 w 15"/>
                  <a:gd name="T5" fmla="*/ 118 h 9"/>
                  <a:gd name="T6" fmla="*/ 192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8" name="Freeform 3962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8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9" name="Freeform 3963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15"/>
                  <a:gd name="T1" fmla="*/ 230 h 9"/>
                  <a:gd name="T2" fmla="*/ 374 w 15"/>
                  <a:gd name="T3" fmla="*/ 348 h 9"/>
                  <a:gd name="T4" fmla="*/ 564 w 15"/>
                  <a:gd name="T5" fmla="*/ 118 h 9"/>
                  <a:gd name="T6" fmla="*/ 190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0" name="Freeform 3964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1" name="Freeform 3965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2" name="Freeform 3966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3" name="Freeform 3967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4" name="Freeform 3968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5" name="Freeform 3969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15"/>
                  <a:gd name="T1" fmla="*/ 267 h 10"/>
                  <a:gd name="T2" fmla="*/ 374 w 15"/>
                  <a:gd name="T3" fmla="*/ 384 h 10"/>
                  <a:gd name="T4" fmla="*/ 564 w 15"/>
                  <a:gd name="T5" fmla="*/ 118 h 10"/>
                  <a:gd name="T6" fmla="*/ 190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6" name="Freeform 3970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7" name="Freeform 3971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384 w 15"/>
                  <a:gd name="T3" fmla="*/ 384 h 10"/>
                  <a:gd name="T4" fmla="*/ 577 w 15"/>
                  <a:gd name="T5" fmla="*/ 118 h 10"/>
                  <a:gd name="T6" fmla="*/ 192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8" name="Freeform 3972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9" name="Freeform 3973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0" name="Freeform 3974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1" name="Freeform 3975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2" name="Freeform 3976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3" name="Freeform 3977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4" name="Freeform 3978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5" name="Freeform 3979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16"/>
                  <a:gd name="T1" fmla="*/ 230 h 9"/>
                  <a:gd name="T2" fmla="*/ 410 w 16"/>
                  <a:gd name="T3" fmla="*/ 348 h 9"/>
                  <a:gd name="T4" fmla="*/ 600 w 16"/>
                  <a:gd name="T5" fmla="*/ 118 h 9"/>
                  <a:gd name="T6" fmla="*/ 190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6" name="Freeform 3980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7" name="Freeform 3981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8" name="Freeform 3982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9" name="Freeform 3983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0" name="Freeform 3984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98"/>
                  <a:gd name="T1" fmla="*/ 38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1" name="Freeform 3985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16"/>
                  <a:gd name="T1" fmla="*/ 230 h 9"/>
                  <a:gd name="T2" fmla="*/ 410 w 16"/>
                  <a:gd name="T3" fmla="*/ 348 h 9"/>
                  <a:gd name="T4" fmla="*/ 600 w 16"/>
                  <a:gd name="T5" fmla="*/ 118 h 9"/>
                  <a:gd name="T6" fmla="*/ 190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2" name="Freeform 3986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3" name="Freeform 3987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4" name="Freeform 3988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5" name="Freeform 3989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6" name="Freeform 3990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7" name="Freeform 3991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8" name="Freeform 3992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9" name="Freeform 3993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0" name="Freeform 3994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1" name="Freeform 3995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2" name="Freeform 3996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3" name="Freeform 3997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4" name="Freeform 3998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5" name="Freeform 3999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229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6" name="Freeform 4000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7" name="Freeform 4001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8" name="Freeform 4002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9" name="Freeform 4003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16"/>
                  <a:gd name="T1" fmla="*/ 226 h 9"/>
                  <a:gd name="T2" fmla="*/ 410 w 16"/>
                  <a:gd name="T3" fmla="*/ 336 h 9"/>
                  <a:gd name="T4" fmla="*/ 600 w 16"/>
                  <a:gd name="T5" fmla="*/ 110 h 9"/>
                  <a:gd name="T6" fmla="*/ 190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0" name="Freeform 4004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1" name="Freeform 4005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422 w 15"/>
                  <a:gd name="T3" fmla="*/ 384 h 10"/>
                  <a:gd name="T4" fmla="*/ 577 w 15"/>
                  <a:gd name="T5" fmla="*/ 118 h 10"/>
                  <a:gd name="T6" fmla="*/ 192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2" name="Freeform 4006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3" name="Freeform 4007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4" name="Freeform 4008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5" name="Freeform 4009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16"/>
                  <a:gd name="T1" fmla="*/ 230 h 9"/>
                  <a:gd name="T2" fmla="*/ 410 w 16"/>
                  <a:gd name="T3" fmla="*/ 348 h 9"/>
                  <a:gd name="T4" fmla="*/ 600 w 16"/>
                  <a:gd name="T5" fmla="*/ 118 h 9"/>
                  <a:gd name="T6" fmla="*/ 190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6" name="Freeform 4010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7" name="Freeform 4011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8" name="Freeform 4012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9" name="Freeform 4013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422 w 15"/>
                  <a:gd name="T3" fmla="*/ 384 h 10"/>
                  <a:gd name="T4" fmla="*/ 577 w 15"/>
                  <a:gd name="T5" fmla="*/ 118 h 10"/>
                  <a:gd name="T6" fmla="*/ 192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0" name="Freeform 4014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1" name="Freeform 4015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227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2" name="Freeform 4016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3" name="Freeform 4017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4" name="Freeform 4018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5" name="Freeform 4019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384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6" name="Freeform 4020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7" name="Freeform 4021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15"/>
                  <a:gd name="T1" fmla="*/ 229 h 10"/>
                  <a:gd name="T2" fmla="*/ 411 w 15"/>
                  <a:gd name="T3" fmla="*/ 384 h 10"/>
                  <a:gd name="T4" fmla="*/ 564 w 15"/>
                  <a:gd name="T5" fmla="*/ 118 h 10"/>
                  <a:gd name="T6" fmla="*/ 190 w 15"/>
                  <a:gd name="T7" fmla="*/ 0 h 10"/>
                  <a:gd name="T8" fmla="*/ 0 w 15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8" name="Freeform 4022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9" name="Freeform 4023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0" name="Freeform 4024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1" name="Freeform 4025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2" name="Freeform 4026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3" name="Freeform 4027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4" name="Freeform 4028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5" name="Freeform 4029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15"/>
                  <a:gd name="T1" fmla="*/ 230 h 9"/>
                  <a:gd name="T2" fmla="*/ 374 w 15"/>
                  <a:gd name="T3" fmla="*/ 348 h 9"/>
                  <a:gd name="T4" fmla="*/ 564 w 15"/>
                  <a:gd name="T5" fmla="*/ 118 h 9"/>
                  <a:gd name="T6" fmla="*/ 190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6" name="Freeform 4030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7" name="Freeform 4031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422 w 15"/>
                  <a:gd name="T3" fmla="*/ 384 h 10"/>
                  <a:gd name="T4" fmla="*/ 577 w 15"/>
                  <a:gd name="T5" fmla="*/ 118 h 10"/>
                  <a:gd name="T6" fmla="*/ 155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8" name="Freeform 4032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9" name="Freeform 4033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0" name="Freeform 4034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1" name="Freeform 4035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2" name="Freeform 4036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3" name="Freeform 4037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384 w 15"/>
                  <a:gd name="T3" fmla="*/ 336 h 9"/>
                  <a:gd name="T4" fmla="*/ 577 w 15"/>
                  <a:gd name="T5" fmla="*/ 110 h 9"/>
                  <a:gd name="T6" fmla="*/ 192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4" name="Freeform 4038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5" name="Freeform 4039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15"/>
                  <a:gd name="T1" fmla="*/ 262 h 10"/>
                  <a:gd name="T2" fmla="*/ 384 w 15"/>
                  <a:gd name="T3" fmla="*/ 372 h 10"/>
                  <a:gd name="T4" fmla="*/ 577 w 15"/>
                  <a:gd name="T5" fmla="*/ 110 h 10"/>
                  <a:gd name="T6" fmla="*/ 155 w 15"/>
                  <a:gd name="T7" fmla="*/ 0 h 10"/>
                  <a:gd name="T8" fmla="*/ 0 w 15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6" name="Freeform 4040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7" name="Freeform 4041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16"/>
                  <a:gd name="T1" fmla="*/ 262 h 10"/>
                  <a:gd name="T2" fmla="*/ 410 w 16"/>
                  <a:gd name="T3" fmla="*/ 372 h 10"/>
                  <a:gd name="T4" fmla="*/ 600 w 16"/>
                  <a:gd name="T5" fmla="*/ 110 h 10"/>
                  <a:gd name="T6" fmla="*/ 190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8" name="Freeform 4042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9" name="Freeform 4043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0" name="Freeform 4044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1" name="Freeform 4045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229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2" name="Freeform 4046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3" name="Freeform 4047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15"/>
                  <a:gd name="T1" fmla="*/ 262 h 10"/>
                  <a:gd name="T2" fmla="*/ 374 w 15"/>
                  <a:gd name="T3" fmla="*/ 372 h 10"/>
                  <a:gd name="T4" fmla="*/ 564 w 15"/>
                  <a:gd name="T5" fmla="*/ 110 h 10"/>
                  <a:gd name="T6" fmla="*/ 153 w 15"/>
                  <a:gd name="T7" fmla="*/ 0 h 10"/>
                  <a:gd name="T8" fmla="*/ 0 w 15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4" name="Freeform 4048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5" name="Freeform 4049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6" name="Freeform 4050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7" name="Freeform 4051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8" name="Freeform 4052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9" name="Freeform 4053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16"/>
                  <a:gd name="T1" fmla="*/ 226 h 9"/>
                  <a:gd name="T2" fmla="*/ 410 w 16"/>
                  <a:gd name="T3" fmla="*/ 336 h 9"/>
                  <a:gd name="T4" fmla="*/ 600 w 16"/>
                  <a:gd name="T5" fmla="*/ 110 h 9"/>
                  <a:gd name="T6" fmla="*/ 190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0" name="Freeform 4054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1" name="Freeform 4055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2" name="Freeform 4056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3" name="Freeform 4057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384 w 15"/>
                  <a:gd name="T3" fmla="*/ 384 h 10"/>
                  <a:gd name="T4" fmla="*/ 577 w 15"/>
                  <a:gd name="T5" fmla="*/ 118 h 10"/>
                  <a:gd name="T6" fmla="*/ 155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4" name="Freeform 4058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5" name="Freeform 4059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6" name="Freeform 4060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0" name="Group 4061"/>
            <p:cNvGrpSpPr>
              <a:grpSpLocks/>
            </p:cNvGrpSpPr>
            <p:nvPr/>
          </p:nvGrpSpPr>
          <p:grpSpPr bwMode="auto">
            <a:xfrm>
              <a:off x="1917" y="2181"/>
              <a:ext cx="2834" cy="185"/>
              <a:chOff x="1917" y="2181"/>
              <a:chExt cx="2834" cy="185"/>
            </a:xfrm>
          </p:grpSpPr>
          <p:sp>
            <p:nvSpPr>
              <p:cNvPr id="43847" name="Freeform 4062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8" name="Freeform 4063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9" name="Freeform 4064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50" name="Freeform 4065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51" name="Freeform 4066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52" name="Freeform 4067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53" name="Freeform 4068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54" name="Freeform 4069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55" name="Freeform 4070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56" name="Freeform 4071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57" name="Freeform 4072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58" name="Freeform 4073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59" name="Freeform 4074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60" name="Freeform 4075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61" name="Freeform 4076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384 w 15"/>
                  <a:gd name="T3" fmla="*/ 384 h 10"/>
                  <a:gd name="T4" fmla="*/ 577 w 15"/>
                  <a:gd name="T5" fmla="*/ 118 h 10"/>
                  <a:gd name="T6" fmla="*/ 192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62" name="Freeform 4077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63" name="Freeform 4078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64" name="Freeform 4079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65" name="Freeform 4080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66" name="Freeform 4081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67" name="Freeform 4082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16"/>
                  <a:gd name="T1" fmla="*/ 229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68" name="Freeform 4083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69" name="Freeform 4084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70" name="Freeform 4085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71" name="Freeform 4086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72" name="Freeform 4087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73" name="Freeform 4088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15"/>
                  <a:gd name="T1" fmla="*/ 267 h 10"/>
                  <a:gd name="T2" fmla="*/ 374 w 15"/>
                  <a:gd name="T3" fmla="*/ 384 h 10"/>
                  <a:gd name="T4" fmla="*/ 564 w 15"/>
                  <a:gd name="T5" fmla="*/ 118 h 10"/>
                  <a:gd name="T6" fmla="*/ 190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74" name="Freeform 4089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75" name="Freeform 4090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76" name="Freeform 4091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77" name="Freeform 4092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78" name="Freeform 4093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79" name="Freeform 4094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16"/>
                  <a:gd name="T1" fmla="*/ 262 h 10"/>
                  <a:gd name="T2" fmla="*/ 410 w 16"/>
                  <a:gd name="T3" fmla="*/ 372 h 10"/>
                  <a:gd name="T4" fmla="*/ 600 w 16"/>
                  <a:gd name="T5" fmla="*/ 110 h 10"/>
                  <a:gd name="T6" fmla="*/ 190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80" name="Freeform 4095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81" name="Freeform 4096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229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82" name="Freeform 4097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83" name="Freeform 4098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422 w 15"/>
                  <a:gd name="T3" fmla="*/ 336 h 9"/>
                  <a:gd name="T4" fmla="*/ 577 w 15"/>
                  <a:gd name="T5" fmla="*/ 110 h 9"/>
                  <a:gd name="T6" fmla="*/ 192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84" name="Freeform 4099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85" name="Freeform 4100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16"/>
                  <a:gd name="T1" fmla="*/ 226 h 9"/>
                  <a:gd name="T2" fmla="*/ 410 w 16"/>
                  <a:gd name="T3" fmla="*/ 336 h 9"/>
                  <a:gd name="T4" fmla="*/ 600 w 16"/>
                  <a:gd name="T5" fmla="*/ 110 h 9"/>
                  <a:gd name="T6" fmla="*/ 190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86" name="Freeform 4101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87" name="Freeform 4102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88" name="Freeform 4103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89" name="Freeform 4104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90" name="Freeform 4105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91" name="Freeform 4106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15"/>
                  <a:gd name="T1" fmla="*/ 226 h 9"/>
                  <a:gd name="T2" fmla="*/ 374 w 15"/>
                  <a:gd name="T3" fmla="*/ 336 h 9"/>
                  <a:gd name="T4" fmla="*/ 564 w 15"/>
                  <a:gd name="T5" fmla="*/ 110 h 9"/>
                  <a:gd name="T6" fmla="*/ 190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92" name="Freeform 4107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93" name="Freeform 4108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384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94" name="Freeform 4109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95" name="Freeform 4110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96" name="Freeform 4111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97" name="Freeform 4112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98" name="Freeform 4113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99" name="Freeform 4114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00" name="Freeform 4115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01" name="Freeform 4116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02" name="Freeform 4117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03" name="Freeform 4118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15"/>
                  <a:gd name="T1" fmla="*/ 229 h 10"/>
                  <a:gd name="T2" fmla="*/ 422 w 15"/>
                  <a:gd name="T3" fmla="*/ 384 h 10"/>
                  <a:gd name="T4" fmla="*/ 577 w 15"/>
                  <a:gd name="T5" fmla="*/ 118 h 10"/>
                  <a:gd name="T6" fmla="*/ 192 w 15"/>
                  <a:gd name="T7" fmla="*/ 0 h 10"/>
                  <a:gd name="T8" fmla="*/ 0 w 15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04" name="Freeform 4119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05" name="Freeform 4120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06" name="Freeform 4121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07" name="Freeform 4122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08" name="Freeform 4123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09" name="Freeform 4124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10" name="Freeform 4125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11" name="Freeform 4126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15"/>
                  <a:gd name="T1" fmla="*/ 230 h 9"/>
                  <a:gd name="T2" fmla="*/ 384 w 15"/>
                  <a:gd name="T3" fmla="*/ 348 h 9"/>
                  <a:gd name="T4" fmla="*/ 577 w 15"/>
                  <a:gd name="T5" fmla="*/ 118 h 9"/>
                  <a:gd name="T6" fmla="*/ 155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12" name="Freeform 4127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13" name="Freeform 4128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15"/>
                  <a:gd name="T1" fmla="*/ 230 h 9"/>
                  <a:gd name="T2" fmla="*/ 374 w 15"/>
                  <a:gd name="T3" fmla="*/ 348 h 9"/>
                  <a:gd name="T4" fmla="*/ 564 w 15"/>
                  <a:gd name="T5" fmla="*/ 118 h 9"/>
                  <a:gd name="T6" fmla="*/ 190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14" name="Freeform 4129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15" name="Freeform 4130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16" name="Freeform 4131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17" name="Freeform 4132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18" name="Freeform 4133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19" name="Freeform 4134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16"/>
                  <a:gd name="T1" fmla="*/ 230 h 9"/>
                  <a:gd name="T2" fmla="*/ 410 w 16"/>
                  <a:gd name="T3" fmla="*/ 348 h 9"/>
                  <a:gd name="T4" fmla="*/ 600 w 16"/>
                  <a:gd name="T5" fmla="*/ 118 h 9"/>
                  <a:gd name="T6" fmla="*/ 190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20" name="Freeform 4135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21" name="Freeform 4136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229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22" name="Freeform 4137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23" name="Freeform 4138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422 w 15"/>
                  <a:gd name="T3" fmla="*/ 384 h 10"/>
                  <a:gd name="T4" fmla="*/ 577 w 15"/>
                  <a:gd name="T5" fmla="*/ 118 h 10"/>
                  <a:gd name="T6" fmla="*/ 192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24" name="Freeform 4139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25" name="Freeform 4140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26" name="Freeform 4141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27" name="Freeform 4142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374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28" name="Freeform 4143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29" name="Freeform 4144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0" name="Freeform 4145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1" name="Freeform 4146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2" name="Freeform 4147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3" name="Freeform 4148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15"/>
                  <a:gd name="T1" fmla="*/ 262 h 10"/>
                  <a:gd name="T2" fmla="*/ 422 w 15"/>
                  <a:gd name="T3" fmla="*/ 372 h 10"/>
                  <a:gd name="T4" fmla="*/ 577 w 15"/>
                  <a:gd name="T5" fmla="*/ 110 h 10"/>
                  <a:gd name="T6" fmla="*/ 155 w 15"/>
                  <a:gd name="T7" fmla="*/ 0 h 10"/>
                  <a:gd name="T8" fmla="*/ 0 w 15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4" name="Freeform 4149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7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5" name="Freeform 4150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16"/>
                  <a:gd name="T1" fmla="*/ 262 h 10"/>
                  <a:gd name="T2" fmla="*/ 410 w 16"/>
                  <a:gd name="T3" fmla="*/ 372 h 10"/>
                  <a:gd name="T4" fmla="*/ 600 w 16"/>
                  <a:gd name="T5" fmla="*/ 110 h 10"/>
                  <a:gd name="T6" fmla="*/ 227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6" name="Freeform 4151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7" name="Freeform 4152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8" name="Freeform 4153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9" name="Freeform 4154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0" name="Freeform 4155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1" name="Freeform 4156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2" name="Freeform 4157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3" name="Freeform 4158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4" name="Freeform 4159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5" name="Freeform 4160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6" name="Freeform 4161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7" name="Freeform 4162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8" name="Freeform 4163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9" name="Freeform 4164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50" name="Freeform 4165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51" name="Freeform 4166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52" name="Freeform 4167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53" name="Freeform 4168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422 w 15"/>
                  <a:gd name="T3" fmla="*/ 384 h 10"/>
                  <a:gd name="T4" fmla="*/ 577 w 15"/>
                  <a:gd name="T5" fmla="*/ 118 h 10"/>
                  <a:gd name="T6" fmla="*/ 155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54" name="Freeform 4169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55" name="Freeform 4170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384 w 15"/>
                  <a:gd name="T3" fmla="*/ 384 h 10"/>
                  <a:gd name="T4" fmla="*/ 577 w 15"/>
                  <a:gd name="T5" fmla="*/ 118 h 10"/>
                  <a:gd name="T6" fmla="*/ 192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56" name="Freeform 4171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57" name="Freeform 4172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58" name="Freeform 4173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59" name="Freeform 4174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16"/>
                  <a:gd name="T1" fmla="*/ 230 h 9"/>
                  <a:gd name="T2" fmla="*/ 410 w 16"/>
                  <a:gd name="T3" fmla="*/ 348 h 9"/>
                  <a:gd name="T4" fmla="*/ 600 w 16"/>
                  <a:gd name="T5" fmla="*/ 118 h 9"/>
                  <a:gd name="T6" fmla="*/ 190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60" name="Freeform 4175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61" name="Freeform 4176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62" name="Freeform 4177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63" name="Freeform 4178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384 w 15"/>
                  <a:gd name="T3" fmla="*/ 384 h 10"/>
                  <a:gd name="T4" fmla="*/ 577 w 15"/>
                  <a:gd name="T5" fmla="*/ 118 h 10"/>
                  <a:gd name="T6" fmla="*/ 155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64" name="Freeform 4179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65" name="Freeform 4180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66" name="Freeform 4181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67" name="Freeform 4182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68" name="Freeform 4183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69" name="Freeform 4184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384 w 15"/>
                  <a:gd name="T3" fmla="*/ 384 h 10"/>
                  <a:gd name="T4" fmla="*/ 577 w 15"/>
                  <a:gd name="T5" fmla="*/ 155 h 10"/>
                  <a:gd name="T6" fmla="*/ 192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70" name="Freeform 4185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71" name="Freeform 4186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72" name="Freeform 4187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73" name="Freeform 4188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74" name="Freeform 4189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75" name="Freeform 4190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422 w 15"/>
                  <a:gd name="T3" fmla="*/ 384 h 10"/>
                  <a:gd name="T4" fmla="*/ 577 w 15"/>
                  <a:gd name="T5" fmla="*/ 118 h 10"/>
                  <a:gd name="T6" fmla="*/ 192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76" name="Freeform 4191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77" name="Freeform 4192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227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78" name="Freeform 4193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79" name="Freeform 4194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80" name="Freeform 4195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81" name="Freeform 4196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82" name="Freeform 4197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83" name="Freeform 4198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422 w 15"/>
                  <a:gd name="T3" fmla="*/ 384 h 10"/>
                  <a:gd name="T4" fmla="*/ 577 w 15"/>
                  <a:gd name="T5" fmla="*/ 118 h 10"/>
                  <a:gd name="T6" fmla="*/ 155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84" name="Freeform 4199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85" name="Freeform 4200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86" name="Freeform 4201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87" name="Freeform 4202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88" name="Freeform 4203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89" name="Freeform 4204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16"/>
                  <a:gd name="T1" fmla="*/ 226 h 9"/>
                  <a:gd name="T2" fmla="*/ 410 w 16"/>
                  <a:gd name="T3" fmla="*/ 336 h 9"/>
                  <a:gd name="T4" fmla="*/ 600 w 16"/>
                  <a:gd name="T5" fmla="*/ 110 h 9"/>
                  <a:gd name="T6" fmla="*/ 190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0" name="Freeform 4205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1" name="Freeform 4206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2" name="Freeform 4207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3" name="Freeform 4208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16"/>
                  <a:gd name="T1" fmla="*/ 226 h 9"/>
                  <a:gd name="T2" fmla="*/ 410 w 16"/>
                  <a:gd name="T3" fmla="*/ 336 h 9"/>
                  <a:gd name="T4" fmla="*/ 600 w 16"/>
                  <a:gd name="T5" fmla="*/ 110 h 9"/>
                  <a:gd name="T6" fmla="*/ 227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4" name="Freeform 4209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5" name="Freeform 4210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6" name="Freeform 4211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7" name="Freeform 4212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8" name="Freeform 4213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9" name="Freeform 4214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00" name="Freeform 4215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01" name="Freeform 4216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02" name="Freeform 4217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03" name="Freeform 4218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04" name="Freeform 4219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05" name="Freeform 4220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06" name="Freeform 4221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07" name="Freeform 4222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384 w 15"/>
                  <a:gd name="T3" fmla="*/ 384 h 10"/>
                  <a:gd name="T4" fmla="*/ 577 w 15"/>
                  <a:gd name="T5" fmla="*/ 155 h 10"/>
                  <a:gd name="T6" fmla="*/ 155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08" name="Freeform 4223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09" name="Freeform 4224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10" name="Freeform 4225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11" name="Freeform 4226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12" name="Freeform 4227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13" name="Freeform 4228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14" name="Freeform 4229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15" name="Freeform 4230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422 w 15"/>
                  <a:gd name="T3" fmla="*/ 384 h 10"/>
                  <a:gd name="T4" fmla="*/ 577 w 15"/>
                  <a:gd name="T5" fmla="*/ 118 h 10"/>
                  <a:gd name="T6" fmla="*/ 155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16" name="Freeform 4231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17" name="Freeform 4232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18" name="Freeform 4233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19" name="Freeform 4234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20" name="Freeform 4235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21" name="Freeform 4236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22" name="Freeform 4237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23" name="Freeform 4238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15"/>
                  <a:gd name="T1" fmla="*/ 230 h 9"/>
                  <a:gd name="T2" fmla="*/ 384 w 15"/>
                  <a:gd name="T3" fmla="*/ 348 h 9"/>
                  <a:gd name="T4" fmla="*/ 577 w 15"/>
                  <a:gd name="T5" fmla="*/ 118 h 9"/>
                  <a:gd name="T6" fmla="*/ 192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24" name="Freeform 4239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25" name="Freeform 4240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26" name="Freeform 4241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27" name="Freeform 4242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28" name="Freeform 4243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29" name="Freeform 4244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0" name="Freeform 4245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1" name="Freeform 4246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15"/>
                  <a:gd name="T1" fmla="*/ 230 h 9"/>
                  <a:gd name="T2" fmla="*/ 422 w 15"/>
                  <a:gd name="T3" fmla="*/ 348 h 9"/>
                  <a:gd name="T4" fmla="*/ 577 w 15"/>
                  <a:gd name="T5" fmla="*/ 118 h 9"/>
                  <a:gd name="T6" fmla="*/ 192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2" name="Freeform 4247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3" name="Freeform 4248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16"/>
                  <a:gd name="T1" fmla="*/ 230 h 9"/>
                  <a:gd name="T2" fmla="*/ 410 w 16"/>
                  <a:gd name="T3" fmla="*/ 348 h 9"/>
                  <a:gd name="T4" fmla="*/ 600 w 16"/>
                  <a:gd name="T5" fmla="*/ 118 h 9"/>
                  <a:gd name="T6" fmla="*/ 190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4" name="Freeform 4249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5" name="Freeform 4250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6" name="Freeform 4251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7" name="Freeform 4252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8" name="Freeform 4253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9" name="Freeform 4254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0" name="Freeform 4255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1" name="Freeform 4256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2" name="Freeform 4257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3" name="Freeform 4258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4" name="Freeform 4259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5" name="Freeform 4260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16"/>
                  <a:gd name="T1" fmla="*/ 262 h 10"/>
                  <a:gd name="T2" fmla="*/ 410 w 16"/>
                  <a:gd name="T3" fmla="*/ 372 h 10"/>
                  <a:gd name="T4" fmla="*/ 600 w 16"/>
                  <a:gd name="T5" fmla="*/ 110 h 10"/>
                  <a:gd name="T6" fmla="*/ 190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6" name="Freeform 4261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" name="Group 4262"/>
            <p:cNvGrpSpPr>
              <a:grpSpLocks/>
            </p:cNvGrpSpPr>
            <p:nvPr/>
          </p:nvGrpSpPr>
          <p:grpSpPr bwMode="auto">
            <a:xfrm>
              <a:off x="1818" y="2305"/>
              <a:ext cx="3279" cy="166"/>
              <a:chOff x="1818" y="2305"/>
              <a:chExt cx="3279" cy="166"/>
            </a:xfrm>
          </p:grpSpPr>
          <p:sp>
            <p:nvSpPr>
              <p:cNvPr id="43647" name="Freeform 4263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15"/>
                  <a:gd name="T1" fmla="*/ 262 h 10"/>
                  <a:gd name="T2" fmla="*/ 422 w 15"/>
                  <a:gd name="T3" fmla="*/ 372 h 10"/>
                  <a:gd name="T4" fmla="*/ 577 w 15"/>
                  <a:gd name="T5" fmla="*/ 110 h 10"/>
                  <a:gd name="T6" fmla="*/ 155 w 15"/>
                  <a:gd name="T7" fmla="*/ 0 h 10"/>
                  <a:gd name="T8" fmla="*/ 0 w 15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8" name="Freeform 4264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9" name="Freeform 4265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16"/>
                  <a:gd name="T1" fmla="*/ 262 h 10"/>
                  <a:gd name="T2" fmla="*/ 410 w 16"/>
                  <a:gd name="T3" fmla="*/ 372 h 10"/>
                  <a:gd name="T4" fmla="*/ 600 w 16"/>
                  <a:gd name="T5" fmla="*/ 110 h 10"/>
                  <a:gd name="T6" fmla="*/ 190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0" name="Freeform 4266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1" name="Freeform 4267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46 h 10"/>
                  <a:gd name="T6" fmla="*/ 229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2" name="Freeform 4268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3" name="Freeform 4269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16"/>
                  <a:gd name="T1" fmla="*/ 226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2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4" name="Freeform 4270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5" name="Freeform 4271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16"/>
                  <a:gd name="T1" fmla="*/ 226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2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6" name="Freeform 4272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7" name="Freeform 4273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384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8" name="Freeform 4274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9" name="Freeform 4275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16"/>
                  <a:gd name="T1" fmla="*/ 262 h 10"/>
                  <a:gd name="T2" fmla="*/ 410 w 16"/>
                  <a:gd name="T3" fmla="*/ 372 h 10"/>
                  <a:gd name="T4" fmla="*/ 600 w 16"/>
                  <a:gd name="T5" fmla="*/ 110 h 10"/>
                  <a:gd name="T6" fmla="*/ 190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0" name="Freeform 4276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1" name="Freeform 4277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384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2" name="Freeform 4278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3" name="Freeform 4279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16"/>
                  <a:gd name="T1" fmla="*/ 262 h 10"/>
                  <a:gd name="T2" fmla="*/ 410 w 16"/>
                  <a:gd name="T3" fmla="*/ 372 h 10"/>
                  <a:gd name="T4" fmla="*/ 600 w 16"/>
                  <a:gd name="T5" fmla="*/ 110 h 10"/>
                  <a:gd name="T6" fmla="*/ 190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4" name="Freeform 4280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5" name="Freeform 4281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422 w 15"/>
                  <a:gd name="T3" fmla="*/ 336 h 9"/>
                  <a:gd name="T4" fmla="*/ 577 w 15"/>
                  <a:gd name="T5" fmla="*/ 110 h 9"/>
                  <a:gd name="T6" fmla="*/ 155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6" name="Freeform 4282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7" name="Freeform 4283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16"/>
                  <a:gd name="T1" fmla="*/ 226 h 9"/>
                  <a:gd name="T2" fmla="*/ 410 w 16"/>
                  <a:gd name="T3" fmla="*/ 336 h 9"/>
                  <a:gd name="T4" fmla="*/ 600 w 16"/>
                  <a:gd name="T5" fmla="*/ 110 h 9"/>
                  <a:gd name="T6" fmla="*/ 190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8" name="Freeform 4284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9" name="Freeform 4285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0" name="Freeform 4286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1" name="Freeform 4287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2" name="Freeform 4288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3" name="Freeform 4289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4" name="Freeform 4290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5" name="Freeform 4291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15"/>
                  <a:gd name="T1" fmla="*/ 230 h 9"/>
                  <a:gd name="T2" fmla="*/ 384 w 15"/>
                  <a:gd name="T3" fmla="*/ 348 h 9"/>
                  <a:gd name="T4" fmla="*/ 577 w 15"/>
                  <a:gd name="T5" fmla="*/ 118 h 9"/>
                  <a:gd name="T6" fmla="*/ 192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6" name="Freeform 4292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7" name="Freeform 4293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422 w 15"/>
                  <a:gd name="T3" fmla="*/ 384 h 10"/>
                  <a:gd name="T4" fmla="*/ 577 w 15"/>
                  <a:gd name="T5" fmla="*/ 118 h 10"/>
                  <a:gd name="T6" fmla="*/ 192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8" name="Freeform 4294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9" name="Freeform 4295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0" name="Freeform 4296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1" name="Freeform 4297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422 w 15"/>
                  <a:gd name="T3" fmla="*/ 384 h 10"/>
                  <a:gd name="T4" fmla="*/ 577 w 15"/>
                  <a:gd name="T5" fmla="*/ 155 h 10"/>
                  <a:gd name="T6" fmla="*/ 155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2" name="Freeform 4298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3" name="Freeform 4299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4" name="Freeform 4300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5" name="Freeform 4301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6" name="Freeform 4302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7" name="Freeform 4303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8" name="Freeform 4304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9" name="Freeform 4305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90" name="Freeform 4306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91" name="Freeform 4307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92" name="Freeform 4308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93" name="Freeform 4309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94" name="Freeform 4310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95" name="Freeform 4311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96" name="Freeform 4312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97" name="Freeform 4313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374 w 16"/>
                  <a:gd name="T3" fmla="*/ 384 h 10"/>
                  <a:gd name="T4" fmla="*/ 600 w 16"/>
                  <a:gd name="T5" fmla="*/ 155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98" name="Freeform 4314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99" name="Freeform 4315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15"/>
                  <a:gd name="T1" fmla="*/ 229 h 10"/>
                  <a:gd name="T2" fmla="*/ 422 w 15"/>
                  <a:gd name="T3" fmla="*/ 384 h 10"/>
                  <a:gd name="T4" fmla="*/ 577 w 15"/>
                  <a:gd name="T5" fmla="*/ 118 h 10"/>
                  <a:gd name="T6" fmla="*/ 155 w 15"/>
                  <a:gd name="T7" fmla="*/ 0 h 10"/>
                  <a:gd name="T8" fmla="*/ 0 w 15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0" name="Freeform 4316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1" name="Freeform 4317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2" name="Freeform 4318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3" name="Freeform 4319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4" name="Freeform 4320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5" name="Freeform 4321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6" name="Freeform 4322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7" name="Freeform 4323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16"/>
                  <a:gd name="T1" fmla="*/ 226 h 9"/>
                  <a:gd name="T2" fmla="*/ 410 w 16"/>
                  <a:gd name="T3" fmla="*/ 336 h 9"/>
                  <a:gd name="T4" fmla="*/ 600 w 16"/>
                  <a:gd name="T5" fmla="*/ 110 h 9"/>
                  <a:gd name="T6" fmla="*/ 190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8" name="Freeform 4324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9" name="Freeform 4325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10" name="Freeform 4326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11" name="Freeform 4327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15"/>
                  <a:gd name="T1" fmla="*/ 262 h 10"/>
                  <a:gd name="T2" fmla="*/ 384 w 15"/>
                  <a:gd name="T3" fmla="*/ 372 h 10"/>
                  <a:gd name="T4" fmla="*/ 577 w 15"/>
                  <a:gd name="T5" fmla="*/ 110 h 10"/>
                  <a:gd name="T6" fmla="*/ 155 w 15"/>
                  <a:gd name="T7" fmla="*/ 0 h 10"/>
                  <a:gd name="T8" fmla="*/ 0 w 15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12" name="Freeform 4328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13" name="Freeform 4329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16"/>
                  <a:gd name="T1" fmla="*/ 262 h 10"/>
                  <a:gd name="T2" fmla="*/ 374 w 16"/>
                  <a:gd name="T3" fmla="*/ 372 h 10"/>
                  <a:gd name="T4" fmla="*/ 600 w 16"/>
                  <a:gd name="T5" fmla="*/ 110 h 10"/>
                  <a:gd name="T6" fmla="*/ 190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14" name="Freeform 4330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15" name="Freeform 4331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422 w 15"/>
                  <a:gd name="T3" fmla="*/ 336 h 9"/>
                  <a:gd name="T4" fmla="*/ 577 w 15"/>
                  <a:gd name="T5" fmla="*/ 110 h 9"/>
                  <a:gd name="T6" fmla="*/ 155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16" name="Freeform 4332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17" name="Freeform 4333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18" name="Freeform 4334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19" name="Freeform 4335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0" name="Freeform 4336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1" name="Freeform 4337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2" name="Freeform 4338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3" name="Freeform 4339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4" name="Freeform 4340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5" name="Freeform 4341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6" name="Freeform 4342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4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7" name="Freeform 4343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55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8" name="Freeform 4344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9" name="Freeform 4345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0" name="Freeform 4346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1" name="Freeform 4347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229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2" name="Freeform 4348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3" name="Freeform 4349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422 w 15"/>
                  <a:gd name="T3" fmla="*/ 384 h 10"/>
                  <a:gd name="T4" fmla="*/ 577 w 15"/>
                  <a:gd name="T5" fmla="*/ 118 h 10"/>
                  <a:gd name="T6" fmla="*/ 155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4" name="Freeform 4350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5" name="Freeform 4351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384 w 15"/>
                  <a:gd name="T3" fmla="*/ 384 h 10"/>
                  <a:gd name="T4" fmla="*/ 577 w 15"/>
                  <a:gd name="T5" fmla="*/ 118 h 10"/>
                  <a:gd name="T6" fmla="*/ 192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6" name="Freeform 4352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7" name="Freeform 4353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8" name="Freeform 4354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9" name="Freeform 4355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0" name="Freeform 4356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1" name="Freeform 4357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2" name="Freeform 4358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3" name="Freeform 4359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16"/>
                  <a:gd name="T1" fmla="*/ 229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4" name="Freeform 4360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5" name="Freeform 4361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6" name="Freeform 4362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7" name="Freeform 4363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8" name="Freeform 4364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9" name="Freeform 4365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0" name="Freeform 4366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1" name="Freeform 4367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15"/>
                  <a:gd name="T1" fmla="*/ 230 h 9"/>
                  <a:gd name="T2" fmla="*/ 411 w 15"/>
                  <a:gd name="T3" fmla="*/ 348 h 9"/>
                  <a:gd name="T4" fmla="*/ 564 w 15"/>
                  <a:gd name="T5" fmla="*/ 118 h 9"/>
                  <a:gd name="T6" fmla="*/ 153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2" name="Freeform 4368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3" name="Freeform 4369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4" name="Freeform 4370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1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1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5" name="Freeform 4371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6" name="Freeform 4372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7" name="Freeform 4373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8" name="Freeform 4374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9" name="Freeform 4375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0" name="Freeform 4376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1" name="Freeform 4377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2" name="Freeform 4378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3" name="Freeform 4379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4" name="Freeform 4380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5" name="Freeform 4381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6" name="Freeform 4382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7" name="Freeform 4383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8" name="Freeform 4384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9" name="Freeform 4385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422 w 15"/>
                  <a:gd name="T3" fmla="*/ 384 h 10"/>
                  <a:gd name="T4" fmla="*/ 577 w 15"/>
                  <a:gd name="T5" fmla="*/ 118 h 10"/>
                  <a:gd name="T6" fmla="*/ 155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0" name="Freeform 4386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1" name="Freeform 4387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2" name="Freeform 4388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3" name="Freeform 4389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227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4" name="Freeform 4390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5" name="Freeform 4391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6" name="Freeform 4392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7" name="Freeform 4393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55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8" name="Freeform 4394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9" name="Freeform 4395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80" name="Freeform 4396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81" name="Freeform 4397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82" name="Freeform 4398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83" name="Freeform 4399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84" name="Freeform 4400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85" name="Freeform 4401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86" name="Freeform 4402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24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87" name="Freeform 4403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55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88" name="Freeform 4404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89" name="Freeform 4405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15"/>
                  <a:gd name="T1" fmla="*/ 229 h 10"/>
                  <a:gd name="T2" fmla="*/ 422 w 15"/>
                  <a:gd name="T3" fmla="*/ 384 h 10"/>
                  <a:gd name="T4" fmla="*/ 577 w 15"/>
                  <a:gd name="T5" fmla="*/ 118 h 10"/>
                  <a:gd name="T6" fmla="*/ 192 w 15"/>
                  <a:gd name="T7" fmla="*/ 0 h 10"/>
                  <a:gd name="T8" fmla="*/ 0 w 15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90" name="Freeform 4406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91" name="Freeform 4407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92" name="Freeform 4408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93" name="Freeform 4409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94" name="Freeform 4410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95" name="Freeform 4411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96" name="Freeform 4412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97" name="Freeform 4413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98" name="Freeform 4414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99" name="Freeform 4415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0" name="Freeform 4416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1" name="Freeform 4417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2" name="Freeform 4418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3" name="Freeform 4419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4" name="Freeform 4420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5" name="Freeform 4421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15"/>
                  <a:gd name="T1" fmla="*/ 267 h 10"/>
                  <a:gd name="T2" fmla="*/ 411 w 15"/>
                  <a:gd name="T3" fmla="*/ 384 h 10"/>
                  <a:gd name="T4" fmla="*/ 564 w 15"/>
                  <a:gd name="T5" fmla="*/ 118 h 10"/>
                  <a:gd name="T6" fmla="*/ 153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6" name="Freeform 4422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7" name="Freeform 4423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8" name="Freeform 4424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9" name="Freeform 4425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0" name="Freeform 4426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1" name="Freeform 4427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2" name="Freeform 4428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3" name="Freeform 4429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15"/>
                  <a:gd name="T1" fmla="*/ 230 h 9"/>
                  <a:gd name="T2" fmla="*/ 374 w 15"/>
                  <a:gd name="T3" fmla="*/ 348 h 9"/>
                  <a:gd name="T4" fmla="*/ 564 w 15"/>
                  <a:gd name="T5" fmla="*/ 118 h 9"/>
                  <a:gd name="T6" fmla="*/ 190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4" name="Freeform 4430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5" name="Freeform 4431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229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6" name="Freeform 4432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7" name="Freeform 4433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8" name="Freeform 4434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9" name="Freeform 4435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0" name="Freeform 4436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25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1" name="Freeform 4437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55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2" name="Freeform 4438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3" name="Freeform 4439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4" name="Freeform 4440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5" name="Freeform 4441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6" name="Freeform 4442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7" name="Freeform 4443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384 w 15"/>
                  <a:gd name="T3" fmla="*/ 384 h 10"/>
                  <a:gd name="T4" fmla="*/ 577 w 15"/>
                  <a:gd name="T5" fmla="*/ 118 h 10"/>
                  <a:gd name="T6" fmla="*/ 155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8" name="Freeform 4444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9" name="Freeform 4445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0" name="Freeform 4446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1" name="Freeform 4447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2" name="Freeform 4448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3" name="Freeform 4449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4" name="Freeform 4450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5" name="Freeform 4451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55 h 10"/>
                  <a:gd name="T6" fmla="*/ 227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6" name="Freeform 4452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7" name="Freeform 4453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16"/>
                  <a:gd name="T1" fmla="*/ 226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2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8" name="Freeform 4454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9" name="Freeform 4455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16"/>
                  <a:gd name="T1" fmla="*/ 226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2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0" name="Freeform 4456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1" name="Freeform 4457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384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2" name="Freeform 4458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3" name="Freeform 4459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15"/>
                  <a:gd name="T1" fmla="*/ 262 h 10"/>
                  <a:gd name="T2" fmla="*/ 411 w 15"/>
                  <a:gd name="T3" fmla="*/ 372 h 10"/>
                  <a:gd name="T4" fmla="*/ 564 w 15"/>
                  <a:gd name="T5" fmla="*/ 110 h 10"/>
                  <a:gd name="T6" fmla="*/ 153 w 15"/>
                  <a:gd name="T7" fmla="*/ 0 h 10"/>
                  <a:gd name="T8" fmla="*/ 0 w 15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4" name="Freeform 4460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5" name="Freeform 4461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6" name="Freeform 4462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2" name="Group 4463"/>
            <p:cNvGrpSpPr>
              <a:grpSpLocks/>
            </p:cNvGrpSpPr>
            <p:nvPr/>
          </p:nvGrpSpPr>
          <p:grpSpPr bwMode="auto">
            <a:xfrm>
              <a:off x="1750" y="2410"/>
              <a:ext cx="3316" cy="166"/>
              <a:chOff x="1750" y="2410"/>
              <a:chExt cx="3316" cy="166"/>
            </a:xfrm>
          </p:grpSpPr>
          <p:sp>
            <p:nvSpPr>
              <p:cNvPr id="43447" name="Freeform 4464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384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8" name="Freeform 4465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9" name="Freeform 4466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0" name="Freeform 4467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1" name="Freeform 4468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2" name="Freeform 4469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3" name="Freeform 4470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16"/>
                  <a:gd name="T1" fmla="*/ 226 h 10"/>
                  <a:gd name="T2" fmla="*/ 410 w 16"/>
                  <a:gd name="T3" fmla="*/ 372 h 10"/>
                  <a:gd name="T4" fmla="*/ 600 w 16"/>
                  <a:gd name="T5" fmla="*/ 110 h 10"/>
                  <a:gd name="T6" fmla="*/ 190 w 16"/>
                  <a:gd name="T7" fmla="*/ 0 h 10"/>
                  <a:gd name="T8" fmla="*/ 0 w 16"/>
                  <a:gd name="T9" fmla="*/ 22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4" name="Freeform 4471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5" name="Freeform 4472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6" name="Freeform 4473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1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7" name="Freeform 4474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384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8" name="Freeform 4475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9" name="Freeform 4476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16"/>
                  <a:gd name="T1" fmla="*/ 226 h 9"/>
                  <a:gd name="T2" fmla="*/ 410 w 16"/>
                  <a:gd name="T3" fmla="*/ 336 h 9"/>
                  <a:gd name="T4" fmla="*/ 600 w 16"/>
                  <a:gd name="T5" fmla="*/ 110 h 9"/>
                  <a:gd name="T6" fmla="*/ 190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0" name="Freeform 4477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1" name="Freeform 4478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2" name="Freeform 4479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3" name="Freeform 4480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4" name="Freeform 4481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5" name="Freeform 4482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6" name="Freeform 4483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7" name="Freeform 4484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8" name="Freeform 4485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9" name="Freeform 4486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0" name="Freeform 4487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1" name="Freeform 4488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16"/>
                  <a:gd name="T1" fmla="*/ 230 h 9"/>
                  <a:gd name="T2" fmla="*/ 410 w 16"/>
                  <a:gd name="T3" fmla="*/ 348 h 9"/>
                  <a:gd name="T4" fmla="*/ 600 w 16"/>
                  <a:gd name="T5" fmla="*/ 118 h 9"/>
                  <a:gd name="T6" fmla="*/ 190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2" name="Freeform 4489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3" name="Freeform 4490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58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4" name="Freeform 4491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5" name="Freeform 4492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6" name="Freeform 4493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7" name="Freeform 4494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8" name="Freeform 4495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9" name="Freeform 4496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15"/>
                  <a:gd name="T1" fmla="*/ 267 h 10"/>
                  <a:gd name="T2" fmla="*/ 411 w 15"/>
                  <a:gd name="T3" fmla="*/ 384 h 10"/>
                  <a:gd name="T4" fmla="*/ 564 w 15"/>
                  <a:gd name="T5" fmla="*/ 118 h 10"/>
                  <a:gd name="T6" fmla="*/ 153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0" name="Freeform 4497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1" name="Freeform 4498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2" name="Freeform 4499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3" name="Freeform 4500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20 w 17"/>
                  <a:gd name="T3" fmla="*/ 384 h 10"/>
                  <a:gd name="T4" fmla="*/ 649 w 17"/>
                  <a:gd name="T5" fmla="*/ 155 h 10"/>
                  <a:gd name="T6" fmla="*/ 229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4" name="Freeform 4501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5" name="Freeform 4502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6" name="Freeform 4503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7" name="Freeform 4504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8" name="Freeform 4505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9" name="Freeform 4506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374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0" name="Freeform 4507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1" name="Freeform 4508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2" name="Freeform 4509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3" name="Freeform 4510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4" name="Freeform 4511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5" name="Freeform 4512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6" name="Freeform 4513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7" name="Freeform 4514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16"/>
                  <a:gd name="T1" fmla="*/ 230 h 9"/>
                  <a:gd name="T2" fmla="*/ 410 w 16"/>
                  <a:gd name="T3" fmla="*/ 348 h 9"/>
                  <a:gd name="T4" fmla="*/ 600 w 16"/>
                  <a:gd name="T5" fmla="*/ 118 h 9"/>
                  <a:gd name="T6" fmla="*/ 190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8" name="Freeform 4515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9" name="Freeform 4516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0" name="Freeform 4517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1" name="Freeform 4518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2" name="Freeform 4519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3" name="Freeform 4520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4" name="Freeform 4521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5" name="Freeform 4522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6" name="Freeform 4523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7" name="Freeform 4524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422 w 15"/>
                  <a:gd name="T3" fmla="*/ 336 h 9"/>
                  <a:gd name="T4" fmla="*/ 577 w 15"/>
                  <a:gd name="T5" fmla="*/ 110 h 9"/>
                  <a:gd name="T6" fmla="*/ 192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8" name="Freeform 4525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9" name="Freeform 4526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16"/>
                  <a:gd name="T1" fmla="*/ 226 h 9"/>
                  <a:gd name="T2" fmla="*/ 410 w 16"/>
                  <a:gd name="T3" fmla="*/ 336 h 9"/>
                  <a:gd name="T4" fmla="*/ 600 w 16"/>
                  <a:gd name="T5" fmla="*/ 110 h 9"/>
                  <a:gd name="T6" fmla="*/ 190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0" name="Freeform 4527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1" name="Freeform 4528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15"/>
                  <a:gd name="T1" fmla="*/ 262 h 10"/>
                  <a:gd name="T2" fmla="*/ 422 w 15"/>
                  <a:gd name="T3" fmla="*/ 372 h 10"/>
                  <a:gd name="T4" fmla="*/ 577 w 15"/>
                  <a:gd name="T5" fmla="*/ 110 h 10"/>
                  <a:gd name="T6" fmla="*/ 155 w 15"/>
                  <a:gd name="T7" fmla="*/ 0 h 10"/>
                  <a:gd name="T8" fmla="*/ 0 w 15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2" name="Freeform 4529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3" name="Freeform 4530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16"/>
                  <a:gd name="T1" fmla="*/ 262 h 10"/>
                  <a:gd name="T2" fmla="*/ 410 w 16"/>
                  <a:gd name="T3" fmla="*/ 372 h 10"/>
                  <a:gd name="T4" fmla="*/ 600 w 16"/>
                  <a:gd name="T5" fmla="*/ 110 h 10"/>
                  <a:gd name="T6" fmla="*/ 190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4" name="Freeform 4531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5" name="Freeform 4532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6" name="Freeform 4533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7" name="Freeform 4534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15"/>
                  <a:gd name="T1" fmla="*/ 262 h 10"/>
                  <a:gd name="T2" fmla="*/ 411 w 15"/>
                  <a:gd name="T3" fmla="*/ 372 h 10"/>
                  <a:gd name="T4" fmla="*/ 564 w 15"/>
                  <a:gd name="T5" fmla="*/ 146 h 10"/>
                  <a:gd name="T6" fmla="*/ 153 w 15"/>
                  <a:gd name="T7" fmla="*/ 0 h 10"/>
                  <a:gd name="T8" fmla="*/ 0 w 15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8" name="Freeform 4535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9" name="Freeform 4536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46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0" name="Freeform 4537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1" name="Freeform 4538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229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2" name="Freeform 4539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" name="Freeform 4540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4" name="Freeform 4541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5" name="Freeform 4542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6" name="Freeform 4543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7" name="Freeform 4544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229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8" name="Freeform 4545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9" name="Freeform 4546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0" name="Freeform 4547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1" name="Freeform 4548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2" name="Freeform 4549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24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3" name="Freeform 4550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7"/>
                  <a:gd name="T1" fmla="*/ 262 h 10"/>
                  <a:gd name="T2" fmla="*/ 420 w 17"/>
                  <a:gd name="T3" fmla="*/ 372 h 10"/>
                  <a:gd name="T4" fmla="*/ 649 w 17"/>
                  <a:gd name="T5" fmla="*/ 146 h 10"/>
                  <a:gd name="T6" fmla="*/ 229 w 17"/>
                  <a:gd name="T7" fmla="*/ 0 h 10"/>
                  <a:gd name="T8" fmla="*/ 0 w 17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4" name="Freeform 4551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5" name="Freeform 4552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6" name="Freeform 4553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7" name="Freeform 4554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227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8" name="Freeform 4555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9" name="Freeform 4556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0" name="Freeform 4557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1" name="Freeform 4558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2" name="Freeform 4559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3" name="Freeform 4560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15"/>
                  <a:gd name="T1" fmla="*/ 230 h 9"/>
                  <a:gd name="T2" fmla="*/ 422 w 15"/>
                  <a:gd name="T3" fmla="*/ 348 h 9"/>
                  <a:gd name="T4" fmla="*/ 577 w 15"/>
                  <a:gd name="T5" fmla="*/ 118 h 9"/>
                  <a:gd name="T6" fmla="*/ 155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4" name="Freeform 4561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5" name="Freeform 4562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6" name="Freeform 4563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7" name="Freeform 4564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15"/>
                  <a:gd name="T1" fmla="*/ 267 h 10"/>
                  <a:gd name="T2" fmla="*/ 422 w 15"/>
                  <a:gd name="T3" fmla="*/ 384 h 10"/>
                  <a:gd name="T4" fmla="*/ 577 w 15"/>
                  <a:gd name="T5" fmla="*/ 118 h 10"/>
                  <a:gd name="T6" fmla="*/ 155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8" name="Freeform 4565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9" name="Freeform 4566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0" name="Freeform 4567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1" name="Freeform 4568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2" name="Freeform 4569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3" name="Freeform 4570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16"/>
                  <a:gd name="T1" fmla="*/ 230 h 9"/>
                  <a:gd name="T2" fmla="*/ 410 w 16"/>
                  <a:gd name="T3" fmla="*/ 348 h 9"/>
                  <a:gd name="T4" fmla="*/ 600 w 16"/>
                  <a:gd name="T5" fmla="*/ 118 h 9"/>
                  <a:gd name="T6" fmla="*/ 153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4" name="Freeform 4571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5" name="Freeform 4572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6" name="Freeform 4573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7" name="Freeform 4574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8" name="Freeform 4575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9" name="Freeform 4576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0" name="Freeform 4577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1" name="Freeform 4578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16"/>
                  <a:gd name="T1" fmla="*/ 274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7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2" name="Freeform 4579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3" name="Freeform 4580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4" name="Freeform 4581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5" name="Freeform 4582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6" name="Freeform 4583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7" name="Freeform 4584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8" name="Freeform 4585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9" name="Freeform 4586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16"/>
                  <a:gd name="T1" fmla="*/ 230 h 9"/>
                  <a:gd name="T2" fmla="*/ 410 w 16"/>
                  <a:gd name="T3" fmla="*/ 348 h 9"/>
                  <a:gd name="T4" fmla="*/ 600 w 16"/>
                  <a:gd name="T5" fmla="*/ 118 h 9"/>
                  <a:gd name="T6" fmla="*/ 227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0" name="Freeform 4587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1" name="Freeform 4588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2" name="Freeform 4589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98"/>
                  <a:gd name="T1" fmla="*/ 44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44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3" name="Freeform 4590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16"/>
                  <a:gd name="T1" fmla="*/ 274 h 9"/>
                  <a:gd name="T2" fmla="*/ 410 w 16"/>
                  <a:gd name="T3" fmla="*/ 348 h 9"/>
                  <a:gd name="T4" fmla="*/ 600 w 16"/>
                  <a:gd name="T5" fmla="*/ 118 h 9"/>
                  <a:gd name="T6" fmla="*/ 190 w 16"/>
                  <a:gd name="T7" fmla="*/ 0 h 9"/>
                  <a:gd name="T8" fmla="*/ 0 w 16"/>
                  <a:gd name="T9" fmla="*/ 27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4" name="Freeform 4591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5" name="Freeform 4592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6" name="Freeform 4593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7" name="Freeform 4594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8" name="Freeform 4595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9" name="Freeform 4596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0" name="Freeform 4597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1" name="Freeform 4598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422 w 15"/>
                  <a:gd name="T3" fmla="*/ 336 h 9"/>
                  <a:gd name="T4" fmla="*/ 577 w 15"/>
                  <a:gd name="T5" fmla="*/ 110 h 9"/>
                  <a:gd name="T6" fmla="*/ 155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2" name="Freeform 4599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3" name="Freeform 4600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384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4" name="Freeform 4601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5" name="Freeform 4602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15"/>
                  <a:gd name="T1" fmla="*/ 262 h 10"/>
                  <a:gd name="T2" fmla="*/ 422 w 15"/>
                  <a:gd name="T3" fmla="*/ 372 h 10"/>
                  <a:gd name="T4" fmla="*/ 577 w 15"/>
                  <a:gd name="T5" fmla="*/ 110 h 10"/>
                  <a:gd name="T6" fmla="*/ 155 w 15"/>
                  <a:gd name="T7" fmla="*/ 0 h 10"/>
                  <a:gd name="T8" fmla="*/ 0 w 15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6" name="Freeform 4603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7" name="Freeform 4604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16"/>
                  <a:gd name="T1" fmla="*/ 263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6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8" name="Freeform 4605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9" name="Freeform 4606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16"/>
                  <a:gd name="T1" fmla="*/ 262 h 10"/>
                  <a:gd name="T2" fmla="*/ 374 w 16"/>
                  <a:gd name="T3" fmla="*/ 372 h 10"/>
                  <a:gd name="T4" fmla="*/ 600 w 16"/>
                  <a:gd name="T5" fmla="*/ 110 h 10"/>
                  <a:gd name="T6" fmla="*/ 190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0" name="Freeform 4607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1" name="Freeform 4608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2" name="Freeform 4609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3" name="Freeform 4610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16"/>
                  <a:gd name="T1" fmla="*/ 226 h 9"/>
                  <a:gd name="T2" fmla="*/ 410 w 16"/>
                  <a:gd name="T3" fmla="*/ 336 h 9"/>
                  <a:gd name="T4" fmla="*/ 600 w 16"/>
                  <a:gd name="T5" fmla="*/ 110 h 9"/>
                  <a:gd name="T6" fmla="*/ 190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4" name="Freeform 4611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5" name="Freeform 4612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6" name="Freeform 4613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7" name="Freeform 4614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8" name="Freeform 4615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9" name="Freeform 4616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0" name="Freeform 4617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1" name="Freeform 4618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2" name="Freeform 4619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3" name="Freeform 4620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4" name="Freeform 4621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5" name="Freeform 4622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6" name="Freeform 4623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7" name="Freeform 4624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8" name="Freeform 4625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9" name="Freeform 4626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0" name="Freeform 4627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8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1" name="Freeform 4628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16"/>
                  <a:gd name="T1" fmla="*/ 230 h 9"/>
                  <a:gd name="T2" fmla="*/ 410 w 16"/>
                  <a:gd name="T3" fmla="*/ 348 h 9"/>
                  <a:gd name="T4" fmla="*/ 600 w 16"/>
                  <a:gd name="T5" fmla="*/ 118 h 9"/>
                  <a:gd name="T6" fmla="*/ 190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2" name="Freeform 4629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3" name="Freeform 4630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4" name="Freeform 4631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5" name="Freeform 4632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6" name="Freeform 4633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7" name="Freeform 4634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8" name="Freeform 4635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9" name="Freeform 4636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15"/>
                  <a:gd name="T1" fmla="*/ 230 h 9"/>
                  <a:gd name="T2" fmla="*/ 422 w 15"/>
                  <a:gd name="T3" fmla="*/ 348 h 9"/>
                  <a:gd name="T4" fmla="*/ 577 w 15"/>
                  <a:gd name="T5" fmla="*/ 118 h 9"/>
                  <a:gd name="T6" fmla="*/ 155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0" name="Freeform 4637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1" name="Freeform 4638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2" name="Freeform 4639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3" name="Freeform 4640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4" name="Freeform 4641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5" name="Freeform 4642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20 w 17"/>
                  <a:gd name="T3" fmla="*/ 384 h 10"/>
                  <a:gd name="T4" fmla="*/ 649 w 17"/>
                  <a:gd name="T5" fmla="*/ 155 h 10"/>
                  <a:gd name="T6" fmla="*/ 229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6" name="Freeform 4643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7" name="Freeform 4644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8" name="Freeform 4645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8 w 98"/>
                  <a:gd name="T3" fmla="*/ 50 h 50"/>
                  <a:gd name="T4" fmla="*/ 98 w 98"/>
                  <a:gd name="T5" fmla="*/ 19 h 50"/>
                  <a:gd name="T6" fmla="*/ 30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9" name="Freeform 4646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16"/>
                  <a:gd name="T1" fmla="*/ 231 h 8"/>
                  <a:gd name="T2" fmla="*/ 410 w 16"/>
                  <a:gd name="T3" fmla="*/ 312 h 8"/>
                  <a:gd name="T4" fmla="*/ 600 w 16"/>
                  <a:gd name="T5" fmla="*/ 119 h 8"/>
                  <a:gd name="T6" fmla="*/ 190 w 16"/>
                  <a:gd name="T7" fmla="*/ 0 h 8"/>
                  <a:gd name="T8" fmla="*/ 0 w 16"/>
                  <a:gd name="T9" fmla="*/ 23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0" name="Freeform 4647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1" name="Freeform 4648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2" name="Freeform 4649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3" name="Freeform 4650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4" name="Freeform 4651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5" name="Freeform 4652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6" name="Freeform 4653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7" name="Freeform 4654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384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8" name="Freeform 4655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9" name="Freeform 4656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0" name="Freeform 4657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99"/>
                  <a:gd name="T1" fmla="*/ 38 h 50"/>
                  <a:gd name="T2" fmla="*/ 68 w 99"/>
                  <a:gd name="T3" fmla="*/ 50 h 50"/>
                  <a:gd name="T4" fmla="*/ 99 w 99"/>
                  <a:gd name="T5" fmla="*/ 13 h 50"/>
                  <a:gd name="T6" fmla="*/ 31 w 99"/>
                  <a:gd name="T7" fmla="*/ 0 h 50"/>
                  <a:gd name="T8" fmla="*/ 0 w 99"/>
                  <a:gd name="T9" fmla="*/ 38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8"/>
                    </a:moveTo>
                    <a:lnTo>
                      <a:pt x="68" y="50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1" name="Freeform 4658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16"/>
                  <a:gd name="T1" fmla="*/ 231 h 8"/>
                  <a:gd name="T2" fmla="*/ 421 w 16"/>
                  <a:gd name="T3" fmla="*/ 312 h 8"/>
                  <a:gd name="T4" fmla="*/ 613 w 16"/>
                  <a:gd name="T5" fmla="*/ 81 h 8"/>
                  <a:gd name="T6" fmla="*/ 192 w 16"/>
                  <a:gd name="T7" fmla="*/ 0 h 8"/>
                  <a:gd name="T8" fmla="*/ 0 w 16"/>
                  <a:gd name="T9" fmla="*/ 23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2" name="Freeform 4659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3" name="Freeform 4660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4" name="Freeform 4661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5" name="Freeform 4662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6" name="Freeform 4663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3" name="Group 4664"/>
            <p:cNvGrpSpPr>
              <a:grpSpLocks/>
            </p:cNvGrpSpPr>
            <p:nvPr/>
          </p:nvGrpSpPr>
          <p:grpSpPr bwMode="auto">
            <a:xfrm>
              <a:off x="1651" y="2514"/>
              <a:ext cx="3359" cy="167"/>
              <a:chOff x="1651" y="2514"/>
              <a:chExt cx="3359" cy="167"/>
            </a:xfrm>
          </p:grpSpPr>
          <p:sp>
            <p:nvSpPr>
              <p:cNvPr id="43247" name="Freeform 4665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8" name="Freeform 4666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9" name="Freeform 4667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0" name="Freeform 4668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5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5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1" name="Freeform 4669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58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2" name="Freeform 4670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3" name="Freeform 4671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16"/>
                  <a:gd name="T1" fmla="*/ 227 h 8"/>
                  <a:gd name="T2" fmla="*/ 421 w 16"/>
                  <a:gd name="T3" fmla="*/ 300 h 8"/>
                  <a:gd name="T4" fmla="*/ 613 w 16"/>
                  <a:gd name="T5" fmla="*/ 73 h 8"/>
                  <a:gd name="T6" fmla="*/ 192 w 16"/>
                  <a:gd name="T7" fmla="*/ 0 h 8"/>
                  <a:gd name="T8" fmla="*/ 0 w 16"/>
                  <a:gd name="T9" fmla="*/ 22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4" name="Freeform 4672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5" name="Freeform 4673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6" name="Freeform 4674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7" name="Freeform 4675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15"/>
                  <a:gd name="T1" fmla="*/ 226 h 9"/>
                  <a:gd name="T2" fmla="*/ 422 w 15"/>
                  <a:gd name="T3" fmla="*/ 336 h 9"/>
                  <a:gd name="T4" fmla="*/ 577 w 15"/>
                  <a:gd name="T5" fmla="*/ 110 h 9"/>
                  <a:gd name="T6" fmla="*/ 155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8" name="Freeform 4676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9" name="Freeform 4677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16"/>
                  <a:gd name="T1" fmla="*/ 263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6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0" name="Freeform 4678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1" name="Freeform 4679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2" name="Freeform 4680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3" name="Freeform 4681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229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4" name="Freeform 4682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5" name="Freeform 4683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6" name="Freeform 4684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98"/>
                  <a:gd name="T1" fmla="*/ 31 h 49"/>
                  <a:gd name="T2" fmla="*/ 67 w 98"/>
                  <a:gd name="T3" fmla="*/ 49 h 49"/>
                  <a:gd name="T4" fmla="*/ 98 w 98"/>
                  <a:gd name="T5" fmla="*/ 12 h 49"/>
                  <a:gd name="T6" fmla="*/ 30 w 98"/>
                  <a:gd name="T7" fmla="*/ 0 h 49"/>
                  <a:gd name="T8" fmla="*/ 0 w 98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1"/>
                    </a:moveTo>
                    <a:lnTo>
                      <a:pt x="67" y="49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7" name="Freeform 4685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16"/>
                  <a:gd name="T1" fmla="*/ 190 h 8"/>
                  <a:gd name="T2" fmla="*/ 410 w 16"/>
                  <a:gd name="T3" fmla="*/ 300 h 8"/>
                  <a:gd name="T4" fmla="*/ 600 w 16"/>
                  <a:gd name="T5" fmla="*/ 73 h 8"/>
                  <a:gd name="T6" fmla="*/ 190 w 16"/>
                  <a:gd name="T7" fmla="*/ 0 h 8"/>
                  <a:gd name="T8" fmla="*/ 0 w 16"/>
                  <a:gd name="T9" fmla="*/ 19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8" name="Freeform 4686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9" name="Freeform 4687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227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0" name="Freeform 4688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1" name="Freeform 4689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55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2" name="Freeform 4690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3" name="Freeform 4691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16"/>
                  <a:gd name="T1" fmla="*/ 227 h 8"/>
                  <a:gd name="T2" fmla="*/ 421 w 16"/>
                  <a:gd name="T3" fmla="*/ 300 h 8"/>
                  <a:gd name="T4" fmla="*/ 613 w 16"/>
                  <a:gd name="T5" fmla="*/ 110 h 8"/>
                  <a:gd name="T6" fmla="*/ 192 w 16"/>
                  <a:gd name="T7" fmla="*/ 0 h 8"/>
                  <a:gd name="T8" fmla="*/ 0 w 16"/>
                  <a:gd name="T9" fmla="*/ 22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4" name="Freeform 4692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5" name="Freeform 4693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7"/>
                  <a:gd name="T1" fmla="*/ 230 h 9"/>
                  <a:gd name="T2" fmla="*/ 420 w 17"/>
                  <a:gd name="T3" fmla="*/ 348 h 9"/>
                  <a:gd name="T4" fmla="*/ 649 w 17"/>
                  <a:gd name="T5" fmla="*/ 118 h 9"/>
                  <a:gd name="T6" fmla="*/ 229 w 17"/>
                  <a:gd name="T7" fmla="*/ 0 h 9"/>
                  <a:gd name="T8" fmla="*/ 0 w 17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6" name="Freeform 4694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7" name="Freeform 4695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8" name="Freeform 4696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9" name="Freeform 4697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16"/>
                  <a:gd name="T1" fmla="*/ 227 h 8"/>
                  <a:gd name="T2" fmla="*/ 421 w 16"/>
                  <a:gd name="T3" fmla="*/ 300 h 8"/>
                  <a:gd name="T4" fmla="*/ 613 w 16"/>
                  <a:gd name="T5" fmla="*/ 110 h 8"/>
                  <a:gd name="T6" fmla="*/ 192 w 16"/>
                  <a:gd name="T7" fmla="*/ 0 h 8"/>
                  <a:gd name="T8" fmla="*/ 0 w 16"/>
                  <a:gd name="T9" fmla="*/ 22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0" name="Freeform 4698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1" name="Freeform 4699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2" name="Freeform 4700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3" name="Freeform 4701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58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4" name="Freeform 4702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5" name="Freeform 4703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16"/>
                  <a:gd name="T1" fmla="*/ 227 h 8"/>
                  <a:gd name="T2" fmla="*/ 421 w 16"/>
                  <a:gd name="T3" fmla="*/ 300 h 8"/>
                  <a:gd name="T4" fmla="*/ 613 w 16"/>
                  <a:gd name="T5" fmla="*/ 110 h 8"/>
                  <a:gd name="T6" fmla="*/ 192 w 16"/>
                  <a:gd name="T7" fmla="*/ 0 h 8"/>
                  <a:gd name="T8" fmla="*/ 0 w 16"/>
                  <a:gd name="T9" fmla="*/ 22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6" name="Freeform 4704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7" name="Freeform 4705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374 w 16"/>
                  <a:gd name="T3" fmla="*/ 384 h 10"/>
                  <a:gd name="T4" fmla="*/ 600 w 16"/>
                  <a:gd name="T5" fmla="*/ 155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8" name="Freeform 4706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9" name="Freeform 4707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15"/>
                  <a:gd name="T1" fmla="*/ 230 h 9"/>
                  <a:gd name="T2" fmla="*/ 411 w 15"/>
                  <a:gd name="T3" fmla="*/ 348 h 9"/>
                  <a:gd name="T4" fmla="*/ 564 w 15"/>
                  <a:gd name="T5" fmla="*/ 118 h 9"/>
                  <a:gd name="T6" fmla="*/ 153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0" name="Freeform 4708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1" name="Freeform 4709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16"/>
                  <a:gd name="T1" fmla="*/ 230 h 9"/>
                  <a:gd name="T2" fmla="*/ 410 w 16"/>
                  <a:gd name="T3" fmla="*/ 348 h 9"/>
                  <a:gd name="T4" fmla="*/ 600 w 16"/>
                  <a:gd name="T5" fmla="*/ 118 h 9"/>
                  <a:gd name="T6" fmla="*/ 190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2" name="Freeform 4710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3" name="Freeform 4711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384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4" name="Freeform 4712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5" name="Freeform 4713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15"/>
                  <a:gd name="T1" fmla="*/ 230 h 9"/>
                  <a:gd name="T2" fmla="*/ 411 w 15"/>
                  <a:gd name="T3" fmla="*/ 348 h 9"/>
                  <a:gd name="T4" fmla="*/ 564 w 15"/>
                  <a:gd name="T5" fmla="*/ 118 h 9"/>
                  <a:gd name="T6" fmla="*/ 153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6" name="Freeform 4714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7" name="Freeform 4715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8" name="Freeform 4716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9" name="Freeform 4717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0" name="Freeform 4718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1" name="Freeform 4719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2" name="Freeform 4720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99"/>
                  <a:gd name="T1" fmla="*/ 37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3" name="Freeform 4721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16"/>
                  <a:gd name="T1" fmla="*/ 231 h 8"/>
                  <a:gd name="T2" fmla="*/ 421 w 16"/>
                  <a:gd name="T3" fmla="*/ 312 h 8"/>
                  <a:gd name="T4" fmla="*/ 613 w 16"/>
                  <a:gd name="T5" fmla="*/ 119 h 8"/>
                  <a:gd name="T6" fmla="*/ 192 w 16"/>
                  <a:gd name="T7" fmla="*/ 0 h 8"/>
                  <a:gd name="T8" fmla="*/ 0 w 16"/>
                  <a:gd name="T9" fmla="*/ 23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4" name="Freeform 4722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5" name="Freeform 4723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6" name="Freeform 4724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7" name="Freeform 4725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16"/>
                  <a:gd name="T1" fmla="*/ 226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2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8" name="Freeform 4726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3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9" name="Freeform 4727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16"/>
                  <a:gd name="T1" fmla="*/ 195 h 7"/>
                  <a:gd name="T2" fmla="*/ 421 w 16"/>
                  <a:gd name="T3" fmla="*/ 277 h 7"/>
                  <a:gd name="T4" fmla="*/ 613 w 16"/>
                  <a:gd name="T5" fmla="*/ 82 h 7"/>
                  <a:gd name="T6" fmla="*/ 192 w 16"/>
                  <a:gd name="T7" fmla="*/ 0 h 7"/>
                  <a:gd name="T8" fmla="*/ 0 w 16"/>
                  <a:gd name="T9" fmla="*/ 19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0" name="Freeform 4728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1" name="Freeform 4729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229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2" name="Freeform 4730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3" name="Freeform 4731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58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4" name="Freeform 4732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5" name="Freeform 4733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16"/>
                  <a:gd name="T1" fmla="*/ 195 h 7"/>
                  <a:gd name="T2" fmla="*/ 421 w 16"/>
                  <a:gd name="T3" fmla="*/ 277 h 7"/>
                  <a:gd name="T4" fmla="*/ 613 w 16"/>
                  <a:gd name="T5" fmla="*/ 119 h 7"/>
                  <a:gd name="T6" fmla="*/ 192 w 16"/>
                  <a:gd name="T7" fmla="*/ 0 h 7"/>
                  <a:gd name="T8" fmla="*/ 0 w 16"/>
                  <a:gd name="T9" fmla="*/ 19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6" name="Freeform 4734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7" name="Freeform 4735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229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8" name="Freeform 4736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24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9" name="Freeform 4737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15"/>
                  <a:gd name="T1" fmla="*/ 262 h 10"/>
                  <a:gd name="T2" fmla="*/ 422 w 15"/>
                  <a:gd name="T3" fmla="*/ 372 h 10"/>
                  <a:gd name="T4" fmla="*/ 577 w 15"/>
                  <a:gd name="T5" fmla="*/ 146 h 10"/>
                  <a:gd name="T6" fmla="*/ 155 w 15"/>
                  <a:gd name="T7" fmla="*/ 0 h 10"/>
                  <a:gd name="T8" fmla="*/ 0 w 15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0" name="Freeform 4738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1" name="Freeform 4739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16"/>
                  <a:gd name="T1" fmla="*/ 191 h 6"/>
                  <a:gd name="T2" fmla="*/ 421 w 16"/>
                  <a:gd name="T3" fmla="*/ 228 h 6"/>
                  <a:gd name="T4" fmla="*/ 613 w 16"/>
                  <a:gd name="T5" fmla="*/ 74 h 6"/>
                  <a:gd name="T6" fmla="*/ 192 w 16"/>
                  <a:gd name="T7" fmla="*/ 0 h 6"/>
                  <a:gd name="T8" fmla="*/ 0 w 16"/>
                  <a:gd name="T9" fmla="*/ 19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2" name="Freeform 4740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3" name="Freeform 4741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7"/>
                  <a:gd name="T1" fmla="*/ 226 h 9"/>
                  <a:gd name="T2" fmla="*/ 420 w 17"/>
                  <a:gd name="T3" fmla="*/ 336 h 9"/>
                  <a:gd name="T4" fmla="*/ 649 w 17"/>
                  <a:gd name="T5" fmla="*/ 110 h 9"/>
                  <a:gd name="T6" fmla="*/ 229 w 17"/>
                  <a:gd name="T7" fmla="*/ 0 h 9"/>
                  <a:gd name="T8" fmla="*/ 0 w 17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4" name="Freeform 4742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7 w 92"/>
                  <a:gd name="T3" fmla="*/ 55 h 55"/>
                  <a:gd name="T4" fmla="*/ 92 w 92"/>
                  <a:gd name="T5" fmla="*/ 18 h 55"/>
                  <a:gd name="T6" fmla="*/ 24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5" name="Freeform 4743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15"/>
                  <a:gd name="T1" fmla="*/ 226 h 9"/>
                  <a:gd name="T2" fmla="*/ 411 w 15"/>
                  <a:gd name="T3" fmla="*/ 336 h 9"/>
                  <a:gd name="T4" fmla="*/ 564 w 15"/>
                  <a:gd name="T5" fmla="*/ 110 h 9"/>
                  <a:gd name="T6" fmla="*/ 153 w 15"/>
                  <a:gd name="T7" fmla="*/ 0 h 9"/>
                  <a:gd name="T8" fmla="*/ 0 w 15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6" name="Freeform 4744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98"/>
                  <a:gd name="T1" fmla="*/ 37 h 43"/>
                  <a:gd name="T2" fmla="*/ 68 w 98"/>
                  <a:gd name="T3" fmla="*/ 43 h 43"/>
                  <a:gd name="T4" fmla="*/ 98 w 98"/>
                  <a:gd name="T5" fmla="*/ 18 h 43"/>
                  <a:gd name="T6" fmla="*/ 30 w 98"/>
                  <a:gd name="T7" fmla="*/ 0 h 43"/>
                  <a:gd name="T8" fmla="*/ 0 w 98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7" name="Freeform 4745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16"/>
                  <a:gd name="T1" fmla="*/ 227 h 7"/>
                  <a:gd name="T2" fmla="*/ 410 w 16"/>
                  <a:gd name="T3" fmla="*/ 264 h 7"/>
                  <a:gd name="T4" fmla="*/ 600 w 16"/>
                  <a:gd name="T5" fmla="*/ 111 h 7"/>
                  <a:gd name="T6" fmla="*/ 190 w 16"/>
                  <a:gd name="T7" fmla="*/ 0 h 7"/>
                  <a:gd name="T8" fmla="*/ 0 w 16"/>
                  <a:gd name="T9" fmla="*/ 22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8" name="Freeform 4746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9" name="Freeform 4747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7"/>
                  <a:gd name="T1" fmla="*/ 262 h 10"/>
                  <a:gd name="T2" fmla="*/ 420 w 17"/>
                  <a:gd name="T3" fmla="*/ 372 h 10"/>
                  <a:gd name="T4" fmla="*/ 649 w 17"/>
                  <a:gd name="T5" fmla="*/ 110 h 10"/>
                  <a:gd name="T6" fmla="*/ 229 w 17"/>
                  <a:gd name="T7" fmla="*/ 0 h 10"/>
                  <a:gd name="T8" fmla="*/ 0 w 17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0" name="Freeform 4748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24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1" name="Freeform 4749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55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2" name="Freeform 4750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3" name="Freeform 4751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16"/>
                  <a:gd name="T1" fmla="*/ 227 h 7"/>
                  <a:gd name="T2" fmla="*/ 421 w 16"/>
                  <a:gd name="T3" fmla="*/ 264 h 7"/>
                  <a:gd name="T4" fmla="*/ 613 w 16"/>
                  <a:gd name="T5" fmla="*/ 74 h 7"/>
                  <a:gd name="T6" fmla="*/ 192 w 16"/>
                  <a:gd name="T7" fmla="*/ 0 h 7"/>
                  <a:gd name="T8" fmla="*/ 0 w 16"/>
                  <a:gd name="T9" fmla="*/ 22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4" name="Freeform 4752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5" name="Freeform 4753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7"/>
                  <a:gd name="T1" fmla="*/ 226 h 9"/>
                  <a:gd name="T2" fmla="*/ 420 w 17"/>
                  <a:gd name="T3" fmla="*/ 336 h 9"/>
                  <a:gd name="T4" fmla="*/ 649 w 17"/>
                  <a:gd name="T5" fmla="*/ 110 h 9"/>
                  <a:gd name="T6" fmla="*/ 229 w 17"/>
                  <a:gd name="T7" fmla="*/ 0 h 9"/>
                  <a:gd name="T8" fmla="*/ 0 w 17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6" name="Freeform 4754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7" name="Freeform 4755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8" name="Freeform 4756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9" name="Freeform 4757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16"/>
                  <a:gd name="T1" fmla="*/ 227 h 8"/>
                  <a:gd name="T2" fmla="*/ 421 w 16"/>
                  <a:gd name="T3" fmla="*/ 300 h 8"/>
                  <a:gd name="T4" fmla="*/ 613 w 16"/>
                  <a:gd name="T5" fmla="*/ 73 h 8"/>
                  <a:gd name="T6" fmla="*/ 192 w 16"/>
                  <a:gd name="T7" fmla="*/ 0 h 8"/>
                  <a:gd name="T8" fmla="*/ 0 w 16"/>
                  <a:gd name="T9" fmla="*/ 22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0" name="Freeform 4758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1" name="Freeform 4759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16"/>
                  <a:gd name="T1" fmla="*/ 190 h 8"/>
                  <a:gd name="T2" fmla="*/ 421 w 16"/>
                  <a:gd name="T3" fmla="*/ 300 h 8"/>
                  <a:gd name="T4" fmla="*/ 613 w 16"/>
                  <a:gd name="T5" fmla="*/ 110 h 8"/>
                  <a:gd name="T6" fmla="*/ 192 w 16"/>
                  <a:gd name="T7" fmla="*/ 0 h 8"/>
                  <a:gd name="T8" fmla="*/ 0 w 16"/>
                  <a:gd name="T9" fmla="*/ 19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2" name="Freeform 4760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3" name="Freeform 4761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16"/>
                  <a:gd name="T1" fmla="*/ 263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6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4" name="Freeform 4762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5" name="Freeform 4763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58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6" name="Freeform 4764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98"/>
                  <a:gd name="T1" fmla="*/ 31 h 43"/>
                  <a:gd name="T2" fmla="*/ 68 w 98"/>
                  <a:gd name="T3" fmla="*/ 43 h 43"/>
                  <a:gd name="T4" fmla="*/ 98 w 98"/>
                  <a:gd name="T5" fmla="*/ 18 h 43"/>
                  <a:gd name="T6" fmla="*/ 31 w 98"/>
                  <a:gd name="T7" fmla="*/ 0 h 43"/>
                  <a:gd name="T8" fmla="*/ 0 w 98"/>
                  <a:gd name="T9" fmla="*/ 3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1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7" name="Freeform 4765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16"/>
                  <a:gd name="T1" fmla="*/ 190 h 7"/>
                  <a:gd name="T2" fmla="*/ 410 w 16"/>
                  <a:gd name="T3" fmla="*/ 264 h 7"/>
                  <a:gd name="T4" fmla="*/ 600 w 16"/>
                  <a:gd name="T5" fmla="*/ 111 h 7"/>
                  <a:gd name="T6" fmla="*/ 190 w 16"/>
                  <a:gd name="T7" fmla="*/ 0 h 7"/>
                  <a:gd name="T8" fmla="*/ 0 w 16"/>
                  <a:gd name="T9" fmla="*/ 19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8" name="Freeform 4766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9" name="Freeform 4767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0" name="Freeform 4768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1" name="Freeform 4769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15"/>
                  <a:gd name="T1" fmla="*/ 267 h 10"/>
                  <a:gd name="T2" fmla="*/ 411 w 15"/>
                  <a:gd name="T3" fmla="*/ 384 h 10"/>
                  <a:gd name="T4" fmla="*/ 564 w 15"/>
                  <a:gd name="T5" fmla="*/ 118 h 10"/>
                  <a:gd name="T6" fmla="*/ 153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2" name="Freeform 4770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3" name="Freeform 4771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16"/>
                  <a:gd name="T1" fmla="*/ 155 h 5"/>
                  <a:gd name="T2" fmla="*/ 421 w 16"/>
                  <a:gd name="T3" fmla="*/ 192 h 5"/>
                  <a:gd name="T4" fmla="*/ 613 w 16"/>
                  <a:gd name="T5" fmla="*/ 74 h 5"/>
                  <a:gd name="T6" fmla="*/ 192 w 16"/>
                  <a:gd name="T7" fmla="*/ 0 h 5"/>
                  <a:gd name="T8" fmla="*/ 0 w 16"/>
                  <a:gd name="T9" fmla="*/ 15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4" name="Freeform 4772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5" name="Freeform 4773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6" name="Freeform 4774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7" name="Freeform 4775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15"/>
                  <a:gd name="T1" fmla="*/ 230 h 9"/>
                  <a:gd name="T2" fmla="*/ 422 w 15"/>
                  <a:gd name="T3" fmla="*/ 348 h 9"/>
                  <a:gd name="T4" fmla="*/ 577 w 15"/>
                  <a:gd name="T5" fmla="*/ 118 h 9"/>
                  <a:gd name="T6" fmla="*/ 155 w 15"/>
                  <a:gd name="T7" fmla="*/ 0 h 9"/>
                  <a:gd name="T8" fmla="*/ 0 w 15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8" name="Freeform 4776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9" name="Freeform 4777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16"/>
                  <a:gd name="T1" fmla="*/ 155 h 5"/>
                  <a:gd name="T2" fmla="*/ 421 w 16"/>
                  <a:gd name="T3" fmla="*/ 192 h 5"/>
                  <a:gd name="T4" fmla="*/ 613 w 16"/>
                  <a:gd name="T5" fmla="*/ 74 h 5"/>
                  <a:gd name="T6" fmla="*/ 192 w 16"/>
                  <a:gd name="T7" fmla="*/ 0 h 5"/>
                  <a:gd name="T8" fmla="*/ 0 w 16"/>
                  <a:gd name="T9" fmla="*/ 15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0" name="Freeform 4778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1" name="Freeform 4779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2" name="Freeform 4780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3" name="Freeform 4781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55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4" name="Freeform 4782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98"/>
                  <a:gd name="T1" fmla="*/ 25 h 31"/>
                  <a:gd name="T2" fmla="*/ 67 w 98"/>
                  <a:gd name="T3" fmla="*/ 31 h 31"/>
                  <a:gd name="T4" fmla="*/ 98 w 98"/>
                  <a:gd name="T5" fmla="*/ 12 h 31"/>
                  <a:gd name="T6" fmla="*/ 30 w 98"/>
                  <a:gd name="T7" fmla="*/ 0 h 31"/>
                  <a:gd name="T8" fmla="*/ 0 w 98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25"/>
                    </a:moveTo>
                    <a:lnTo>
                      <a:pt x="67" y="31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5" name="Freeform 4783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16"/>
                  <a:gd name="T1" fmla="*/ 155 h 5"/>
                  <a:gd name="T2" fmla="*/ 410 w 16"/>
                  <a:gd name="T3" fmla="*/ 192 h 5"/>
                  <a:gd name="T4" fmla="*/ 600 w 16"/>
                  <a:gd name="T5" fmla="*/ 74 h 5"/>
                  <a:gd name="T6" fmla="*/ 190 w 16"/>
                  <a:gd name="T7" fmla="*/ 0 h 5"/>
                  <a:gd name="T8" fmla="*/ 0 w 16"/>
                  <a:gd name="T9" fmla="*/ 15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6" name="Freeform 4784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7" name="Freeform 4785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227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8" name="Freeform 4786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9" name="Freeform 4787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0" name="Freeform 4788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99"/>
                  <a:gd name="T1" fmla="*/ 31 h 37"/>
                  <a:gd name="T2" fmla="*/ 68 w 99"/>
                  <a:gd name="T3" fmla="*/ 37 h 37"/>
                  <a:gd name="T4" fmla="*/ 99 w 99"/>
                  <a:gd name="T5" fmla="*/ 19 h 37"/>
                  <a:gd name="T6" fmla="*/ 31 w 99"/>
                  <a:gd name="T7" fmla="*/ 0 h 37"/>
                  <a:gd name="T8" fmla="*/ 0 w 99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1"/>
                    </a:moveTo>
                    <a:lnTo>
                      <a:pt x="68" y="37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1" name="Freeform 4789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16"/>
                  <a:gd name="T1" fmla="*/ 191 h 6"/>
                  <a:gd name="T2" fmla="*/ 421 w 16"/>
                  <a:gd name="T3" fmla="*/ 228 h 6"/>
                  <a:gd name="T4" fmla="*/ 613 w 16"/>
                  <a:gd name="T5" fmla="*/ 117 h 6"/>
                  <a:gd name="T6" fmla="*/ 192 w 16"/>
                  <a:gd name="T7" fmla="*/ 0 h 6"/>
                  <a:gd name="T8" fmla="*/ 0 w 16"/>
                  <a:gd name="T9" fmla="*/ 19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2" name="Freeform 4790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3" name="Freeform 4791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4" name="Freeform 4792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5" name="Freeform 4793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6" name="Freeform 4794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7" name="Freeform 4795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16"/>
                  <a:gd name="T1" fmla="*/ 227 h 7"/>
                  <a:gd name="T2" fmla="*/ 421 w 16"/>
                  <a:gd name="T3" fmla="*/ 264 h 7"/>
                  <a:gd name="T4" fmla="*/ 613 w 16"/>
                  <a:gd name="T5" fmla="*/ 111 h 7"/>
                  <a:gd name="T6" fmla="*/ 192 w 16"/>
                  <a:gd name="T7" fmla="*/ 0 h 7"/>
                  <a:gd name="T8" fmla="*/ 0 w 16"/>
                  <a:gd name="T9" fmla="*/ 22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8" name="Freeform 4796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9" name="Freeform 4797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16"/>
                  <a:gd name="T1" fmla="*/ 194 h 8"/>
                  <a:gd name="T2" fmla="*/ 421 w 16"/>
                  <a:gd name="T3" fmla="*/ 312 h 8"/>
                  <a:gd name="T4" fmla="*/ 613 w 16"/>
                  <a:gd name="T5" fmla="*/ 119 h 8"/>
                  <a:gd name="T6" fmla="*/ 192 w 16"/>
                  <a:gd name="T7" fmla="*/ 0 h 8"/>
                  <a:gd name="T8" fmla="*/ 0 w 16"/>
                  <a:gd name="T9" fmla="*/ 19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0" name="Freeform 4798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1" name="Freeform 4799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16"/>
                  <a:gd name="T1" fmla="*/ 239 h 7"/>
                  <a:gd name="T2" fmla="*/ 421 w 16"/>
                  <a:gd name="T3" fmla="*/ 277 h 7"/>
                  <a:gd name="T4" fmla="*/ 613 w 16"/>
                  <a:gd name="T5" fmla="*/ 119 h 7"/>
                  <a:gd name="T6" fmla="*/ 192 w 16"/>
                  <a:gd name="T7" fmla="*/ 0 h 7"/>
                  <a:gd name="T8" fmla="*/ 0 w 16"/>
                  <a:gd name="T9" fmla="*/ 239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2" name="Freeform 4800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98"/>
                  <a:gd name="T1" fmla="*/ 25 h 37"/>
                  <a:gd name="T2" fmla="*/ 67 w 98"/>
                  <a:gd name="T3" fmla="*/ 37 h 37"/>
                  <a:gd name="T4" fmla="*/ 98 w 98"/>
                  <a:gd name="T5" fmla="*/ 13 h 37"/>
                  <a:gd name="T6" fmla="*/ 30 w 98"/>
                  <a:gd name="T7" fmla="*/ 0 h 37"/>
                  <a:gd name="T8" fmla="*/ 0 w 98"/>
                  <a:gd name="T9" fmla="*/ 2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25"/>
                    </a:moveTo>
                    <a:lnTo>
                      <a:pt x="67" y="37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3" name="Freeform 4801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16"/>
                  <a:gd name="T1" fmla="*/ 154 h 6"/>
                  <a:gd name="T2" fmla="*/ 410 w 16"/>
                  <a:gd name="T3" fmla="*/ 228 h 6"/>
                  <a:gd name="T4" fmla="*/ 600 w 16"/>
                  <a:gd name="T5" fmla="*/ 74 h 6"/>
                  <a:gd name="T6" fmla="*/ 190 w 16"/>
                  <a:gd name="T7" fmla="*/ 0 h 6"/>
                  <a:gd name="T8" fmla="*/ 0 w 16"/>
                  <a:gd name="T9" fmla="*/ 15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4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4" name="Freeform 4802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98"/>
                  <a:gd name="T1" fmla="*/ 37 h 49"/>
                  <a:gd name="T2" fmla="*/ 68 w 98"/>
                  <a:gd name="T3" fmla="*/ 49 h 49"/>
                  <a:gd name="T4" fmla="*/ 98 w 98"/>
                  <a:gd name="T5" fmla="*/ 18 h 49"/>
                  <a:gd name="T6" fmla="*/ 31 w 98"/>
                  <a:gd name="T7" fmla="*/ 0 h 49"/>
                  <a:gd name="T8" fmla="*/ 0 w 98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5" name="Freeform 4803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16"/>
                  <a:gd name="T1" fmla="*/ 227 h 8"/>
                  <a:gd name="T2" fmla="*/ 410 w 16"/>
                  <a:gd name="T3" fmla="*/ 300 h 8"/>
                  <a:gd name="T4" fmla="*/ 600 w 16"/>
                  <a:gd name="T5" fmla="*/ 110 h 8"/>
                  <a:gd name="T6" fmla="*/ 190 w 16"/>
                  <a:gd name="T7" fmla="*/ 0 h 8"/>
                  <a:gd name="T8" fmla="*/ 0 w 16"/>
                  <a:gd name="T9" fmla="*/ 22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6" name="Freeform 4804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7" name="Freeform 4805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15"/>
                  <a:gd name="T1" fmla="*/ 262 h 10"/>
                  <a:gd name="T2" fmla="*/ 411 w 15"/>
                  <a:gd name="T3" fmla="*/ 372 h 10"/>
                  <a:gd name="T4" fmla="*/ 564 w 15"/>
                  <a:gd name="T5" fmla="*/ 146 h 10"/>
                  <a:gd name="T6" fmla="*/ 153 w 15"/>
                  <a:gd name="T7" fmla="*/ 0 h 10"/>
                  <a:gd name="T8" fmla="*/ 0 w 15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8" name="Freeform 4806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99"/>
                  <a:gd name="T1" fmla="*/ 19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1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19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9" name="Freeform 4807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16"/>
                  <a:gd name="T1" fmla="*/ 118 h 5"/>
                  <a:gd name="T2" fmla="*/ 421 w 16"/>
                  <a:gd name="T3" fmla="*/ 192 h 5"/>
                  <a:gd name="T4" fmla="*/ 613 w 16"/>
                  <a:gd name="T5" fmla="*/ 74 h 5"/>
                  <a:gd name="T6" fmla="*/ 192 w 16"/>
                  <a:gd name="T7" fmla="*/ 0 h 5"/>
                  <a:gd name="T8" fmla="*/ 0 w 16"/>
                  <a:gd name="T9" fmla="*/ 11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0" name="Freeform 4808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1" name="Freeform 4809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16"/>
                  <a:gd name="T1" fmla="*/ 263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6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2" name="Freeform 4810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3" name="Freeform 4811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16"/>
                  <a:gd name="T1" fmla="*/ 226 h 10"/>
                  <a:gd name="T2" fmla="*/ 421 w 16"/>
                  <a:gd name="T3" fmla="*/ 372 h 10"/>
                  <a:gd name="T4" fmla="*/ 613 w 16"/>
                  <a:gd name="T5" fmla="*/ 110 h 10"/>
                  <a:gd name="T6" fmla="*/ 155 w 16"/>
                  <a:gd name="T7" fmla="*/ 0 h 10"/>
                  <a:gd name="T8" fmla="*/ 0 w 16"/>
                  <a:gd name="T9" fmla="*/ 22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4" name="Freeform 4812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9 h 19"/>
                  <a:gd name="T4" fmla="*/ 99 w 99"/>
                  <a:gd name="T5" fmla="*/ 13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5" name="Freeform 4813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16"/>
                  <a:gd name="T1" fmla="*/ 120 h 3"/>
                  <a:gd name="T2" fmla="*/ 421 w 16"/>
                  <a:gd name="T3" fmla="*/ 120 h 3"/>
                  <a:gd name="T4" fmla="*/ 613 w 16"/>
                  <a:gd name="T5" fmla="*/ 82 h 3"/>
                  <a:gd name="T6" fmla="*/ 192 w 16"/>
                  <a:gd name="T7" fmla="*/ 0 h 3"/>
                  <a:gd name="T8" fmla="*/ 0 w 16"/>
                  <a:gd name="T9" fmla="*/ 12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3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6" name="Freeform 4814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7" name="Freeform 4815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16"/>
                  <a:gd name="T1" fmla="*/ 263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6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8" name="Freeform 4816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9" name="Freeform 4817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0" name="Freeform 4818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3 h 19"/>
                  <a:gd name="T4" fmla="*/ 99 w 99"/>
                  <a:gd name="T5" fmla="*/ 7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3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1" name="Freeform 4819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16"/>
                  <a:gd name="T1" fmla="*/ 120 h 3"/>
                  <a:gd name="T2" fmla="*/ 421 w 16"/>
                  <a:gd name="T3" fmla="*/ 82 h 3"/>
                  <a:gd name="T4" fmla="*/ 613 w 16"/>
                  <a:gd name="T5" fmla="*/ 38 h 3"/>
                  <a:gd name="T6" fmla="*/ 192 w 16"/>
                  <a:gd name="T7" fmla="*/ 0 h 3"/>
                  <a:gd name="T8" fmla="*/ 0 w 16"/>
                  <a:gd name="T9" fmla="*/ 12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2" name="Freeform 4820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3" name="Freeform 4821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4" name="Freeform 4822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5" name="Freeform 4823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16"/>
                  <a:gd name="T1" fmla="*/ 226 h 10"/>
                  <a:gd name="T2" fmla="*/ 410 w 16"/>
                  <a:gd name="T3" fmla="*/ 372 h 10"/>
                  <a:gd name="T4" fmla="*/ 600 w 16"/>
                  <a:gd name="T5" fmla="*/ 110 h 10"/>
                  <a:gd name="T6" fmla="*/ 190 w 16"/>
                  <a:gd name="T7" fmla="*/ 0 h 10"/>
                  <a:gd name="T8" fmla="*/ 0 w 16"/>
                  <a:gd name="T9" fmla="*/ 22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6" name="Freeform 4824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12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7" name="Freeform 4825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16"/>
                  <a:gd name="T1" fmla="*/ 108 h 3"/>
                  <a:gd name="T2" fmla="*/ 421 w 16"/>
                  <a:gd name="T3" fmla="*/ 72 h 3"/>
                  <a:gd name="T4" fmla="*/ 613 w 16"/>
                  <a:gd name="T5" fmla="*/ 36 h 3"/>
                  <a:gd name="T6" fmla="*/ 192 w 16"/>
                  <a:gd name="T7" fmla="*/ 0 h 3"/>
                  <a:gd name="T8" fmla="*/ 0 w 16"/>
                  <a:gd name="T9" fmla="*/ 10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8" name="Freeform 4826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9" name="Freeform 4827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0" name="Freeform 4828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1" name="Freeform 4829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16"/>
                  <a:gd name="T1" fmla="*/ 226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2" name="Freeform 4830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99"/>
                  <a:gd name="T1" fmla="*/ 24 h 24"/>
                  <a:gd name="T2" fmla="*/ 68 w 99"/>
                  <a:gd name="T3" fmla="*/ 18 h 24"/>
                  <a:gd name="T4" fmla="*/ 99 w 99"/>
                  <a:gd name="T5" fmla="*/ 6 h 24"/>
                  <a:gd name="T6" fmla="*/ 31 w 99"/>
                  <a:gd name="T7" fmla="*/ 0 h 24"/>
                  <a:gd name="T8" fmla="*/ 0 w 99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24"/>
                    </a:moveTo>
                    <a:lnTo>
                      <a:pt x="68" y="18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3" name="Freeform 4831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16"/>
                  <a:gd name="T1" fmla="*/ 144 h 4"/>
                  <a:gd name="T2" fmla="*/ 421 w 16"/>
                  <a:gd name="T3" fmla="*/ 108 h 4"/>
                  <a:gd name="T4" fmla="*/ 613 w 16"/>
                  <a:gd name="T5" fmla="*/ 36 h 4"/>
                  <a:gd name="T6" fmla="*/ 192 w 16"/>
                  <a:gd name="T7" fmla="*/ 0 h 4"/>
                  <a:gd name="T8" fmla="*/ 0 w 16"/>
                  <a:gd name="T9" fmla="*/ 14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4" name="Freeform 4832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5" name="Freeform 4833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6" name="Freeform 4834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7" name="Freeform 4835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16"/>
                  <a:gd name="T1" fmla="*/ 190 h 8"/>
                  <a:gd name="T2" fmla="*/ 421 w 16"/>
                  <a:gd name="T3" fmla="*/ 300 h 8"/>
                  <a:gd name="T4" fmla="*/ 613 w 16"/>
                  <a:gd name="T5" fmla="*/ 110 h 8"/>
                  <a:gd name="T6" fmla="*/ 192 w 16"/>
                  <a:gd name="T7" fmla="*/ 0 h 8"/>
                  <a:gd name="T8" fmla="*/ 0 w 16"/>
                  <a:gd name="T9" fmla="*/ 19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8" name="Freeform 4836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9" name="Freeform 4837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16"/>
                  <a:gd name="T1" fmla="*/ 155 h 5"/>
                  <a:gd name="T2" fmla="*/ 421 w 16"/>
                  <a:gd name="T3" fmla="*/ 192 h 5"/>
                  <a:gd name="T4" fmla="*/ 613 w 16"/>
                  <a:gd name="T5" fmla="*/ 74 h 5"/>
                  <a:gd name="T6" fmla="*/ 192 w 16"/>
                  <a:gd name="T7" fmla="*/ 0 h 5"/>
                  <a:gd name="T8" fmla="*/ 0 w 16"/>
                  <a:gd name="T9" fmla="*/ 15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0" name="Freeform 4838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1" name="Freeform 4839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16"/>
                  <a:gd name="T1" fmla="*/ 154 h 7"/>
                  <a:gd name="T2" fmla="*/ 421 w 16"/>
                  <a:gd name="T3" fmla="*/ 264 h 7"/>
                  <a:gd name="T4" fmla="*/ 613 w 16"/>
                  <a:gd name="T5" fmla="*/ 111 h 7"/>
                  <a:gd name="T6" fmla="*/ 192 w 16"/>
                  <a:gd name="T7" fmla="*/ 0 h 7"/>
                  <a:gd name="T8" fmla="*/ 0 w 16"/>
                  <a:gd name="T9" fmla="*/ 15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" name="Freeform 4840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98"/>
                  <a:gd name="T1" fmla="*/ 31 h 37"/>
                  <a:gd name="T2" fmla="*/ 67 w 98"/>
                  <a:gd name="T3" fmla="*/ 37 h 37"/>
                  <a:gd name="T4" fmla="*/ 98 w 98"/>
                  <a:gd name="T5" fmla="*/ 12 h 37"/>
                  <a:gd name="T6" fmla="*/ 30 w 98"/>
                  <a:gd name="T7" fmla="*/ 0 h 37"/>
                  <a:gd name="T8" fmla="*/ 0 w 98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1"/>
                    </a:moveTo>
                    <a:lnTo>
                      <a:pt x="67" y="37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3" name="Freeform 4841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16"/>
                  <a:gd name="T1" fmla="*/ 191 h 6"/>
                  <a:gd name="T2" fmla="*/ 410 w 16"/>
                  <a:gd name="T3" fmla="*/ 228 h 6"/>
                  <a:gd name="T4" fmla="*/ 600 w 16"/>
                  <a:gd name="T5" fmla="*/ 74 h 6"/>
                  <a:gd name="T6" fmla="*/ 190 w 16"/>
                  <a:gd name="T7" fmla="*/ 0 h 6"/>
                  <a:gd name="T8" fmla="*/ 0 w 16"/>
                  <a:gd name="T9" fmla="*/ 19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" name="Freeform 4842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5" name="Freeform 4843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16"/>
                  <a:gd name="T1" fmla="*/ 230 h 9"/>
                  <a:gd name="T2" fmla="*/ 410 w 16"/>
                  <a:gd name="T3" fmla="*/ 348 h 9"/>
                  <a:gd name="T4" fmla="*/ 600 w 16"/>
                  <a:gd name="T5" fmla="*/ 118 h 9"/>
                  <a:gd name="T6" fmla="*/ 153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" name="Freeform 4844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99"/>
                  <a:gd name="T1" fmla="*/ 18 h 24"/>
                  <a:gd name="T2" fmla="*/ 68 w 99"/>
                  <a:gd name="T3" fmla="*/ 24 h 24"/>
                  <a:gd name="T4" fmla="*/ 99 w 99"/>
                  <a:gd name="T5" fmla="*/ 12 h 24"/>
                  <a:gd name="T6" fmla="*/ 31 w 99"/>
                  <a:gd name="T7" fmla="*/ 0 h 24"/>
                  <a:gd name="T8" fmla="*/ 0 w 99"/>
                  <a:gd name="T9" fmla="*/ 1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18"/>
                    </a:moveTo>
                    <a:lnTo>
                      <a:pt x="68" y="24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7" name="Freeform 4845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16"/>
                  <a:gd name="T1" fmla="*/ 108 h 4"/>
                  <a:gd name="T2" fmla="*/ 421 w 16"/>
                  <a:gd name="T3" fmla="*/ 144 h 4"/>
                  <a:gd name="T4" fmla="*/ 613 w 16"/>
                  <a:gd name="T5" fmla="*/ 72 h 4"/>
                  <a:gd name="T6" fmla="*/ 192 w 16"/>
                  <a:gd name="T7" fmla="*/ 0 h 4"/>
                  <a:gd name="T8" fmla="*/ 0 w 16"/>
                  <a:gd name="T9" fmla="*/ 10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8" name="Freeform 4846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9" name="Freeform 4847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16"/>
                  <a:gd name="T1" fmla="*/ 227 h 8"/>
                  <a:gd name="T2" fmla="*/ 421 w 16"/>
                  <a:gd name="T3" fmla="*/ 300 h 8"/>
                  <a:gd name="T4" fmla="*/ 613 w 16"/>
                  <a:gd name="T5" fmla="*/ 110 h 8"/>
                  <a:gd name="T6" fmla="*/ 192 w 16"/>
                  <a:gd name="T7" fmla="*/ 0 h 8"/>
                  <a:gd name="T8" fmla="*/ 0 w 16"/>
                  <a:gd name="T9" fmla="*/ 22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0" name="Freeform 4848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1" name="Freeform 4849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2" name="Freeform 4850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12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3" name="Freeform 4851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16"/>
                  <a:gd name="T1" fmla="*/ 36 h 2"/>
                  <a:gd name="T2" fmla="*/ 421 w 16"/>
                  <a:gd name="T3" fmla="*/ 72 h 2"/>
                  <a:gd name="T4" fmla="*/ 613 w 16"/>
                  <a:gd name="T5" fmla="*/ 36 h 2"/>
                  <a:gd name="T6" fmla="*/ 192 w 16"/>
                  <a:gd name="T7" fmla="*/ 0 h 2"/>
                  <a:gd name="T8" fmla="*/ 0 w 16"/>
                  <a:gd name="T9" fmla="*/ 3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4" name="Freeform 4852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5" name="Freeform 4853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6" name="Freeform 4854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7" name="Freeform 4855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8" name="Freeform 4856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99"/>
                  <a:gd name="T1" fmla="*/ 6 h 6"/>
                  <a:gd name="T2" fmla="*/ 68 w 99"/>
                  <a:gd name="T3" fmla="*/ 0 h 6"/>
                  <a:gd name="T4" fmla="*/ 99 w 99"/>
                  <a:gd name="T5" fmla="*/ 6 h 6"/>
                  <a:gd name="T6" fmla="*/ 31 w 99"/>
                  <a:gd name="T7" fmla="*/ 0 h 6"/>
                  <a:gd name="T8" fmla="*/ 0 w 99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"/>
                  <a:gd name="T17" fmla="*/ 99 w 9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">
                    <a:moveTo>
                      <a:pt x="0" y="6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9" name="Freeform 4857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16"/>
                  <a:gd name="T1" fmla="*/ 36 h 1"/>
                  <a:gd name="T2" fmla="*/ 421 w 16"/>
                  <a:gd name="T3" fmla="*/ 0 h 1"/>
                  <a:gd name="T4" fmla="*/ 613 w 16"/>
                  <a:gd name="T5" fmla="*/ 36 h 1"/>
                  <a:gd name="T6" fmla="*/ 192 w 16"/>
                  <a:gd name="T7" fmla="*/ 0 h 1"/>
                  <a:gd name="T8" fmla="*/ 0 w 16"/>
                  <a:gd name="T9" fmla="*/ 3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0" y="1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0" name="Freeform 4858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1" name="Freeform 4859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2" name="Freeform 4860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3" name="Freeform 4861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55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4" name="Freeform 4862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98"/>
                  <a:gd name="T1" fmla="*/ 12 h 12"/>
                  <a:gd name="T2" fmla="*/ 68 w 98"/>
                  <a:gd name="T3" fmla="*/ 0 h 12"/>
                  <a:gd name="T4" fmla="*/ 98 w 98"/>
                  <a:gd name="T5" fmla="*/ 12 h 12"/>
                  <a:gd name="T6" fmla="*/ 31 w 98"/>
                  <a:gd name="T7" fmla="*/ 6 h 12"/>
                  <a:gd name="T8" fmla="*/ 0 w 9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"/>
                  <a:gd name="T17" fmla="*/ 98 w 9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">
                    <a:moveTo>
                      <a:pt x="0" y="12"/>
                    </a:moveTo>
                    <a:lnTo>
                      <a:pt x="68" y="0"/>
                    </a:lnTo>
                    <a:lnTo>
                      <a:pt x="98" y="12"/>
                    </a:lnTo>
                    <a:lnTo>
                      <a:pt x="31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E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5" name="Freeform 4863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16"/>
                  <a:gd name="T1" fmla="*/ 72 h 2"/>
                  <a:gd name="T2" fmla="*/ 410 w 16"/>
                  <a:gd name="T3" fmla="*/ 0 h 2"/>
                  <a:gd name="T4" fmla="*/ 600 w 16"/>
                  <a:gd name="T5" fmla="*/ 72 h 2"/>
                  <a:gd name="T6" fmla="*/ 190 w 16"/>
                  <a:gd name="T7" fmla="*/ 36 h 2"/>
                  <a:gd name="T8" fmla="*/ 0 w 16"/>
                  <a:gd name="T9" fmla="*/ 7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6" name="Freeform 4864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4" name="Group 4865"/>
            <p:cNvGrpSpPr>
              <a:grpSpLocks/>
            </p:cNvGrpSpPr>
            <p:nvPr/>
          </p:nvGrpSpPr>
          <p:grpSpPr bwMode="auto">
            <a:xfrm>
              <a:off x="1583" y="2397"/>
              <a:ext cx="3341" cy="383"/>
              <a:chOff x="1583" y="2397"/>
              <a:chExt cx="3341" cy="383"/>
            </a:xfrm>
          </p:grpSpPr>
          <p:sp>
            <p:nvSpPr>
              <p:cNvPr id="43047" name="Freeform 4866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8" name="Freeform 4867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9" name="Freeform 4868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0" name="Freeform 4869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99"/>
                  <a:gd name="T1" fmla="*/ 12 h 12"/>
                  <a:gd name="T2" fmla="*/ 68 w 99"/>
                  <a:gd name="T3" fmla="*/ 0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12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1" name="Freeform 4870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16"/>
                  <a:gd name="T1" fmla="*/ 72 h 2"/>
                  <a:gd name="T2" fmla="*/ 421 w 16"/>
                  <a:gd name="T3" fmla="*/ 0 h 2"/>
                  <a:gd name="T4" fmla="*/ 613 w 16"/>
                  <a:gd name="T5" fmla="*/ 36 h 2"/>
                  <a:gd name="T6" fmla="*/ 192 w 16"/>
                  <a:gd name="T7" fmla="*/ 0 h 2"/>
                  <a:gd name="T8" fmla="*/ 0 w 16"/>
                  <a:gd name="T9" fmla="*/ 7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2" name="Freeform 4871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3" name="Freeform 4872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4" name="Freeform 4873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5" name="Freeform 4874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16"/>
                  <a:gd name="T1" fmla="*/ 194 h 8"/>
                  <a:gd name="T2" fmla="*/ 421 w 16"/>
                  <a:gd name="T3" fmla="*/ 312 h 8"/>
                  <a:gd name="T4" fmla="*/ 613 w 16"/>
                  <a:gd name="T5" fmla="*/ 119 h 8"/>
                  <a:gd name="T6" fmla="*/ 192 w 16"/>
                  <a:gd name="T7" fmla="*/ 0 h 8"/>
                  <a:gd name="T8" fmla="*/ 0 w 16"/>
                  <a:gd name="T9" fmla="*/ 19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6" name="Freeform 4875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6 h 19"/>
                  <a:gd name="T4" fmla="*/ 99 w 99"/>
                  <a:gd name="T5" fmla="*/ 6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6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7" name="Freeform 4876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16"/>
                  <a:gd name="T1" fmla="*/ 120 h 3"/>
                  <a:gd name="T2" fmla="*/ 421 w 16"/>
                  <a:gd name="T3" fmla="*/ 38 h 3"/>
                  <a:gd name="T4" fmla="*/ 613 w 16"/>
                  <a:gd name="T5" fmla="*/ 38 h 3"/>
                  <a:gd name="T6" fmla="*/ 192 w 16"/>
                  <a:gd name="T7" fmla="*/ 0 h 3"/>
                  <a:gd name="T8" fmla="*/ 0 w 16"/>
                  <a:gd name="T9" fmla="*/ 12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1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8" name="Freeform 4877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99"/>
                  <a:gd name="T1" fmla="*/ 25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2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5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9" name="Freeform 4878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16"/>
                  <a:gd name="T1" fmla="*/ 154 h 7"/>
                  <a:gd name="T2" fmla="*/ 421 w 16"/>
                  <a:gd name="T3" fmla="*/ 264 h 7"/>
                  <a:gd name="T4" fmla="*/ 613 w 16"/>
                  <a:gd name="T5" fmla="*/ 111 h 7"/>
                  <a:gd name="T6" fmla="*/ 192 w 16"/>
                  <a:gd name="T7" fmla="*/ 0 h 7"/>
                  <a:gd name="T8" fmla="*/ 0 w 16"/>
                  <a:gd name="T9" fmla="*/ 15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0" name="Freeform 4879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8 w 99"/>
                  <a:gd name="T3" fmla="*/ 25 h 25"/>
                  <a:gd name="T4" fmla="*/ 99 w 99"/>
                  <a:gd name="T5" fmla="*/ 7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8" y="25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1" name="Freeform 4880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16"/>
                  <a:gd name="T1" fmla="*/ 156 h 4"/>
                  <a:gd name="T2" fmla="*/ 421 w 16"/>
                  <a:gd name="T3" fmla="*/ 156 h 4"/>
                  <a:gd name="T4" fmla="*/ 613 w 16"/>
                  <a:gd name="T5" fmla="*/ 37 h 4"/>
                  <a:gd name="T6" fmla="*/ 192 w 16"/>
                  <a:gd name="T7" fmla="*/ 0 h 4"/>
                  <a:gd name="T8" fmla="*/ 0 w 16"/>
                  <a:gd name="T9" fmla="*/ 15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4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2" name="Freeform 4881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98"/>
                  <a:gd name="T1" fmla="*/ 12 h 25"/>
                  <a:gd name="T2" fmla="*/ 68 w 98"/>
                  <a:gd name="T3" fmla="*/ 25 h 25"/>
                  <a:gd name="T4" fmla="*/ 98 w 98"/>
                  <a:gd name="T5" fmla="*/ 12 h 25"/>
                  <a:gd name="T6" fmla="*/ 31 w 98"/>
                  <a:gd name="T7" fmla="*/ 0 h 25"/>
                  <a:gd name="T8" fmla="*/ 0 w 98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2"/>
                    </a:moveTo>
                    <a:lnTo>
                      <a:pt x="68" y="25"/>
                    </a:lnTo>
                    <a:lnTo>
                      <a:pt x="98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3" name="Freeform 4882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16"/>
                  <a:gd name="T1" fmla="*/ 81 h 4"/>
                  <a:gd name="T2" fmla="*/ 410 w 16"/>
                  <a:gd name="T3" fmla="*/ 156 h 4"/>
                  <a:gd name="T4" fmla="*/ 600 w 16"/>
                  <a:gd name="T5" fmla="*/ 81 h 4"/>
                  <a:gd name="T6" fmla="*/ 190 w 16"/>
                  <a:gd name="T7" fmla="*/ 0 h 4"/>
                  <a:gd name="T8" fmla="*/ 0 w 16"/>
                  <a:gd name="T9" fmla="*/ 8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4" name="Freeform 4883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5" name="Freeform 4884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16"/>
                  <a:gd name="T1" fmla="*/ 191 h 6"/>
                  <a:gd name="T2" fmla="*/ 421 w 16"/>
                  <a:gd name="T3" fmla="*/ 228 h 6"/>
                  <a:gd name="T4" fmla="*/ 613 w 16"/>
                  <a:gd name="T5" fmla="*/ 74 h 6"/>
                  <a:gd name="T6" fmla="*/ 192 w 16"/>
                  <a:gd name="T7" fmla="*/ 0 h 6"/>
                  <a:gd name="T8" fmla="*/ 0 w 16"/>
                  <a:gd name="T9" fmla="*/ 19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6" name="Freeform 4885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7" name="Freeform 4886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8" name="Freeform 4887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6 h 12"/>
                  <a:gd name="T4" fmla="*/ 99 w 99"/>
                  <a:gd name="T5" fmla="*/ 12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6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9" name="Freeform 4888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16"/>
                  <a:gd name="T1" fmla="*/ 36 h 2"/>
                  <a:gd name="T2" fmla="*/ 421 w 16"/>
                  <a:gd name="T3" fmla="*/ 36 h 2"/>
                  <a:gd name="T4" fmla="*/ 613 w 16"/>
                  <a:gd name="T5" fmla="*/ 72 h 2"/>
                  <a:gd name="T6" fmla="*/ 192 w 16"/>
                  <a:gd name="T7" fmla="*/ 0 h 2"/>
                  <a:gd name="T8" fmla="*/ 0 w 16"/>
                  <a:gd name="T9" fmla="*/ 3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1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0" name="Freeform 4889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1" name="Freeform 4890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16"/>
                  <a:gd name="T1" fmla="*/ 227 h 8"/>
                  <a:gd name="T2" fmla="*/ 384 w 16"/>
                  <a:gd name="T3" fmla="*/ 300 h 8"/>
                  <a:gd name="T4" fmla="*/ 613 w 16"/>
                  <a:gd name="T5" fmla="*/ 73 h 8"/>
                  <a:gd name="T6" fmla="*/ 192 w 16"/>
                  <a:gd name="T7" fmla="*/ 0 h 8"/>
                  <a:gd name="T8" fmla="*/ 0 w 16"/>
                  <a:gd name="T9" fmla="*/ 22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2" name="Freeform 4891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3" name="Freeform 4892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4" name="Freeform 4893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99"/>
                  <a:gd name="T1" fmla="*/ 7 h 13"/>
                  <a:gd name="T2" fmla="*/ 68 w 99"/>
                  <a:gd name="T3" fmla="*/ 0 h 13"/>
                  <a:gd name="T4" fmla="*/ 99 w 99"/>
                  <a:gd name="T5" fmla="*/ 13 h 13"/>
                  <a:gd name="T6" fmla="*/ 31 w 99"/>
                  <a:gd name="T7" fmla="*/ 13 h 13"/>
                  <a:gd name="T8" fmla="*/ 0 w 99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7"/>
                    </a:moveTo>
                    <a:lnTo>
                      <a:pt x="68" y="0"/>
                    </a:lnTo>
                    <a:lnTo>
                      <a:pt x="99" y="13"/>
                    </a:lnTo>
                    <a:lnTo>
                      <a:pt x="31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5" name="Freeform 4894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16"/>
                  <a:gd name="T1" fmla="*/ 45 h 2"/>
                  <a:gd name="T2" fmla="*/ 421 w 16"/>
                  <a:gd name="T3" fmla="*/ 0 h 2"/>
                  <a:gd name="T4" fmla="*/ 613 w 16"/>
                  <a:gd name="T5" fmla="*/ 84 h 2"/>
                  <a:gd name="T6" fmla="*/ 192 w 16"/>
                  <a:gd name="T7" fmla="*/ 84 h 2"/>
                  <a:gd name="T8" fmla="*/ 0 w 16"/>
                  <a:gd name="T9" fmla="*/ 4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6" name="Freeform 4895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7" name="Freeform 4896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16"/>
                  <a:gd name="T1" fmla="*/ 227 h 8"/>
                  <a:gd name="T2" fmla="*/ 384 w 16"/>
                  <a:gd name="T3" fmla="*/ 300 h 8"/>
                  <a:gd name="T4" fmla="*/ 613 w 16"/>
                  <a:gd name="T5" fmla="*/ 73 h 8"/>
                  <a:gd name="T6" fmla="*/ 192 w 16"/>
                  <a:gd name="T7" fmla="*/ 0 h 8"/>
                  <a:gd name="T8" fmla="*/ 0 w 16"/>
                  <a:gd name="T9" fmla="*/ 22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8" name="Freeform 4897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9" name="Freeform 4898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0" name="Freeform 4899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98"/>
                  <a:gd name="T1" fmla="*/ 13 h 25"/>
                  <a:gd name="T2" fmla="*/ 67 w 98"/>
                  <a:gd name="T3" fmla="*/ 0 h 25"/>
                  <a:gd name="T4" fmla="*/ 98 w 98"/>
                  <a:gd name="T5" fmla="*/ 19 h 25"/>
                  <a:gd name="T6" fmla="*/ 30 w 98"/>
                  <a:gd name="T7" fmla="*/ 25 h 25"/>
                  <a:gd name="T8" fmla="*/ 0 w 9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3"/>
                    </a:moveTo>
                    <a:lnTo>
                      <a:pt x="67" y="0"/>
                    </a:lnTo>
                    <a:lnTo>
                      <a:pt x="98" y="19"/>
                    </a:lnTo>
                    <a:lnTo>
                      <a:pt x="30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1" name="Freeform 4900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16"/>
                  <a:gd name="T1" fmla="*/ 81 h 4"/>
                  <a:gd name="T2" fmla="*/ 410 w 16"/>
                  <a:gd name="T3" fmla="*/ 0 h 4"/>
                  <a:gd name="T4" fmla="*/ 600 w 16"/>
                  <a:gd name="T5" fmla="*/ 119 h 4"/>
                  <a:gd name="T6" fmla="*/ 190 w 16"/>
                  <a:gd name="T7" fmla="*/ 156 h 4"/>
                  <a:gd name="T8" fmla="*/ 0 w 16"/>
                  <a:gd name="T9" fmla="*/ 8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2" name="Freeform 4901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3" name="Freeform 4902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374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4" name="Freeform 4903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5" name="Freeform 4904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6" name="Freeform 4905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99"/>
                  <a:gd name="T1" fmla="*/ 19 h 25"/>
                  <a:gd name="T2" fmla="*/ 68 w 99"/>
                  <a:gd name="T3" fmla="*/ 0 h 25"/>
                  <a:gd name="T4" fmla="*/ 99 w 99"/>
                  <a:gd name="T5" fmla="*/ 19 h 25"/>
                  <a:gd name="T6" fmla="*/ 31 w 99"/>
                  <a:gd name="T7" fmla="*/ 25 h 25"/>
                  <a:gd name="T8" fmla="*/ 0 w 99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19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1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7" name="Freeform 4906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16"/>
                  <a:gd name="T1" fmla="*/ 119 h 4"/>
                  <a:gd name="T2" fmla="*/ 421 w 16"/>
                  <a:gd name="T3" fmla="*/ 0 h 4"/>
                  <a:gd name="T4" fmla="*/ 613 w 16"/>
                  <a:gd name="T5" fmla="*/ 119 h 4"/>
                  <a:gd name="T6" fmla="*/ 192 w 16"/>
                  <a:gd name="T7" fmla="*/ 156 h 4"/>
                  <a:gd name="T8" fmla="*/ 0 w 16"/>
                  <a:gd name="T9" fmla="*/ 11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8" name="Freeform 4907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9" name="Freeform 4908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384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0" name="Freeform 4909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1" name="Freeform 4910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16"/>
                  <a:gd name="T1" fmla="*/ 189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18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2" name="Freeform 4911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12 h 18"/>
                  <a:gd name="T6" fmla="*/ 31 w 99"/>
                  <a:gd name="T7" fmla="*/ 18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3" name="Freeform 4912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16"/>
                  <a:gd name="T1" fmla="*/ 108 h 3"/>
                  <a:gd name="T2" fmla="*/ 421 w 16"/>
                  <a:gd name="T3" fmla="*/ 0 h 3"/>
                  <a:gd name="T4" fmla="*/ 613 w 16"/>
                  <a:gd name="T5" fmla="*/ 72 h 3"/>
                  <a:gd name="T6" fmla="*/ 192 w 16"/>
                  <a:gd name="T7" fmla="*/ 108 h 3"/>
                  <a:gd name="T8" fmla="*/ 0 w 16"/>
                  <a:gd name="T9" fmla="*/ 10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3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4" name="Freeform 4913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5" name="Freeform 4914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20 w 17"/>
                  <a:gd name="T3" fmla="*/ 384 h 10"/>
                  <a:gd name="T4" fmla="*/ 649 w 17"/>
                  <a:gd name="T5" fmla="*/ 118 h 10"/>
                  <a:gd name="T6" fmla="*/ 229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6" name="Freeform 4915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7" name="Freeform 4916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16"/>
                  <a:gd name="T1" fmla="*/ 154 h 7"/>
                  <a:gd name="T2" fmla="*/ 421 w 16"/>
                  <a:gd name="T3" fmla="*/ 264 h 7"/>
                  <a:gd name="T4" fmla="*/ 613 w 16"/>
                  <a:gd name="T5" fmla="*/ 111 h 7"/>
                  <a:gd name="T6" fmla="*/ 192 w 16"/>
                  <a:gd name="T7" fmla="*/ 0 h 7"/>
                  <a:gd name="T8" fmla="*/ 0 w 16"/>
                  <a:gd name="T9" fmla="*/ 15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8" name="Freeform 4917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2 w 99"/>
                  <a:gd name="T3" fmla="*/ 0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2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E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9" name="Freeform 4918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16"/>
                  <a:gd name="T1" fmla="*/ 108 h 3"/>
                  <a:gd name="T2" fmla="*/ 384 w 16"/>
                  <a:gd name="T3" fmla="*/ 0 h 3"/>
                  <a:gd name="T4" fmla="*/ 613 w 16"/>
                  <a:gd name="T5" fmla="*/ 36 h 3"/>
                  <a:gd name="T6" fmla="*/ 192 w 16"/>
                  <a:gd name="T7" fmla="*/ 0 h 3"/>
                  <a:gd name="T8" fmla="*/ 0 w 16"/>
                  <a:gd name="T9" fmla="*/ 10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0" name="Freeform 4919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98"/>
                  <a:gd name="T1" fmla="*/ 13 h 31"/>
                  <a:gd name="T2" fmla="*/ 68 w 98"/>
                  <a:gd name="T3" fmla="*/ 31 h 31"/>
                  <a:gd name="T4" fmla="*/ 98 w 98"/>
                  <a:gd name="T5" fmla="*/ 19 h 31"/>
                  <a:gd name="T6" fmla="*/ 30 w 98"/>
                  <a:gd name="T7" fmla="*/ 0 h 31"/>
                  <a:gd name="T8" fmla="*/ 0 w 98"/>
                  <a:gd name="T9" fmla="*/ 1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13"/>
                    </a:moveTo>
                    <a:lnTo>
                      <a:pt x="68" y="31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1" name="Freeform 4920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16"/>
                  <a:gd name="T1" fmla="*/ 74 h 5"/>
                  <a:gd name="T2" fmla="*/ 410 w 16"/>
                  <a:gd name="T3" fmla="*/ 192 h 5"/>
                  <a:gd name="T4" fmla="*/ 600 w 16"/>
                  <a:gd name="T5" fmla="*/ 118 h 5"/>
                  <a:gd name="T6" fmla="*/ 190 w 16"/>
                  <a:gd name="T7" fmla="*/ 0 h 5"/>
                  <a:gd name="T8" fmla="*/ 0 w 16"/>
                  <a:gd name="T9" fmla="*/ 7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11" y="5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2" name="Freeform 4921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98"/>
                  <a:gd name="T1" fmla="*/ 25 h 25"/>
                  <a:gd name="T2" fmla="*/ 61 w 98"/>
                  <a:gd name="T3" fmla="*/ 18 h 25"/>
                  <a:gd name="T4" fmla="*/ 98 w 98"/>
                  <a:gd name="T5" fmla="*/ 6 h 25"/>
                  <a:gd name="T6" fmla="*/ 31 w 98"/>
                  <a:gd name="T7" fmla="*/ 0 h 25"/>
                  <a:gd name="T8" fmla="*/ 0 w 98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25"/>
                    </a:moveTo>
                    <a:lnTo>
                      <a:pt x="61" y="18"/>
                    </a:lnTo>
                    <a:lnTo>
                      <a:pt x="98" y="6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3" name="Freeform 4922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16"/>
                  <a:gd name="T1" fmla="*/ 156 h 4"/>
                  <a:gd name="T2" fmla="*/ 374 w 16"/>
                  <a:gd name="T3" fmla="*/ 119 h 4"/>
                  <a:gd name="T4" fmla="*/ 600 w 16"/>
                  <a:gd name="T5" fmla="*/ 37 h 4"/>
                  <a:gd name="T6" fmla="*/ 190 w 16"/>
                  <a:gd name="T7" fmla="*/ 0 h 4"/>
                  <a:gd name="T8" fmla="*/ 0 w 16"/>
                  <a:gd name="T9" fmla="*/ 15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4" name="Freeform 4923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5" name="Freeform 4924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6" name="Freeform 4925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99"/>
                  <a:gd name="T1" fmla="*/ 0 h 12"/>
                  <a:gd name="T2" fmla="*/ 68 w 99"/>
                  <a:gd name="T3" fmla="*/ 12 h 12"/>
                  <a:gd name="T4" fmla="*/ 99 w 99"/>
                  <a:gd name="T5" fmla="*/ 12 h 12"/>
                  <a:gd name="T6" fmla="*/ 31 w 99"/>
                  <a:gd name="T7" fmla="*/ 6 h 12"/>
                  <a:gd name="T8" fmla="*/ 0 w 9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0"/>
                    </a:moveTo>
                    <a:lnTo>
                      <a:pt x="68" y="12"/>
                    </a:lnTo>
                    <a:lnTo>
                      <a:pt x="99" y="12"/>
                    </a:lnTo>
                    <a:lnTo>
                      <a:pt x="3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7" name="Freeform 4926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16"/>
                  <a:gd name="T1" fmla="*/ 0 h 2"/>
                  <a:gd name="T2" fmla="*/ 421 w 16"/>
                  <a:gd name="T3" fmla="*/ 72 h 2"/>
                  <a:gd name="T4" fmla="*/ 613 w 16"/>
                  <a:gd name="T5" fmla="*/ 72 h 2"/>
                  <a:gd name="T6" fmla="*/ 192 w 16"/>
                  <a:gd name="T7" fmla="*/ 36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8" name="Freeform 4927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9" name="Freeform 4928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7"/>
                  <a:gd name="T1" fmla="*/ 228 h 6"/>
                  <a:gd name="T2" fmla="*/ 420 w 17"/>
                  <a:gd name="T3" fmla="*/ 228 h 6"/>
                  <a:gd name="T4" fmla="*/ 649 w 17"/>
                  <a:gd name="T5" fmla="*/ 74 h 6"/>
                  <a:gd name="T6" fmla="*/ 229 w 17"/>
                  <a:gd name="T7" fmla="*/ 0 h 6"/>
                  <a:gd name="T8" fmla="*/ 0 w 17"/>
                  <a:gd name="T9" fmla="*/ 22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0" name="Freeform 4929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1" name="Freeform 4930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2" name="Freeform 4931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99"/>
                  <a:gd name="T1" fmla="*/ 6 h 25"/>
                  <a:gd name="T2" fmla="*/ 68 w 99"/>
                  <a:gd name="T3" fmla="*/ 0 h 25"/>
                  <a:gd name="T4" fmla="*/ 99 w 99"/>
                  <a:gd name="T5" fmla="*/ 25 h 25"/>
                  <a:gd name="T6" fmla="*/ 31 w 99"/>
                  <a:gd name="T7" fmla="*/ 19 h 25"/>
                  <a:gd name="T8" fmla="*/ 0 w 99"/>
                  <a:gd name="T9" fmla="*/ 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6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3" name="Freeform 4932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16"/>
                  <a:gd name="T1" fmla="*/ 37 h 4"/>
                  <a:gd name="T2" fmla="*/ 421 w 16"/>
                  <a:gd name="T3" fmla="*/ 0 h 4"/>
                  <a:gd name="T4" fmla="*/ 613 w 16"/>
                  <a:gd name="T5" fmla="*/ 156 h 4"/>
                  <a:gd name="T6" fmla="*/ 192 w 16"/>
                  <a:gd name="T7" fmla="*/ 119 h 4"/>
                  <a:gd name="T8" fmla="*/ 0 w 16"/>
                  <a:gd name="T9" fmla="*/ 3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1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3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4" name="Freeform 4933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05"/>
                  <a:gd name="T1" fmla="*/ 37 h 50"/>
                  <a:gd name="T2" fmla="*/ 68 w 105"/>
                  <a:gd name="T3" fmla="*/ 50 h 50"/>
                  <a:gd name="T4" fmla="*/ 105 w 105"/>
                  <a:gd name="T5" fmla="*/ 19 h 50"/>
                  <a:gd name="T6" fmla="*/ 37 w 105"/>
                  <a:gd name="T7" fmla="*/ 0 h 50"/>
                  <a:gd name="T8" fmla="*/ 0 w 105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0"/>
                  <a:gd name="T17" fmla="*/ 105 w 105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0">
                    <a:moveTo>
                      <a:pt x="0" y="37"/>
                    </a:moveTo>
                    <a:lnTo>
                      <a:pt x="68" y="50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5" name="Freeform 4934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7"/>
                  <a:gd name="T1" fmla="*/ 231 h 8"/>
                  <a:gd name="T2" fmla="*/ 420 w 17"/>
                  <a:gd name="T3" fmla="*/ 312 h 8"/>
                  <a:gd name="T4" fmla="*/ 649 w 17"/>
                  <a:gd name="T5" fmla="*/ 119 h 8"/>
                  <a:gd name="T6" fmla="*/ 229 w 17"/>
                  <a:gd name="T7" fmla="*/ 0 h 8"/>
                  <a:gd name="T8" fmla="*/ 0 w 17"/>
                  <a:gd name="T9" fmla="*/ 23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6" name="Freeform 4935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7" name="Freeform 4936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8" name="Freeform 4937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0 h 43"/>
                  <a:gd name="T4" fmla="*/ 99 w 99"/>
                  <a:gd name="T5" fmla="*/ 37 h 43"/>
                  <a:gd name="T6" fmla="*/ 31 w 99"/>
                  <a:gd name="T7" fmla="*/ 43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F4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9" name="Freeform 4938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16"/>
                  <a:gd name="T1" fmla="*/ 154 h 7"/>
                  <a:gd name="T2" fmla="*/ 421 w 16"/>
                  <a:gd name="T3" fmla="*/ 0 h 7"/>
                  <a:gd name="T4" fmla="*/ 613 w 16"/>
                  <a:gd name="T5" fmla="*/ 227 h 7"/>
                  <a:gd name="T6" fmla="*/ 192 w 16"/>
                  <a:gd name="T7" fmla="*/ 264 h 7"/>
                  <a:gd name="T8" fmla="*/ 0 w 16"/>
                  <a:gd name="T9" fmla="*/ 15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7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0" name="Freeform 4939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05"/>
                  <a:gd name="T1" fmla="*/ 44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44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1" name="Freeform 4940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7"/>
                  <a:gd name="T1" fmla="*/ 274 h 9"/>
                  <a:gd name="T2" fmla="*/ 420 w 17"/>
                  <a:gd name="T3" fmla="*/ 348 h 9"/>
                  <a:gd name="T4" fmla="*/ 649 w 17"/>
                  <a:gd name="T5" fmla="*/ 118 h 9"/>
                  <a:gd name="T6" fmla="*/ 229 w 17"/>
                  <a:gd name="T7" fmla="*/ 0 h 9"/>
                  <a:gd name="T8" fmla="*/ 0 w 17"/>
                  <a:gd name="T9" fmla="*/ 27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2" name="Freeform 4941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98"/>
                  <a:gd name="T1" fmla="*/ 38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3" name="Freeform 4942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16"/>
                  <a:gd name="T1" fmla="*/ 229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4" name="Freeform 4943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0 h 56"/>
                  <a:gd name="T4" fmla="*/ 99 w 99"/>
                  <a:gd name="T5" fmla="*/ 44 h 56"/>
                  <a:gd name="T6" fmla="*/ 31 w 99"/>
                  <a:gd name="T7" fmla="*/ 56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0"/>
                    </a:lnTo>
                    <a:lnTo>
                      <a:pt x="99" y="44"/>
                    </a:lnTo>
                    <a:lnTo>
                      <a:pt x="31" y="5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5" name="Freeform 4944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0 h 9"/>
                  <a:gd name="T4" fmla="*/ 613 w 16"/>
                  <a:gd name="T5" fmla="*/ 274 h 9"/>
                  <a:gd name="T6" fmla="*/ 192 w 16"/>
                  <a:gd name="T7" fmla="*/ 348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9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6" name="Freeform 4945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7" name="Freeform 4946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7"/>
                  <a:gd name="T1" fmla="*/ 226 h 9"/>
                  <a:gd name="T2" fmla="*/ 420 w 17"/>
                  <a:gd name="T3" fmla="*/ 336 h 9"/>
                  <a:gd name="T4" fmla="*/ 649 w 17"/>
                  <a:gd name="T5" fmla="*/ 110 h 9"/>
                  <a:gd name="T6" fmla="*/ 229 w 17"/>
                  <a:gd name="T7" fmla="*/ 0 h 9"/>
                  <a:gd name="T8" fmla="*/ 0 w 17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8" name="Freeform 4947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25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9" name="Freeform 4948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16"/>
                  <a:gd name="T1" fmla="*/ 230 h 9"/>
                  <a:gd name="T2" fmla="*/ 421 w 16"/>
                  <a:gd name="T3" fmla="*/ 348 h 9"/>
                  <a:gd name="T4" fmla="*/ 613 w 16"/>
                  <a:gd name="T5" fmla="*/ 156 h 9"/>
                  <a:gd name="T6" fmla="*/ 192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0" name="Freeform 4949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0 h 49"/>
                  <a:gd name="T4" fmla="*/ 99 w 99"/>
                  <a:gd name="T5" fmla="*/ 37 h 49"/>
                  <a:gd name="T6" fmla="*/ 31 w 99"/>
                  <a:gd name="T7" fmla="*/ 49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1" name="Freeform 4950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16"/>
                  <a:gd name="T1" fmla="*/ 227 h 8"/>
                  <a:gd name="T2" fmla="*/ 421 w 16"/>
                  <a:gd name="T3" fmla="*/ 0 h 8"/>
                  <a:gd name="T4" fmla="*/ 613 w 16"/>
                  <a:gd name="T5" fmla="*/ 227 h 8"/>
                  <a:gd name="T6" fmla="*/ 192 w 16"/>
                  <a:gd name="T7" fmla="*/ 300 h 8"/>
                  <a:gd name="T8" fmla="*/ 0 w 16"/>
                  <a:gd name="T9" fmla="*/ 22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2" name="Freeform 4951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3" name="Freeform 4952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7"/>
                  <a:gd name="T1" fmla="*/ 262 h 10"/>
                  <a:gd name="T2" fmla="*/ 420 w 17"/>
                  <a:gd name="T3" fmla="*/ 372 h 10"/>
                  <a:gd name="T4" fmla="*/ 649 w 17"/>
                  <a:gd name="T5" fmla="*/ 110 h 10"/>
                  <a:gd name="T6" fmla="*/ 229 w 17"/>
                  <a:gd name="T7" fmla="*/ 0 h 10"/>
                  <a:gd name="T8" fmla="*/ 0 w 17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4" name="Freeform 4953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99"/>
                  <a:gd name="T1" fmla="*/ 25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2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25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7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5" name="Freeform 4954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16"/>
                  <a:gd name="T1" fmla="*/ 156 h 8"/>
                  <a:gd name="T2" fmla="*/ 421 w 16"/>
                  <a:gd name="T3" fmla="*/ 312 h 8"/>
                  <a:gd name="T4" fmla="*/ 613 w 16"/>
                  <a:gd name="T5" fmla="*/ 119 h 8"/>
                  <a:gd name="T6" fmla="*/ 192 w 16"/>
                  <a:gd name="T7" fmla="*/ 0 h 8"/>
                  <a:gd name="T8" fmla="*/ 0 w 16"/>
                  <a:gd name="T9" fmla="*/ 15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4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6" name="Freeform 4955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0 h 37"/>
                  <a:gd name="T4" fmla="*/ 105 w 105"/>
                  <a:gd name="T5" fmla="*/ 24 h 37"/>
                  <a:gd name="T6" fmla="*/ 37 w 105"/>
                  <a:gd name="T7" fmla="*/ 37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0"/>
                    </a:lnTo>
                    <a:lnTo>
                      <a:pt x="105" y="24"/>
                    </a:lnTo>
                    <a:lnTo>
                      <a:pt x="37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7" name="Freeform 4956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7"/>
                  <a:gd name="T1" fmla="*/ 191 h 6"/>
                  <a:gd name="T2" fmla="*/ 420 w 17"/>
                  <a:gd name="T3" fmla="*/ 0 h 6"/>
                  <a:gd name="T4" fmla="*/ 649 w 17"/>
                  <a:gd name="T5" fmla="*/ 154 h 6"/>
                  <a:gd name="T6" fmla="*/ 229 w 17"/>
                  <a:gd name="T7" fmla="*/ 228 h 6"/>
                  <a:gd name="T8" fmla="*/ 0 w 17"/>
                  <a:gd name="T9" fmla="*/ 19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0"/>
                    </a:lnTo>
                    <a:lnTo>
                      <a:pt x="17" y="4"/>
                    </a:lnTo>
                    <a:lnTo>
                      <a:pt x="6" y="6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8" name="Freeform 4957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98"/>
                  <a:gd name="T1" fmla="*/ 12 h 37"/>
                  <a:gd name="T2" fmla="*/ 67 w 98"/>
                  <a:gd name="T3" fmla="*/ 37 h 37"/>
                  <a:gd name="T4" fmla="*/ 98 w 98"/>
                  <a:gd name="T5" fmla="*/ 18 h 37"/>
                  <a:gd name="T6" fmla="*/ 30 w 98"/>
                  <a:gd name="T7" fmla="*/ 0 h 37"/>
                  <a:gd name="T8" fmla="*/ 0 w 98"/>
                  <a:gd name="T9" fmla="*/ 1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12"/>
                    </a:moveTo>
                    <a:lnTo>
                      <a:pt x="67" y="37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9" name="Freeform 4958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16"/>
                  <a:gd name="T1" fmla="*/ 74 h 6"/>
                  <a:gd name="T2" fmla="*/ 410 w 16"/>
                  <a:gd name="T3" fmla="*/ 228 h 6"/>
                  <a:gd name="T4" fmla="*/ 600 w 16"/>
                  <a:gd name="T5" fmla="*/ 117 h 6"/>
                  <a:gd name="T6" fmla="*/ 190 w 16"/>
                  <a:gd name="T7" fmla="*/ 0 h 6"/>
                  <a:gd name="T8" fmla="*/ 0 w 16"/>
                  <a:gd name="T9" fmla="*/ 7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2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0" name="Freeform 4959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05"/>
                  <a:gd name="T1" fmla="*/ 24 h 24"/>
                  <a:gd name="T2" fmla="*/ 68 w 105"/>
                  <a:gd name="T3" fmla="*/ 0 h 24"/>
                  <a:gd name="T4" fmla="*/ 105 w 105"/>
                  <a:gd name="T5" fmla="*/ 12 h 24"/>
                  <a:gd name="T6" fmla="*/ 37 w 105"/>
                  <a:gd name="T7" fmla="*/ 12 h 24"/>
                  <a:gd name="T8" fmla="*/ 0 w 10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"/>
                  <a:gd name="T17" fmla="*/ 105 w 10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">
                    <a:moveTo>
                      <a:pt x="0" y="24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1" name="Freeform 4960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7"/>
                  <a:gd name="T1" fmla="*/ 144 h 4"/>
                  <a:gd name="T2" fmla="*/ 420 w 17"/>
                  <a:gd name="T3" fmla="*/ 0 h 4"/>
                  <a:gd name="T4" fmla="*/ 649 w 17"/>
                  <a:gd name="T5" fmla="*/ 72 h 4"/>
                  <a:gd name="T6" fmla="*/ 229 w 17"/>
                  <a:gd name="T7" fmla="*/ 72 h 4"/>
                  <a:gd name="T8" fmla="*/ 0 w 17"/>
                  <a:gd name="T9" fmla="*/ 14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2" name="Freeform 4961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99"/>
                  <a:gd name="T1" fmla="*/ 0 h 13"/>
                  <a:gd name="T2" fmla="*/ 68 w 99"/>
                  <a:gd name="T3" fmla="*/ 13 h 13"/>
                  <a:gd name="T4" fmla="*/ 99 w 99"/>
                  <a:gd name="T5" fmla="*/ 13 h 13"/>
                  <a:gd name="T6" fmla="*/ 31 w 99"/>
                  <a:gd name="T7" fmla="*/ 0 h 13"/>
                  <a:gd name="T8" fmla="*/ 0 w 9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0"/>
                    </a:moveTo>
                    <a:lnTo>
                      <a:pt x="68" y="13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3" name="Freeform 4962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16"/>
                  <a:gd name="T1" fmla="*/ 0 h 2"/>
                  <a:gd name="T2" fmla="*/ 421 w 16"/>
                  <a:gd name="T3" fmla="*/ 84 h 2"/>
                  <a:gd name="T4" fmla="*/ 613 w 16"/>
                  <a:gd name="T5" fmla="*/ 84 h 2"/>
                  <a:gd name="T6" fmla="*/ 192 w 16"/>
                  <a:gd name="T7" fmla="*/ 0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4" name="Freeform 4963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3 h 25"/>
                  <a:gd name="T4" fmla="*/ 105 w 105"/>
                  <a:gd name="T5" fmla="*/ 7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3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5" name="Freeform 4964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7"/>
                  <a:gd name="T1" fmla="*/ 156 h 4"/>
                  <a:gd name="T2" fmla="*/ 420 w 17"/>
                  <a:gd name="T3" fmla="*/ 81 h 4"/>
                  <a:gd name="T4" fmla="*/ 649 w 17"/>
                  <a:gd name="T5" fmla="*/ 37 h 4"/>
                  <a:gd name="T6" fmla="*/ 229 w 17"/>
                  <a:gd name="T7" fmla="*/ 0 h 4"/>
                  <a:gd name="T8" fmla="*/ 0 w 17"/>
                  <a:gd name="T9" fmla="*/ 15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6" name="Freeform 4965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7" name="Freeform 4966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8" name="Freeform 4967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99"/>
                  <a:gd name="T1" fmla="*/ 0 h 25"/>
                  <a:gd name="T2" fmla="*/ 68 w 99"/>
                  <a:gd name="T3" fmla="*/ 6 h 25"/>
                  <a:gd name="T4" fmla="*/ 99 w 99"/>
                  <a:gd name="T5" fmla="*/ 25 h 25"/>
                  <a:gd name="T6" fmla="*/ 31 w 99"/>
                  <a:gd name="T7" fmla="*/ 25 h 25"/>
                  <a:gd name="T8" fmla="*/ 0 w 9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0"/>
                    </a:moveTo>
                    <a:lnTo>
                      <a:pt x="68" y="6"/>
                    </a:lnTo>
                    <a:lnTo>
                      <a:pt x="99" y="25"/>
                    </a:lnTo>
                    <a:lnTo>
                      <a:pt x="3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9" name="Freeform 4968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16"/>
                  <a:gd name="T1" fmla="*/ 0 h 4"/>
                  <a:gd name="T2" fmla="*/ 421 w 16"/>
                  <a:gd name="T3" fmla="*/ 37 h 4"/>
                  <a:gd name="T4" fmla="*/ 613 w 16"/>
                  <a:gd name="T5" fmla="*/ 156 h 4"/>
                  <a:gd name="T6" fmla="*/ 192 w 16"/>
                  <a:gd name="T7" fmla="*/ 156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1"/>
                    </a:lnTo>
                    <a:lnTo>
                      <a:pt x="16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0" name="Freeform 4969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2 h 31"/>
                  <a:gd name="T6" fmla="*/ 37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1" name="Freeform 4970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16"/>
                  <a:gd name="T1" fmla="*/ 192 h 5"/>
                  <a:gd name="T2" fmla="*/ 421 w 16"/>
                  <a:gd name="T3" fmla="*/ 192 h 5"/>
                  <a:gd name="T4" fmla="*/ 613 w 16"/>
                  <a:gd name="T5" fmla="*/ 74 h 5"/>
                  <a:gd name="T6" fmla="*/ 229 w 16"/>
                  <a:gd name="T7" fmla="*/ 0 h 5"/>
                  <a:gd name="T8" fmla="*/ 0 w 16"/>
                  <a:gd name="T9" fmla="*/ 19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2" name="Freeform 4971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3" name="Freeform 4972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4" name="Freeform 4973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99"/>
                  <a:gd name="T1" fmla="*/ 13 h 50"/>
                  <a:gd name="T2" fmla="*/ 68 w 99"/>
                  <a:gd name="T3" fmla="*/ 0 h 50"/>
                  <a:gd name="T4" fmla="*/ 99 w 99"/>
                  <a:gd name="T5" fmla="*/ 43 h 50"/>
                  <a:gd name="T6" fmla="*/ 31 w 99"/>
                  <a:gd name="T7" fmla="*/ 50 h 50"/>
                  <a:gd name="T8" fmla="*/ 0 w 99"/>
                  <a:gd name="T9" fmla="*/ 1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13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5" name="Freeform 4974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16"/>
                  <a:gd name="T1" fmla="*/ 81 h 8"/>
                  <a:gd name="T2" fmla="*/ 421 w 16"/>
                  <a:gd name="T3" fmla="*/ 0 h 8"/>
                  <a:gd name="T4" fmla="*/ 613 w 16"/>
                  <a:gd name="T5" fmla="*/ 275 h 8"/>
                  <a:gd name="T6" fmla="*/ 192 w 16"/>
                  <a:gd name="T7" fmla="*/ 312 h 8"/>
                  <a:gd name="T8" fmla="*/ 0 w 16"/>
                  <a:gd name="T9" fmla="*/ 8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6" name="Freeform 4975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7" name="Freeform 4976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16"/>
                  <a:gd name="T1" fmla="*/ 227 h 7"/>
                  <a:gd name="T2" fmla="*/ 421 w 16"/>
                  <a:gd name="T3" fmla="*/ 264 h 7"/>
                  <a:gd name="T4" fmla="*/ 613 w 16"/>
                  <a:gd name="T5" fmla="*/ 74 h 7"/>
                  <a:gd name="T6" fmla="*/ 229 w 16"/>
                  <a:gd name="T7" fmla="*/ 0 h 7"/>
                  <a:gd name="T8" fmla="*/ 0 w 16"/>
                  <a:gd name="T9" fmla="*/ 22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8" name="Freeform 4977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9" name="Freeform 4978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0" name="Freeform 4979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98"/>
                  <a:gd name="T1" fmla="*/ 31 h 75"/>
                  <a:gd name="T2" fmla="*/ 68 w 98"/>
                  <a:gd name="T3" fmla="*/ 0 h 75"/>
                  <a:gd name="T4" fmla="*/ 98 w 98"/>
                  <a:gd name="T5" fmla="*/ 62 h 75"/>
                  <a:gd name="T6" fmla="*/ 31 w 98"/>
                  <a:gd name="T7" fmla="*/ 75 h 75"/>
                  <a:gd name="T8" fmla="*/ 0 w 98"/>
                  <a:gd name="T9" fmla="*/ 3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5"/>
                  <a:gd name="T17" fmla="*/ 98 w 9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5">
                    <a:moveTo>
                      <a:pt x="0" y="31"/>
                    </a:moveTo>
                    <a:lnTo>
                      <a:pt x="68" y="0"/>
                    </a:lnTo>
                    <a:lnTo>
                      <a:pt x="98" y="62"/>
                    </a:lnTo>
                    <a:lnTo>
                      <a:pt x="31" y="7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1" name="Freeform 4980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16"/>
                  <a:gd name="T1" fmla="*/ 194 h 12"/>
                  <a:gd name="T2" fmla="*/ 410 w 16"/>
                  <a:gd name="T3" fmla="*/ 0 h 12"/>
                  <a:gd name="T4" fmla="*/ 600 w 16"/>
                  <a:gd name="T5" fmla="*/ 394 h 12"/>
                  <a:gd name="T6" fmla="*/ 190 w 16"/>
                  <a:gd name="T7" fmla="*/ 469 h 12"/>
                  <a:gd name="T8" fmla="*/ 0 w 16"/>
                  <a:gd name="T9" fmla="*/ 19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5"/>
                    </a:moveTo>
                    <a:lnTo>
                      <a:pt x="11" y="0"/>
                    </a:lnTo>
                    <a:lnTo>
                      <a:pt x="16" y="10"/>
                    </a:lnTo>
                    <a:lnTo>
                      <a:pt x="5" y="1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2" name="Freeform 4981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3" name="Freeform 4982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16"/>
                  <a:gd name="T1" fmla="*/ 230 h 9"/>
                  <a:gd name="T2" fmla="*/ 410 w 16"/>
                  <a:gd name="T3" fmla="*/ 348 h 9"/>
                  <a:gd name="T4" fmla="*/ 600 w 16"/>
                  <a:gd name="T5" fmla="*/ 118 h 9"/>
                  <a:gd name="T6" fmla="*/ 227 w 16"/>
                  <a:gd name="T7" fmla="*/ 0 h 9"/>
                  <a:gd name="T8" fmla="*/ 0 w 16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4" name="Freeform 4983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5" name="Freeform 4984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16"/>
                  <a:gd name="T1" fmla="*/ 193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19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6" name="Freeform 4985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99"/>
                  <a:gd name="T1" fmla="*/ 50 h 87"/>
                  <a:gd name="T2" fmla="*/ 68 w 99"/>
                  <a:gd name="T3" fmla="*/ 0 h 87"/>
                  <a:gd name="T4" fmla="*/ 99 w 99"/>
                  <a:gd name="T5" fmla="*/ 68 h 87"/>
                  <a:gd name="T6" fmla="*/ 31 w 99"/>
                  <a:gd name="T7" fmla="*/ 87 h 87"/>
                  <a:gd name="T8" fmla="*/ 0 w 99"/>
                  <a:gd name="T9" fmla="*/ 5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50"/>
                    </a:moveTo>
                    <a:lnTo>
                      <a:pt x="68" y="0"/>
                    </a:lnTo>
                    <a:lnTo>
                      <a:pt x="99" y="68"/>
                    </a:lnTo>
                    <a:lnTo>
                      <a:pt x="31" y="8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7" name="Freeform 4986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16"/>
                  <a:gd name="T1" fmla="*/ 311 h 14"/>
                  <a:gd name="T2" fmla="*/ 421 w 16"/>
                  <a:gd name="T3" fmla="*/ 0 h 14"/>
                  <a:gd name="T4" fmla="*/ 613 w 16"/>
                  <a:gd name="T5" fmla="*/ 423 h 14"/>
                  <a:gd name="T6" fmla="*/ 192 w 16"/>
                  <a:gd name="T7" fmla="*/ 541 h 14"/>
                  <a:gd name="T8" fmla="*/ 0 w 16"/>
                  <a:gd name="T9" fmla="*/ 31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8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4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8" name="Freeform 4987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9" name="Freeform 4988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229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0" name="Freeform 4989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24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1" name="Freeform 4990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16"/>
                  <a:gd name="T1" fmla="*/ 189 h 9"/>
                  <a:gd name="T2" fmla="*/ 421 w 16"/>
                  <a:gd name="T3" fmla="*/ 336 h 9"/>
                  <a:gd name="T4" fmla="*/ 613 w 16"/>
                  <a:gd name="T5" fmla="*/ 147 h 9"/>
                  <a:gd name="T6" fmla="*/ 192 w 16"/>
                  <a:gd name="T7" fmla="*/ 0 h 9"/>
                  <a:gd name="T8" fmla="*/ 0 w 16"/>
                  <a:gd name="T9" fmla="*/ 18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2" name="Freeform 4991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0 h 80"/>
                  <a:gd name="T4" fmla="*/ 105 w 105"/>
                  <a:gd name="T5" fmla="*/ 62 h 80"/>
                  <a:gd name="T6" fmla="*/ 37 w 105"/>
                  <a:gd name="T7" fmla="*/ 8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0"/>
                    </a:lnTo>
                    <a:lnTo>
                      <a:pt x="105" y="62"/>
                    </a:lnTo>
                    <a:lnTo>
                      <a:pt x="37" y="8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3" name="Freeform 4992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7"/>
                  <a:gd name="T1" fmla="*/ 338 h 13"/>
                  <a:gd name="T2" fmla="*/ 420 w 17"/>
                  <a:gd name="T3" fmla="*/ 0 h 13"/>
                  <a:gd name="T4" fmla="*/ 649 w 17"/>
                  <a:gd name="T5" fmla="*/ 382 h 13"/>
                  <a:gd name="T6" fmla="*/ 229 w 17"/>
                  <a:gd name="T7" fmla="*/ 492 h 13"/>
                  <a:gd name="T8" fmla="*/ 0 w 17"/>
                  <a:gd name="T9" fmla="*/ 33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0"/>
                    </a:lnTo>
                    <a:lnTo>
                      <a:pt x="17" y="10"/>
                    </a:lnTo>
                    <a:lnTo>
                      <a:pt x="6" y="13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4" name="Freeform 4993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5" name="Freeform 4994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6" name="Freeform 4995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99"/>
                  <a:gd name="T1" fmla="*/ 19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19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7" name="Freeform 4996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16"/>
                  <a:gd name="T1" fmla="*/ 119 h 7"/>
                  <a:gd name="T2" fmla="*/ 421 w 16"/>
                  <a:gd name="T3" fmla="*/ 277 h 7"/>
                  <a:gd name="T4" fmla="*/ 613 w 16"/>
                  <a:gd name="T5" fmla="*/ 119 h 7"/>
                  <a:gd name="T6" fmla="*/ 192 w 16"/>
                  <a:gd name="T7" fmla="*/ 0 h 7"/>
                  <a:gd name="T8" fmla="*/ 0 w 16"/>
                  <a:gd name="T9" fmla="*/ 119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3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8" name="Freeform 4997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0 h 55"/>
                  <a:gd name="T4" fmla="*/ 99 w 99"/>
                  <a:gd name="T5" fmla="*/ 37 h 55"/>
                  <a:gd name="T6" fmla="*/ 37 w 99"/>
                  <a:gd name="T7" fmla="*/ 55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7" y="5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9" name="Freeform 4998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16"/>
                  <a:gd name="T1" fmla="*/ 263 h 9"/>
                  <a:gd name="T2" fmla="*/ 421 w 16"/>
                  <a:gd name="T3" fmla="*/ 0 h 9"/>
                  <a:gd name="T4" fmla="*/ 613 w 16"/>
                  <a:gd name="T5" fmla="*/ 226 h 9"/>
                  <a:gd name="T6" fmla="*/ 229 w 16"/>
                  <a:gd name="T7" fmla="*/ 336 h 9"/>
                  <a:gd name="T8" fmla="*/ 0 w 16"/>
                  <a:gd name="T9" fmla="*/ 26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6" y="9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0" name="Freeform 4999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99"/>
                  <a:gd name="T1" fmla="*/ 0 h 24"/>
                  <a:gd name="T2" fmla="*/ 68 w 99"/>
                  <a:gd name="T3" fmla="*/ 24 h 24"/>
                  <a:gd name="T4" fmla="*/ 99 w 99"/>
                  <a:gd name="T5" fmla="*/ 18 h 24"/>
                  <a:gd name="T6" fmla="*/ 31 w 99"/>
                  <a:gd name="T7" fmla="*/ 0 h 24"/>
                  <a:gd name="T8" fmla="*/ 0 w 9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0"/>
                    </a:moveTo>
                    <a:lnTo>
                      <a:pt x="68" y="2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1" name="Freeform 5000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16"/>
                  <a:gd name="T1" fmla="*/ 0 h 4"/>
                  <a:gd name="T2" fmla="*/ 421 w 16"/>
                  <a:gd name="T3" fmla="*/ 144 h 4"/>
                  <a:gd name="T4" fmla="*/ 613 w 16"/>
                  <a:gd name="T5" fmla="*/ 108 h 4"/>
                  <a:gd name="T6" fmla="*/ 192 w 16"/>
                  <a:gd name="T7" fmla="*/ 0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2" name="Freeform 5001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98"/>
                  <a:gd name="T1" fmla="*/ 31 h 31"/>
                  <a:gd name="T2" fmla="*/ 68 w 98"/>
                  <a:gd name="T3" fmla="*/ 0 h 31"/>
                  <a:gd name="T4" fmla="*/ 98 w 98"/>
                  <a:gd name="T5" fmla="*/ 18 h 31"/>
                  <a:gd name="T6" fmla="*/ 37 w 98"/>
                  <a:gd name="T7" fmla="*/ 25 h 31"/>
                  <a:gd name="T8" fmla="*/ 0 w 98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31"/>
                    </a:moveTo>
                    <a:lnTo>
                      <a:pt x="68" y="0"/>
                    </a:lnTo>
                    <a:lnTo>
                      <a:pt x="98" y="18"/>
                    </a:lnTo>
                    <a:lnTo>
                      <a:pt x="37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3" name="Freeform 5002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16"/>
                  <a:gd name="T1" fmla="*/ 192 h 5"/>
                  <a:gd name="T2" fmla="*/ 410 w 16"/>
                  <a:gd name="T3" fmla="*/ 0 h 5"/>
                  <a:gd name="T4" fmla="*/ 600 w 16"/>
                  <a:gd name="T5" fmla="*/ 118 h 5"/>
                  <a:gd name="T6" fmla="*/ 227 w 16"/>
                  <a:gd name="T7" fmla="*/ 155 h 5"/>
                  <a:gd name="T8" fmla="*/ 0 w 16"/>
                  <a:gd name="T9" fmla="*/ 19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4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4" name="Freeform 5003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5" name="Freeform 5004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58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6" name="Freeform 5005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13 h 31"/>
                  <a:gd name="T4" fmla="*/ 99 w 99"/>
                  <a:gd name="T5" fmla="*/ 31 h 31"/>
                  <a:gd name="T6" fmla="*/ 31 w 99"/>
                  <a:gd name="T7" fmla="*/ 19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13"/>
                    </a:lnTo>
                    <a:lnTo>
                      <a:pt x="99" y="31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7" name="Freeform 5006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421 w 16"/>
                  <a:gd name="T3" fmla="*/ 74 h 5"/>
                  <a:gd name="T4" fmla="*/ 613 w 16"/>
                  <a:gd name="T5" fmla="*/ 192 h 5"/>
                  <a:gd name="T6" fmla="*/ 192 w 16"/>
                  <a:gd name="T7" fmla="*/ 118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2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8" name="Freeform 5007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0 h 19"/>
                  <a:gd name="T4" fmla="*/ 99 w 99"/>
                  <a:gd name="T5" fmla="*/ 0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9" name="Freeform 5008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16"/>
                  <a:gd name="T1" fmla="*/ 120 h 3"/>
                  <a:gd name="T2" fmla="*/ 421 w 16"/>
                  <a:gd name="T3" fmla="*/ 0 h 3"/>
                  <a:gd name="T4" fmla="*/ 613 w 16"/>
                  <a:gd name="T5" fmla="*/ 0 h 3"/>
                  <a:gd name="T6" fmla="*/ 192 w 16"/>
                  <a:gd name="T7" fmla="*/ 0 h 3"/>
                  <a:gd name="T8" fmla="*/ 0 w 16"/>
                  <a:gd name="T9" fmla="*/ 12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0" name="Freeform 5009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1" name="Freeform 5010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58 w 16"/>
                  <a:gd name="T3" fmla="*/ 372 h 10"/>
                  <a:gd name="T4" fmla="*/ 613 w 16"/>
                  <a:gd name="T5" fmla="*/ 146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2" name="Freeform 5011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99"/>
                  <a:gd name="T1" fmla="*/ 6 h 49"/>
                  <a:gd name="T2" fmla="*/ 68 w 99"/>
                  <a:gd name="T3" fmla="*/ 0 h 49"/>
                  <a:gd name="T4" fmla="*/ 99 w 99"/>
                  <a:gd name="T5" fmla="*/ 43 h 49"/>
                  <a:gd name="T6" fmla="*/ 31 w 99"/>
                  <a:gd name="T7" fmla="*/ 49 h 49"/>
                  <a:gd name="T8" fmla="*/ 0 w 99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6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F4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3" name="Freeform 5012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16"/>
                  <a:gd name="T1" fmla="*/ 37 h 8"/>
                  <a:gd name="T2" fmla="*/ 421 w 16"/>
                  <a:gd name="T3" fmla="*/ 0 h 8"/>
                  <a:gd name="T4" fmla="*/ 613 w 16"/>
                  <a:gd name="T5" fmla="*/ 263 h 8"/>
                  <a:gd name="T6" fmla="*/ 192 w 16"/>
                  <a:gd name="T7" fmla="*/ 300 h 8"/>
                  <a:gd name="T8" fmla="*/ 0 w 16"/>
                  <a:gd name="T9" fmla="*/ 3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4" name="Freeform 5013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5" name="Freeform 5014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16"/>
                  <a:gd name="T1" fmla="*/ 192 h 5"/>
                  <a:gd name="T2" fmla="*/ 421 w 16"/>
                  <a:gd name="T3" fmla="*/ 192 h 5"/>
                  <a:gd name="T4" fmla="*/ 613 w 16"/>
                  <a:gd name="T5" fmla="*/ 74 h 5"/>
                  <a:gd name="T6" fmla="*/ 192 w 16"/>
                  <a:gd name="T7" fmla="*/ 0 h 5"/>
                  <a:gd name="T8" fmla="*/ 0 w 16"/>
                  <a:gd name="T9" fmla="*/ 19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6" name="Freeform 5015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74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74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7" name="Freeform 5016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16"/>
                  <a:gd name="T1" fmla="*/ 262 h 11"/>
                  <a:gd name="T2" fmla="*/ 447 w 16"/>
                  <a:gd name="T3" fmla="*/ 408 h 11"/>
                  <a:gd name="T4" fmla="*/ 600 w 16"/>
                  <a:gd name="T5" fmla="*/ 146 h 11"/>
                  <a:gd name="T6" fmla="*/ 190 w 16"/>
                  <a:gd name="T7" fmla="*/ 0 h 11"/>
                  <a:gd name="T8" fmla="*/ 0 w 16"/>
                  <a:gd name="T9" fmla="*/ 2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8" name="Freeform 5017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98"/>
                  <a:gd name="T1" fmla="*/ 30 h 92"/>
                  <a:gd name="T2" fmla="*/ 68 w 98"/>
                  <a:gd name="T3" fmla="*/ 0 h 92"/>
                  <a:gd name="T4" fmla="*/ 98 w 98"/>
                  <a:gd name="T5" fmla="*/ 68 h 92"/>
                  <a:gd name="T6" fmla="*/ 30 w 98"/>
                  <a:gd name="T7" fmla="*/ 92 h 92"/>
                  <a:gd name="T8" fmla="*/ 0 w 98"/>
                  <a:gd name="T9" fmla="*/ 3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30"/>
                    </a:moveTo>
                    <a:lnTo>
                      <a:pt x="68" y="0"/>
                    </a:lnTo>
                    <a:lnTo>
                      <a:pt x="98" y="68"/>
                    </a:lnTo>
                    <a:lnTo>
                      <a:pt x="30" y="9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9" name="Freeform 5018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16"/>
                  <a:gd name="T1" fmla="*/ 190 h 15"/>
                  <a:gd name="T2" fmla="*/ 410 w 16"/>
                  <a:gd name="T3" fmla="*/ 0 h 15"/>
                  <a:gd name="T4" fmla="*/ 600 w 16"/>
                  <a:gd name="T5" fmla="*/ 411 h 15"/>
                  <a:gd name="T6" fmla="*/ 190 w 16"/>
                  <a:gd name="T7" fmla="*/ 564 h 15"/>
                  <a:gd name="T8" fmla="*/ 0 w 16"/>
                  <a:gd name="T9" fmla="*/ 19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5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5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0" name="Freeform 5019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1" name="Freeform 5020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16"/>
                  <a:gd name="T1" fmla="*/ 227 h 7"/>
                  <a:gd name="T2" fmla="*/ 421 w 16"/>
                  <a:gd name="T3" fmla="*/ 264 h 7"/>
                  <a:gd name="T4" fmla="*/ 613 w 16"/>
                  <a:gd name="T5" fmla="*/ 74 h 7"/>
                  <a:gd name="T6" fmla="*/ 192 w 16"/>
                  <a:gd name="T7" fmla="*/ 0 h 7"/>
                  <a:gd name="T8" fmla="*/ 0 w 16"/>
                  <a:gd name="T9" fmla="*/ 22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2" name="Freeform 5021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3" name="Freeform 5022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16"/>
                  <a:gd name="T1" fmla="*/ 226 h 10"/>
                  <a:gd name="T2" fmla="*/ 421 w 16"/>
                  <a:gd name="T3" fmla="*/ 372 h 10"/>
                  <a:gd name="T4" fmla="*/ 613 w 16"/>
                  <a:gd name="T5" fmla="*/ 146 h 10"/>
                  <a:gd name="T6" fmla="*/ 192 w 16"/>
                  <a:gd name="T7" fmla="*/ 0 h 10"/>
                  <a:gd name="T8" fmla="*/ 0 w 16"/>
                  <a:gd name="T9" fmla="*/ 22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4" name="Freeform 5023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99"/>
                  <a:gd name="T1" fmla="*/ 55 h 123"/>
                  <a:gd name="T2" fmla="*/ 68 w 99"/>
                  <a:gd name="T3" fmla="*/ 0 h 123"/>
                  <a:gd name="T4" fmla="*/ 99 w 99"/>
                  <a:gd name="T5" fmla="*/ 86 h 123"/>
                  <a:gd name="T6" fmla="*/ 31 w 99"/>
                  <a:gd name="T7" fmla="*/ 123 h 123"/>
                  <a:gd name="T8" fmla="*/ 0 w 99"/>
                  <a:gd name="T9" fmla="*/ 5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55"/>
                    </a:moveTo>
                    <a:lnTo>
                      <a:pt x="68" y="0"/>
                    </a:lnTo>
                    <a:lnTo>
                      <a:pt x="99" y="86"/>
                    </a:lnTo>
                    <a:lnTo>
                      <a:pt x="31" y="12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5" name="Freeform 5024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16"/>
                  <a:gd name="T1" fmla="*/ 338 h 20"/>
                  <a:gd name="T2" fmla="*/ 421 w 16"/>
                  <a:gd name="T3" fmla="*/ 0 h 20"/>
                  <a:gd name="T4" fmla="*/ 613 w 16"/>
                  <a:gd name="T5" fmla="*/ 529 h 20"/>
                  <a:gd name="T6" fmla="*/ 192 w 16"/>
                  <a:gd name="T7" fmla="*/ 756 h 20"/>
                  <a:gd name="T8" fmla="*/ 0 w 16"/>
                  <a:gd name="T9" fmla="*/ 33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9"/>
                    </a:moveTo>
                    <a:lnTo>
                      <a:pt x="11" y="0"/>
                    </a:lnTo>
                    <a:lnTo>
                      <a:pt x="16" y="14"/>
                    </a:lnTo>
                    <a:lnTo>
                      <a:pt x="5" y="2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6" name="Freeform 5025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7" name="Freeform 5026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16"/>
                  <a:gd name="T1" fmla="*/ 263 h 9"/>
                  <a:gd name="T2" fmla="*/ 421 w 16"/>
                  <a:gd name="T3" fmla="*/ 336 h 9"/>
                  <a:gd name="T4" fmla="*/ 613 w 16"/>
                  <a:gd name="T5" fmla="*/ 110 h 9"/>
                  <a:gd name="T6" fmla="*/ 192 w 16"/>
                  <a:gd name="T7" fmla="*/ 0 h 9"/>
                  <a:gd name="T8" fmla="*/ 0 w 16"/>
                  <a:gd name="T9" fmla="*/ 26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8" name="Freeform 5027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9" name="Freeform 5028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16"/>
                  <a:gd name="T1" fmla="*/ 193 h 9"/>
                  <a:gd name="T2" fmla="*/ 421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19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0" name="Freeform 5029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05"/>
                  <a:gd name="T1" fmla="*/ 68 h 130"/>
                  <a:gd name="T2" fmla="*/ 68 w 105"/>
                  <a:gd name="T3" fmla="*/ 0 h 130"/>
                  <a:gd name="T4" fmla="*/ 105 w 105"/>
                  <a:gd name="T5" fmla="*/ 93 h 130"/>
                  <a:gd name="T6" fmla="*/ 37 w 105"/>
                  <a:gd name="T7" fmla="*/ 130 h 130"/>
                  <a:gd name="T8" fmla="*/ 0 w 105"/>
                  <a:gd name="T9" fmla="*/ 68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68"/>
                    </a:moveTo>
                    <a:lnTo>
                      <a:pt x="68" y="0"/>
                    </a:lnTo>
                    <a:lnTo>
                      <a:pt x="105" y="93"/>
                    </a:lnTo>
                    <a:lnTo>
                      <a:pt x="37" y="13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1" name="Freeform 5030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7"/>
                  <a:gd name="T1" fmla="*/ 421 h 21"/>
                  <a:gd name="T2" fmla="*/ 420 w 17"/>
                  <a:gd name="T3" fmla="*/ 0 h 21"/>
                  <a:gd name="T4" fmla="*/ 649 w 17"/>
                  <a:gd name="T5" fmla="*/ 576 h 21"/>
                  <a:gd name="T6" fmla="*/ 229 w 17"/>
                  <a:gd name="T7" fmla="*/ 805 h 21"/>
                  <a:gd name="T8" fmla="*/ 0 w 17"/>
                  <a:gd name="T9" fmla="*/ 4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1"/>
                    </a:moveTo>
                    <a:lnTo>
                      <a:pt x="11" y="0"/>
                    </a:lnTo>
                    <a:lnTo>
                      <a:pt x="17" y="15"/>
                    </a:lnTo>
                    <a:lnTo>
                      <a:pt x="6" y="2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2" name="Freeform 5031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3" name="Freeform 5032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4" name="Freeform 5033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99"/>
                  <a:gd name="T1" fmla="*/ 25 h 55"/>
                  <a:gd name="T2" fmla="*/ 68 w 99"/>
                  <a:gd name="T3" fmla="*/ 55 h 55"/>
                  <a:gd name="T4" fmla="*/ 99 w 99"/>
                  <a:gd name="T5" fmla="*/ 25 h 55"/>
                  <a:gd name="T6" fmla="*/ 31 w 99"/>
                  <a:gd name="T7" fmla="*/ 0 h 55"/>
                  <a:gd name="T8" fmla="*/ 0 w 99"/>
                  <a:gd name="T9" fmla="*/ 2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25"/>
                    </a:moveTo>
                    <a:lnTo>
                      <a:pt x="68" y="5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5" name="Freeform 5034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16"/>
                  <a:gd name="T1" fmla="*/ 147 h 9"/>
                  <a:gd name="T2" fmla="*/ 421 w 16"/>
                  <a:gd name="T3" fmla="*/ 336 h 9"/>
                  <a:gd name="T4" fmla="*/ 613 w 16"/>
                  <a:gd name="T5" fmla="*/ 147 h 9"/>
                  <a:gd name="T6" fmla="*/ 192 w 16"/>
                  <a:gd name="T7" fmla="*/ 0 h 9"/>
                  <a:gd name="T8" fmla="*/ 0 w 16"/>
                  <a:gd name="T9" fmla="*/ 1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4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6" name="Freeform 5035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99"/>
                  <a:gd name="T1" fmla="*/ 75 h 112"/>
                  <a:gd name="T2" fmla="*/ 68 w 99"/>
                  <a:gd name="T3" fmla="*/ 0 h 112"/>
                  <a:gd name="T4" fmla="*/ 99 w 99"/>
                  <a:gd name="T5" fmla="*/ 81 h 112"/>
                  <a:gd name="T6" fmla="*/ 31 w 99"/>
                  <a:gd name="T7" fmla="*/ 112 h 112"/>
                  <a:gd name="T8" fmla="*/ 0 w 99"/>
                  <a:gd name="T9" fmla="*/ 75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2"/>
                  <a:gd name="T17" fmla="*/ 99 w 99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2">
                    <a:moveTo>
                      <a:pt x="0" y="75"/>
                    </a:moveTo>
                    <a:lnTo>
                      <a:pt x="68" y="0"/>
                    </a:lnTo>
                    <a:lnTo>
                      <a:pt x="99" y="81"/>
                    </a:lnTo>
                    <a:lnTo>
                      <a:pt x="31" y="11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7" name="Freeform 5036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16"/>
                  <a:gd name="T1" fmla="*/ 467 h 18"/>
                  <a:gd name="T2" fmla="*/ 421 w 16"/>
                  <a:gd name="T3" fmla="*/ 0 h 18"/>
                  <a:gd name="T4" fmla="*/ 613 w 16"/>
                  <a:gd name="T5" fmla="*/ 504 h 18"/>
                  <a:gd name="T6" fmla="*/ 192 w 16"/>
                  <a:gd name="T7" fmla="*/ 697 h 18"/>
                  <a:gd name="T8" fmla="*/ 0 w 16"/>
                  <a:gd name="T9" fmla="*/ 46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8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8" name="Freeform 5037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98"/>
                  <a:gd name="T1" fmla="*/ 6 h 37"/>
                  <a:gd name="T2" fmla="*/ 68 w 98"/>
                  <a:gd name="T3" fmla="*/ 37 h 37"/>
                  <a:gd name="T4" fmla="*/ 98 w 98"/>
                  <a:gd name="T5" fmla="*/ 25 h 37"/>
                  <a:gd name="T6" fmla="*/ 31 w 98"/>
                  <a:gd name="T7" fmla="*/ 0 h 37"/>
                  <a:gd name="T8" fmla="*/ 0 w 98"/>
                  <a:gd name="T9" fmla="*/ 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6"/>
                    </a:moveTo>
                    <a:lnTo>
                      <a:pt x="68" y="37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9" name="Freeform 5038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16"/>
                  <a:gd name="T1" fmla="*/ 37 h 6"/>
                  <a:gd name="T2" fmla="*/ 410 w 16"/>
                  <a:gd name="T3" fmla="*/ 228 h 6"/>
                  <a:gd name="T4" fmla="*/ 600 w 16"/>
                  <a:gd name="T5" fmla="*/ 154 h 6"/>
                  <a:gd name="T6" fmla="*/ 190 w 16"/>
                  <a:gd name="T7" fmla="*/ 0 h 6"/>
                  <a:gd name="T8" fmla="*/ 0 w 16"/>
                  <a:gd name="T9" fmla="*/ 3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1"/>
                    </a:moveTo>
                    <a:lnTo>
                      <a:pt x="11" y="6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0" name="Freeform 5039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7 w 98"/>
                  <a:gd name="T3" fmla="*/ 0 h 74"/>
                  <a:gd name="T4" fmla="*/ 98 w 98"/>
                  <a:gd name="T5" fmla="*/ 50 h 74"/>
                  <a:gd name="T6" fmla="*/ 30 w 98"/>
                  <a:gd name="T7" fmla="*/ 74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7" y="0"/>
                    </a:lnTo>
                    <a:lnTo>
                      <a:pt x="98" y="50"/>
                    </a:lnTo>
                    <a:lnTo>
                      <a:pt x="30" y="7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1" name="Freeform 5040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16"/>
                  <a:gd name="T1" fmla="*/ 345 h 12"/>
                  <a:gd name="T2" fmla="*/ 410 w 16"/>
                  <a:gd name="T3" fmla="*/ 0 h 12"/>
                  <a:gd name="T4" fmla="*/ 600 w 16"/>
                  <a:gd name="T5" fmla="*/ 302 h 12"/>
                  <a:gd name="T6" fmla="*/ 190 w 16"/>
                  <a:gd name="T7" fmla="*/ 456 h 12"/>
                  <a:gd name="T8" fmla="*/ 0 w 16"/>
                  <a:gd name="T9" fmla="*/ 34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5" y="1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2" name="Freeform 5041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24 h 31"/>
                  <a:gd name="T4" fmla="*/ 99 w 99"/>
                  <a:gd name="T5" fmla="*/ 31 h 31"/>
                  <a:gd name="T6" fmla="*/ 31 w 99"/>
                  <a:gd name="T7" fmla="*/ 18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24"/>
                    </a:lnTo>
                    <a:lnTo>
                      <a:pt x="99" y="3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3" name="Freeform 5042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421 w 16"/>
                  <a:gd name="T3" fmla="*/ 155 h 5"/>
                  <a:gd name="T4" fmla="*/ 613 w 16"/>
                  <a:gd name="T5" fmla="*/ 192 h 5"/>
                  <a:gd name="T6" fmla="*/ 192 w 16"/>
                  <a:gd name="T7" fmla="*/ 118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4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4" name="Freeform 5043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0 h 37"/>
                  <a:gd name="T4" fmla="*/ 99 w 99"/>
                  <a:gd name="T5" fmla="*/ 25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5" name="Freeform 5044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16"/>
                  <a:gd name="T1" fmla="*/ 228 h 6"/>
                  <a:gd name="T2" fmla="*/ 421 w 16"/>
                  <a:gd name="T3" fmla="*/ 0 h 6"/>
                  <a:gd name="T4" fmla="*/ 613 w 16"/>
                  <a:gd name="T5" fmla="*/ 154 h 6"/>
                  <a:gd name="T6" fmla="*/ 192 w 16"/>
                  <a:gd name="T7" fmla="*/ 228 h 6"/>
                  <a:gd name="T8" fmla="*/ 0 w 16"/>
                  <a:gd name="T9" fmla="*/ 22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6" name="Freeform 5045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7" name="Freeform 5046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15"/>
                  <a:gd name="T1" fmla="*/ 229 h 10"/>
                  <a:gd name="T2" fmla="*/ 422 w 15"/>
                  <a:gd name="T3" fmla="*/ 384 h 10"/>
                  <a:gd name="T4" fmla="*/ 577 w 15"/>
                  <a:gd name="T5" fmla="*/ 118 h 10"/>
                  <a:gd name="T6" fmla="*/ 155 w 15"/>
                  <a:gd name="T7" fmla="*/ 0 h 10"/>
                  <a:gd name="T8" fmla="*/ 0 w 15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8" name="Freeform 5047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99"/>
                  <a:gd name="T1" fmla="*/ 0 h 49"/>
                  <a:gd name="T2" fmla="*/ 68 w 99"/>
                  <a:gd name="T3" fmla="*/ 12 h 49"/>
                  <a:gd name="T4" fmla="*/ 99 w 99"/>
                  <a:gd name="T5" fmla="*/ 49 h 49"/>
                  <a:gd name="T6" fmla="*/ 31 w 99"/>
                  <a:gd name="T7" fmla="*/ 43 h 49"/>
                  <a:gd name="T8" fmla="*/ 0 w 9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0"/>
                    </a:moveTo>
                    <a:lnTo>
                      <a:pt x="68" y="12"/>
                    </a:lnTo>
                    <a:lnTo>
                      <a:pt x="99" y="49"/>
                    </a:lnTo>
                    <a:lnTo>
                      <a:pt x="3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9" name="Freeform 5048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16"/>
                  <a:gd name="T1" fmla="*/ 0 h 8"/>
                  <a:gd name="T2" fmla="*/ 421 w 16"/>
                  <a:gd name="T3" fmla="*/ 73 h 8"/>
                  <a:gd name="T4" fmla="*/ 613 w 16"/>
                  <a:gd name="T5" fmla="*/ 300 h 8"/>
                  <a:gd name="T6" fmla="*/ 192 w 16"/>
                  <a:gd name="T7" fmla="*/ 263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2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0" name="Freeform 5049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0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1" name="Freeform 5050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16"/>
                  <a:gd name="T1" fmla="*/ 108 h 3"/>
                  <a:gd name="T2" fmla="*/ 421 w 16"/>
                  <a:gd name="T3" fmla="*/ 0 h 3"/>
                  <a:gd name="T4" fmla="*/ 613 w 16"/>
                  <a:gd name="T5" fmla="*/ 0 h 3"/>
                  <a:gd name="T6" fmla="*/ 192 w 16"/>
                  <a:gd name="T7" fmla="*/ 0 h 3"/>
                  <a:gd name="T8" fmla="*/ 0 w 16"/>
                  <a:gd name="T9" fmla="*/ 10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2" name="Freeform 5051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3" name="Freeform 5052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15"/>
                  <a:gd name="T1" fmla="*/ 267 h 10"/>
                  <a:gd name="T2" fmla="*/ 411 w 15"/>
                  <a:gd name="T3" fmla="*/ 384 h 10"/>
                  <a:gd name="T4" fmla="*/ 564 w 15"/>
                  <a:gd name="T5" fmla="*/ 118 h 10"/>
                  <a:gd name="T6" fmla="*/ 153 w 15"/>
                  <a:gd name="T7" fmla="*/ 0 h 10"/>
                  <a:gd name="T8" fmla="*/ 0 w 15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4" name="Freeform 5053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98"/>
                  <a:gd name="T1" fmla="*/ 13 h 81"/>
                  <a:gd name="T2" fmla="*/ 67 w 98"/>
                  <a:gd name="T3" fmla="*/ 0 h 81"/>
                  <a:gd name="T4" fmla="*/ 98 w 98"/>
                  <a:gd name="T5" fmla="*/ 68 h 81"/>
                  <a:gd name="T6" fmla="*/ 30 w 98"/>
                  <a:gd name="T7" fmla="*/ 81 h 81"/>
                  <a:gd name="T8" fmla="*/ 0 w 98"/>
                  <a:gd name="T9" fmla="*/ 1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13"/>
                    </a:moveTo>
                    <a:lnTo>
                      <a:pt x="67" y="0"/>
                    </a:lnTo>
                    <a:lnTo>
                      <a:pt x="98" y="68"/>
                    </a:lnTo>
                    <a:lnTo>
                      <a:pt x="30" y="8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5" name="Freeform 5054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16"/>
                  <a:gd name="T1" fmla="*/ 75 h 13"/>
                  <a:gd name="T2" fmla="*/ 410 w 16"/>
                  <a:gd name="T3" fmla="*/ 0 h 13"/>
                  <a:gd name="T4" fmla="*/ 600 w 16"/>
                  <a:gd name="T5" fmla="*/ 430 h 13"/>
                  <a:gd name="T6" fmla="*/ 190 w 16"/>
                  <a:gd name="T7" fmla="*/ 505 h 13"/>
                  <a:gd name="T8" fmla="*/ 0 w 16"/>
                  <a:gd name="T9" fmla="*/ 7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2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6" name="Freeform 5055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6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7" name="Freeform 5056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16"/>
                  <a:gd name="T1" fmla="*/ 192 h 5"/>
                  <a:gd name="T2" fmla="*/ 421 w 16"/>
                  <a:gd name="T3" fmla="*/ 192 h 5"/>
                  <a:gd name="T4" fmla="*/ 613 w 16"/>
                  <a:gd name="T5" fmla="*/ 37 h 5"/>
                  <a:gd name="T6" fmla="*/ 192 w 16"/>
                  <a:gd name="T7" fmla="*/ 0 h 5"/>
                  <a:gd name="T8" fmla="*/ 0 w 16"/>
                  <a:gd name="T9" fmla="*/ 19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8" name="Freeform 5057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9" name="Freeform 5058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58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0" name="Freeform 5059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99"/>
                  <a:gd name="T1" fmla="*/ 43 h 129"/>
                  <a:gd name="T2" fmla="*/ 68 w 99"/>
                  <a:gd name="T3" fmla="*/ 0 h 129"/>
                  <a:gd name="T4" fmla="*/ 99 w 99"/>
                  <a:gd name="T5" fmla="*/ 98 h 129"/>
                  <a:gd name="T6" fmla="*/ 31 w 99"/>
                  <a:gd name="T7" fmla="*/ 129 h 129"/>
                  <a:gd name="T8" fmla="*/ 0 w 99"/>
                  <a:gd name="T9" fmla="*/ 43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43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1" y="12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1" name="Freeform 5060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16"/>
                  <a:gd name="T1" fmla="*/ 264 h 21"/>
                  <a:gd name="T2" fmla="*/ 421 w 16"/>
                  <a:gd name="T3" fmla="*/ 0 h 21"/>
                  <a:gd name="T4" fmla="*/ 613 w 16"/>
                  <a:gd name="T5" fmla="*/ 602 h 21"/>
                  <a:gd name="T6" fmla="*/ 192 w 16"/>
                  <a:gd name="T7" fmla="*/ 792 h 21"/>
                  <a:gd name="T8" fmla="*/ 0 w 16"/>
                  <a:gd name="T9" fmla="*/ 264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2" name="Freeform 5061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1 w 98"/>
                  <a:gd name="T3" fmla="*/ 50 h 50"/>
                  <a:gd name="T4" fmla="*/ 98 w 98"/>
                  <a:gd name="T5" fmla="*/ 19 h 50"/>
                  <a:gd name="T6" fmla="*/ 31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1" y="50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3" name="Freeform 5062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16"/>
                  <a:gd name="T1" fmla="*/ 231 h 8"/>
                  <a:gd name="T2" fmla="*/ 374 w 16"/>
                  <a:gd name="T3" fmla="*/ 312 h 8"/>
                  <a:gd name="T4" fmla="*/ 600 w 16"/>
                  <a:gd name="T5" fmla="*/ 119 h 8"/>
                  <a:gd name="T6" fmla="*/ 190 w 16"/>
                  <a:gd name="T7" fmla="*/ 0 h 8"/>
                  <a:gd name="T8" fmla="*/ 0 w 16"/>
                  <a:gd name="T9" fmla="*/ 23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4" name="Freeform 5063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5" name="Freeform 5064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16"/>
                  <a:gd name="T1" fmla="*/ 229 h 11"/>
                  <a:gd name="T2" fmla="*/ 458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2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6" name="Freeform 5065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05"/>
                  <a:gd name="T1" fmla="*/ 74 h 167"/>
                  <a:gd name="T2" fmla="*/ 68 w 105"/>
                  <a:gd name="T3" fmla="*/ 0 h 167"/>
                  <a:gd name="T4" fmla="*/ 105 w 105"/>
                  <a:gd name="T5" fmla="*/ 117 h 167"/>
                  <a:gd name="T6" fmla="*/ 37 w 105"/>
                  <a:gd name="T7" fmla="*/ 167 h 167"/>
                  <a:gd name="T8" fmla="*/ 0 w 105"/>
                  <a:gd name="T9" fmla="*/ 74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74"/>
                    </a:moveTo>
                    <a:lnTo>
                      <a:pt x="68" y="0"/>
                    </a:lnTo>
                    <a:lnTo>
                      <a:pt x="105" y="117"/>
                    </a:lnTo>
                    <a:lnTo>
                      <a:pt x="37" y="1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" name="Group 5066"/>
            <p:cNvGrpSpPr>
              <a:grpSpLocks/>
            </p:cNvGrpSpPr>
            <p:nvPr/>
          </p:nvGrpSpPr>
          <p:grpSpPr bwMode="auto">
            <a:xfrm>
              <a:off x="1478" y="2107"/>
              <a:ext cx="3390" cy="778"/>
              <a:chOff x="1478" y="2107"/>
              <a:chExt cx="3390" cy="778"/>
            </a:xfrm>
          </p:grpSpPr>
          <p:sp>
            <p:nvSpPr>
              <p:cNvPr id="42847" name="Freeform 5067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7"/>
                  <a:gd name="T1" fmla="*/ 458 h 27"/>
                  <a:gd name="T2" fmla="*/ 420 w 17"/>
                  <a:gd name="T3" fmla="*/ 0 h 27"/>
                  <a:gd name="T4" fmla="*/ 649 w 17"/>
                  <a:gd name="T5" fmla="*/ 730 h 27"/>
                  <a:gd name="T6" fmla="*/ 229 w 17"/>
                  <a:gd name="T7" fmla="*/ 1033 h 27"/>
                  <a:gd name="T8" fmla="*/ 0 w 17"/>
                  <a:gd name="T9" fmla="*/ 458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2"/>
                    </a:moveTo>
                    <a:lnTo>
                      <a:pt x="11" y="0"/>
                    </a:lnTo>
                    <a:lnTo>
                      <a:pt x="17" y="19"/>
                    </a:lnTo>
                    <a:lnTo>
                      <a:pt x="6" y="2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8" name="Freeform 5068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99"/>
                  <a:gd name="T1" fmla="*/ 44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4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9" name="Freeform 5069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16"/>
                  <a:gd name="T1" fmla="*/ 274 h 9"/>
                  <a:gd name="T2" fmla="*/ 384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7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0" name="Freeform 5070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99"/>
                  <a:gd name="T1" fmla="*/ 30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0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0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1" name="Freeform 5071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16"/>
                  <a:gd name="T1" fmla="*/ 183 h 10"/>
                  <a:gd name="T2" fmla="*/ 421 w 16"/>
                  <a:gd name="T3" fmla="*/ 372 h 10"/>
                  <a:gd name="T4" fmla="*/ 613 w 16"/>
                  <a:gd name="T5" fmla="*/ 146 h 10"/>
                  <a:gd name="T6" fmla="*/ 192 w 16"/>
                  <a:gd name="T7" fmla="*/ 0 h 10"/>
                  <a:gd name="T8" fmla="*/ 0 w 16"/>
                  <a:gd name="T9" fmla="*/ 18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5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2" name="Freeform 5072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99"/>
                  <a:gd name="T1" fmla="*/ 86 h 167"/>
                  <a:gd name="T2" fmla="*/ 68 w 99"/>
                  <a:gd name="T3" fmla="*/ 0 h 167"/>
                  <a:gd name="T4" fmla="*/ 99 w 99"/>
                  <a:gd name="T5" fmla="*/ 111 h 167"/>
                  <a:gd name="T6" fmla="*/ 31 w 99"/>
                  <a:gd name="T7" fmla="*/ 167 h 167"/>
                  <a:gd name="T8" fmla="*/ 0 w 99"/>
                  <a:gd name="T9" fmla="*/ 86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86"/>
                    </a:moveTo>
                    <a:lnTo>
                      <a:pt x="68" y="0"/>
                    </a:lnTo>
                    <a:lnTo>
                      <a:pt x="99" y="111"/>
                    </a:lnTo>
                    <a:lnTo>
                      <a:pt x="31" y="16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3" name="Freeform 5073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16"/>
                  <a:gd name="T1" fmla="*/ 538 h 27"/>
                  <a:gd name="T2" fmla="*/ 421 w 16"/>
                  <a:gd name="T3" fmla="*/ 0 h 27"/>
                  <a:gd name="T4" fmla="*/ 613 w 16"/>
                  <a:gd name="T5" fmla="*/ 687 h 27"/>
                  <a:gd name="T6" fmla="*/ 192 w 16"/>
                  <a:gd name="T7" fmla="*/ 1033 h 27"/>
                  <a:gd name="T8" fmla="*/ 0 w 16"/>
                  <a:gd name="T9" fmla="*/ 538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4"/>
                    </a:moveTo>
                    <a:lnTo>
                      <a:pt x="11" y="0"/>
                    </a:lnTo>
                    <a:lnTo>
                      <a:pt x="16" y="18"/>
                    </a:lnTo>
                    <a:lnTo>
                      <a:pt x="5" y="2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4" name="Freeform 5074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5" name="Freeform 5075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7"/>
                  <a:gd name="T1" fmla="*/ 226 h 9"/>
                  <a:gd name="T2" fmla="*/ 420 w 17"/>
                  <a:gd name="T3" fmla="*/ 336 h 9"/>
                  <a:gd name="T4" fmla="*/ 649 w 17"/>
                  <a:gd name="T5" fmla="*/ 110 h 9"/>
                  <a:gd name="T6" fmla="*/ 229 w 17"/>
                  <a:gd name="T7" fmla="*/ 0 h 9"/>
                  <a:gd name="T8" fmla="*/ 0 w 17"/>
                  <a:gd name="T9" fmla="*/ 22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6" name="Freeform 5076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98"/>
                  <a:gd name="T1" fmla="*/ 12 h 49"/>
                  <a:gd name="T2" fmla="*/ 68 w 98"/>
                  <a:gd name="T3" fmla="*/ 49 h 49"/>
                  <a:gd name="T4" fmla="*/ 98 w 98"/>
                  <a:gd name="T5" fmla="*/ 25 h 49"/>
                  <a:gd name="T6" fmla="*/ 30 w 98"/>
                  <a:gd name="T7" fmla="*/ 0 h 49"/>
                  <a:gd name="T8" fmla="*/ 0 w 98"/>
                  <a:gd name="T9" fmla="*/ 1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12"/>
                    </a:moveTo>
                    <a:lnTo>
                      <a:pt x="68" y="49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7" name="Freeform 5077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16"/>
                  <a:gd name="T1" fmla="*/ 73 h 8"/>
                  <a:gd name="T2" fmla="*/ 410 w 16"/>
                  <a:gd name="T3" fmla="*/ 300 h 8"/>
                  <a:gd name="T4" fmla="*/ 600 w 16"/>
                  <a:gd name="T5" fmla="*/ 153 h 8"/>
                  <a:gd name="T6" fmla="*/ 190 w 16"/>
                  <a:gd name="T7" fmla="*/ 0 h 8"/>
                  <a:gd name="T8" fmla="*/ 0 w 16"/>
                  <a:gd name="T9" fmla="*/ 73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8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8" name="Freeform 5078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99"/>
                  <a:gd name="T1" fmla="*/ 86 h 136"/>
                  <a:gd name="T2" fmla="*/ 68 w 99"/>
                  <a:gd name="T3" fmla="*/ 0 h 136"/>
                  <a:gd name="T4" fmla="*/ 99 w 99"/>
                  <a:gd name="T5" fmla="*/ 93 h 136"/>
                  <a:gd name="T6" fmla="*/ 31 w 99"/>
                  <a:gd name="T7" fmla="*/ 136 h 136"/>
                  <a:gd name="T8" fmla="*/ 0 w 99"/>
                  <a:gd name="T9" fmla="*/ 8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86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3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9" name="Freeform 5079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16"/>
                  <a:gd name="T1" fmla="*/ 538 h 22"/>
                  <a:gd name="T2" fmla="*/ 421 w 16"/>
                  <a:gd name="T3" fmla="*/ 0 h 22"/>
                  <a:gd name="T4" fmla="*/ 613 w 16"/>
                  <a:gd name="T5" fmla="*/ 575 h 22"/>
                  <a:gd name="T6" fmla="*/ 192 w 16"/>
                  <a:gd name="T7" fmla="*/ 841 h 22"/>
                  <a:gd name="T8" fmla="*/ 0 w 16"/>
                  <a:gd name="T9" fmla="*/ 53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2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0" name="Freeform 5080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99"/>
                  <a:gd name="T1" fmla="*/ 0 h 37"/>
                  <a:gd name="T2" fmla="*/ 68 w 99"/>
                  <a:gd name="T3" fmla="*/ 37 h 37"/>
                  <a:gd name="T4" fmla="*/ 99 w 99"/>
                  <a:gd name="T5" fmla="*/ 31 h 37"/>
                  <a:gd name="T6" fmla="*/ 31 w 99"/>
                  <a:gd name="T7" fmla="*/ 7 h 37"/>
                  <a:gd name="T8" fmla="*/ 0 w 99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0"/>
                    </a:moveTo>
                    <a:lnTo>
                      <a:pt x="68" y="37"/>
                    </a:lnTo>
                    <a:lnTo>
                      <a:pt x="99" y="31"/>
                    </a:lnTo>
                    <a:lnTo>
                      <a:pt x="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1" name="Freeform 5081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16"/>
                  <a:gd name="T1" fmla="*/ 0 h 6"/>
                  <a:gd name="T2" fmla="*/ 421 w 16"/>
                  <a:gd name="T3" fmla="*/ 228 h 6"/>
                  <a:gd name="T4" fmla="*/ 613 w 16"/>
                  <a:gd name="T5" fmla="*/ 191 h 6"/>
                  <a:gd name="T6" fmla="*/ 192 w 16"/>
                  <a:gd name="T7" fmla="*/ 37 h 6"/>
                  <a:gd name="T8" fmla="*/ 0 w 1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0"/>
                    </a:moveTo>
                    <a:lnTo>
                      <a:pt x="11" y="6"/>
                    </a:lnTo>
                    <a:lnTo>
                      <a:pt x="16" y="5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2" name="Freeform 5082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99"/>
                  <a:gd name="T1" fmla="*/ 62 h 87"/>
                  <a:gd name="T2" fmla="*/ 62 w 99"/>
                  <a:gd name="T3" fmla="*/ 0 h 87"/>
                  <a:gd name="T4" fmla="*/ 99 w 99"/>
                  <a:gd name="T5" fmla="*/ 56 h 87"/>
                  <a:gd name="T6" fmla="*/ 31 w 99"/>
                  <a:gd name="T7" fmla="*/ 87 h 87"/>
                  <a:gd name="T8" fmla="*/ 0 w 99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62"/>
                    </a:moveTo>
                    <a:lnTo>
                      <a:pt x="62" y="0"/>
                    </a:lnTo>
                    <a:lnTo>
                      <a:pt x="99" y="56"/>
                    </a:lnTo>
                    <a:lnTo>
                      <a:pt x="31" y="8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3" name="Freeform 5083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16"/>
                  <a:gd name="T1" fmla="*/ 385 h 14"/>
                  <a:gd name="T2" fmla="*/ 384 w 16"/>
                  <a:gd name="T3" fmla="*/ 0 h 14"/>
                  <a:gd name="T4" fmla="*/ 613 w 16"/>
                  <a:gd name="T5" fmla="*/ 348 h 14"/>
                  <a:gd name="T6" fmla="*/ 192 w 16"/>
                  <a:gd name="T7" fmla="*/ 541 h 14"/>
                  <a:gd name="T8" fmla="*/ 0 w 16"/>
                  <a:gd name="T9" fmla="*/ 38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0"/>
                    </a:lnTo>
                    <a:lnTo>
                      <a:pt x="16" y="9"/>
                    </a:lnTo>
                    <a:lnTo>
                      <a:pt x="5" y="14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4" name="Freeform 5084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5" name="Freeform 5085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55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6" name="Freeform 5086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99"/>
                  <a:gd name="T1" fmla="*/ 0 h 50"/>
                  <a:gd name="T2" fmla="*/ 68 w 99"/>
                  <a:gd name="T3" fmla="*/ 31 h 50"/>
                  <a:gd name="T4" fmla="*/ 99 w 99"/>
                  <a:gd name="T5" fmla="*/ 50 h 50"/>
                  <a:gd name="T6" fmla="*/ 31 w 99"/>
                  <a:gd name="T7" fmla="*/ 37 h 50"/>
                  <a:gd name="T8" fmla="*/ 0 w 9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0"/>
                    </a:moveTo>
                    <a:lnTo>
                      <a:pt x="68" y="31"/>
                    </a:lnTo>
                    <a:lnTo>
                      <a:pt x="99" y="50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7" name="Freeform 5087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16"/>
                  <a:gd name="T1" fmla="*/ 0 h 8"/>
                  <a:gd name="T2" fmla="*/ 421 w 16"/>
                  <a:gd name="T3" fmla="*/ 194 h 8"/>
                  <a:gd name="T4" fmla="*/ 613 w 16"/>
                  <a:gd name="T5" fmla="*/ 312 h 8"/>
                  <a:gd name="T6" fmla="*/ 192 w 16"/>
                  <a:gd name="T7" fmla="*/ 231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5"/>
                    </a:lnTo>
                    <a:lnTo>
                      <a:pt x="16" y="8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8" name="Freeform 5088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8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8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9" name="Freeform 5089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16"/>
                  <a:gd name="T1" fmla="*/ 228 h 6"/>
                  <a:gd name="T2" fmla="*/ 384 w 16"/>
                  <a:gd name="T3" fmla="*/ 0 h 6"/>
                  <a:gd name="T4" fmla="*/ 613 w 16"/>
                  <a:gd name="T5" fmla="*/ 117 h 6"/>
                  <a:gd name="T6" fmla="*/ 192 w 16"/>
                  <a:gd name="T7" fmla="*/ 228 h 6"/>
                  <a:gd name="T8" fmla="*/ 0 w 16"/>
                  <a:gd name="T9" fmla="*/ 22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70" name="Freeform 5090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24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71" name="Freeform 5091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53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72" name="Freeform 5092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 h 68"/>
                  <a:gd name="T4" fmla="*/ 99 w 99"/>
                  <a:gd name="T5" fmla="*/ 62 h 68"/>
                  <a:gd name="T6" fmla="*/ 31 w 99"/>
                  <a:gd name="T7" fmla="*/ 68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"/>
                    </a:lnTo>
                    <a:lnTo>
                      <a:pt x="99" y="62"/>
                    </a:lnTo>
                    <a:lnTo>
                      <a:pt x="31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73" name="Freeform 5093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421 w 16"/>
                  <a:gd name="T3" fmla="*/ 37 h 11"/>
                  <a:gd name="T4" fmla="*/ 613 w 16"/>
                  <a:gd name="T5" fmla="*/ 383 h 11"/>
                  <a:gd name="T6" fmla="*/ 192 w 16"/>
                  <a:gd name="T7" fmla="*/ 420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"/>
                    </a:lnTo>
                    <a:lnTo>
                      <a:pt x="16" y="10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74" name="Freeform 5094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6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75" name="Freeform 5095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16"/>
                  <a:gd name="T1" fmla="*/ 156 h 4"/>
                  <a:gd name="T2" fmla="*/ 384 w 16"/>
                  <a:gd name="T3" fmla="*/ 37 h 4"/>
                  <a:gd name="T4" fmla="*/ 613 w 16"/>
                  <a:gd name="T5" fmla="*/ 0 h 4"/>
                  <a:gd name="T6" fmla="*/ 192 w 16"/>
                  <a:gd name="T7" fmla="*/ 0 h 4"/>
                  <a:gd name="T8" fmla="*/ 0 w 16"/>
                  <a:gd name="T9" fmla="*/ 15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76" name="Freeform 5096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77" name="Freeform 5097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55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78" name="Freeform 5098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99"/>
                  <a:gd name="T1" fmla="*/ 25 h 123"/>
                  <a:gd name="T2" fmla="*/ 68 w 99"/>
                  <a:gd name="T3" fmla="*/ 0 h 123"/>
                  <a:gd name="T4" fmla="*/ 99 w 99"/>
                  <a:gd name="T5" fmla="*/ 93 h 123"/>
                  <a:gd name="T6" fmla="*/ 31 w 99"/>
                  <a:gd name="T7" fmla="*/ 123 h 123"/>
                  <a:gd name="T8" fmla="*/ 0 w 99"/>
                  <a:gd name="T9" fmla="*/ 2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25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79" name="Freeform 5099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16"/>
                  <a:gd name="T1" fmla="*/ 154 h 20"/>
                  <a:gd name="T2" fmla="*/ 421 w 16"/>
                  <a:gd name="T3" fmla="*/ 0 h 20"/>
                  <a:gd name="T4" fmla="*/ 613 w 16"/>
                  <a:gd name="T5" fmla="*/ 566 h 20"/>
                  <a:gd name="T6" fmla="*/ 192 w 16"/>
                  <a:gd name="T7" fmla="*/ 756 h 20"/>
                  <a:gd name="T8" fmla="*/ 0 w 16"/>
                  <a:gd name="T9" fmla="*/ 15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80" name="Freeform 5100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05"/>
                  <a:gd name="T1" fmla="*/ 31 h 31"/>
                  <a:gd name="T2" fmla="*/ 68 w 105"/>
                  <a:gd name="T3" fmla="*/ 31 h 31"/>
                  <a:gd name="T4" fmla="*/ 105 w 105"/>
                  <a:gd name="T5" fmla="*/ 6 h 31"/>
                  <a:gd name="T6" fmla="*/ 37 w 105"/>
                  <a:gd name="T7" fmla="*/ 0 h 31"/>
                  <a:gd name="T8" fmla="*/ 0 w 105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1"/>
                  <a:gd name="T17" fmla="*/ 105 w 10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1">
                    <a:moveTo>
                      <a:pt x="0" y="31"/>
                    </a:moveTo>
                    <a:lnTo>
                      <a:pt x="68" y="31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81" name="Freeform 5101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7"/>
                  <a:gd name="T1" fmla="*/ 192 h 5"/>
                  <a:gd name="T2" fmla="*/ 420 w 17"/>
                  <a:gd name="T3" fmla="*/ 192 h 5"/>
                  <a:gd name="T4" fmla="*/ 649 w 17"/>
                  <a:gd name="T5" fmla="*/ 37 h 5"/>
                  <a:gd name="T6" fmla="*/ 229 w 17"/>
                  <a:gd name="T7" fmla="*/ 0 h 5"/>
                  <a:gd name="T8" fmla="*/ 0 w 17"/>
                  <a:gd name="T9" fmla="*/ 19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5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82" name="Freeform 5102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93"/>
                  <a:gd name="T1" fmla="*/ 43 h 68"/>
                  <a:gd name="T2" fmla="*/ 68 w 93"/>
                  <a:gd name="T3" fmla="*/ 68 h 68"/>
                  <a:gd name="T4" fmla="*/ 93 w 93"/>
                  <a:gd name="T5" fmla="*/ 24 h 68"/>
                  <a:gd name="T6" fmla="*/ 25 w 93"/>
                  <a:gd name="T7" fmla="*/ 0 h 68"/>
                  <a:gd name="T8" fmla="*/ 0 w 93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8"/>
                  <a:gd name="T17" fmla="*/ 93 w 9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83" name="Freeform 5103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15"/>
                  <a:gd name="T1" fmla="*/ 266 h 11"/>
                  <a:gd name="T2" fmla="*/ 422 w 15"/>
                  <a:gd name="T3" fmla="*/ 420 h 11"/>
                  <a:gd name="T4" fmla="*/ 577 w 15"/>
                  <a:gd name="T5" fmla="*/ 155 h 11"/>
                  <a:gd name="T6" fmla="*/ 155 w 15"/>
                  <a:gd name="T7" fmla="*/ 0 h 11"/>
                  <a:gd name="T8" fmla="*/ 0 w 15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7"/>
                    </a:moveTo>
                    <a:lnTo>
                      <a:pt x="11" y="11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84" name="Freeform 5104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05"/>
                  <a:gd name="T1" fmla="*/ 62 h 179"/>
                  <a:gd name="T2" fmla="*/ 68 w 105"/>
                  <a:gd name="T3" fmla="*/ 0 h 179"/>
                  <a:gd name="T4" fmla="*/ 105 w 105"/>
                  <a:gd name="T5" fmla="*/ 124 h 179"/>
                  <a:gd name="T6" fmla="*/ 37 w 105"/>
                  <a:gd name="T7" fmla="*/ 179 h 179"/>
                  <a:gd name="T8" fmla="*/ 0 w 105"/>
                  <a:gd name="T9" fmla="*/ 6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62"/>
                    </a:moveTo>
                    <a:lnTo>
                      <a:pt x="68" y="0"/>
                    </a:lnTo>
                    <a:lnTo>
                      <a:pt x="105" y="124"/>
                    </a:lnTo>
                    <a:lnTo>
                      <a:pt x="37" y="17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85" name="Freeform 5105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7"/>
                  <a:gd name="T1" fmla="*/ 383 h 29"/>
                  <a:gd name="T2" fmla="*/ 420 w 17"/>
                  <a:gd name="T3" fmla="*/ 0 h 29"/>
                  <a:gd name="T4" fmla="*/ 649 w 17"/>
                  <a:gd name="T5" fmla="*/ 759 h 29"/>
                  <a:gd name="T6" fmla="*/ 229 w 17"/>
                  <a:gd name="T7" fmla="*/ 1105 h 29"/>
                  <a:gd name="T8" fmla="*/ 0 w 17"/>
                  <a:gd name="T9" fmla="*/ 383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10"/>
                    </a:moveTo>
                    <a:lnTo>
                      <a:pt x="11" y="0"/>
                    </a:lnTo>
                    <a:lnTo>
                      <a:pt x="17" y="20"/>
                    </a:lnTo>
                    <a:lnTo>
                      <a:pt x="6" y="29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86" name="Freeform 5106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05"/>
                  <a:gd name="T1" fmla="*/ 37 h 49"/>
                  <a:gd name="T2" fmla="*/ 68 w 105"/>
                  <a:gd name="T3" fmla="*/ 49 h 49"/>
                  <a:gd name="T4" fmla="*/ 105 w 105"/>
                  <a:gd name="T5" fmla="*/ 12 h 49"/>
                  <a:gd name="T6" fmla="*/ 37 w 105"/>
                  <a:gd name="T7" fmla="*/ 0 h 49"/>
                  <a:gd name="T8" fmla="*/ 0 w 105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37"/>
                    </a:moveTo>
                    <a:lnTo>
                      <a:pt x="68" y="49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87" name="Freeform 5107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7"/>
                  <a:gd name="T1" fmla="*/ 227 h 8"/>
                  <a:gd name="T2" fmla="*/ 420 w 17"/>
                  <a:gd name="T3" fmla="*/ 300 h 8"/>
                  <a:gd name="T4" fmla="*/ 649 w 17"/>
                  <a:gd name="T5" fmla="*/ 73 h 8"/>
                  <a:gd name="T6" fmla="*/ 229 w 17"/>
                  <a:gd name="T7" fmla="*/ 0 h 8"/>
                  <a:gd name="T8" fmla="*/ 0 w 17"/>
                  <a:gd name="T9" fmla="*/ 22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88" name="Freeform 5108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89" name="Freeform 5109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16"/>
                  <a:gd name="T1" fmla="*/ 229 h 11"/>
                  <a:gd name="T2" fmla="*/ 458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2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0" name="Freeform 5110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99"/>
                  <a:gd name="T1" fmla="*/ 93 h 204"/>
                  <a:gd name="T2" fmla="*/ 68 w 99"/>
                  <a:gd name="T3" fmla="*/ 0 h 204"/>
                  <a:gd name="T4" fmla="*/ 99 w 99"/>
                  <a:gd name="T5" fmla="*/ 136 h 204"/>
                  <a:gd name="T6" fmla="*/ 31 w 99"/>
                  <a:gd name="T7" fmla="*/ 204 h 204"/>
                  <a:gd name="T8" fmla="*/ 0 w 99"/>
                  <a:gd name="T9" fmla="*/ 93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93"/>
                    </a:moveTo>
                    <a:lnTo>
                      <a:pt x="68" y="0"/>
                    </a:lnTo>
                    <a:lnTo>
                      <a:pt x="99" y="136"/>
                    </a:lnTo>
                    <a:lnTo>
                      <a:pt x="31" y="204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1" name="Freeform 5111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16"/>
                  <a:gd name="T1" fmla="*/ 575 h 33"/>
                  <a:gd name="T2" fmla="*/ 421 w 16"/>
                  <a:gd name="T3" fmla="*/ 0 h 33"/>
                  <a:gd name="T4" fmla="*/ 613 w 16"/>
                  <a:gd name="T5" fmla="*/ 841 h 33"/>
                  <a:gd name="T6" fmla="*/ 192 w 16"/>
                  <a:gd name="T7" fmla="*/ 1261 h 33"/>
                  <a:gd name="T8" fmla="*/ 0 w 16"/>
                  <a:gd name="T9" fmla="*/ 575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15"/>
                    </a:moveTo>
                    <a:lnTo>
                      <a:pt x="11" y="0"/>
                    </a:lnTo>
                    <a:lnTo>
                      <a:pt x="16" y="22"/>
                    </a:lnTo>
                    <a:lnTo>
                      <a:pt x="5" y="33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2" name="Freeform 5112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3" name="Freeform 5113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7"/>
                  <a:gd name="T1" fmla="*/ 230 h 9"/>
                  <a:gd name="T2" fmla="*/ 420 w 17"/>
                  <a:gd name="T3" fmla="*/ 348 h 9"/>
                  <a:gd name="T4" fmla="*/ 649 w 17"/>
                  <a:gd name="T5" fmla="*/ 118 h 9"/>
                  <a:gd name="T6" fmla="*/ 229 w 17"/>
                  <a:gd name="T7" fmla="*/ 0 h 9"/>
                  <a:gd name="T8" fmla="*/ 0 w 17"/>
                  <a:gd name="T9" fmla="*/ 23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4" name="Freeform 5114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98"/>
                  <a:gd name="T1" fmla="*/ 24 h 61"/>
                  <a:gd name="T2" fmla="*/ 67 w 98"/>
                  <a:gd name="T3" fmla="*/ 61 h 61"/>
                  <a:gd name="T4" fmla="*/ 98 w 98"/>
                  <a:gd name="T5" fmla="*/ 30 h 61"/>
                  <a:gd name="T6" fmla="*/ 30 w 98"/>
                  <a:gd name="T7" fmla="*/ 0 h 61"/>
                  <a:gd name="T8" fmla="*/ 0 w 98"/>
                  <a:gd name="T9" fmla="*/ 2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24"/>
                    </a:moveTo>
                    <a:lnTo>
                      <a:pt x="67" y="61"/>
                    </a:lnTo>
                    <a:lnTo>
                      <a:pt x="98" y="3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5" name="Freeform 5115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16"/>
                  <a:gd name="T1" fmla="*/ 146 h 10"/>
                  <a:gd name="T2" fmla="*/ 410 w 16"/>
                  <a:gd name="T3" fmla="*/ 372 h 10"/>
                  <a:gd name="T4" fmla="*/ 600 w 16"/>
                  <a:gd name="T5" fmla="*/ 183 h 10"/>
                  <a:gd name="T6" fmla="*/ 190 w 16"/>
                  <a:gd name="T7" fmla="*/ 0 h 10"/>
                  <a:gd name="T8" fmla="*/ 0 w 16"/>
                  <a:gd name="T9" fmla="*/ 14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4"/>
                    </a:moveTo>
                    <a:lnTo>
                      <a:pt x="11" y="1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6" name="Freeform 5116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99"/>
                  <a:gd name="T1" fmla="*/ 105 h 198"/>
                  <a:gd name="T2" fmla="*/ 62 w 99"/>
                  <a:gd name="T3" fmla="*/ 0 h 198"/>
                  <a:gd name="T4" fmla="*/ 99 w 99"/>
                  <a:gd name="T5" fmla="*/ 123 h 198"/>
                  <a:gd name="T6" fmla="*/ 31 w 99"/>
                  <a:gd name="T7" fmla="*/ 198 h 198"/>
                  <a:gd name="T8" fmla="*/ 0 w 99"/>
                  <a:gd name="T9" fmla="*/ 105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105"/>
                    </a:moveTo>
                    <a:lnTo>
                      <a:pt x="62" y="0"/>
                    </a:lnTo>
                    <a:lnTo>
                      <a:pt x="99" y="123"/>
                    </a:lnTo>
                    <a:lnTo>
                      <a:pt x="31" y="19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7" name="Freeform 5117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16"/>
                  <a:gd name="T1" fmla="*/ 650 h 32"/>
                  <a:gd name="T2" fmla="*/ 384 w 16"/>
                  <a:gd name="T3" fmla="*/ 0 h 32"/>
                  <a:gd name="T4" fmla="*/ 613 w 16"/>
                  <a:gd name="T5" fmla="*/ 767 h 32"/>
                  <a:gd name="T6" fmla="*/ 192 w 16"/>
                  <a:gd name="T7" fmla="*/ 1225 h 32"/>
                  <a:gd name="T8" fmla="*/ 0 w 16"/>
                  <a:gd name="T9" fmla="*/ 65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7"/>
                    </a:moveTo>
                    <a:lnTo>
                      <a:pt x="10" y="0"/>
                    </a:lnTo>
                    <a:lnTo>
                      <a:pt x="16" y="20"/>
                    </a:lnTo>
                    <a:lnTo>
                      <a:pt x="5" y="3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8" name="Freeform 5118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99"/>
                  <a:gd name="T1" fmla="*/ 6 h 50"/>
                  <a:gd name="T2" fmla="*/ 68 w 99"/>
                  <a:gd name="T3" fmla="*/ 50 h 50"/>
                  <a:gd name="T4" fmla="*/ 99 w 99"/>
                  <a:gd name="T5" fmla="*/ 31 h 50"/>
                  <a:gd name="T6" fmla="*/ 31 w 99"/>
                  <a:gd name="T7" fmla="*/ 0 h 50"/>
                  <a:gd name="T8" fmla="*/ 0 w 99"/>
                  <a:gd name="T9" fmla="*/ 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6"/>
                    </a:moveTo>
                    <a:lnTo>
                      <a:pt x="68" y="5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9" name="Freeform 5119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16"/>
                  <a:gd name="T1" fmla="*/ 37 h 8"/>
                  <a:gd name="T2" fmla="*/ 421 w 16"/>
                  <a:gd name="T3" fmla="*/ 312 h 8"/>
                  <a:gd name="T4" fmla="*/ 613 w 16"/>
                  <a:gd name="T5" fmla="*/ 194 h 8"/>
                  <a:gd name="T6" fmla="*/ 192 w 16"/>
                  <a:gd name="T7" fmla="*/ 0 h 8"/>
                  <a:gd name="T8" fmla="*/ 0 w 16"/>
                  <a:gd name="T9" fmla="*/ 3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8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0" name="Freeform 5120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04"/>
                  <a:gd name="T1" fmla="*/ 98 h 154"/>
                  <a:gd name="T2" fmla="*/ 67 w 104"/>
                  <a:gd name="T3" fmla="*/ 0 h 154"/>
                  <a:gd name="T4" fmla="*/ 104 w 104"/>
                  <a:gd name="T5" fmla="*/ 98 h 154"/>
                  <a:gd name="T6" fmla="*/ 37 w 104"/>
                  <a:gd name="T7" fmla="*/ 154 h 154"/>
                  <a:gd name="T8" fmla="*/ 0 w 104"/>
                  <a:gd name="T9" fmla="*/ 9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4"/>
                  <a:gd name="T17" fmla="*/ 104 w 10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4">
                    <a:moveTo>
                      <a:pt x="0" y="98"/>
                    </a:moveTo>
                    <a:lnTo>
                      <a:pt x="67" y="0"/>
                    </a:lnTo>
                    <a:lnTo>
                      <a:pt x="104" y="98"/>
                    </a:lnTo>
                    <a:lnTo>
                      <a:pt x="37" y="15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1" name="Freeform 5121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7"/>
                  <a:gd name="T1" fmla="*/ 610 h 25"/>
                  <a:gd name="T2" fmla="*/ 410 w 17"/>
                  <a:gd name="T3" fmla="*/ 0 h 25"/>
                  <a:gd name="T4" fmla="*/ 636 w 17"/>
                  <a:gd name="T5" fmla="*/ 610 h 25"/>
                  <a:gd name="T6" fmla="*/ 226 w 17"/>
                  <a:gd name="T7" fmla="*/ 949 h 25"/>
                  <a:gd name="T8" fmla="*/ 0 w 17"/>
                  <a:gd name="T9" fmla="*/ 61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6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6" y="25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2" name="Freeform 5122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99"/>
                  <a:gd name="T1" fmla="*/ 0 h 43"/>
                  <a:gd name="T2" fmla="*/ 68 w 99"/>
                  <a:gd name="T3" fmla="*/ 43 h 43"/>
                  <a:gd name="T4" fmla="*/ 99 w 99"/>
                  <a:gd name="T5" fmla="*/ 43 h 43"/>
                  <a:gd name="T6" fmla="*/ 31 w 99"/>
                  <a:gd name="T7" fmla="*/ 19 h 43"/>
                  <a:gd name="T8" fmla="*/ 0 w 9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0"/>
                    </a:moveTo>
                    <a:lnTo>
                      <a:pt x="68" y="43"/>
                    </a:lnTo>
                    <a:lnTo>
                      <a:pt x="99" y="43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3" name="Freeform 5123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16"/>
                  <a:gd name="T1" fmla="*/ 0 h 7"/>
                  <a:gd name="T2" fmla="*/ 421 w 16"/>
                  <a:gd name="T3" fmla="*/ 264 h 7"/>
                  <a:gd name="T4" fmla="*/ 613 w 16"/>
                  <a:gd name="T5" fmla="*/ 264 h 7"/>
                  <a:gd name="T6" fmla="*/ 192 w 16"/>
                  <a:gd name="T7" fmla="*/ 111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0"/>
                    </a:moveTo>
                    <a:lnTo>
                      <a:pt x="11" y="7"/>
                    </a:lnTo>
                    <a:lnTo>
                      <a:pt x="16" y="7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4" name="Freeform 5124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05"/>
                  <a:gd name="T1" fmla="*/ 74 h 92"/>
                  <a:gd name="T2" fmla="*/ 68 w 105"/>
                  <a:gd name="T3" fmla="*/ 0 h 92"/>
                  <a:gd name="T4" fmla="*/ 105 w 105"/>
                  <a:gd name="T5" fmla="*/ 55 h 92"/>
                  <a:gd name="T6" fmla="*/ 37 w 105"/>
                  <a:gd name="T7" fmla="*/ 92 h 92"/>
                  <a:gd name="T8" fmla="*/ 0 w 105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74"/>
                    </a:moveTo>
                    <a:lnTo>
                      <a:pt x="68" y="0"/>
                    </a:lnTo>
                    <a:lnTo>
                      <a:pt x="105" y="55"/>
                    </a:lnTo>
                    <a:lnTo>
                      <a:pt x="37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5" name="Freeform 5125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7"/>
                  <a:gd name="T1" fmla="*/ 454 h 15"/>
                  <a:gd name="T2" fmla="*/ 420 w 17"/>
                  <a:gd name="T3" fmla="*/ 0 h 15"/>
                  <a:gd name="T4" fmla="*/ 649 w 17"/>
                  <a:gd name="T5" fmla="*/ 337 h 15"/>
                  <a:gd name="T6" fmla="*/ 229 w 17"/>
                  <a:gd name="T7" fmla="*/ 564 h 15"/>
                  <a:gd name="T8" fmla="*/ 0 w 17"/>
                  <a:gd name="T9" fmla="*/ 45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2"/>
                    </a:moveTo>
                    <a:lnTo>
                      <a:pt x="11" y="0"/>
                    </a:lnTo>
                    <a:lnTo>
                      <a:pt x="17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6" name="Freeform 5126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7" name="Freeform 5127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8" name="Freeform 5128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31 h 68"/>
                  <a:gd name="T4" fmla="*/ 99 w 99"/>
                  <a:gd name="T5" fmla="*/ 68 h 68"/>
                  <a:gd name="T6" fmla="*/ 31 w 99"/>
                  <a:gd name="T7" fmla="*/ 56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31"/>
                    </a:lnTo>
                    <a:lnTo>
                      <a:pt x="99" y="68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9" name="Freeform 5129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421 w 16"/>
                  <a:gd name="T3" fmla="*/ 192 h 11"/>
                  <a:gd name="T4" fmla="*/ 613 w 16"/>
                  <a:gd name="T5" fmla="*/ 420 h 11"/>
                  <a:gd name="T6" fmla="*/ 192 w 16"/>
                  <a:gd name="T7" fmla="*/ 346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5"/>
                    </a:lnTo>
                    <a:lnTo>
                      <a:pt x="16" y="11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0" name="Freeform 5130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0 h 43"/>
                  <a:gd name="T4" fmla="*/ 105 w 105"/>
                  <a:gd name="T5" fmla="*/ 19 h 43"/>
                  <a:gd name="T6" fmla="*/ 37 w 105"/>
                  <a:gd name="T7" fmla="*/ 37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0"/>
                    </a:lnTo>
                    <a:lnTo>
                      <a:pt x="105" y="19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1" name="Freeform 5131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7"/>
                  <a:gd name="T1" fmla="*/ 264 h 7"/>
                  <a:gd name="T2" fmla="*/ 420 w 17"/>
                  <a:gd name="T3" fmla="*/ 0 h 7"/>
                  <a:gd name="T4" fmla="*/ 649 w 17"/>
                  <a:gd name="T5" fmla="*/ 111 h 7"/>
                  <a:gd name="T6" fmla="*/ 229 w 17"/>
                  <a:gd name="T7" fmla="*/ 227 h 7"/>
                  <a:gd name="T8" fmla="*/ 0 w 17"/>
                  <a:gd name="T9" fmla="*/ 26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2" name="Freeform 5132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3" name="Freeform 5133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16"/>
                  <a:gd name="T1" fmla="*/ 229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4" name="Freeform 5134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0 h 93"/>
                  <a:gd name="T4" fmla="*/ 98 w 98"/>
                  <a:gd name="T5" fmla="*/ 80 h 93"/>
                  <a:gd name="T6" fmla="*/ 31 w 98"/>
                  <a:gd name="T7" fmla="*/ 93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0"/>
                    </a:lnTo>
                    <a:lnTo>
                      <a:pt x="98" y="80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5" name="Freeform 5135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410 w 16"/>
                  <a:gd name="T3" fmla="*/ 0 h 15"/>
                  <a:gd name="T4" fmla="*/ 600 w 16"/>
                  <a:gd name="T5" fmla="*/ 502 h 15"/>
                  <a:gd name="T6" fmla="*/ 190 w 16"/>
                  <a:gd name="T7" fmla="*/ 57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6" name="Freeform 5136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6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7" name="Freeform 5137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7"/>
                  <a:gd name="T1" fmla="*/ 156 h 4"/>
                  <a:gd name="T2" fmla="*/ 420 w 17"/>
                  <a:gd name="T3" fmla="*/ 37 h 4"/>
                  <a:gd name="T4" fmla="*/ 649 w 17"/>
                  <a:gd name="T5" fmla="*/ 0 h 4"/>
                  <a:gd name="T6" fmla="*/ 229 w 17"/>
                  <a:gd name="T7" fmla="*/ 0 h 4"/>
                  <a:gd name="T8" fmla="*/ 0 w 17"/>
                  <a:gd name="T9" fmla="*/ 15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8" name="Freeform 5138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9" name="Freeform 5139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55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20" name="Freeform 5140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05"/>
                  <a:gd name="T1" fmla="*/ 37 h 161"/>
                  <a:gd name="T2" fmla="*/ 74 w 105"/>
                  <a:gd name="T3" fmla="*/ 0 h 161"/>
                  <a:gd name="T4" fmla="*/ 105 w 105"/>
                  <a:gd name="T5" fmla="*/ 118 h 161"/>
                  <a:gd name="T6" fmla="*/ 37 w 105"/>
                  <a:gd name="T7" fmla="*/ 161 h 161"/>
                  <a:gd name="T8" fmla="*/ 0 w 105"/>
                  <a:gd name="T9" fmla="*/ 37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37"/>
                    </a:moveTo>
                    <a:lnTo>
                      <a:pt x="74" y="0"/>
                    </a:lnTo>
                    <a:lnTo>
                      <a:pt x="105" y="118"/>
                    </a:lnTo>
                    <a:lnTo>
                      <a:pt x="37" y="16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21" name="Freeform 5141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7"/>
                  <a:gd name="T1" fmla="*/ 229 h 26"/>
                  <a:gd name="T2" fmla="*/ 457 w 17"/>
                  <a:gd name="T3" fmla="*/ 0 h 26"/>
                  <a:gd name="T4" fmla="*/ 649 w 17"/>
                  <a:gd name="T5" fmla="*/ 731 h 26"/>
                  <a:gd name="T6" fmla="*/ 229 w 17"/>
                  <a:gd name="T7" fmla="*/ 997 h 26"/>
                  <a:gd name="T8" fmla="*/ 0 w 17"/>
                  <a:gd name="T9" fmla="*/ 229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6"/>
                    </a:moveTo>
                    <a:lnTo>
                      <a:pt x="12" y="0"/>
                    </a:lnTo>
                    <a:lnTo>
                      <a:pt x="17" y="19"/>
                    </a:lnTo>
                    <a:lnTo>
                      <a:pt x="6" y="2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22" name="Freeform 5142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98"/>
                  <a:gd name="T1" fmla="*/ 37 h 37"/>
                  <a:gd name="T2" fmla="*/ 68 w 98"/>
                  <a:gd name="T3" fmla="*/ 37 h 37"/>
                  <a:gd name="T4" fmla="*/ 98 w 98"/>
                  <a:gd name="T5" fmla="*/ 13 h 37"/>
                  <a:gd name="T6" fmla="*/ 37 w 98"/>
                  <a:gd name="T7" fmla="*/ 0 h 37"/>
                  <a:gd name="T8" fmla="*/ 0 w 98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8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23" name="Freeform 5143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16"/>
                  <a:gd name="T1" fmla="*/ 228 h 6"/>
                  <a:gd name="T2" fmla="*/ 410 w 16"/>
                  <a:gd name="T3" fmla="*/ 228 h 6"/>
                  <a:gd name="T4" fmla="*/ 600 w 16"/>
                  <a:gd name="T5" fmla="*/ 74 h 6"/>
                  <a:gd name="T6" fmla="*/ 227 w 16"/>
                  <a:gd name="T7" fmla="*/ 0 h 6"/>
                  <a:gd name="T8" fmla="*/ 0 w 16"/>
                  <a:gd name="T9" fmla="*/ 22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24" name="Freeform 5144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31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31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25" name="Freeform 5145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92 h 11"/>
                  <a:gd name="T6" fmla="*/ 155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26" name="Freeform 5146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99"/>
                  <a:gd name="T1" fmla="*/ 80 h 216"/>
                  <a:gd name="T2" fmla="*/ 68 w 99"/>
                  <a:gd name="T3" fmla="*/ 0 h 216"/>
                  <a:gd name="T4" fmla="*/ 99 w 99"/>
                  <a:gd name="T5" fmla="*/ 142 h 216"/>
                  <a:gd name="T6" fmla="*/ 31 w 99"/>
                  <a:gd name="T7" fmla="*/ 216 h 216"/>
                  <a:gd name="T8" fmla="*/ 0 w 99"/>
                  <a:gd name="T9" fmla="*/ 8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6"/>
                  <a:gd name="T17" fmla="*/ 99 w 99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6">
                    <a:moveTo>
                      <a:pt x="0" y="80"/>
                    </a:moveTo>
                    <a:lnTo>
                      <a:pt x="68" y="0"/>
                    </a:lnTo>
                    <a:lnTo>
                      <a:pt x="99" y="142"/>
                    </a:lnTo>
                    <a:lnTo>
                      <a:pt x="31" y="21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27" name="Freeform 5147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16"/>
                  <a:gd name="T1" fmla="*/ 494 h 35"/>
                  <a:gd name="T2" fmla="*/ 421 w 16"/>
                  <a:gd name="T3" fmla="*/ 0 h 35"/>
                  <a:gd name="T4" fmla="*/ 613 w 16"/>
                  <a:gd name="T5" fmla="*/ 876 h 35"/>
                  <a:gd name="T6" fmla="*/ 192 w 16"/>
                  <a:gd name="T7" fmla="*/ 1333 h 35"/>
                  <a:gd name="T8" fmla="*/ 0 w 16"/>
                  <a:gd name="T9" fmla="*/ 49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3"/>
                    </a:moveTo>
                    <a:lnTo>
                      <a:pt x="11" y="0"/>
                    </a:lnTo>
                    <a:lnTo>
                      <a:pt x="16" y="23"/>
                    </a:lnTo>
                    <a:lnTo>
                      <a:pt x="5" y="35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28" name="Freeform 5148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7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29" name="Freeform 5149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16"/>
                  <a:gd name="T1" fmla="*/ 227 h 8"/>
                  <a:gd name="T2" fmla="*/ 421 w 16"/>
                  <a:gd name="T3" fmla="*/ 300 h 8"/>
                  <a:gd name="T4" fmla="*/ 613 w 16"/>
                  <a:gd name="T5" fmla="*/ 73 h 8"/>
                  <a:gd name="T6" fmla="*/ 229 w 16"/>
                  <a:gd name="T7" fmla="*/ 0 h 8"/>
                  <a:gd name="T8" fmla="*/ 0 w 16"/>
                  <a:gd name="T9" fmla="*/ 22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30" name="Freeform 5150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99"/>
                  <a:gd name="T1" fmla="*/ 31 h 68"/>
                  <a:gd name="T2" fmla="*/ 75 w 99"/>
                  <a:gd name="T3" fmla="*/ 68 h 68"/>
                  <a:gd name="T4" fmla="*/ 99 w 99"/>
                  <a:gd name="T5" fmla="*/ 31 h 68"/>
                  <a:gd name="T6" fmla="*/ 31 w 99"/>
                  <a:gd name="T7" fmla="*/ 0 h 68"/>
                  <a:gd name="T8" fmla="*/ 0 w 99"/>
                  <a:gd name="T9" fmla="*/ 3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1"/>
                    </a:moveTo>
                    <a:lnTo>
                      <a:pt x="75" y="68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31" name="Freeform 5151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16"/>
                  <a:gd name="T1" fmla="*/ 192 h 11"/>
                  <a:gd name="T2" fmla="*/ 458 w 16"/>
                  <a:gd name="T3" fmla="*/ 420 h 11"/>
                  <a:gd name="T4" fmla="*/ 613 w 16"/>
                  <a:gd name="T5" fmla="*/ 192 h 11"/>
                  <a:gd name="T6" fmla="*/ 192 w 16"/>
                  <a:gd name="T7" fmla="*/ 0 h 11"/>
                  <a:gd name="T8" fmla="*/ 0 w 16"/>
                  <a:gd name="T9" fmla="*/ 19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5"/>
                    </a:moveTo>
                    <a:lnTo>
                      <a:pt x="12" y="11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32" name="Freeform 5152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05"/>
                  <a:gd name="T1" fmla="*/ 111 h 234"/>
                  <a:gd name="T2" fmla="*/ 68 w 105"/>
                  <a:gd name="T3" fmla="*/ 0 h 234"/>
                  <a:gd name="T4" fmla="*/ 105 w 105"/>
                  <a:gd name="T5" fmla="*/ 148 h 234"/>
                  <a:gd name="T6" fmla="*/ 37 w 105"/>
                  <a:gd name="T7" fmla="*/ 234 h 234"/>
                  <a:gd name="T8" fmla="*/ 0 w 105"/>
                  <a:gd name="T9" fmla="*/ 111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34"/>
                  <a:gd name="T17" fmla="*/ 105 w 105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34">
                    <a:moveTo>
                      <a:pt x="0" y="111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3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33" name="Freeform 5153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7"/>
                  <a:gd name="T1" fmla="*/ 684 h 38"/>
                  <a:gd name="T2" fmla="*/ 420 w 17"/>
                  <a:gd name="T3" fmla="*/ 0 h 38"/>
                  <a:gd name="T4" fmla="*/ 649 w 17"/>
                  <a:gd name="T5" fmla="*/ 911 h 38"/>
                  <a:gd name="T6" fmla="*/ 229 w 17"/>
                  <a:gd name="T7" fmla="*/ 1441 h 38"/>
                  <a:gd name="T8" fmla="*/ 0 w 17"/>
                  <a:gd name="T9" fmla="*/ 68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8"/>
                  <a:gd name="T17" fmla="*/ 17 w 1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8">
                    <a:moveTo>
                      <a:pt x="0" y="18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3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34" name="Freeform 5154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35" name="Freeform 5155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36" name="Freeform 5156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99"/>
                  <a:gd name="T1" fmla="*/ 19 h 68"/>
                  <a:gd name="T2" fmla="*/ 74 w 99"/>
                  <a:gd name="T3" fmla="*/ 68 h 68"/>
                  <a:gd name="T4" fmla="*/ 99 w 99"/>
                  <a:gd name="T5" fmla="*/ 37 h 68"/>
                  <a:gd name="T6" fmla="*/ 31 w 99"/>
                  <a:gd name="T7" fmla="*/ 0 h 68"/>
                  <a:gd name="T8" fmla="*/ 0 w 99"/>
                  <a:gd name="T9" fmla="*/ 1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19"/>
                    </a:moveTo>
                    <a:lnTo>
                      <a:pt x="74" y="68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37" name="Freeform 5157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16"/>
                  <a:gd name="T1" fmla="*/ 117 h 11"/>
                  <a:gd name="T2" fmla="*/ 458 w 16"/>
                  <a:gd name="T3" fmla="*/ 420 h 11"/>
                  <a:gd name="T4" fmla="*/ 613 w 16"/>
                  <a:gd name="T5" fmla="*/ 229 h 11"/>
                  <a:gd name="T6" fmla="*/ 192 w 16"/>
                  <a:gd name="T7" fmla="*/ 0 h 11"/>
                  <a:gd name="T8" fmla="*/ 0 w 16"/>
                  <a:gd name="T9" fmla="*/ 11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3"/>
                    </a:moveTo>
                    <a:lnTo>
                      <a:pt x="12" y="11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38" name="Freeform 5158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05"/>
                  <a:gd name="T1" fmla="*/ 118 h 216"/>
                  <a:gd name="T2" fmla="*/ 68 w 105"/>
                  <a:gd name="T3" fmla="*/ 0 h 216"/>
                  <a:gd name="T4" fmla="*/ 105 w 105"/>
                  <a:gd name="T5" fmla="*/ 130 h 216"/>
                  <a:gd name="T6" fmla="*/ 37 w 105"/>
                  <a:gd name="T7" fmla="*/ 216 h 216"/>
                  <a:gd name="T8" fmla="*/ 0 w 105"/>
                  <a:gd name="T9" fmla="*/ 118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18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1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39" name="Freeform 5159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7"/>
                  <a:gd name="T1" fmla="*/ 722 h 35"/>
                  <a:gd name="T2" fmla="*/ 420 w 17"/>
                  <a:gd name="T3" fmla="*/ 0 h 35"/>
                  <a:gd name="T4" fmla="*/ 649 w 17"/>
                  <a:gd name="T5" fmla="*/ 802 h 35"/>
                  <a:gd name="T6" fmla="*/ 229 w 17"/>
                  <a:gd name="T7" fmla="*/ 1333 h 35"/>
                  <a:gd name="T8" fmla="*/ 0 w 17"/>
                  <a:gd name="T9" fmla="*/ 72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9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35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0" name="Freeform 5160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0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1" name="Freeform 5161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421 w 16"/>
                  <a:gd name="T3" fmla="*/ 348 h 9"/>
                  <a:gd name="T4" fmla="*/ 613 w 16"/>
                  <a:gd name="T5" fmla="*/ 230 h 9"/>
                  <a:gd name="T6" fmla="*/ 192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2" name="Freeform 5162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0 h 160"/>
                  <a:gd name="T4" fmla="*/ 99 w 99"/>
                  <a:gd name="T5" fmla="*/ 98 h 160"/>
                  <a:gd name="T6" fmla="*/ 37 w 99"/>
                  <a:gd name="T7" fmla="*/ 16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7" y="16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3" name="Freeform 5163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16"/>
                  <a:gd name="T1" fmla="*/ 646 h 26"/>
                  <a:gd name="T2" fmla="*/ 421 w 16"/>
                  <a:gd name="T3" fmla="*/ 0 h 26"/>
                  <a:gd name="T4" fmla="*/ 613 w 16"/>
                  <a:gd name="T5" fmla="*/ 603 h 26"/>
                  <a:gd name="T6" fmla="*/ 229 w 16"/>
                  <a:gd name="T7" fmla="*/ 985 h 26"/>
                  <a:gd name="T8" fmla="*/ 0 w 16"/>
                  <a:gd name="T9" fmla="*/ 646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4" name="Freeform 5164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5" name="Freeform 5165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6" name="Freeform 5166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56 h 68"/>
                  <a:gd name="T4" fmla="*/ 99 w 99"/>
                  <a:gd name="T5" fmla="*/ 68 h 68"/>
                  <a:gd name="T6" fmla="*/ 31 w 99"/>
                  <a:gd name="T7" fmla="*/ 37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56"/>
                    </a:lnTo>
                    <a:lnTo>
                      <a:pt x="99" y="68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7" name="Freeform 5167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421 w 16"/>
                  <a:gd name="T3" fmla="*/ 346 h 11"/>
                  <a:gd name="T4" fmla="*/ 613 w 16"/>
                  <a:gd name="T5" fmla="*/ 420 h 11"/>
                  <a:gd name="T6" fmla="*/ 192 w 16"/>
                  <a:gd name="T7" fmla="*/ 229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9"/>
                    </a:lnTo>
                    <a:lnTo>
                      <a:pt x="16" y="11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8" name="Freeform 5168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99"/>
                  <a:gd name="T1" fmla="*/ 74 h 93"/>
                  <a:gd name="T2" fmla="*/ 68 w 99"/>
                  <a:gd name="T3" fmla="*/ 0 h 93"/>
                  <a:gd name="T4" fmla="*/ 99 w 99"/>
                  <a:gd name="T5" fmla="*/ 56 h 93"/>
                  <a:gd name="T6" fmla="*/ 37 w 99"/>
                  <a:gd name="T7" fmla="*/ 93 h 93"/>
                  <a:gd name="T8" fmla="*/ 0 w 99"/>
                  <a:gd name="T9" fmla="*/ 74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74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9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9" name="Freeform 5169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16"/>
                  <a:gd name="T1" fmla="*/ 459 h 15"/>
                  <a:gd name="T2" fmla="*/ 421 w 16"/>
                  <a:gd name="T3" fmla="*/ 0 h 15"/>
                  <a:gd name="T4" fmla="*/ 613 w 16"/>
                  <a:gd name="T5" fmla="*/ 347 h 15"/>
                  <a:gd name="T6" fmla="*/ 229 w 16"/>
                  <a:gd name="T7" fmla="*/ 577 h 15"/>
                  <a:gd name="T8" fmla="*/ 0 w 16"/>
                  <a:gd name="T9" fmla="*/ 45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50" name="Freeform 5170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51" name="Freeform 5171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52" name="Freeform 5172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98"/>
                  <a:gd name="T1" fmla="*/ 0 h 86"/>
                  <a:gd name="T2" fmla="*/ 67 w 98"/>
                  <a:gd name="T3" fmla="*/ 37 h 86"/>
                  <a:gd name="T4" fmla="*/ 98 w 98"/>
                  <a:gd name="T5" fmla="*/ 86 h 86"/>
                  <a:gd name="T6" fmla="*/ 30 w 98"/>
                  <a:gd name="T7" fmla="*/ 80 h 86"/>
                  <a:gd name="T8" fmla="*/ 0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0" y="0"/>
                    </a:moveTo>
                    <a:lnTo>
                      <a:pt x="67" y="37"/>
                    </a:lnTo>
                    <a:lnTo>
                      <a:pt x="98" y="86"/>
                    </a:lnTo>
                    <a:lnTo>
                      <a:pt x="3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53" name="Freeform 5173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16"/>
                  <a:gd name="T1" fmla="*/ 0 h 14"/>
                  <a:gd name="T2" fmla="*/ 410 w 16"/>
                  <a:gd name="T3" fmla="*/ 227 h 14"/>
                  <a:gd name="T4" fmla="*/ 600 w 16"/>
                  <a:gd name="T5" fmla="*/ 528 h 14"/>
                  <a:gd name="T6" fmla="*/ 190 w 16"/>
                  <a:gd name="T7" fmla="*/ 491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0"/>
                    </a:moveTo>
                    <a:lnTo>
                      <a:pt x="11" y="6"/>
                    </a:lnTo>
                    <a:lnTo>
                      <a:pt x="16" y="14"/>
                    </a:lnTo>
                    <a:lnTo>
                      <a:pt x="5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54" name="Freeform 5174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0 h 43"/>
                  <a:gd name="T4" fmla="*/ 99 w 99"/>
                  <a:gd name="T5" fmla="*/ 18 h 43"/>
                  <a:gd name="T6" fmla="*/ 37 w 99"/>
                  <a:gd name="T7" fmla="*/ 37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0"/>
                    </a:lnTo>
                    <a:lnTo>
                      <a:pt x="99" y="18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55" name="Freeform 5175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16"/>
                  <a:gd name="T1" fmla="*/ 264 h 7"/>
                  <a:gd name="T2" fmla="*/ 421 w 16"/>
                  <a:gd name="T3" fmla="*/ 0 h 7"/>
                  <a:gd name="T4" fmla="*/ 613 w 16"/>
                  <a:gd name="T5" fmla="*/ 111 h 7"/>
                  <a:gd name="T6" fmla="*/ 229 w 16"/>
                  <a:gd name="T7" fmla="*/ 227 h 7"/>
                  <a:gd name="T8" fmla="*/ 0 w 16"/>
                  <a:gd name="T9" fmla="*/ 26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56" name="Freeform 5176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57" name="Freeform 5177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58" name="Freeform 5178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99"/>
                  <a:gd name="T1" fmla="*/ 0 h 118"/>
                  <a:gd name="T2" fmla="*/ 68 w 99"/>
                  <a:gd name="T3" fmla="*/ 0 h 118"/>
                  <a:gd name="T4" fmla="*/ 99 w 99"/>
                  <a:gd name="T5" fmla="*/ 93 h 118"/>
                  <a:gd name="T6" fmla="*/ 31 w 99"/>
                  <a:gd name="T7" fmla="*/ 118 h 118"/>
                  <a:gd name="T8" fmla="*/ 0 w 99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0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59" name="Freeform 5179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16"/>
                  <a:gd name="T1" fmla="*/ 0 h 19"/>
                  <a:gd name="T2" fmla="*/ 421 w 16"/>
                  <a:gd name="T3" fmla="*/ 0 h 19"/>
                  <a:gd name="T4" fmla="*/ 613 w 16"/>
                  <a:gd name="T5" fmla="*/ 578 h 19"/>
                  <a:gd name="T6" fmla="*/ 192 w 16"/>
                  <a:gd name="T7" fmla="*/ 733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0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60" name="Freeform 5180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98"/>
                  <a:gd name="T1" fmla="*/ 24 h 24"/>
                  <a:gd name="T2" fmla="*/ 67 w 98"/>
                  <a:gd name="T3" fmla="*/ 6 h 24"/>
                  <a:gd name="T4" fmla="*/ 98 w 98"/>
                  <a:gd name="T5" fmla="*/ 0 h 24"/>
                  <a:gd name="T6" fmla="*/ 30 w 98"/>
                  <a:gd name="T7" fmla="*/ 0 h 24"/>
                  <a:gd name="T8" fmla="*/ 0 w 98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"/>
                  <a:gd name="T17" fmla="*/ 98 w 9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">
                    <a:moveTo>
                      <a:pt x="0" y="24"/>
                    </a:moveTo>
                    <a:lnTo>
                      <a:pt x="67" y="6"/>
                    </a:lnTo>
                    <a:lnTo>
                      <a:pt x="98" y="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61" name="Freeform 5181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16"/>
                  <a:gd name="T1" fmla="*/ 144 h 4"/>
                  <a:gd name="T2" fmla="*/ 410 w 16"/>
                  <a:gd name="T3" fmla="*/ 36 h 4"/>
                  <a:gd name="T4" fmla="*/ 600 w 16"/>
                  <a:gd name="T5" fmla="*/ 0 h 4"/>
                  <a:gd name="T6" fmla="*/ 190 w 16"/>
                  <a:gd name="T7" fmla="*/ 0 h 4"/>
                  <a:gd name="T8" fmla="*/ 0 w 16"/>
                  <a:gd name="T9" fmla="*/ 14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62" name="Freeform 5182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63" name="Freeform 5183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16"/>
                  <a:gd name="T1" fmla="*/ 229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2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64" name="Freeform 5184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99"/>
                  <a:gd name="T1" fmla="*/ 49 h 191"/>
                  <a:gd name="T2" fmla="*/ 68 w 99"/>
                  <a:gd name="T3" fmla="*/ 0 h 191"/>
                  <a:gd name="T4" fmla="*/ 99 w 99"/>
                  <a:gd name="T5" fmla="*/ 129 h 191"/>
                  <a:gd name="T6" fmla="*/ 31 w 99"/>
                  <a:gd name="T7" fmla="*/ 191 h 191"/>
                  <a:gd name="T8" fmla="*/ 0 w 99"/>
                  <a:gd name="T9" fmla="*/ 49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1"/>
                  <a:gd name="T17" fmla="*/ 99 w 9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1">
                    <a:moveTo>
                      <a:pt x="0" y="49"/>
                    </a:moveTo>
                    <a:lnTo>
                      <a:pt x="68" y="0"/>
                    </a:lnTo>
                    <a:lnTo>
                      <a:pt x="99" y="129"/>
                    </a:lnTo>
                    <a:lnTo>
                      <a:pt x="31" y="19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65" name="Freeform 5185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16"/>
                  <a:gd name="T1" fmla="*/ 302 h 31"/>
                  <a:gd name="T2" fmla="*/ 421 w 16"/>
                  <a:gd name="T3" fmla="*/ 0 h 31"/>
                  <a:gd name="T4" fmla="*/ 613 w 16"/>
                  <a:gd name="T5" fmla="*/ 795 h 31"/>
                  <a:gd name="T6" fmla="*/ 192 w 16"/>
                  <a:gd name="T7" fmla="*/ 1177 h 31"/>
                  <a:gd name="T8" fmla="*/ 0 w 16"/>
                  <a:gd name="T9" fmla="*/ 302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8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66" name="Freeform 5186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67" name="Freeform 5187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16"/>
                  <a:gd name="T1" fmla="*/ 228 h 6"/>
                  <a:gd name="T2" fmla="*/ 421 w 16"/>
                  <a:gd name="T3" fmla="*/ 228 h 6"/>
                  <a:gd name="T4" fmla="*/ 613 w 16"/>
                  <a:gd name="T5" fmla="*/ 74 h 6"/>
                  <a:gd name="T6" fmla="*/ 192 w 16"/>
                  <a:gd name="T7" fmla="*/ 0 h 6"/>
                  <a:gd name="T8" fmla="*/ 0 w 16"/>
                  <a:gd name="T9" fmla="*/ 22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68" name="Freeform 5188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98"/>
                  <a:gd name="T1" fmla="*/ 37 h 68"/>
                  <a:gd name="T2" fmla="*/ 67 w 98"/>
                  <a:gd name="T3" fmla="*/ 68 h 68"/>
                  <a:gd name="T4" fmla="*/ 98 w 98"/>
                  <a:gd name="T5" fmla="*/ 31 h 68"/>
                  <a:gd name="T6" fmla="*/ 24 w 98"/>
                  <a:gd name="T7" fmla="*/ 0 h 68"/>
                  <a:gd name="T8" fmla="*/ 0 w 98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37"/>
                    </a:moveTo>
                    <a:lnTo>
                      <a:pt x="67" y="68"/>
                    </a:lnTo>
                    <a:lnTo>
                      <a:pt x="98" y="31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69" name="Freeform 5189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16"/>
                  <a:gd name="T1" fmla="*/ 229 h 11"/>
                  <a:gd name="T2" fmla="*/ 410 w 16"/>
                  <a:gd name="T3" fmla="*/ 420 h 11"/>
                  <a:gd name="T4" fmla="*/ 600 w 16"/>
                  <a:gd name="T5" fmla="*/ 192 h 11"/>
                  <a:gd name="T6" fmla="*/ 153 w 16"/>
                  <a:gd name="T7" fmla="*/ 0 h 11"/>
                  <a:gd name="T8" fmla="*/ 0 w 16"/>
                  <a:gd name="T9" fmla="*/ 22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0" name="Freeform 5190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05"/>
                  <a:gd name="T1" fmla="*/ 99 h 247"/>
                  <a:gd name="T2" fmla="*/ 68 w 105"/>
                  <a:gd name="T3" fmla="*/ 0 h 247"/>
                  <a:gd name="T4" fmla="*/ 105 w 105"/>
                  <a:gd name="T5" fmla="*/ 154 h 247"/>
                  <a:gd name="T6" fmla="*/ 37 w 105"/>
                  <a:gd name="T7" fmla="*/ 247 h 247"/>
                  <a:gd name="T8" fmla="*/ 0 w 105"/>
                  <a:gd name="T9" fmla="*/ 9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54"/>
                    </a:lnTo>
                    <a:lnTo>
                      <a:pt x="37" y="24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1" name="Freeform 5191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7"/>
                  <a:gd name="T1" fmla="*/ 611 h 40"/>
                  <a:gd name="T2" fmla="*/ 420 w 17"/>
                  <a:gd name="T3" fmla="*/ 0 h 40"/>
                  <a:gd name="T4" fmla="*/ 649 w 17"/>
                  <a:gd name="T5" fmla="*/ 951 h 40"/>
                  <a:gd name="T6" fmla="*/ 229 w 17"/>
                  <a:gd name="T7" fmla="*/ 1525 h 40"/>
                  <a:gd name="T8" fmla="*/ 0 w 17"/>
                  <a:gd name="T9" fmla="*/ 61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16"/>
                    </a:moveTo>
                    <a:lnTo>
                      <a:pt x="11" y="0"/>
                    </a:lnTo>
                    <a:lnTo>
                      <a:pt x="17" y="25"/>
                    </a:lnTo>
                    <a:lnTo>
                      <a:pt x="6" y="4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2" name="Freeform 5192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3" name="Freeform 5193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16"/>
                  <a:gd name="T1" fmla="*/ 274 h 9"/>
                  <a:gd name="T2" fmla="*/ 384 w 16"/>
                  <a:gd name="T3" fmla="*/ 348 h 9"/>
                  <a:gd name="T4" fmla="*/ 613 w 16"/>
                  <a:gd name="T5" fmla="*/ 118 h 9"/>
                  <a:gd name="T6" fmla="*/ 192 w 16"/>
                  <a:gd name="T7" fmla="*/ 0 h 9"/>
                  <a:gd name="T8" fmla="*/ 0 w 16"/>
                  <a:gd name="T9" fmla="*/ 27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4" name="Freeform 5194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92"/>
                  <a:gd name="T1" fmla="*/ 31 h 74"/>
                  <a:gd name="T2" fmla="*/ 68 w 92"/>
                  <a:gd name="T3" fmla="*/ 74 h 74"/>
                  <a:gd name="T4" fmla="*/ 92 w 92"/>
                  <a:gd name="T5" fmla="*/ 37 h 74"/>
                  <a:gd name="T6" fmla="*/ 25 w 92"/>
                  <a:gd name="T7" fmla="*/ 0 h 74"/>
                  <a:gd name="T8" fmla="*/ 0 w 92"/>
                  <a:gd name="T9" fmla="*/ 3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74"/>
                  <a:gd name="T17" fmla="*/ 92 w 92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74">
                    <a:moveTo>
                      <a:pt x="0" y="31"/>
                    </a:moveTo>
                    <a:lnTo>
                      <a:pt x="68" y="74"/>
                    </a:lnTo>
                    <a:lnTo>
                      <a:pt x="92" y="37"/>
                    </a:lnTo>
                    <a:lnTo>
                      <a:pt x="25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5" name="Freeform 5195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15"/>
                  <a:gd name="T1" fmla="*/ 191 h 12"/>
                  <a:gd name="T2" fmla="*/ 411 w 15"/>
                  <a:gd name="T3" fmla="*/ 456 h 12"/>
                  <a:gd name="T4" fmla="*/ 564 w 15"/>
                  <a:gd name="T5" fmla="*/ 228 h 12"/>
                  <a:gd name="T6" fmla="*/ 153 w 15"/>
                  <a:gd name="T7" fmla="*/ 0 h 12"/>
                  <a:gd name="T8" fmla="*/ 0 w 15"/>
                  <a:gd name="T9" fmla="*/ 19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5"/>
                    </a:moveTo>
                    <a:lnTo>
                      <a:pt x="11" y="12"/>
                    </a:lnTo>
                    <a:lnTo>
                      <a:pt x="15" y="6"/>
                    </a:ln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6" name="Freeform 5196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99"/>
                  <a:gd name="T1" fmla="*/ 123 h 253"/>
                  <a:gd name="T2" fmla="*/ 68 w 99"/>
                  <a:gd name="T3" fmla="*/ 0 h 253"/>
                  <a:gd name="T4" fmla="*/ 99 w 99"/>
                  <a:gd name="T5" fmla="*/ 148 h 253"/>
                  <a:gd name="T6" fmla="*/ 37 w 99"/>
                  <a:gd name="T7" fmla="*/ 253 h 253"/>
                  <a:gd name="T8" fmla="*/ 0 w 99"/>
                  <a:gd name="T9" fmla="*/ 123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23"/>
                    </a:moveTo>
                    <a:lnTo>
                      <a:pt x="68" y="0"/>
                    </a:lnTo>
                    <a:lnTo>
                      <a:pt x="99" y="148"/>
                    </a:lnTo>
                    <a:lnTo>
                      <a:pt x="37" y="25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7" name="Freeform 5197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16"/>
                  <a:gd name="T1" fmla="*/ 759 h 41"/>
                  <a:gd name="T2" fmla="*/ 421 w 16"/>
                  <a:gd name="T3" fmla="*/ 0 h 41"/>
                  <a:gd name="T4" fmla="*/ 613 w 16"/>
                  <a:gd name="T5" fmla="*/ 913 h 41"/>
                  <a:gd name="T6" fmla="*/ 229 w 16"/>
                  <a:gd name="T7" fmla="*/ 1561 h 41"/>
                  <a:gd name="T8" fmla="*/ 0 w 16"/>
                  <a:gd name="T9" fmla="*/ 75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0"/>
                    </a:moveTo>
                    <a:lnTo>
                      <a:pt x="11" y="0"/>
                    </a:lnTo>
                    <a:lnTo>
                      <a:pt x="16" y="24"/>
                    </a:lnTo>
                    <a:lnTo>
                      <a:pt x="6" y="41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8" name="Freeform 5198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99"/>
                  <a:gd name="T1" fmla="*/ 19 h 75"/>
                  <a:gd name="T2" fmla="*/ 68 w 99"/>
                  <a:gd name="T3" fmla="*/ 75 h 75"/>
                  <a:gd name="T4" fmla="*/ 99 w 99"/>
                  <a:gd name="T5" fmla="*/ 44 h 75"/>
                  <a:gd name="T6" fmla="*/ 31 w 99"/>
                  <a:gd name="T7" fmla="*/ 0 h 75"/>
                  <a:gd name="T8" fmla="*/ 0 w 99"/>
                  <a:gd name="T9" fmla="*/ 19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19"/>
                    </a:moveTo>
                    <a:lnTo>
                      <a:pt x="68" y="7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9" name="Freeform 5199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16"/>
                  <a:gd name="T1" fmla="*/ 119 h 12"/>
                  <a:gd name="T2" fmla="*/ 421 w 16"/>
                  <a:gd name="T3" fmla="*/ 469 h 12"/>
                  <a:gd name="T4" fmla="*/ 613 w 16"/>
                  <a:gd name="T5" fmla="*/ 275 h 12"/>
                  <a:gd name="T6" fmla="*/ 192 w 16"/>
                  <a:gd name="T7" fmla="*/ 0 h 12"/>
                  <a:gd name="T8" fmla="*/ 0 w 16"/>
                  <a:gd name="T9" fmla="*/ 11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3"/>
                    </a:moveTo>
                    <a:lnTo>
                      <a:pt x="11" y="12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80" name="Freeform 5200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98"/>
                  <a:gd name="T1" fmla="*/ 124 h 222"/>
                  <a:gd name="T2" fmla="*/ 68 w 98"/>
                  <a:gd name="T3" fmla="*/ 0 h 222"/>
                  <a:gd name="T4" fmla="*/ 98 w 98"/>
                  <a:gd name="T5" fmla="*/ 124 h 222"/>
                  <a:gd name="T6" fmla="*/ 31 w 98"/>
                  <a:gd name="T7" fmla="*/ 222 h 222"/>
                  <a:gd name="T8" fmla="*/ 0 w 98"/>
                  <a:gd name="T9" fmla="*/ 124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22"/>
                  <a:gd name="T17" fmla="*/ 98 w 98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22">
                    <a:moveTo>
                      <a:pt x="0" y="124"/>
                    </a:moveTo>
                    <a:lnTo>
                      <a:pt x="68" y="0"/>
                    </a:lnTo>
                    <a:lnTo>
                      <a:pt x="98" y="124"/>
                    </a:lnTo>
                    <a:lnTo>
                      <a:pt x="31" y="22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81" name="Freeform 5201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16"/>
                  <a:gd name="T1" fmla="*/ 758 h 36"/>
                  <a:gd name="T2" fmla="*/ 410 w 16"/>
                  <a:gd name="T3" fmla="*/ 0 h 36"/>
                  <a:gd name="T4" fmla="*/ 600 w 16"/>
                  <a:gd name="T5" fmla="*/ 758 h 36"/>
                  <a:gd name="T6" fmla="*/ 190 w 16"/>
                  <a:gd name="T7" fmla="*/ 1369 h 36"/>
                  <a:gd name="T8" fmla="*/ 0 w 16"/>
                  <a:gd name="T9" fmla="*/ 75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0"/>
                    </a:moveTo>
                    <a:lnTo>
                      <a:pt x="11" y="0"/>
                    </a:lnTo>
                    <a:lnTo>
                      <a:pt x="16" y="20"/>
                    </a:lnTo>
                    <a:lnTo>
                      <a:pt x="5" y="36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82" name="Freeform 5202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8 h 68"/>
                  <a:gd name="T4" fmla="*/ 99 w 99"/>
                  <a:gd name="T5" fmla="*/ 55 h 68"/>
                  <a:gd name="T6" fmla="*/ 31 w 99"/>
                  <a:gd name="T7" fmla="*/ 12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8"/>
                    </a:lnTo>
                    <a:lnTo>
                      <a:pt x="99" y="55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83" name="Freeform 5203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421 w 16"/>
                  <a:gd name="T3" fmla="*/ 420 h 11"/>
                  <a:gd name="T4" fmla="*/ 613 w 16"/>
                  <a:gd name="T5" fmla="*/ 346 h 11"/>
                  <a:gd name="T6" fmla="*/ 192 w 16"/>
                  <a:gd name="T7" fmla="*/ 74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1"/>
                    </a:lnTo>
                    <a:lnTo>
                      <a:pt x="16" y="9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84" name="Freeform 5204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99"/>
                  <a:gd name="T1" fmla="*/ 105 h 161"/>
                  <a:gd name="T2" fmla="*/ 62 w 99"/>
                  <a:gd name="T3" fmla="*/ 0 h 161"/>
                  <a:gd name="T4" fmla="*/ 99 w 99"/>
                  <a:gd name="T5" fmla="*/ 87 h 161"/>
                  <a:gd name="T6" fmla="*/ 31 w 99"/>
                  <a:gd name="T7" fmla="*/ 161 h 161"/>
                  <a:gd name="T8" fmla="*/ 0 w 99"/>
                  <a:gd name="T9" fmla="*/ 105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105"/>
                    </a:moveTo>
                    <a:lnTo>
                      <a:pt x="62" y="0"/>
                    </a:lnTo>
                    <a:lnTo>
                      <a:pt x="99" y="87"/>
                    </a:lnTo>
                    <a:lnTo>
                      <a:pt x="31" y="16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85" name="Freeform 5205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16"/>
                  <a:gd name="T1" fmla="*/ 650 h 26"/>
                  <a:gd name="T2" fmla="*/ 384 w 16"/>
                  <a:gd name="T3" fmla="*/ 0 h 26"/>
                  <a:gd name="T4" fmla="*/ 613 w 16"/>
                  <a:gd name="T5" fmla="*/ 539 h 26"/>
                  <a:gd name="T6" fmla="*/ 192 w 16"/>
                  <a:gd name="T7" fmla="*/ 997 h 26"/>
                  <a:gd name="T8" fmla="*/ 0 w 16"/>
                  <a:gd name="T9" fmla="*/ 65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0" y="0"/>
                    </a:lnTo>
                    <a:lnTo>
                      <a:pt x="16" y="14"/>
                    </a:lnTo>
                    <a:lnTo>
                      <a:pt x="5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86" name="Freeform 5206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87" name="Freeform 5207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16"/>
                  <a:gd name="T1" fmla="*/ 262 h 11"/>
                  <a:gd name="T2" fmla="*/ 410 w 16"/>
                  <a:gd name="T3" fmla="*/ 408 h 11"/>
                  <a:gd name="T4" fmla="*/ 600 w 16"/>
                  <a:gd name="T5" fmla="*/ 146 h 11"/>
                  <a:gd name="T6" fmla="*/ 190 w 16"/>
                  <a:gd name="T7" fmla="*/ 0 h 11"/>
                  <a:gd name="T8" fmla="*/ 0 w 16"/>
                  <a:gd name="T9" fmla="*/ 2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88" name="Freeform 5208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68 h 80"/>
                  <a:gd name="T4" fmla="*/ 99 w 99"/>
                  <a:gd name="T5" fmla="*/ 80 h 80"/>
                  <a:gd name="T6" fmla="*/ 31 w 99"/>
                  <a:gd name="T7" fmla="*/ 49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68"/>
                    </a:lnTo>
                    <a:lnTo>
                      <a:pt x="99" y="80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89" name="Freeform 5209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421 w 16"/>
                  <a:gd name="T3" fmla="*/ 418 h 13"/>
                  <a:gd name="T4" fmla="*/ 613 w 16"/>
                  <a:gd name="T5" fmla="*/ 492 h 13"/>
                  <a:gd name="T6" fmla="*/ 192 w 16"/>
                  <a:gd name="T7" fmla="*/ 302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1"/>
                    </a:lnTo>
                    <a:lnTo>
                      <a:pt x="16" y="13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90" name="Freeform 5210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2 w 99"/>
                  <a:gd name="T3" fmla="*/ 0 h 92"/>
                  <a:gd name="T4" fmla="*/ 99 w 99"/>
                  <a:gd name="T5" fmla="*/ 49 h 92"/>
                  <a:gd name="T6" fmla="*/ 31 w 99"/>
                  <a:gd name="T7" fmla="*/ 92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2" y="0"/>
                    </a:lnTo>
                    <a:lnTo>
                      <a:pt x="99" y="49"/>
                    </a:lnTo>
                    <a:lnTo>
                      <a:pt x="31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91" name="Freeform 5211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16"/>
                  <a:gd name="T1" fmla="*/ 454 h 15"/>
                  <a:gd name="T2" fmla="*/ 384 w 16"/>
                  <a:gd name="T3" fmla="*/ 0 h 15"/>
                  <a:gd name="T4" fmla="*/ 613 w 16"/>
                  <a:gd name="T5" fmla="*/ 301 h 15"/>
                  <a:gd name="T6" fmla="*/ 192 w 16"/>
                  <a:gd name="T7" fmla="*/ 564 h 15"/>
                  <a:gd name="T8" fmla="*/ 0 w 16"/>
                  <a:gd name="T9" fmla="*/ 45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0" y="0"/>
                    </a:lnTo>
                    <a:lnTo>
                      <a:pt x="16" y="8"/>
                    </a:lnTo>
                    <a:lnTo>
                      <a:pt x="5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92" name="Freeform 5212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93" name="Freeform 5213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16"/>
                  <a:gd name="T1" fmla="*/ 262 h 11"/>
                  <a:gd name="T2" fmla="*/ 421 w 16"/>
                  <a:gd name="T3" fmla="*/ 408 h 11"/>
                  <a:gd name="T4" fmla="*/ 613 w 16"/>
                  <a:gd name="T5" fmla="*/ 146 h 11"/>
                  <a:gd name="T6" fmla="*/ 192 w 16"/>
                  <a:gd name="T7" fmla="*/ 0 h 11"/>
                  <a:gd name="T8" fmla="*/ 0 w 16"/>
                  <a:gd name="T9" fmla="*/ 2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94" name="Freeform 5214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99"/>
                  <a:gd name="T1" fmla="*/ 0 h 93"/>
                  <a:gd name="T2" fmla="*/ 68 w 99"/>
                  <a:gd name="T3" fmla="*/ 37 h 93"/>
                  <a:gd name="T4" fmla="*/ 99 w 99"/>
                  <a:gd name="T5" fmla="*/ 93 h 93"/>
                  <a:gd name="T6" fmla="*/ 31 w 99"/>
                  <a:gd name="T7" fmla="*/ 93 h 93"/>
                  <a:gd name="T8" fmla="*/ 0 w 99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0"/>
                    </a:moveTo>
                    <a:lnTo>
                      <a:pt x="68" y="37"/>
                    </a:lnTo>
                    <a:lnTo>
                      <a:pt x="99" y="93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95" name="Freeform 5215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16"/>
                  <a:gd name="T1" fmla="*/ 0 h 15"/>
                  <a:gd name="T2" fmla="*/ 421 w 16"/>
                  <a:gd name="T3" fmla="*/ 229 h 15"/>
                  <a:gd name="T4" fmla="*/ 613 w 16"/>
                  <a:gd name="T5" fmla="*/ 577 h 15"/>
                  <a:gd name="T6" fmla="*/ 192 w 16"/>
                  <a:gd name="T7" fmla="*/ 57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6"/>
                    </a:lnTo>
                    <a:lnTo>
                      <a:pt x="16" y="15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96" name="Freeform 5216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2 h 37"/>
                  <a:gd name="T6" fmla="*/ 31 w 99"/>
                  <a:gd name="T7" fmla="*/ 31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2"/>
                    </a:lnTo>
                    <a:lnTo>
                      <a:pt x="31" y="3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4F4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97" name="Freeform 5217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16"/>
                  <a:gd name="T1" fmla="*/ 228 h 6"/>
                  <a:gd name="T2" fmla="*/ 384 w 16"/>
                  <a:gd name="T3" fmla="*/ 0 h 6"/>
                  <a:gd name="T4" fmla="*/ 613 w 16"/>
                  <a:gd name="T5" fmla="*/ 74 h 6"/>
                  <a:gd name="T6" fmla="*/ 192 w 16"/>
                  <a:gd name="T7" fmla="*/ 191 h 6"/>
                  <a:gd name="T8" fmla="*/ 0 w 16"/>
                  <a:gd name="T9" fmla="*/ 22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5" y="5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98" name="Freeform 5218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99" name="Freeform 5219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16"/>
                  <a:gd name="T1" fmla="*/ 262 h 11"/>
                  <a:gd name="T2" fmla="*/ 421 w 16"/>
                  <a:gd name="T3" fmla="*/ 408 h 11"/>
                  <a:gd name="T4" fmla="*/ 613 w 16"/>
                  <a:gd name="T5" fmla="*/ 146 h 11"/>
                  <a:gd name="T6" fmla="*/ 192 w 16"/>
                  <a:gd name="T7" fmla="*/ 0 h 11"/>
                  <a:gd name="T8" fmla="*/ 0 w 16"/>
                  <a:gd name="T9" fmla="*/ 2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00" name="Freeform 5220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05"/>
                  <a:gd name="T1" fmla="*/ 6 h 135"/>
                  <a:gd name="T2" fmla="*/ 68 w 105"/>
                  <a:gd name="T3" fmla="*/ 0 h 135"/>
                  <a:gd name="T4" fmla="*/ 105 w 105"/>
                  <a:gd name="T5" fmla="*/ 98 h 135"/>
                  <a:gd name="T6" fmla="*/ 31 w 105"/>
                  <a:gd name="T7" fmla="*/ 135 h 135"/>
                  <a:gd name="T8" fmla="*/ 0 w 105"/>
                  <a:gd name="T9" fmla="*/ 6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5"/>
                  <a:gd name="T17" fmla="*/ 105 w 10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5">
                    <a:moveTo>
                      <a:pt x="0" y="6"/>
                    </a:moveTo>
                    <a:lnTo>
                      <a:pt x="68" y="0"/>
                    </a:lnTo>
                    <a:lnTo>
                      <a:pt x="105" y="98"/>
                    </a:lnTo>
                    <a:lnTo>
                      <a:pt x="31" y="13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01" name="Freeform 5221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7"/>
                  <a:gd name="T1" fmla="*/ 37 h 22"/>
                  <a:gd name="T2" fmla="*/ 420 w 17"/>
                  <a:gd name="T3" fmla="*/ 0 h 22"/>
                  <a:gd name="T4" fmla="*/ 649 w 17"/>
                  <a:gd name="T5" fmla="*/ 601 h 22"/>
                  <a:gd name="T6" fmla="*/ 191 w 17"/>
                  <a:gd name="T7" fmla="*/ 828 h 22"/>
                  <a:gd name="T8" fmla="*/ 0 w 17"/>
                  <a:gd name="T9" fmla="*/ 3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5" y="2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02" name="Freeform 5222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13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13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03" name="Freeform 5223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16"/>
                  <a:gd name="T1" fmla="*/ 156 h 4"/>
                  <a:gd name="T2" fmla="*/ 384 w 16"/>
                  <a:gd name="T3" fmla="*/ 81 h 4"/>
                  <a:gd name="T4" fmla="*/ 613 w 16"/>
                  <a:gd name="T5" fmla="*/ 0 h 4"/>
                  <a:gd name="T6" fmla="*/ 192 w 16"/>
                  <a:gd name="T7" fmla="*/ 0 h 4"/>
                  <a:gd name="T8" fmla="*/ 0 w 16"/>
                  <a:gd name="T9" fmla="*/ 15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04" name="Freeform 5224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05" name="Freeform 5225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16"/>
                  <a:gd name="T1" fmla="*/ 229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2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06" name="Freeform 5226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05"/>
                  <a:gd name="T1" fmla="*/ 62 h 216"/>
                  <a:gd name="T2" fmla="*/ 74 w 105"/>
                  <a:gd name="T3" fmla="*/ 0 h 216"/>
                  <a:gd name="T4" fmla="*/ 105 w 105"/>
                  <a:gd name="T5" fmla="*/ 136 h 216"/>
                  <a:gd name="T6" fmla="*/ 37 w 105"/>
                  <a:gd name="T7" fmla="*/ 216 h 216"/>
                  <a:gd name="T8" fmla="*/ 0 w 105"/>
                  <a:gd name="T9" fmla="*/ 62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62"/>
                    </a:moveTo>
                    <a:lnTo>
                      <a:pt x="74" y="0"/>
                    </a:lnTo>
                    <a:lnTo>
                      <a:pt x="105" y="136"/>
                    </a:lnTo>
                    <a:lnTo>
                      <a:pt x="37" y="21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07" name="Freeform 5227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7"/>
                  <a:gd name="T1" fmla="*/ 383 h 35"/>
                  <a:gd name="T2" fmla="*/ 457 w 17"/>
                  <a:gd name="T3" fmla="*/ 0 h 35"/>
                  <a:gd name="T4" fmla="*/ 649 w 17"/>
                  <a:gd name="T5" fmla="*/ 839 h 35"/>
                  <a:gd name="T6" fmla="*/ 229 w 17"/>
                  <a:gd name="T7" fmla="*/ 1333 h 35"/>
                  <a:gd name="T8" fmla="*/ 0 w 17"/>
                  <a:gd name="T9" fmla="*/ 38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0"/>
                    </a:moveTo>
                    <a:lnTo>
                      <a:pt x="12" y="0"/>
                    </a:lnTo>
                    <a:lnTo>
                      <a:pt x="17" y="22"/>
                    </a:lnTo>
                    <a:lnTo>
                      <a:pt x="6" y="35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08" name="Freeform 5228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09" name="Freeform 5229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7"/>
                  <a:gd name="T1" fmla="*/ 228 h 6"/>
                  <a:gd name="T2" fmla="*/ 420 w 17"/>
                  <a:gd name="T3" fmla="*/ 228 h 6"/>
                  <a:gd name="T4" fmla="*/ 649 w 17"/>
                  <a:gd name="T5" fmla="*/ 74 h 6"/>
                  <a:gd name="T6" fmla="*/ 229 w 17"/>
                  <a:gd name="T7" fmla="*/ 0 h 6"/>
                  <a:gd name="T8" fmla="*/ 0 w 17"/>
                  <a:gd name="T9" fmla="*/ 22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0" name="Freeform 5230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99"/>
                  <a:gd name="T1" fmla="*/ 37 h 81"/>
                  <a:gd name="T2" fmla="*/ 68 w 99"/>
                  <a:gd name="T3" fmla="*/ 81 h 81"/>
                  <a:gd name="T4" fmla="*/ 99 w 99"/>
                  <a:gd name="T5" fmla="*/ 37 h 81"/>
                  <a:gd name="T6" fmla="*/ 24 w 99"/>
                  <a:gd name="T7" fmla="*/ 0 h 81"/>
                  <a:gd name="T8" fmla="*/ 0 w 99"/>
                  <a:gd name="T9" fmla="*/ 3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37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1" name="Freeform 5231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16"/>
                  <a:gd name="T1" fmla="*/ 231 h 13"/>
                  <a:gd name="T2" fmla="*/ 421 w 16"/>
                  <a:gd name="T3" fmla="*/ 505 h 13"/>
                  <a:gd name="T4" fmla="*/ 613 w 16"/>
                  <a:gd name="T5" fmla="*/ 231 h 13"/>
                  <a:gd name="T6" fmla="*/ 155 w 16"/>
                  <a:gd name="T7" fmla="*/ 0 h 13"/>
                  <a:gd name="T8" fmla="*/ 0 w 16"/>
                  <a:gd name="T9" fmla="*/ 23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6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2" name="Freeform 5232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99"/>
                  <a:gd name="T1" fmla="*/ 118 h 266"/>
                  <a:gd name="T2" fmla="*/ 68 w 99"/>
                  <a:gd name="T3" fmla="*/ 0 h 266"/>
                  <a:gd name="T4" fmla="*/ 99 w 99"/>
                  <a:gd name="T5" fmla="*/ 155 h 266"/>
                  <a:gd name="T6" fmla="*/ 31 w 99"/>
                  <a:gd name="T7" fmla="*/ 266 h 266"/>
                  <a:gd name="T8" fmla="*/ 0 w 99"/>
                  <a:gd name="T9" fmla="*/ 118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6"/>
                  <a:gd name="T17" fmla="*/ 99 w 9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6">
                    <a:moveTo>
                      <a:pt x="0" y="118"/>
                    </a:moveTo>
                    <a:lnTo>
                      <a:pt x="68" y="0"/>
                    </a:lnTo>
                    <a:lnTo>
                      <a:pt x="99" y="155"/>
                    </a:lnTo>
                    <a:lnTo>
                      <a:pt x="31" y="26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3" name="Freeform 5233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16"/>
                  <a:gd name="T1" fmla="*/ 730 h 43"/>
                  <a:gd name="T2" fmla="*/ 421 w 16"/>
                  <a:gd name="T3" fmla="*/ 0 h 43"/>
                  <a:gd name="T4" fmla="*/ 613 w 16"/>
                  <a:gd name="T5" fmla="*/ 959 h 43"/>
                  <a:gd name="T6" fmla="*/ 192 w 16"/>
                  <a:gd name="T7" fmla="*/ 1645 h 43"/>
                  <a:gd name="T8" fmla="*/ 0 w 16"/>
                  <a:gd name="T9" fmla="*/ 73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19"/>
                    </a:moveTo>
                    <a:lnTo>
                      <a:pt x="11" y="0"/>
                    </a:lnTo>
                    <a:lnTo>
                      <a:pt x="16" y="25"/>
                    </a:lnTo>
                    <a:lnTo>
                      <a:pt x="5" y="4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4" name="Freeform 5234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5" name="Freeform 5235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7"/>
                  <a:gd name="T1" fmla="*/ 263 h 9"/>
                  <a:gd name="T2" fmla="*/ 420 w 17"/>
                  <a:gd name="T3" fmla="*/ 336 h 9"/>
                  <a:gd name="T4" fmla="*/ 649 w 17"/>
                  <a:gd name="T5" fmla="*/ 110 h 9"/>
                  <a:gd name="T6" fmla="*/ 229 w 17"/>
                  <a:gd name="T7" fmla="*/ 0 h 9"/>
                  <a:gd name="T8" fmla="*/ 0 w 17"/>
                  <a:gd name="T9" fmla="*/ 26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6" name="Freeform 5236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05"/>
                  <a:gd name="T1" fmla="*/ 31 h 92"/>
                  <a:gd name="T2" fmla="*/ 74 w 105"/>
                  <a:gd name="T3" fmla="*/ 92 h 92"/>
                  <a:gd name="T4" fmla="*/ 105 w 105"/>
                  <a:gd name="T5" fmla="*/ 49 h 92"/>
                  <a:gd name="T6" fmla="*/ 31 w 105"/>
                  <a:gd name="T7" fmla="*/ 0 h 92"/>
                  <a:gd name="T8" fmla="*/ 0 w 105"/>
                  <a:gd name="T9" fmla="*/ 3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31"/>
                    </a:moveTo>
                    <a:lnTo>
                      <a:pt x="74" y="92"/>
                    </a:lnTo>
                    <a:lnTo>
                      <a:pt x="105" y="4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CB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7" name="Freeform 5237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7"/>
                  <a:gd name="T1" fmla="*/ 190 h 15"/>
                  <a:gd name="T2" fmla="*/ 457 w 17"/>
                  <a:gd name="T3" fmla="*/ 564 h 15"/>
                  <a:gd name="T4" fmla="*/ 649 w 17"/>
                  <a:gd name="T5" fmla="*/ 301 h 15"/>
                  <a:gd name="T6" fmla="*/ 191 w 17"/>
                  <a:gd name="T7" fmla="*/ 0 h 15"/>
                  <a:gd name="T8" fmla="*/ 0 w 17"/>
                  <a:gd name="T9" fmla="*/ 19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5"/>
                    </a:moveTo>
                    <a:lnTo>
                      <a:pt x="12" y="15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8" name="Freeform 5238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98"/>
                  <a:gd name="T1" fmla="*/ 142 h 266"/>
                  <a:gd name="T2" fmla="*/ 61 w 98"/>
                  <a:gd name="T3" fmla="*/ 0 h 266"/>
                  <a:gd name="T4" fmla="*/ 98 w 98"/>
                  <a:gd name="T5" fmla="*/ 148 h 266"/>
                  <a:gd name="T6" fmla="*/ 30 w 98"/>
                  <a:gd name="T7" fmla="*/ 266 h 266"/>
                  <a:gd name="T8" fmla="*/ 0 w 98"/>
                  <a:gd name="T9" fmla="*/ 142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66"/>
                  <a:gd name="T17" fmla="*/ 98 w 98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66">
                    <a:moveTo>
                      <a:pt x="0" y="142"/>
                    </a:moveTo>
                    <a:lnTo>
                      <a:pt x="61" y="0"/>
                    </a:lnTo>
                    <a:lnTo>
                      <a:pt x="98" y="148"/>
                    </a:lnTo>
                    <a:lnTo>
                      <a:pt x="30" y="26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9" name="Freeform 5239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16"/>
                  <a:gd name="T1" fmla="*/ 878 h 43"/>
                  <a:gd name="T2" fmla="*/ 374 w 16"/>
                  <a:gd name="T3" fmla="*/ 0 h 43"/>
                  <a:gd name="T4" fmla="*/ 600 w 16"/>
                  <a:gd name="T5" fmla="*/ 916 h 43"/>
                  <a:gd name="T6" fmla="*/ 190 w 16"/>
                  <a:gd name="T7" fmla="*/ 1645 h 43"/>
                  <a:gd name="T8" fmla="*/ 0 w 16"/>
                  <a:gd name="T9" fmla="*/ 87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23"/>
                    </a:moveTo>
                    <a:lnTo>
                      <a:pt x="10" y="0"/>
                    </a:lnTo>
                    <a:lnTo>
                      <a:pt x="16" y="24"/>
                    </a:lnTo>
                    <a:lnTo>
                      <a:pt x="5" y="43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0" name="Freeform 5240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99"/>
                  <a:gd name="T1" fmla="*/ 13 h 87"/>
                  <a:gd name="T2" fmla="*/ 68 w 99"/>
                  <a:gd name="T3" fmla="*/ 87 h 87"/>
                  <a:gd name="T4" fmla="*/ 99 w 99"/>
                  <a:gd name="T5" fmla="*/ 56 h 87"/>
                  <a:gd name="T6" fmla="*/ 31 w 99"/>
                  <a:gd name="T7" fmla="*/ 0 h 87"/>
                  <a:gd name="T8" fmla="*/ 0 w 99"/>
                  <a:gd name="T9" fmla="*/ 13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13"/>
                    </a:moveTo>
                    <a:lnTo>
                      <a:pt x="68" y="87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E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1" name="Freeform 5241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16"/>
                  <a:gd name="T1" fmla="*/ 75 h 14"/>
                  <a:gd name="T2" fmla="*/ 421 w 16"/>
                  <a:gd name="T3" fmla="*/ 541 h 14"/>
                  <a:gd name="T4" fmla="*/ 613 w 16"/>
                  <a:gd name="T5" fmla="*/ 348 h 14"/>
                  <a:gd name="T6" fmla="*/ 192 w 16"/>
                  <a:gd name="T7" fmla="*/ 0 h 14"/>
                  <a:gd name="T8" fmla="*/ 0 w 16"/>
                  <a:gd name="T9" fmla="*/ 7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2"/>
                    </a:moveTo>
                    <a:lnTo>
                      <a:pt x="11" y="14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2" name="Freeform 5242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05"/>
                  <a:gd name="T1" fmla="*/ 130 h 217"/>
                  <a:gd name="T2" fmla="*/ 68 w 105"/>
                  <a:gd name="T3" fmla="*/ 0 h 217"/>
                  <a:gd name="T4" fmla="*/ 105 w 105"/>
                  <a:gd name="T5" fmla="*/ 112 h 217"/>
                  <a:gd name="T6" fmla="*/ 37 w 105"/>
                  <a:gd name="T7" fmla="*/ 217 h 217"/>
                  <a:gd name="T8" fmla="*/ 0 w 105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7"/>
                  <a:gd name="T17" fmla="*/ 105 w 105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7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112"/>
                    </a:lnTo>
                    <a:lnTo>
                      <a:pt x="37" y="21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3" name="Freeform 5243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7"/>
                  <a:gd name="T1" fmla="*/ 806 h 35"/>
                  <a:gd name="T2" fmla="*/ 420 w 17"/>
                  <a:gd name="T3" fmla="*/ 0 h 35"/>
                  <a:gd name="T4" fmla="*/ 649 w 17"/>
                  <a:gd name="T5" fmla="*/ 694 h 35"/>
                  <a:gd name="T6" fmla="*/ 229 w 17"/>
                  <a:gd name="T7" fmla="*/ 1345 h 35"/>
                  <a:gd name="T8" fmla="*/ 0 w 17"/>
                  <a:gd name="T9" fmla="*/ 806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1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5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4" name="Freeform 5244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74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5" name="Freeform 5245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47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6" name="Freeform 5246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80 h 80"/>
                  <a:gd name="T4" fmla="*/ 99 w 99"/>
                  <a:gd name="T5" fmla="*/ 68 h 80"/>
                  <a:gd name="T6" fmla="*/ 31 w 99"/>
                  <a:gd name="T7" fmla="*/ 12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80"/>
                    </a:lnTo>
                    <a:lnTo>
                      <a:pt x="99" y="68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7" name="Freeform 5247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421 w 16"/>
                  <a:gd name="T3" fmla="*/ 492 h 13"/>
                  <a:gd name="T4" fmla="*/ 613 w 16"/>
                  <a:gd name="T5" fmla="*/ 418 h 13"/>
                  <a:gd name="T6" fmla="*/ 192 w 16"/>
                  <a:gd name="T7" fmla="*/ 74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3"/>
                    </a:lnTo>
                    <a:lnTo>
                      <a:pt x="16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8" name="Freeform 5248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05"/>
                  <a:gd name="T1" fmla="*/ 99 h 148"/>
                  <a:gd name="T2" fmla="*/ 68 w 105"/>
                  <a:gd name="T3" fmla="*/ 0 h 148"/>
                  <a:gd name="T4" fmla="*/ 105 w 105"/>
                  <a:gd name="T5" fmla="*/ 74 h 148"/>
                  <a:gd name="T6" fmla="*/ 37 w 105"/>
                  <a:gd name="T7" fmla="*/ 148 h 148"/>
                  <a:gd name="T8" fmla="*/ 0 w 105"/>
                  <a:gd name="T9" fmla="*/ 99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99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14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9" name="Freeform 5249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7"/>
                  <a:gd name="T1" fmla="*/ 610 h 24"/>
                  <a:gd name="T2" fmla="*/ 420 w 17"/>
                  <a:gd name="T3" fmla="*/ 0 h 24"/>
                  <a:gd name="T4" fmla="*/ 649 w 17"/>
                  <a:gd name="T5" fmla="*/ 456 h 24"/>
                  <a:gd name="T6" fmla="*/ 229 w 17"/>
                  <a:gd name="T7" fmla="*/ 913 h 24"/>
                  <a:gd name="T8" fmla="*/ 0 w 17"/>
                  <a:gd name="T9" fmla="*/ 61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6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2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0" name="Freeform 5250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1" name="Freeform 5251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2" name="Freeform 5252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81 h 93"/>
                  <a:gd name="T4" fmla="*/ 98 w 98"/>
                  <a:gd name="T5" fmla="*/ 93 h 93"/>
                  <a:gd name="T6" fmla="*/ 31 w 98"/>
                  <a:gd name="T7" fmla="*/ 56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81"/>
                    </a:lnTo>
                    <a:lnTo>
                      <a:pt x="98" y="93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3" name="Freeform 5253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410 w 16"/>
                  <a:gd name="T3" fmla="*/ 502 h 15"/>
                  <a:gd name="T4" fmla="*/ 600 w 16"/>
                  <a:gd name="T5" fmla="*/ 577 h 15"/>
                  <a:gd name="T6" fmla="*/ 190 w 16"/>
                  <a:gd name="T7" fmla="*/ 34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3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4" name="Freeform 5254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05"/>
                  <a:gd name="T1" fmla="*/ 62 h 74"/>
                  <a:gd name="T2" fmla="*/ 68 w 105"/>
                  <a:gd name="T3" fmla="*/ 0 h 74"/>
                  <a:gd name="T4" fmla="*/ 105 w 105"/>
                  <a:gd name="T5" fmla="*/ 31 h 74"/>
                  <a:gd name="T6" fmla="*/ 37 w 105"/>
                  <a:gd name="T7" fmla="*/ 74 h 74"/>
                  <a:gd name="T8" fmla="*/ 0 w 105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2"/>
                    </a:moveTo>
                    <a:lnTo>
                      <a:pt x="68" y="0"/>
                    </a:lnTo>
                    <a:lnTo>
                      <a:pt x="105" y="31"/>
                    </a:lnTo>
                    <a:lnTo>
                      <a:pt x="37" y="7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5" name="Freeform 5255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7"/>
                  <a:gd name="T1" fmla="*/ 382 h 12"/>
                  <a:gd name="T2" fmla="*/ 420 w 17"/>
                  <a:gd name="T3" fmla="*/ 0 h 12"/>
                  <a:gd name="T4" fmla="*/ 649 w 17"/>
                  <a:gd name="T5" fmla="*/ 191 h 12"/>
                  <a:gd name="T6" fmla="*/ 229 w 17"/>
                  <a:gd name="T7" fmla="*/ 456 h 12"/>
                  <a:gd name="T8" fmla="*/ 0 w 17"/>
                  <a:gd name="T9" fmla="*/ 38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0"/>
                    </a:moveTo>
                    <a:lnTo>
                      <a:pt x="11" y="0"/>
                    </a:lnTo>
                    <a:lnTo>
                      <a:pt x="17" y="5"/>
                    </a:lnTo>
                    <a:lnTo>
                      <a:pt x="6" y="1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Freeform 5256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7" name="Freeform 5257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8" name="Freeform 5258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05"/>
                  <a:gd name="T1" fmla="*/ 0 h 98"/>
                  <a:gd name="T2" fmla="*/ 74 w 105"/>
                  <a:gd name="T3" fmla="*/ 43 h 98"/>
                  <a:gd name="T4" fmla="*/ 105 w 105"/>
                  <a:gd name="T5" fmla="*/ 98 h 98"/>
                  <a:gd name="T6" fmla="*/ 37 w 105"/>
                  <a:gd name="T7" fmla="*/ 98 h 98"/>
                  <a:gd name="T8" fmla="*/ 0 w 105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0"/>
                    </a:moveTo>
                    <a:lnTo>
                      <a:pt x="74" y="43"/>
                    </a:lnTo>
                    <a:lnTo>
                      <a:pt x="105" y="98"/>
                    </a:lnTo>
                    <a:lnTo>
                      <a:pt x="37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9" name="Freeform 5259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7"/>
                  <a:gd name="T1" fmla="*/ 0 h 16"/>
                  <a:gd name="T2" fmla="*/ 457 w 17"/>
                  <a:gd name="T3" fmla="*/ 263 h 16"/>
                  <a:gd name="T4" fmla="*/ 649 w 17"/>
                  <a:gd name="T5" fmla="*/ 600 h 16"/>
                  <a:gd name="T6" fmla="*/ 229 w 17"/>
                  <a:gd name="T7" fmla="*/ 600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0"/>
                    </a:moveTo>
                    <a:lnTo>
                      <a:pt x="12" y="7"/>
                    </a:lnTo>
                    <a:lnTo>
                      <a:pt x="17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0" name="Freeform 5260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04"/>
                  <a:gd name="T1" fmla="*/ 31 h 31"/>
                  <a:gd name="T2" fmla="*/ 67 w 104"/>
                  <a:gd name="T3" fmla="*/ 0 h 31"/>
                  <a:gd name="T4" fmla="*/ 104 w 104"/>
                  <a:gd name="T5" fmla="*/ 0 h 31"/>
                  <a:gd name="T6" fmla="*/ 37 w 104"/>
                  <a:gd name="T7" fmla="*/ 18 h 31"/>
                  <a:gd name="T8" fmla="*/ 0 w 104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1"/>
                  <a:gd name="T17" fmla="*/ 104 w 10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1">
                    <a:moveTo>
                      <a:pt x="0" y="31"/>
                    </a:moveTo>
                    <a:lnTo>
                      <a:pt x="67" y="0"/>
                    </a:lnTo>
                    <a:lnTo>
                      <a:pt x="104" y="0"/>
                    </a:lnTo>
                    <a:lnTo>
                      <a:pt x="37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1" name="Freeform 5261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7"/>
                  <a:gd name="T1" fmla="*/ 192 h 5"/>
                  <a:gd name="T2" fmla="*/ 410 w 17"/>
                  <a:gd name="T3" fmla="*/ 0 h 5"/>
                  <a:gd name="T4" fmla="*/ 636 w 17"/>
                  <a:gd name="T5" fmla="*/ 0 h 5"/>
                  <a:gd name="T6" fmla="*/ 226 w 17"/>
                  <a:gd name="T7" fmla="*/ 118 h 5"/>
                  <a:gd name="T8" fmla="*/ 0 w 17"/>
                  <a:gd name="T9" fmla="*/ 19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2" name="Freeform 5262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99"/>
                  <a:gd name="T1" fmla="*/ 43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3" name="Freeform 5263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16"/>
                  <a:gd name="T1" fmla="*/ 265 h 12"/>
                  <a:gd name="T2" fmla="*/ 421 w 16"/>
                  <a:gd name="T3" fmla="*/ 456 h 12"/>
                  <a:gd name="T4" fmla="*/ 613 w 16"/>
                  <a:gd name="T5" fmla="*/ 191 h 12"/>
                  <a:gd name="T6" fmla="*/ 192 w 16"/>
                  <a:gd name="T7" fmla="*/ 0 h 12"/>
                  <a:gd name="T8" fmla="*/ 0 w 16"/>
                  <a:gd name="T9" fmla="*/ 26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4" name="Freeform 5264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99"/>
                  <a:gd name="T1" fmla="*/ 12 h 148"/>
                  <a:gd name="T2" fmla="*/ 68 w 99"/>
                  <a:gd name="T3" fmla="*/ 0 h 148"/>
                  <a:gd name="T4" fmla="*/ 99 w 99"/>
                  <a:gd name="T5" fmla="*/ 99 h 148"/>
                  <a:gd name="T6" fmla="*/ 31 w 99"/>
                  <a:gd name="T7" fmla="*/ 148 h 148"/>
                  <a:gd name="T8" fmla="*/ 0 w 99"/>
                  <a:gd name="T9" fmla="*/ 12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8"/>
                  <a:gd name="T17" fmla="*/ 99 w 99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8">
                    <a:moveTo>
                      <a:pt x="0" y="12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1" y="14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5" name="Freeform 5265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16"/>
                  <a:gd name="T1" fmla="*/ 74 h 24"/>
                  <a:gd name="T2" fmla="*/ 421 w 16"/>
                  <a:gd name="T3" fmla="*/ 0 h 24"/>
                  <a:gd name="T4" fmla="*/ 613 w 16"/>
                  <a:gd name="T5" fmla="*/ 610 h 24"/>
                  <a:gd name="T6" fmla="*/ 192 w 16"/>
                  <a:gd name="T7" fmla="*/ 913 h 24"/>
                  <a:gd name="T8" fmla="*/ 0 w 16"/>
                  <a:gd name="T9" fmla="*/ 7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6" name="Freeform 5266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9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9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6" name="Group 5267"/>
            <p:cNvGrpSpPr>
              <a:grpSpLocks/>
            </p:cNvGrpSpPr>
            <p:nvPr/>
          </p:nvGrpSpPr>
          <p:grpSpPr bwMode="auto">
            <a:xfrm>
              <a:off x="1410" y="2002"/>
              <a:ext cx="3372" cy="994"/>
              <a:chOff x="1410" y="2002"/>
              <a:chExt cx="3372" cy="994"/>
            </a:xfrm>
          </p:grpSpPr>
          <p:sp>
            <p:nvSpPr>
              <p:cNvPr id="42647" name="Freeform 5268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7"/>
                  <a:gd name="T1" fmla="*/ 156 h 4"/>
                  <a:gd name="T2" fmla="*/ 420 w 17"/>
                  <a:gd name="T3" fmla="*/ 119 h 4"/>
                  <a:gd name="T4" fmla="*/ 649 w 17"/>
                  <a:gd name="T5" fmla="*/ 0 h 4"/>
                  <a:gd name="T6" fmla="*/ 229 w 17"/>
                  <a:gd name="T7" fmla="*/ 0 h 4"/>
                  <a:gd name="T8" fmla="*/ 0 w 17"/>
                  <a:gd name="T9" fmla="*/ 15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48" name="Freeform 5269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98"/>
                  <a:gd name="T1" fmla="*/ 44 h 81"/>
                  <a:gd name="T2" fmla="*/ 68 w 98"/>
                  <a:gd name="T3" fmla="*/ 81 h 81"/>
                  <a:gd name="T4" fmla="*/ 98 w 98"/>
                  <a:gd name="T5" fmla="*/ 31 h 81"/>
                  <a:gd name="T6" fmla="*/ 31 w 98"/>
                  <a:gd name="T7" fmla="*/ 0 h 81"/>
                  <a:gd name="T8" fmla="*/ 0 w 98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44"/>
                    </a:moveTo>
                    <a:lnTo>
                      <a:pt x="68" y="81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49" name="Freeform 5270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16"/>
                  <a:gd name="T1" fmla="*/ 274 h 13"/>
                  <a:gd name="T2" fmla="*/ 410 w 16"/>
                  <a:gd name="T3" fmla="*/ 505 h 13"/>
                  <a:gd name="T4" fmla="*/ 600 w 16"/>
                  <a:gd name="T5" fmla="*/ 193 h 13"/>
                  <a:gd name="T6" fmla="*/ 190 w 16"/>
                  <a:gd name="T7" fmla="*/ 0 h 13"/>
                  <a:gd name="T8" fmla="*/ 0 w 16"/>
                  <a:gd name="T9" fmla="*/ 27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7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0" name="Freeform 5271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99"/>
                  <a:gd name="T1" fmla="*/ 74 h 229"/>
                  <a:gd name="T2" fmla="*/ 68 w 99"/>
                  <a:gd name="T3" fmla="*/ 0 h 229"/>
                  <a:gd name="T4" fmla="*/ 99 w 99"/>
                  <a:gd name="T5" fmla="*/ 130 h 229"/>
                  <a:gd name="T6" fmla="*/ 31 w 99"/>
                  <a:gd name="T7" fmla="*/ 229 h 229"/>
                  <a:gd name="T8" fmla="*/ 0 w 99"/>
                  <a:gd name="T9" fmla="*/ 74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9"/>
                  <a:gd name="T17" fmla="*/ 99 w 99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9">
                    <a:moveTo>
                      <a:pt x="0" y="74"/>
                    </a:moveTo>
                    <a:lnTo>
                      <a:pt x="68" y="0"/>
                    </a:lnTo>
                    <a:lnTo>
                      <a:pt x="99" y="130"/>
                    </a:lnTo>
                    <a:lnTo>
                      <a:pt x="31" y="22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1" name="Freeform 5272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16"/>
                  <a:gd name="T1" fmla="*/ 458 h 37"/>
                  <a:gd name="T2" fmla="*/ 421 w 16"/>
                  <a:gd name="T3" fmla="*/ 0 h 37"/>
                  <a:gd name="T4" fmla="*/ 613 w 16"/>
                  <a:gd name="T5" fmla="*/ 805 h 37"/>
                  <a:gd name="T6" fmla="*/ 192 w 16"/>
                  <a:gd name="T7" fmla="*/ 1417 h 37"/>
                  <a:gd name="T8" fmla="*/ 0 w 16"/>
                  <a:gd name="T9" fmla="*/ 45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2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2" name="Freeform 5273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3 h 44"/>
                  <a:gd name="T6" fmla="*/ 37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3" name="Freeform 5274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16"/>
                  <a:gd name="T1" fmla="*/ 239 h 7"/>
                  <a:gd name="T2" fmla="*/ 421 w 16"/>
                  <a:gd name="T3" fmla="*/ 277 h 7"/>
                  <a:gd name="T4" fmla="*/ 613 w 16"/>
                  <a:gd name="T5" fmla="*/ 82 h 7"/>
                  <a:gd name="T6" fmla="*/ 229 w 16"/>
                  <a:gd name="T7" fmla="*/ 0 h 7"/>
                  <a:gd name="T8" fmla="*/ 0 w 16"/>
                  <a:gd name="T9" fmla="*/ 239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4" name="Freeform 5275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99"/>
                  <a:gd name="T1" fmla="*/ 43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4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43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8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5" name="Freeform 5276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16"/>
                  <a:gd name="T1" fmla="*/ 267 h 15"/>
                  <a:gd name="T2" fmla="*/ 421 w 16"/>
                  <a:gd name="T3" fmla="*/ 577 h 15"/>
                  <a:gd name="T4" fmla="*/ 613 w 16"/>
                  <a:gd name="T5" fmla="*/ 267 h 15"/>
                  <a:gd name="T6" fmla="*/ 192 w 16"/>
                  <a:gd name="T7" fmla="*/ 0 h 15"/>
                  <a:gd name="T8" fmla="*/ 0 w 16"/>
                  <a:gd name="T9" fmla="*/ 26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7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6" name="Freeform 5277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05"/>
                  <a:gd name="T1" fmla="*/ 123 h 271"/>
                  <a:gd name="T2" fmla="*/ 68 w 105"/>
                  <a:gd name="T3" fmla="*/ 0 h 271"/>
                  <a:gd name="T4" fmla="*/ 105 w 105"/>
                  <a:gd name="T5" fmla="*/ 148 h 271"/>
                  <a:gd name="T6" fmla="*/ 37 w 105"/>
                  <a:gd name="T7" fmla="*/ 271 h 271"/>
                  <a:gd name="T8" fmla="*/ 0 w 105"/>
                  <a:gd name="T9" fmla="*/ 123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23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7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7" name="Freeform 5278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7"/>
                  <a:gd name="T1" fmla="*/ 758 h 44"/>
                  <a:gd name="T2" fmla="*/ 420 w 17"/>
                  <a:gd name="T3" fmla="*/ 0 h 44"/>
                  <a:gd name="T4" fmla="*/ 649 w 17"/>
                  <a:gd name="T5" fmla="*/ 912 h 44"/>
                  <a:gd name="T6" fmla="*/ 229 w 17"/>
                  <a:gd name="T7" fmla="*/ 1669 h 44"/>
                  <a:gd name="T8" fmla="*/ 0 w 17"/>
                  <a:gd name="T9" fmla="*/ 758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0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4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8" name="Freeform 5279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99"/>
                  <a:gd name="T1" fmla="*/ 31 h 105"/>
                  <a:gd name="T2" fmla="*/ 68 w 99"/>
                  <a:gd name="T3" fmla="*/ 105 h 105"/>
                  <a:gd name="T4" fmla="*/ 99 w 99"/>
                  <a:gd name="T5" fmla="*/ 56 h 105"/>
                  <a:gd name="T6" fmla="*/ 31 w 99"/>
                  <a:gd name="T7" fmla="*/ 0 h 105"/>
                  <a:gd name="T8" fmla="*/ 0 w 99"/>
                  <a:gd name="T9" fmla="*/ 31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31"/>
                    </a:moveTo>
                    <a:lnTo>
                      <a:pt x="68" y="105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9" name="Freeform 5280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16"/>
                  <a:gd name="T1" fmla="*/ 191 h 17"/>
                  <a:gd name="T2" fmla="*/ 421 w 16"/>
                  <a:gd name="T3" fmla="*/ 649 h 17"/>
                  <a:gd name="T4" fmla="*/ 613 w 16"/>
                  <a:gd name="T5" fmla="*/ 346 h 17"/>
                  <a:gd name="T6" fmla="*/ 192 w 16"/>
                  <a:gd name="T7" fmla="*/ 0 h 17"/>
                  <a:gd name="T8" fmla="*/ 0 w 16"/>
                  <a:gd name="T9" fmla="*/ 19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5"/>
                    </a:moveTo>
                    <a:lnTo>
                      <a:pt x="11" y="17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0" name="Freeform 5281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0 h 254"/>
                  <a:gd name="T4" fmla="*/ 105 w 105"/>
                  <a:gd name="T5" fmla="*/ 130 h 254"/>
                  <a:gd name="T6" fmla="*/ 37 w 105"/>
                  <a:gd name="T7" fmla="*/ 254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5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1" name="Freeform 5282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7"/>
                  <a:gd name="T1" fmla="*/ 880 h 41"/>
                  <a:gd name="T2" fmla="*/ 420 w 17"/>
                  <a:gd name="T3" fmla="*/ 0 h 41"/>
                  <a:gd name="T4" fmla="*/ 649 w 17"/>
                  <a:gd name="T5" fmla="*/ 805 h 41"/>
                  <a:gd name="T6" fmla="*/ 229 w 17"/>
                  <a:gd name="T7" fmla="*/ 1574 h 41"/>
                  <a:gd name="T8" fmla="*/ 0 w 17"/>
                  <a:gd name="T9" fmla="*/ 88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4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2" name="Freeform 5283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99"/>
                  <a:gd name="T1" fmla="*/ 12 h 105"/>
                  <a:gd name="T2" fmla="*/ 68 w 99"/>
                  <a:gd name="T3" fmla="*/ 105 h 105"/>
                  <a:gd name="T4" fmla="*/ 99 w 99"/>
                  <a:gd name="T5" fmla="*/ 68 h 105"/>
                  <a:gd name="T6" fmla="*/ 31 w 99"/>
                  <a:gd name="T7" fmla="*/ 0 h 105"/>
                  <a:gd name="T8" fmla="*/ 0 w 99"/>
                  <a:gd name="T9" fmla="*/ 1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2"/>
                    </a:moveTo>
                    <a:lnTo>
                      <a:pt x="68" y="105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3" name="Freeform 5284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16"/>
                  <a:gd name="T1" fmla="*/ 74 h 17"/>
                  <a:gd name="T2" fmla="*/ 421 w 16"/>
                  <a:gd name="T3" fmla="*/ 649 h 17"/>
                  <a:gd name="T4" fmla="*/ 613 w 16"/>
                  <a:gd name="T5" fmla="*/ 420 h 17"/>
                  <a:gd name="T6" fmla="*/ 192 w 16"/>
                  <a:gd name="T7" fmla="*/ 0 h 17"/>
                  <a:gd name="T8" fmla="*/ 0 w 16"/>
                  <a:gd name="T9" fmla="*/ 7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2"/>
                    </a:moveTo>
                    <a:lnTo>
                      <a:pt x="11" y="17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4" name="Freeform 5285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99"/>
                  <a:gd name="T1" fmla="*/ 130 h 204"/>
                  <a:gd name="T2" fmla="*/ 68 w 99"/>
                  <a:gd name="T3" fmla="*/ 0 h 204"/>
                  <a:gd name="T4" fmla="*/ 99 w 99"/>
                  <a:gd name="T5" fmla="*/ 99 h 204"/>
                  <a:gd name="T6" fmla="*/ 37 w 99"/>
                  <a:gd name="T7" fmla="*/ 204 h 204"/>
                  <a:gd name="T8" fmla="*/ 0 w 99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5" name="Freeform 5286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16"/>
                  <a:gd name="T1" fmla="*/ 804 h 33"/>
                  <a:gd name="T2" fmla="*/ 421 w 16"/>
                  <a:gd name="T3" fmla="*/ 0 h 33"/>
                  <a:gd name="T4" fmla="*/ 613 w 16"/>
                  <a:gd name="T5" fmla="*/ 612 h 33"/>
                  <a:gd name="T6" fmla="*/ 229 w 16"/>
                  <a:gd name="T7" fmla="*/ 1261 h 33"/>
                  <a:gd name="T8" fmla="*/ 0 w 16"/>
                  <a:gd name="T9" fmla="*/ 804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1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6" name="Freeform 5287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7" name="Freeform 5288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58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8" name="Freeform 5289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98"/>
                  <a:gd name="T1" fmla="*/ 0 h 105"/>
                  <a:gd name="T2" fmla="*/ 68 w 98"/>
                  <a:gd name="T3" fmla="*/ 105 h 105"/>
                  <a:gd name="T4" fmla="*/ 98 w 98"/>
                  <a:gd name="T5" fmla="*/ 80 h 105"/>
                  <a:gd name="T6" fmla="*/ 30 w 98"/>
                  <a:gd name="T7" fmla="*/ 12 h 105"/>
                  <a:gd name="T8" fmla="*/ 0 w 9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05"/>
                  <a:gd name="T17" fmla="*/ 98 w 9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98" y="80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9" name="Freeform 5290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16"/>
                  <a:gd name="T1" fmla="*/ 0 h 17"/>
                  <a:gd name="T2" fmla="*/ 410 w 16"/>
                  <a:gd name="T3" fmla="*/ 649 h 17"/>
                  <a:gd name="T4" fmla="*/ 600 w 16"/>
                  <a:gd name="T5" fmla="*/ 494 h 17"/>
                  <a:gd name="T6" fmla="*/ 190 w 16"/>
                  <a:gd name="T7" fmla="*/ 74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0"/>
                    </a:moveTo>
                    <a:lnTo>
                      <a:pt x="11" y="17"/>
                    </a:lnTo>
                    <a:lnTo>
                      <a:pt x="16" y="13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0" name="Freeform 5291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99"/>
                  <a:gd name="T1" fmla="*/ 99 h 130"/>
                  <a:gd name="T2" fmla="*/ 68 w 99"/>
                  <a:gd name="T3" fmla="*/ 0 h 130"/>
                  <a:gd name="T4" fmla="*/ 99 w 99"/>
                  <a:gd name="T5" fmla="*/ 56 h 130"/>
                  <a:gd name="T6" fmla="*/ 37 w 99"/>
                  <a:gd name="T7" fmla="*/ 130 h 130"/>
                  <a:gd name="T8" fmla="*/ 0 w 99"/>
                  <a:gd name="T9" fmla="*/ 99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9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13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1" name="Freeform 5292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16"/>
                  <a:gd name="T1" fmla="*/ 613 h 21"/>
                  <a:gd name="T2" fmla="*/ 421 w 16"/>
                  <a:gd name="T3" fmla="*/ 0 h 21"/>
                  <a:gd name="T4" fmla="*/ 613 w 16"/>
                  <a:gd name="T5" fmla="*/ 347 h 21"/>
                  <a:gd name="T6" fmla="*/ 229 w 16"/>
                  <a:gd name="T7" fmla="*/ 805 h 21"/>
                  <a:gd name="T8" fmla="*/ 0 w 16"/>
                  <a:gd name="T9" fmla="*/ 61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6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21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2" name="Freeform 5293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3" name="Freeform 5294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4" name="Freeform 5295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99"/>
                  <a:gd name="T1" fmla="*/ 0 h 92"/>
                  <a:gd name="T2" fmla="*/ 68 w 99"/>
                  <a:gd name="T3" fmla="*/ 92 h 92"/>
                  <a:gd name="T4" fmla="*/ 99 w 99"/>
                  <a:gd name="T5" fmla="*/ 92 h 92"/>
                  <a:gd name="T6" fmla="*/ 31 w 99"/>
                  <a:gd name="T7" fmla="*/ 55 h 92"/>
                  <a:gd name="T8" fmla="*/ 0 w 9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0"/>
                    </a:moveTo>
                    <a:lnTo>
                      <a:pt x="68" y="92"/>
                    </a:lnTo>
                    <a:lnTo>
                      <a:pt x="99" y="92"/>
                    </a:lnTo>
                    <a:lnTo>
                      <a:pt x="3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5" name="Freeform 5296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16"/>
                  <a:gd name="T1" fmla="*/ 0 h 15"/>
                  <a:gd name="T2" fmla="*/ 421 w 16"/>
                  <a:gd name="T3" fmla="*/ 564 h 15"/>
                  <a:gd name="T4" fmla="*/ 613 w 16"/>
                  <a:gd name="T5" fmla="*/ 564 h 15"/>
                  <a:gd name="T6" fmla="*/ 192 w 16"/>
                  <a:gd name="T7" fmla="*/ 33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5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6" name="Freeform 5297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8 w 99"/>
                  <a:gd name="T3" fmla="*/ 0 h 56"/>
                  <a:gd name="T4" fmla="*/ 99 w 99"/>
                  <a:gd name="T5" fmla="*/ 19 h 56"/>
                  <a:gd name="T6" fmla="*/ 37 w 99"/>
                  <a:gd name="T7" fmla="*/ 56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7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7" name="Freeform 5298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16"/>
                  <a:gd name="T1" fmla="*/ 348 h 9"/>
                  <a:gd name="T2" fmla="*/ 421 w 16"/>
                  <a:gd name="T3" fmla="*/ 0 h 9"/>
                  <a:gd name="T4" fmla="*/ 613 w 16"/>
                  <a:gd name="T5" fmla="*/ 118 h 9"/>
                  <a:gd name="T6" fmla="*/ 229 w 16"/>
                  <a:gd name="T7" fmla="*/ 348 h 9"/>
                  <a:gd name="T8" fmla="*/ 0 w 16"/>
                  <a:gd name="T9" fmla="*/ 34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9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8" name="Freeform 5299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9" name="Freeform 5300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0" name="Freeform 5301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99"/>
                  <a:gd name="T1" fmla="*/ 0 h 99"/>
                  <a:gd name="T2" fmla="*/ 68 w 99"/>
                  <a:gd name="T3" fmla="*/ 49 h 99"/>
                  <a:gd name="T4" fmla="*/ 99 w 99"/>
                  <a:gd name="T5" fmla="*/ 93 h 99"/>
                  <a:gd name="T6" fmla="*/ 31 w 99"/>
                  <a:gd name="T7" fmla="*/ 99 h 99"/>
                  <a:gd name="T8" fmla="*/ 0 w 99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0"/>
                    </a:moveTo>
                    <a:lnTo>
                      <a:pt x="68" y="49"/>
                    </a:lnTo>
                    <a:lnTo>
                      <a:pt x="99" y="93"/>
                    </a:lnTo>
                    <a:lnTo>
                      <a:pt x="31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1" name="Freeform 5302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16"/>
                  <a:gd name="T1" fmla="*/ 0 h 16"/>
                  <a:gd name="T2" fmla="*/ 421 w 16"/>
                  <a:gd name="T3" fmla="*/ 309 h 16"/>
                  <a:gd name="T4" fmla="*/ 613 w 16"/>
                  <a:gd name="T5" fmla="*/ 575 h 16"/>
                  <a:gd name="T6" fmla="*/ 192 w 16"/>
                  <a:gd name="T7" fmla="*/ 613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1" y="8"/>
                    </a:lnTo>
                    <a:lnTo>
                      <a:pt x="16" y="15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2" name="Freeform 5303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6 h 31"/>
                  <a:gd name="T4" fmla="*/ 99 w 99"/>
                  <a:gd name="T5" fmla="*/ 0 h 31"/>
                  <a:gd name="T6" fmla="*/ 37 w 99"/>
                  <a:gd name="T7" fmla="*/ 12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6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3" name="Freeform 5304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16"/>
                  <a:gd name="T1" fmla="*/ 192 h 5"/>
                  <a:gd name="T2" fmla="*/ 421 w 16"/>
                  <a:gd name="T3" fmla="*/ 37 h 5"/>
                  <a:gd name="T4" fmla="*/ 613 w 16"/>
                  <a:gd name="T5" fmla="*/ 0 h 5"/>
                  <a:gd name="T6" fmla="*/ 229 w 16"/>
                  <a:gd name="T7" fmla="*/ 74 h 5"/>
                  <a:gd name="T8" fmla="*/ 0 w 16"/>
                  <a:gd name="T9" fmla="*/ 19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4" name="Freeform 5305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98"/>
                  <a:gd name="T1" fmla="*/ 50 h 80"/>
                  <a:gd name="T2" fmla="*/ 67 w 98"/>
                  <a:gd name="T3" fmla="*/ 80 h 80"/>
                  <a:gd name="T4" fmla="*/ 98 w 98"/>
                  <a:gd name="T5" fmla="*/ 31 h 80"/>
                  <a:gd name="T6" fmla="*/ 30 w 98"/>
                  <a:gd name="T7" fmla="*/ 0 h 80"/>
                  <a:gd name="T8" fmla="*/ 0 w 98"/>
                  <a:gd name="T9" fmla="*/ 5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50"/>
                    </a:moveTo>
                    <a:lnTo>
                      <a:pt x="67" y="8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5" name="Freeform 5306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16"/>
                  <a:gd name="T1" fmla="*/ 302 h 13"/>
                  <a:gd name="T2" fmla="*/ 410 w 16"/>
                  <a:gd name="T3" fmla="*/ 492 h 13"/>
                  <a:gd name="T4" fmla="*/ 600 w 16"/>
                  <a:gd name="T5" fmla="*/ 191 h 13"/>
                  <a:gd name="T6" fmla="*/ 190 w 16"/>
                  <a:gd name="T7" fmla="*/ 0 h 13"/>
                  <a:gd name="T8" fmla="*/ 0 w 16"/>
                  <a:gd name="T9" fmla="*/ 30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6" name="Freeform 5307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05"/>
                  <a:gd name="T1" fmla="*/ 12 h 142"/>
                  <a:gd name="T2" fmla="*/ 68 w 105"/>
                  <a:gd name="T3" fmla="*/ 0 h 142"/>
                  <a:gd name="T4" fmla="*/ 105 w 105"/>
                  <a:gd name="T5" fmla="*/ 80 h 142"/>
                  <a:gd name="T6" fmla="*/ 31 w 105"/>
                  <a:gd name="T7" fmla="*/ 142 h 142"/>
                  <a:gd name="T8" fmla="*/ 0 w 105"/>
                  <a:gd name="T9" fmla="*/ 1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2"/>
                    </a:moveTo>
                    <a:lnTo>
                      <a:pt x="68" y="0"/>
                    </a:lnTo>
                    <a:lnTo>
                      <a:pt x="105" y="80"/>
                    </a:lnTo>
                    <a:lnTo>
                      <a:pt x="31" y="14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7" name="Freeform 5308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7"/>
                  <a:gd name="T1" fmla="*/ 74 h 23"/>
                  <a:gd name="T2" fmla="*/ 420 w 17"/>
                  <a:gd name="T3" fmla="*/ 0 h 23"/>
                  <a:gd name="T4" fmla="*/ 649 w 17"/>
                  <a:gd name="T5" fmla="*/ 494 h 23"/>
                  <a:gd name="T6" fmla="*/ 191 w 17"/>
                  <a:gd name="T7" fmla="*/ 877 h 23"/>
                  <a:gd name="T8" fmla="*/ 0 w 17"/>
                  <a:gd name="T9" fmla="*/ 7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"/>
                    </a:moveTo>
                    <a:lnTo>
                      <a:pt x="11" y="0"/>
                    </a:lnTo>
                    <a:lnTo>
                      <a:pt x="17" y="13"/>
                    </a:lnTo>
                    <a:lnTo>
                      <a:pt x="5" y="2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8" name="Freeform 5309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0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9" name="Freeform 5310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16"/>
                  <a:gd name="T1" fmla="*/ 192 h 5"/>
                  <a:gd name="T2" fmla="*/ 421 w 16"/>
                  <a:gd name="T3" fmla="*/ 192 h 5"/>
                  <a:gd name="T4" fmla="*/ 613 w 16"/>
                  <a:gd name="T5" fmla="*/ 0 h 5"/>
                  <a:gd name="T6" fmla="*/ 192 w 16"/>
                  <a:gd name="T7" fmla="*/ 0 h 5"/>
                  <a:gd name="T8" fmla="*/ 0 w 16"/>
                  <a:gd name="T9" fmla="*/ 19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0" name="Freeform 5311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99"/>
                  <a:gd name="T1" fmla="*/ 50 h 93"/>
                  <a:gd name="T2" fmla="*/ 68 w 99"/>
                  <a:gd name="T3" fmla="*/ 93 h 93"/>
                  <a:gd name="T4" fmla="*/ 99 w 99"/>
                  <a:gd name="T5" fmla="*/ 44 h 93"/>
                  <a:gd name="T6" fmla="*/ 31 w 99"/>
                  <a:gd name="T7" fmla="*/ 0 h 93"/>
                  <a:gd name="T8" fmla="*/ 0 w 99"/>
                  <a:gd name="T9" fmla="*/ 5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0"/>
                    </a:moveTo>
                    <a:lnTo>
                      <a:pt x="68" y="93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A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1" name="Freeform 5312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16"/>
                  <a:gd name="T1" fmla="*/ 310 h 15"/>
                  <a:gd name="T2" fmla="*/ 421 w 16"/>
                  <a:gd name="T3" fmla="*/ 577 h 15"/>
                  <a:gd name="T4" fmla="*/ 613 w 16"/>
                  <a:gd name="T5" fmla="*/ 267 h 15"/>
                  <a:gd name="T6" fmla="*/ 192 w 16"/>
                  <a:gd name="T7" fmla="*/ 0 h 15"/>
                  <a:gd name="T8" fmla="*/ 0 w 16"/>
                  <a:gd name="T9" fmla="*/ 31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2" name="Freeform 5313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05"/>
                  <a:gd name="T1" fmla="*/ 81 h 229"/>
                  <a:gd name="T2" fmla="*/ 68 w 105"/>
                  <a:gd name="T3" fmla="*/ 0 h 229"/>
                  <a:gd name="T4" fmla="*/ 105 w 105"/>
                  <a:gd name="T5" fmla="*/ 111 h 229"/>
                  <a:gd name="T6" fmla="*/ 37 w 105"/>
                  <a:gd name="T7" fmla="*/ 229 h 229"/>
                  <a:gd name="T8" fmla="*/ 0 w 105"/>
                  <a:gd name="T9" fmla="*/ 81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9"/>
                  <a:gd name="T17" fmla="*/ 105 w 105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9">
                    <a:moveTo>
                      <a:pt x="0" y="81"/>
                    </a:moveTo>
                    <a:lnTo>
                      <a:pt x="68" y="0"/>
                    </a:lnTo>
                    <a:lnTo>
                      <a:pt x="105" y="111"/>
                    </a:lnTo>
                    <a:lnTo>
                      <a:pt x="37" y="229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3" name="Freeform 5314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7"/>
                  <a:gd name="T1" fmla="*/ 495 h 37"/>
                  <a:gd name="T2" fmla="*/ 420 w 17"/>
                  <a:gd name="T3" fmla="*/ 0 h 37"/>
                  <a:gd name="T4" fmla="*/ 649 w 17"/>
                  <a:gd name="T5" fmla="*/ 687 h 37"/>
                  <a:gd name="T6" fmla="*/ 229 w 17"/>
                  <a:gd name="T7" fmla="*/ 1417 h 37"/>
                  <a:gd name="T8" fmla="*/ 0 w 17"/>
                  <a:gd name="T9" fmla="*/ 49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3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4" name="Freeform 5315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5" name="Freeform 5316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16"/>
                  <a:gd name="T1" fmla="*/ 227 h 7"/>
                  <a:gd name="T2" fmla="*/ 384 w 16"/>
                  <a:gd name="T3" fmla="*/ 264 h 7"/>
                  <a:gd name="T4" fmla="*/ 613 w 16"/>
                  <a:gd name="T5" fmla="*/ 74 h 7"/>
                  <a:gd name="T6" fmla="*/ 192 w 16"/>
                  <a:gd name="T7" fmla="*/ 0 h 7"/>
                  <a:gd name="T8" fmla="*/ 0 w 16"/>
                  <a:gd name="T9" fmla="*/ 22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6" name="Freeform 5317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05"/>
                  <a:gd name="T1" fmla="*/ 49 h 111"/>
                  <a:gd name="T2" fmla="*/ 74 w 105"/>
                  <a:gd name="T3" fmla="*/ 111 h 111"/>
                  <a:gd name="T4" fmla="*/ 105 w 105"/>
                  <a:gd name="T5" fmla="*/ 61 h 111"/>
                  <a:gd name="T6" fmla="*/ 31 w 105"/>
                  <a:gd name="T7" fmla="*/ 0 h 111"/>
                  <a:gd name="T8" fmla="*/ 0 w 105"/>
                  <a:gd name="T9" fmla="*/ 4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49"/>
                    </a:moveTo>
                    <a:lnTo>
                      <a:pt x="74" y="111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ACA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7" name="Freeform 5318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7"/>
                  <a:gd name="T1" fmla="*/ 302 h 18"/>
                  <a:gd name="T2" fmla="*/ 457 w 17"/>
                  <a:gd name="T3" fmla="*/ 684 h 18"/>
                  <a:gd name="T4" fmla="*/ 649 w 17"/>
                  <a:gd name="T5" fmla="*/ 382 h 18"/>
                  <a:gd name="T6" fmla="*/ 191 w 17"/>
                  <a:gd name="T7" fmla="*/ 0 h 18"/>
                  <a:gd name="T8" fmla="*/ 0 w 17"/>
                  <a:gd name="T9" fmla="*/ 302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8"/>
                    </a:moveTo>
                    <a:lnTo>
                      <a:pt x="12" y="1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8" name="Freeform 5319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98"/>
                  <a:gd name="T1" fmla="*/ 129 h 259"/>
                  <a:gd name="T2" fmla="*/ 67 w 98"/>
                  <a:gd name="T3" fmla="*/ 0 h 259"/>
                  <a:gd name="T4" fmla="*/ 98 w 98"/>
                  <a:gd name="T5" fmla="*/ 117 h 259"/>
                  <a:gd name="T6" fmla="*/ 37 w 98"/>
                  <a:gd name="T7" fmla="*/ 259 h 259"/>
                  <a:gd name="T8" fmla="*/ 0 w 98"/>
                  <a:gd name="T9" fmla="*/ 129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9"/>
                  <a:gd name="T17" fmla="*/ 98 w 98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9">
                    <a:moveTo>
                      <a:pt x="0" y="129"/>
                    </a:moveTo>
                    <a:lnTo>
                      <a:pt x="67" y="0"/>
                    </a:lnTo>
                    <a:lnTo>
                      <a:pt x="98" y="117"/>
                    </a:lnTo>
                    <a:lnTo>
                      <a:pt x="37" y="25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9" name="Freeform 5320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16"/>
                  <a:gd name="T1" fmla="*/ 802 h 42"/>
                  <a:gd name="T2" fmla="*/ 410 w 16"/>
                  <a:gd name="T3" fmla="*/ 0 h 42"/>
                  <a:gd name="T4" fmla="*/ 600 w 16"/>
                  <a:gd name="T5" fmla="*/ 721 h 42"/>
                  <a:gd name="T6" fmla="*/ 227 w 16"/>
                  <a:gd name="T7" fmla="*/ 1597 h 42"/>
                  <a:gd name="T8" fmla="*/ 0 w 16"/>
                  <a:gd name="T9" fmla="*/ 80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21"/>
                    </a:moveTo>
                    <a:lnTo>
                      <a:pt x="11" y="0"/>
                    </a:lnTo>
                    <a:lnTo>
                      <a:pt x="16" y="19"/>
                    </a:lnTo>
                    <a:lnTo>
                      <a:pt x="6" y="42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0" name="Freeform 5321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99"/>
                  <a:gd name="T1" fmla="*/ 37 h 129"/>
                  <a:gd name="T2" fmla="*/ 68 w 99"/>
                  <a:gd name="T3" fmla="*/ 129 h 129"/>
                  <a:gd name="T4" fmla="*/ 99 w 99"/>
                  <a:gd name="T5" fmla="*/ 74 h 129"/>
                  <a:gd name="T6" fmla="*/ 31 w 99"/>
                  <a:gd name="T7" fmla="*/ 0 h 129"/>
                  <a:gd name="T8" fmla="*/ 0 w 99"/>
                  <a:gd name="T9" fmla="*/ 37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37"/>
                    </a:moveTo>
                    <a:lnTo>
                      <a:pt x="68" y="12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A3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1" name="Freeform 5322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16"/>
                  <a:gd name="T1" fmla="*/ 227 h 21"/>
                  <a:gd name="T2" fmla="*/ 421 w 16"/>
                  <a:gd name="T3" fmla="*/ 792 h 21"/>
                  <a:gd name="T4" fmla="*/ 613 w 16"/>
                  <a:gd name="T5" fmla="*/ 455 h 21"/>
                  <a:gd name="T6" fmla="*/ 192 w 16"/>
                  <a:gd name="T7" fmla="*/ 0 h 21"/>
                  <a:gd name="T8" fmla="*/ 0 w 16"/>
                  <a:gd name="T9" fmla="*/ 22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6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2" name="Freeform 5323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99"/>
                  <a:gd name="T1" fmla="*/ 136 h 235"/>
                  <a:gd name="T2" fmla="*/ 62 w 99"/>
                  <a:gd name="T3" fmla="*/ 0 h 235"/>
                  <a:gd name="T4" fmla="*/ 99 w 99"/>
                  <a:gd name="T5" fmla="*/ 105 h 235"/>
                  <a:gd name="T6" fmla="*/ 31 w 99"/>
                  <a:gd name="T7" fmla="*/ 235 h 235"/>
                  <a:gd name="T8" fmla="*/ 0 w 99"/>
                  <a:gd name="T9" fmla="*/ 136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136"/>
                    </a:moveTo>
                    <a:lnTo>
                      <a:pt x="62" y="0"/>
                    </a:lnTo>
                    <a:lnTo>
                      <a:pt x="99" y="105"/>
                    </a:lnTo>
                    <a:lnTo>
                      <a:pt x="31" y="23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3" name="Freeform 5324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16"/>
                  <a:gd name="T1" fmla="*/ 841 h 38"/>
                  <a:gd name="T2" fmla="*/ 384 w 16"/>
                  <a:gd name="T3" fmla="*/ 0 h 38"/>
                  <a:gd name="T4" fmla="*/ 613 w 16"/>
                  <a:gd name="T5" fmla="*/ 649 h 38"/>
                  <a:gd name="T6" fmla="*/ 192 w 16"/>
                  <a:gd name="T7" fmla="*/ 1453 h 38"/>
                  <a:gd name="T8" fmla="*/ 0 w 16"/>
                  <a:gd name="T9" fmla="*/ 84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2"/>
                    </a:moveTo>
                    <a:lnTo>
                      <a:pt x="10" y="0"/>
                    </a:lnTo>
                    <a:lnTo>
                      <a:pt x="16" y="17"/>
                    </a:lnTo>
                    <a:lnTo>
                      <a:pt x="5" y="38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4" name="Freeform 5325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5" name="Freeform 5326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55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6" name="Freeform 5327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98"/>
                  <a:gd name="T1" fmla="*/ 25 h 136"/>
                  <a:gd name="T2" fmla="*/ 67 w 98"/>
                  <a:gd name="T3" fmla="*/ 136 h 136"/>
                  <a:gd name="T4" fmla="*/ 98 w 98"/>
                  <a:gd name="T5" fmla="*/ 80 h 136"/>
                  <a:gd name="T6" fmla="*/ 30 w 98"/>
                  <a:gd name="T7" fmla="*/ 0 h 136"/>
                  <a:gd name="T8" fmla="*/ 0 w 98"/>
                  <a:gd name="T9" fmla="*/ 25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25"/>
                    </a:moveTo>
                    <a:lnTo>
                      <a:pt x="67" y="136"/>
                    </a:lnTo>
                    <a:lnTo>
                      <a:pt x="98" y="80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4A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7" name="Freeform 5328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16"/>
                  <a:gd name="T1" fmla="*/ 155 h 22"/>
                  <a:gd name="T2" fmla="*/ 410 w 16"/>
                  <a:gd name="T3" fmla="*/ 841 h 22"/>
                  <a:gd name="T4" fmla="*/ 600 w 16"/>
                  <a:gd name="T5" fmla="*/ 495 h 22"/>
                  <a:gd name="T6" fmla="*/ 190 w 16"/>
                  <a:gd name="T7" fmla="*/ 0 h 22"/>
                  <a:gd name="T8" fmla="*/ 0 w 16"/>
                  <a:gd name="T9" fmla="*/ 15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4"/>
                    </a:moveTo>
                    <a:lnTo>
                      <a:pt x="11" y="22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8" name="Freeform 5329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99"/>
                  <a:gd name="T1" fmla="*/ 117 h 173"/>
                  <a:gd name="T2" fmla="*/ 62 w 99"/>
                  <a:gd name="T3" fmla="*/ 0 h 173"/>
                  <a:gd name="T4" fmla="*/ 99 w 99"/>
                  <a:gd name="T5" fmla="*/ 74 h 173"/>
                  <a:gd name="T6" fmla="*/ 31 w 99"/>
                  <a:gd name="T7" fmla="*/ 173 h 173"/>
                  <a:gd name="T8" fmla="*/ 0 w 99"/>
                  <a:gd name="T9" fmla="*/ 117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117"/>
                    </a:moveTo>
                    <a:lnTo>
                      <a:pt x="62" y="0"/>
                    </a:lnTo>
                    <a:lnTo>
                      <a:pt x="99" y="74"/>
                    </a:lnTo>
                    <a:lnTo>
                      <a:pt x="31" y="17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9" name="Freeform 5330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16"/>
                  <a:gd name="T1" fmla="*/ 723 h 28"/>
                  <a:gd name="T2" fmla="*/ 384 w 16"/>
                  <a:gd name="T3" fmla="*/ 0 h 28"/>
                  <a:gd name="T4" fmla="*/ 613 w 16"/>
                  <a:gd name="T5" fmla="*/ 457 h 28"/>
                  <a:gd name="T6" fmla="*/ 192 w 16"/>
                  <a:gd name="T7" fmla="*/ 1069 h 28"/>
                  <a:gd name="T8" fmla="*/ 0 w 16"/>
                  <a:gd name="T9" fmla="*/ 723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9"/>
                    </a:moveTo>
                    <a:lnTo>
                      <a:pt x="10" y="0"/>
                    </a:lnTo>
                    <a:lnTo>
                      <a:pt x="16" y="12"/>
                    </a:lnTo>
                    <a:lnTo>
                      <a:pt x="5" y="28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0" name="Freeform 5331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1" name="Freeform 5332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58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2" name="Freeform 5333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99"/>
                  <a:gd name="T1" fmla="*/ 0 h 124"/>
                  <a:gd name="T2" fmla="*/ 68 w 99"/>
                  <a:gd name="T3" fmla="*/ 124 h 124"/>
                  <a:gd name="T4" fmla="*/ 99 w 99"/>
                  <a:gd name="T5" fmla="*/ 81 h 124"/>
                  <a:gd name="T6" fmla="*/ 31 w 99"/>
                  <a:gd name="T7" fmla="*/ 0 h 124"/>
                  <a:gd name="T8" fmla="*/ 0 w 99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0"/>
                    </a:moveTo>
                    <a:lnTo>
                      <a:pt x="68" y="124"/>
                    </a:lnTo>
                    <a:lnTo>
                      <a:pt x="99" y="81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3" name="Freeform 5334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16"/>
                  <a:gd name="T1" fmla="*/ 0 h 20"/>
                  <a:gd name="T2" fmla="*/ 421 w 16"/>
                  <a:gd name="T3" fmla="*/ 769 h 20"/>
                  <a:gd name="T4" fmla="*/ 613 w 16"/>
                  <a:gd name="T5" fmla="*/ 502 h 20"/>
                  <a:gd name="T6" fmla="*/ 192 w 16"/>
                  <a:gd name="T7" fmla="*/ 0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0"/>
                    </a:moveTo>
                    <a:lnTo>
                      <a:pt x="11" y="20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4" name="Freeform 5335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99"/>
                  <a:gd name="T1" fmla="*/ 86 h 105"/>
                  <a:gd name="T2" fmla="*/ 62 w 99"/>
                  <a:gd name="T3" fmla="*/ 0 h 105"/>
                  <a:gd name="T4" fmla="*/ 99 w 99"/>
                  <a:gd name="T5" fmla="*/ 43 h 105"/>
                  <a:gd name="T6" fmla="*/ 31 w 99"/>
                  <a:gd name="T7" fmla="*/ 105 h 105"/>
                  <a:gd name="T8" fmla="*/ 0 w 99"/>
                  <a:gd name="T9" fmla="*/ 86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6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1" y="10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5" name="Freeform 5336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16"/>
                  <a:gd name="T1" fmla="*/ 531 h 17"/>
                  <a:gd name="T2" fmla="*/ 384 w 16"/>
                  <a:gd name="T3" fmla="*/ 0 h 17"/>
                  <a:gd name="T4" fmla="*/ 613 w 16"/>
                  <a:gd name="T5" fmla="*/ 266 h 17"/>
                  <a:gd name="T6" fmla="*/ 192 w 16"/>
                  <a:gd name="T7" fmla="*/ 649 h 17"/>
                  <a:gd name="T8" fmla="*/ 0 w 16"/>
                  <a:gd name="T9" fmla="*/ 53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5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6" name="Freeform 5337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7" name="Freeform 5338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8" name="Freeform 5339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05"/>
                  <a:gd name="T1" fmla="*/ 0 h 105"/>
                  <a:gd name="T2" fmla="*/ 68 w 105"/>
                  <a:gd name="T3" fmla="*/ 105 h 105"/>
                  <a:gd name="T4" fmla="*/ 105 w 105"/>
                  <a:gd name="T5" fmla="*/ 87 h 105"/>
                  <a:gd name="T6" fmla="*/ 31 w 105"/>
                  <a:gd name="T7" fmla="*/ 44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105" y="87"/>
                    </a:lnTo>
                    <a:lnTo>
                      <a:pt x="3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9" name="Freeform 5340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7"/>
                  <a:gd name="T1" fmla="*/ 0 h 17"/>
                  <a:gd name="T2" fmla="*/ 420 w 17"/>
                  <a:gd name="T3" fmla="*/ 649 h 17"/>
                  <a:gd name="T4" fmla="*/ 649 w 17"/>
                  <a:gd name="T5" fmla="*/ 531 h 17"/>
                  <a:gd name="T6" fmla="*/ 191 w 17"/>
                  <a:gd name="T7" fmla="*/ 266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1" y="17"/>
                    </a:lnTo>
                    <a:lnTo>
                      <a:pt x="17" y="14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0" name="Freeform 5341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98"/>
                  <a:gd name="T1" fmla="*/ 43 h 43"/>
                  <a:gd name="T2" fmla="*/ 61 w 98"/>
                  <a:gd name="T3" fmla="*/ 0 h 43"/>
                  <a:gd name="T4" fmla="*/ 98 w 98"/>
                  <a:gd name="T5" fmla="*/ 6 h 43"/>
                  <a:gd name="T6" fmla="*/ 31 w 98"/>
                  <a:gd name="T7" fmla="*/ 37 h 43"/>
                  <a:gd name="T8" fmla="*/ 0 w 98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43"/>
                    </a:moveTo>
                    <a:lnTo>
                      <a:pt x="61" y="0"/>
                    </a:lnTo>
                    <a:lnTo>
                      <a:pt x="98" y="6"/>
                    </a:lnTo>
                    <a:lnTo>
                      <a:pt x="31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1" name="Freeform 5342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16"/>
                  <a:gd name="T1" fmla="*/ 264 h 7"/>
                  <a:gd name="T2" fmla="*/ 374 w 16"/>
                  <a:gd name="T3" fmla="*/ 0 h 7"/>
                  <a:gd name="T4" fmla="*/ 600 w 16"/>
                  <a:gd name="T5" fmla="*/ 37 h 7"/>
                  <a:gd name="T6" fmla="*/ 190 w 16"/>
                  <a:gd name="T7" fmla="*/ 227 h 7"/>
                  <a:gd name="T8" fmla="*/ 0 w 16"/>
                  <a:gd name="T9" fmla="*/ 26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2" name="Freeform 5343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3" name="Freeform 5344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16"/>
                  <a:gd name="T1" fmla="*/ 302 h 12"/>
                  <a:gd name="T2" fmla="*/ 421 w 16"/>
                  <a:gd name="T3" fmla="*/ 456 h 12"/>
                  <a:gd name="T4" fmla="*/ 613 w 16"/>
                  <a:gd name="T5" fmla="*/ 191 h 12"/>
                  <a:gd name="T6" fmla="*/ 192 w 16"/>
                  <a:gd name="T7" fmla="*/ 0 h 12"/>
                  <a:gd name="T8" fmla="*/ 0 w 16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4" name="Freeform 5345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05"/>
                  <a:gd name="T1" fmla="*/ 0 h 80"/>
                  <a:gd name="T2" fmla="*/ 68 w 105"/>
                  <a:gd name="T3" fmla="*/ 49 h 80"/>
                  <a:gd name="T4" fmla="*/ 105 w 105"/>
                  <a:gd name="T5" fmla="*/ 68 h 80"/>
                  <a:gd name="T6" fmla="*/ 37 w 105"/>
                  <a:gd name="T7" fmla="*/ 80 h 80"/>
                  <a:gd name="T8" fmla="*/ 0 w 10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0"/>
                    </a:moveTo>
                    <a:lnTo>
                      <a:pt x="68" y="49"/>
                    </a:lnTo>
                    <a:lnTo>
                      <a:pt x="105" y="68"/>
                    </a:lnTo>
                    <a:lnTo>
                      <a:pt x="3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5" name="Freeform 5346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7"/>
                  <a:gd name="T1" fmla="*/ 0 h 13"/>
                  <a:gd name="T2" fmla="*/ 420 w 17"/>
                  <a:gd name="T3" fmla="*/ 302 h 13"/>
                  <a:gd name="T4" fmla="*/ 649 w 17"/>
                  <a:gd name="T5" fmla="*/ 418 h 13"/>
                  <a:gd name="T6" fmla="*/ 229 w 17"/>
                  <a:gd name="T7" fmla="*/ 492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0"/>
                    </a:moveTo>
                    <a:lnTo>
                      <a:pt x="11" y="8"/>
                    </a:lnTo>
                    <a:lnTo>
                      <a:pt x="17" y="11"/>
                    </a:lnTo>
                    <a:lnTo>
                      <a:pt x="6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6" name="Freeform 5347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18 h 37"/>
                  <a:gd name="T4" fmla="*/ 99 w 99"/>
                  <a:gd name="T5" fmla="*/ 0 h 37"/>
                  <a:gd name="T6" fmla="*/ 31 w 99"/>
                  <a:gd name="T7" fmla="*/ 6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18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7" name="Freeform 5348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16"/>
                  <a:gd name="T1" fmla="*/ 228 h 6"/>
                  <a:gd name="T2" fmla="*/ 384 w 16"/>
                  <a:gd name="T3" fmla="*/ 117 h 6"/>
                  <a:gd name="T4" fmla="*/ 613 w 16"/>
                  <a:gd name="T5" fmla="*/ 0 h 6"/>
                  <a:gd name="T6" fmla="*/ 192 w 16"/>
                  <a:gd name="T7" fmla="*/ 37 h 6"/>
                  <a:gd name="T8" fmla="*/ 0 w 16"/>
                  <a:gd name="T9" fmla="*/ 22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8" name="Freeform 5349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7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9" name="Freeform 5350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16"/>
                  <a:gd name="T1" fmla="*/ 302 h 13"/>
                  <a:gd name="T2" fmla="*/ 421 w 16"/>
                  <a:gd name="T3" fmla="*/ 492 h 13"/>
                  <a:gd name="T4" fmla="*/ 613 w 16"/>
                  <a:gd name="T5" fmla="*/ 228 h 13"/>
                  <a:gd name="T6" fmla="*/ 192 w 16"/>
                  <a:gd name="T7" fmla="*/ 0 h 13"/>
                  <a:gd name="T8" fmla="*/ 0 w 16"/>
                  <a:gd name="T9" fmla="*/ 30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0" name="Freeform 5351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05"/>
                  <a:gd name="T1" fmla="*/ 12 h 123"/>
                  <a:gd name="T2" fmla="*/ 74 w 105"/>
                  <a:gd name="T3" fmla="*/ 0 h 123"/>
                  <a:gd name="T4" fmla="*/ 105 w 105"/>
                  <a:gd name="T5" fmla="*/ 49 h 123"/>
                  <a:gd name="T6" fmla="*/ 37 w 105"/>
                  <a:gd name="T7" fmla="*/ 123 h 123"/>
                  <a:gd name="T8" fmla="*/ 0 w 105"/>
                  <a:gd name="T9" fmla="*/ 12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"/>
                    </a:moveTo>
                    <a:lnTo>
                      <a:pt x="74" y="0"/>
                    </a:lnTo>
                    <a:lnTo>
                      <a:pt x="105" y="49"/>
                    </a:lnTo>
                    <a:lnTo>
                      <a:pt x="37" y="1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1" name="Freeform 5352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7"/>
                  <a:gd name="T1" fmla="*/ 74 h 20"/>
                  <a:gd name="T2" fmla="*/ 457 w 17"/>
                  <a:gd name="T3" fmla="*/ 0 h 20"/>
                  <a:gd name="T4" fmla="*/ 649 w 17"/>
                  <a:gd name="T5" fmla="*/ 301 h 20"/>
                  <a:gd name="T6" fmla="*/ 229 w 17"/>
                  <a:gd name="T7" fmla="*/ 756 h 20"/>
                  <a:gd name="T8" fmla="*/ 0 w 17"/>
                  <a:gd name="T9" fmla="*/ 7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"/>
                    </a:moveTo>
                    <a:lnTo>
                      <a:pt x="12" y="0"/>
                    </a:lnTo>
                    <a:lnTo>
                      <a:pt x="17" y="8"/>
                    </a:lnTo>
                    <a:lnTo>
                      <a:pt x="6" y="2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2" name="Freeform 5353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37 h 37"/>
                  <a:gd name="T4" fmla="*/ 105 w 105"/>
                  <a:gd name="T5" fmla="*/ 7 h 37"/>
                  <a:gd name="T6" fmla="*/ 37 w 105"/>
                  <a:gd name="T7" fmla="*/ 0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37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3" name="Freeform 5354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7"/>
                  <a:gd name="T1" fmla="*/ 191 h 6"/>
                  <a:gd name="T2" fmla="*/ 420 w 17"/>
                  <a:gd name="T3" fmla="*/ 228 h 6"/>
                  <a:gd name="T4" fmla="*/ 649 w 17"/>
                  <a:gd name="T5" fmla="*/ 37 h 6"/>
                  <a:gd name="T6" fmla="*/ 229 w 17"/>
                  <a:gd name="T7" fmla="*/ 0 h 6"/>
                  <a:gd name="T8" fmla="*/ 0 w 17"/>
                  <a:gd name="T9" fmla="*/ 19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6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4" name="Freeform 5355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99"/>
                  <a:gd name="T1" fmla="*/ 50 h 99"/>
                  <a:gd name="T2" fmla="*/ 68 w 99"/>
                  <a:gd name="T3" fmla="*/ 99 h 99"/>
                  <a:gd name="T4" fmla="*/ 99 w 99"/>
                  <a:gd name="T5" fmla="*/ 50 h 99"/>
                  <a:gd name="T6" fmla="*/ 31 w 99"/>
                  <a:gd name="T7" fmla="*/ 0 h 99"/>
                  <a:gd name="T8" fmla="*/ 0 w 99"/>
                  <a:gd name="T9" fmla="*/ 5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50"/>
                    </a:moveTo>
                    <a:lnTo>
                      <a:pt x="68" y="99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AF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5" name="Freeform 5356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16"/>
                  <a:gd name="T1" fmla="*/ 309 h 16"/>
                  <a:gd name="T2" fmla="*/ 421 w 16"/>
                  <a:gd name="T3" fmla="*/ 613 h 16"/>
                  <a:gd name="T4" fmla="*/ 613 w 16"/>
                  <a:gd name="T5" fmla="*/ 309 h 16"/>
                  <a:gd name="T6" fmla="*/ 192 w 16"/>
                  <a:gd name="T7" fmla="*/ 0 h 16"/>
                  <a:gd name="T8" fmla="*/ 0 w 16"/>
                  <a:gd name="T9" fmla="*/ 309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8"/>
                    </a:moveTo>
                    <a:lnTo>
                      <a:pt x="11" y="16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6" name="Freeform 5357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99"/>
                  <a:gd name="T1" fmla="*/ 81 h 198"/>
                  <a:gd name="T2" fmla="*/ 68 w 99"/>
                  <a:gd name="T3" fmla="*/ 0 h 198"/>
                  <a:gd name="T4" fmla="*/ 99 w 99"/>
                  <a:gd name="T5" fmla="*/ 75 h 198"/>
                  <a:gd name="T6" fmla="*/ 31 w 99"/>
                  <a:gd name="T7" fmla="*/ 198 h 198"/>
                  <a:gd name="T8" fmla="*/ 0 w 99"/>
                  <a:gd name="T9" fmla="*/ 8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81"/>
                    </a:moveTo>
                    <a:lnTo>
                      <a:pt x="68" y="0"/>
                    </a:lnTo>
                    <a:lnTo>
                      <a:pt x="99" y="75"/>
                    </a:lnTo>
                    <a:lnTo>
                      <a:pt x="31" y="19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7" name="Freeform 5358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16"/>
                  <a:gd name="T1" fmla="*/ 495 h 32"/>
                  <a:gd name="T2" fmla="*/ 421 w 16"/>
                  <a:gd name="T3" fmla="*/ 0 h 32"/>
                  <a:gd name="T4" fmla="*/ 613 w 16"/>
                  <a:gd name="T5" fmla="*/ 458 h 32"/>
                  <a:gd name="T6" fmla="*/ 192 w 16"/>
                  <a:gd name="T7" fmla="*/ 1225 h 32"/>
                  <a:gd name="T8" fmla="*/ 0 w 16"/>
                  <a:gd name="T9" fmla="*/ 495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3"/>
                    </a:moveTo>
                    <a:lnTo>
                      <a:pt x="11" y="0"/>
                    </a:lnTo>
                    <a:lnTo>
                      <a:pt x="16" y="12"/>
                    </a:lnTo>
                    <a:lnTo>
                      <a:pt x="5" y="32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8" name="Freeform 5359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99"/>
                  <a:gd name="T1" fmla="*/ 55 h 130"/>
                  <a:gd name="T2" fmla="*/ 68 w 99"/>
                  <a:gd name="T3" fmla="*/ 130 h 130"/>
                  <a:gd name="T4" fmla="*/ 99 w 99"/>
                  <a:gd name="T5" fmla="*/ 74 h 130"/>
                  <a:gd name="T6" fmla="*/ 31 w 99"/>
                  <a:gd name="T7" fmla="*/ 0 h 130"/>
                  <a:gd name="T8" fmla="*/ 0 w 99"/>
                  <a:gd name="T9" fmla="*/ 5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55"/>
                    </a:moveTo>
                    <a:lnTo>
                      <a:pt x="68" y="13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9" name="Freeform 5360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16"/>
                  <a:gd name="T1" fmla="*/ 347 h 21"/>
                  <a:gd name="T2" fmla="*/ 421 w 16"/>
                  <a:gd name="T3" fmla="*/ 805 h 21"/>
                  <a:gd name="T4" fmla="*/ 613 w 16"/>
                  <a:gd name="T5" fmla="*/ 458 h 21"/>
                  <a:gd name="T6" fmla="*/ 192 w 16"/>
                  <a:gd name="T7" fmla="*/ 0 h 21"/>
                  <a:gd name="T8" fmla="*/ 0 w 16"/>
                  <a:gd name="T9" fmla="*/ 34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9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0" name="Freeform 5361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05"/>
                  <a:gd name="T1" fmla="*/ 123 h 228"/>
                  <a:gd name="T2" fmla="*/ 67 w 105"/>
                  <a:gd name="T3" fmla="*/ 0 h 228"/>
                  <a:gd name="T4" fmla="*/ 105 w 105"/>
                  <a:gd name="T5" fmla="*/ 86 h 228"/>
                  <a:gd name="T6" fmla="*/ 37 w 105"/>
                  <a:gd name="T7" fmla="*/ 228 h 228"/>
                  <a:gd name="T8" fmla="*/ 0 w 105"/>
                  <a:gd name="T9" fmla="*/ 123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8"/>
                  <a:gd name="T17" fmla="*/ 105 w 105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8">
                    <a:moveTo>
                      <a:pt x="0" y="123"/>
                    </a:moveTo>
                    <a:lnTo>
                      <a:pt x="67" y="0"/>
                    </a:lnTo>
                    <a:lnTo>
                      <a:pt x="105" y="86"/>
                    </a:lnTo>
                    <a:lnTo>
                      <a:pt x="37" y="2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1" name="Freeform 5362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7"/>
                  <a:gd name="T1" fmla="*/ 758 h 37"/>
                  <a:gd name="T2" fmla="*/ 420 w 17"/>
                  <a:gd name="T3" fmla="*/ 0 h 37"/>
                  <a:gd name="T4" fmla="*/ 649 w 17"/>
                  <a:gd name="T5" fmla="*/ 530 h 37"/>
                  <a:gd name="T6" fmla="*/ 229 w 17"/>
                  <a:gd name="T7" fmla="*/ 1405 h 37"/>
                  <a:gd name="T8" fmla="*/ 0 w 17"/>
                  <a:gd name="T9" fmla="*/ 75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0"/>
                    </a:moveTo>
                    <a:lnTo>
                      <a:pt x="11" y="0"/>
                    </a:lnTo>
                    <a:lnTo>
                      <a:pt x="17" y="14"/>
                    </a:lnTo>
                    <a:lnTo>
                      <a:pt x="6" y="37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2" name="Freeform 5363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99"/>
                  <a:gd name="T1" fmla="*/ 56 h 161"/>
                  <a:gd name="T2" fmla="*/ 68 w 99"/>
                  <a:gd name="T3" fmla="*/ 161 h 161"/>
                  <a:gd name="T4" fmla="*/ 99 w 99"/>
                  <a:gd name="T5" fmla="*/ 93 h 161"/>
                  <a:gd name="T6" fmla="*/ 31 w 99"/>
                  <a:gd name="T7" fmla="*/ 0 h 161"/>
                  <a:gd name="T8" fmla="*/ 0 w 99"/>
                  <a:gd name="T9" fmla="*/ 56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56"/>
                    </a:moveTo>
                    <a:lnTo>
                      <a:pt x="68" y="161"/>
                    </a:lnTo>
                    <a:lnTo>
                      <a:pt x="99" y="9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3" name="Freeform 5364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16"/>
                  <a:gd name="T1" fmla="*/ 347 h 26"/>
                  <a:gd name="T2" fmla="*/ 421 w 16"/>
                  <a:gd name="T3" fmla="*/ 997 h 26"/>
                  <a:gd name="T4" fmla="*/ 613 w 16"/>
                  <a:gd name="T5" fmla="*/ 576 h 26"/>
                  <a:gd name="T6" fmla="*/ 192 w 16"/>
                  <a:gd name="T7" fmla="*/ 0 h 26"/>
                  <a:gd name="T8" fmla="*/ 0 w 16"/>
                  <a:gd name="T9" fmla="*/ 34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9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4" name="Freeform 5365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05"/>
                  <a:gd name="T1" fmla="*/ 130 h 204"/>
                  <a:gd name="T2" fmla="*/ 68 w 105"/>
                  <a:gd name="T3" fmla="*/ 0 h 204"/>
                  <a:gd name="T4" fmla="*/ 105 w 105"/>
                  <a:gd name="T5" fmla="*/ 74 h 204"/>
                  <a:gd name="T6" fmla="*/ 37 w 105"/>
                  <a:gd name="T7" fmla="*/ 204 h 204"/>
                  <a:gd name="T8" fmla="*/ 0 w 105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5" name="Freeform 5366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7"/>
                  <a:gd name="T1" fmla="*/ 804 h 33"/>
                  <a:gd name="T2" fmla="*/ 420 w 17"/>
                  <a:gd name="T3" fmla="*/ 0 h 33"/>
                  <a:gd name="T4" fmla="*/ 649 w 17"/>
                  <a:gd name="T5" fmla="*/ 457 h 33"/>
                  <a:gd name="T6" fmla="*/ 229 w 17"/>
                  <a:gd name="T7" fmla="*/ 1261 h 33"/>
                  <a:gd name="T8" fmla="*/ 0 w 17"/>
                  <a:gd name="T9" fmla="*/ 804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1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6" name="Freeform 5367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7" name="Freeform 5368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55 h 10"/>
                  <a:gd name="T6" fmla="*/ 155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8" name="Freeform 5369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99"/>
                  <a:gd name="T1" fmla="*/ 43 h 173"/>
                  <a:gd name="T2" fmla="*/ 68 w 99"/>
                  <a:gd name="T3" fmla="*/ 173 h 173"/>
                  <a:gd name="T4" fmla="*/ 99 w 99"/>
                  <a:gd name="T5" fmla="*/ 105 h 173"/>
                  <a:gd name="T6" fmla="*/ 31 w 99"/>
                  <a:gd name="T7" fmla="*/ 0 h 173"/>
                  <a:gd name="T8" fmla="*/ 0 w 99"/>
                  <a:gd name="T9" fmla="*/ 43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43"/>
                    </a:moveTo>
                    <a:lnTo>
                      <a:pt x="68" y="173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2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9" name="Freeform 5370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16"/>
                  <a:gd name="T1" fmla="*/ 266 h 28"/>
                  <a:gd name="T2" fmla="*/ 421 w 16"/>
                  <a:gd name="T3" fmla="*/ 1069 h 28"/>
                  <a:gd name="T4" fmla="*/ 613 w 16"/>
                  <a:gd name="T5" fmla="*/ 649 h 28"/>
                  <a:gd name="T6" fmla="*/ 192 w 16"/>
                  <a:gd name="T7" fmla="*/ 0 h 28"/>
                  <a:gd name="T8" fmla="*/ 0 w 16"/>
                  <a:gd name="T9" fmla="*/ 26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7"/>
                    </a:moveTo>
                    <a:lnTo>
                      <a:pt x="11" y="28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0" name="Freeform 5371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05"/>
                  <a:gd name="T1" fmla="*/ 105 h 148"/>
                  <a:gd name="T2" fmla="*/ 68 w 105"/>
                  <a:gd name="T3" fmla="*/ 0 h 148"/>
                  <a:gd name="T4" fmla="*/ 105 w 105"/>
                  <a:gd name="T5" fmla="*/ 49 h 148"/>
                  <a:gd name="T6" fmla="*/ 37 w 105"/>
                  <a:gd name="T7" fmla="*/ 148 h 148"/>
                  <a:gd name="T8" fmla="*/ 0 w 105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05"/>
                    </a:moveTo>
                    <a:lnTo>
                      <a:pt x="68" y="0"/>
                    </a:lnTo>
                    <a:lnTo>
                      <a:pt x="105" y="49"/>
                    </a:lnTo>
                    <a:lnTo>
                      <a:pt x="37" y="14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1" name="Freeform 5372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7"/>
                  <a:gd name="T1" fmla="*/ 647 h 24"/>
                  <a:gd name="T2" fmla="*/ 420 w 17"/>
                  <a:gd name="T3" fmla="*/ 0 h 24"/>
                  <a:gd name="T4" fmla="*/ 649 w 17"/>
                  <a:gd name="T5" fmla="*/ 302 h 24"/>
                  <a:gd name="T6" fmla="*/ 229 w 17"/>
                  <a:gd name="T7" fmla="*/ 913 h 24"/>
                  <a:gd name="T8" fmla="*/ 0 w 17"/>
                  <a:gd name="T9" fmla="*/ 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7"/>
                    </a:moveTo>
                    <a:lnTo>
                      <a:pt x="11" y="0"/>
                    </a:lnTo>
                    <a:lnTo>
                      <a:pt x="17" y="8"/>
                    </a:lnTo>
                    <a:lnTo>
                      <a:pt x="6" y="24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2" name="Freeform 5373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3" name="Freeform 5374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58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4" name="Freeform 5375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05"/>
                  <a:gd name="T1" fmla="*/ 18 h 154"/>
                  <a:gd name="T2" fmla="*/ 74 w 105"/>
                  <a:gd name="T3" fmla="*/ 154 h 154"/>
                  <a:gd name="T4" fmla="*/ 105 w 105"/>
                  <a:gd name="T5" fmla="*/ 92 h 154"/>
                  <a:gd name="T6" fmla="*/ 37 w 105"/>
                  <a:gd name="T7" fmla="*/ 0 h 154"/>
                  <a:gd name="T8" fmla="*/ 0 w 105"/>
                  <a:gd name="T9" fmla="*/ 1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8"/>
                    </a:moveTo>
                    <a:lnTo>
                      <a:pt x="74" y="154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D9D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5" name="Freeform 5376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7"/>
                  <a:gd name="T1" fmla="*/ 111 h 25"/>
                  <a:gd name="T2" fmla="*/ 457 w 17"/>
                  <a:gd name="T3" fmla="*/ 949 h 25"/>
                  <a:gd name="T4" fmla="*/ 649 w 17"/>
                  <a:gd name="T5" fmla="*/ 567 h 25"/>
                  <a:gd name="T6" fmla="*/ 229 w 17"/>
                  <a:gd name="T7" fmla="*/ 0 h 25"/>
                  <a:gd name="T8" fmla="*/ 0 w 17"/>
                  <a:gd name="T9" fmla="*/ 11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3"/>
                    </a:moveTo>
                    <a:lnTo>
                      <a:pt x="12" y="2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6" name="Freeform 5377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05"/>
                  <a:gd name="T1" fmla="*/ 68 h 74"/>
                  <a:gd name="T2" fmla="*/ 68 w 105"/>
                  <a:gd name="T3" fmla="*/ 0 h 74"/>
                  <a:gd name="T4" fmla="*/ 105 w 105"/>
                  <a:gd name="T5" fmla="*/ 18 h 74"/>
                  <a:gd name="T6" fmla="*/ 37 w 105"/>
                  <a:gd name="T7" fmla="*/ 74 h 74"/>
                  <a:gd name="T8" fmla="*/ 0 w 105"/>
                  <a:gd name="T9" fmla="*/ 68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8"/>
                    </a:moveTo>
                    <a:lnTo>
                      <a:pt x="68" y="0"/>
                    </a:lnTo>
                    <a:lnTo>
                      <a:pt x="105" y="18"/>
                    </a:lnTo>
                    <a:lnTo>
                      <a:pt x="37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7" name="Freeform 5378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7"/>
                  <a:gd name="T1" fmla="*/ 419 h 12"/>
                  <a:gd name="T2" fmla="*/ 420 w 17"/>
                  <a:gd name="T3" fmla="*/ 0 h 12"/>
                  <a:gd name="T4" fmla="*/ 649 w 17"/>
                  <a:gd name="T5" fmla="*/ 117 h 12"/>
                  <a:gd name="T6" fmla="*/ 229 w 17"/>
                  <a:gd name="T7" fmla="*/ 456 h 12"/>
                  <a:gd name="T8" fmla="*/ 0 w 17"/>
                  <a:gd name="T9" fmla="*/ 41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1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12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8" name="Freeform 5379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9" name="Freeform 5380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0" name="Freeform 5381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05"/>
                  <a:gd name="T1" fmla="*/ 0 h 118"/>
                  <a:gd name="T2" fmla="*/ 74 w 105"/>
                  <a:gd name="T3" fmla="*/ 118 h 118"/>
                  <a:gd name="T4" fmla="*/ 105 w 105"/>
                  <a:gd name="T5" fmla="*/ 68 h 118"/>
                  <a:gd name="T6" fmla="*/ 37 w 105"/>
                  <a:gd name="T7" fmla="*/ 19 h 118"/>
                  <a:gd name="T8" fmla="*/ 0 w 105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0"/>
                    </a:moveTo>
                    <a:lnTo>
                      <a:pt x="74" y="118"/>
                    </a:lnTo>
                    <a:lnTo>
                      <a:pt x="105" y="68"/>
                    </a:lnTo>
                    <a:lnTo>
                      <a:pt x="37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1" name="Freeform 5382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7"/>
                  <a:gd name="T1" fmla="*/ 0 h 19"/>
                  <a:gd name="T2" fmla="*/ 457 w 17"/>
                  <a:gd name="T3" fmla="*/ 733 h 19"/>
                  <a:gd name="T4" fmla="*/ 649 w 17"/>
                  <a:gd name="T5" fmla="*/ 422 h 19"/>
                  <a:gd name="T6" fmla="*/ 229 w 17"/>
                  <a:gd name="T7" fmla="*/ 118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2" y="1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2" name="Freeform 5383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6 h 43"/>
                  <a:gd name="T4" fmla="*/ 105 w 105"/>
                  <a:gd name="T5" fmla="*/ 0 h 43"/>
                  <a:gd name="T6" fmla="*/ 37 w 105"/>
                  <a:gd name="T7" fmla="*/ 25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2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3" name="Freeform 5384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7"/>
                  <a:gd name="T1" fmla="*/ 264 h 7"/>
                  <a:gd name="T2" fmla="*/ 420 w 17"/>
                  <a:gd name="T3" fmla="*/ 37 h 7"/>
                  <a:gd name="T4" fmla="*/ 649 w 17"/>
                  <a:gd name="T5" fmla="*/ 0 h 7"/>
                  <a:gd name="T6" fmla="*/ 229 w 17"/>
                  <a:gd name="T7" fmla="*/ 154 h 7"/>
                  <a:gd name="T8" fmla="*/ 0 w 17"/>
                  <a:gd name="T9" fmla="*/ 26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4" name="Freeform 5385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98"/>
                  <a:gd name="T1" fmla="*/ 43 h 74"/>
                  <a:gd name="T2" fmla="*/ 68 w 98"/>
                  <a:gd name="T3" fmla="*/ 74 h 74"/>
                  <a:gd name="T4" fmla="*/ 98 w 98"/>
                  <a:gd name="T5" fmla="*/ 30 h 74"/>
                  <a:gd name="T6" fmla="*/ 31 w 98"/>
                  <a:gd name="T7" fmla="*/ 0 h 74"/>
                  <a:gd name="T8" fmla="*/ 0 w 98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8" y="30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5" name="Freeform 5386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16"/>
                  <a:gd name="T1" fmla="*/ 265 h 12"/>
                  <a:gd name="T2" fmla="*/ 410 w 16"/>
                  <a:gd name="T3" fmla="*/ 456 h 12"/>
                  <a:gd name="T4" fmla="*/ 600 w 16"/>
                  <a:gd name="T5" fmla="*/ 191 h 12"/>
                  <a:gd name="T6" fmla="*/ 190 w 16"/>
                  <a:gd name="T7" fmla="*/ 0 h 12"/>
                  <a:gd name="T8" fmla="*/ 0 w 16"/>
                  <a:gd name="T9" fmla="*/ 26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6" name="Freeform 5387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49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7" name="Freeform 5388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421 w 16"/>
                  <a:gd name="T3" fmla="*/ 348 h 9"/>
                  <a:gd name="T4" fmla="*/ 613 w 16"/>
                  <a:gd name="T5" fmla="*/ 230 h 9"/>
                  <a:gd name="T6" fmla="*/ 192 w 16"/>
                  <a:gd name="T7" fmla="*/ 311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8" name="Freeform 5389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05"/>
                  <a:gd name="T1" fmla="*/ 30 h 30"/>
                  <a:gd name="T2" fmla="*/ 68 w 105"/>
                  <a:gd name="T3" fmla="*/ 18 h 30"/>
                  <a:gd name="T4" fmla="*/ 105 w 105"/>
                  <a:gd name="T5" fmla="*/ 0 h 30"/>
                  <a:gd name="T6" fmla="*/ 37 w 105"/>
                  <a:gd name="T7" fmla="*/ 0 h 30"/>
                  <a:gd name="T8" fmla="*/ 0 w 105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"/>
                  <a:gd name="T17" fmla="*/ 105 w 10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">
                    <a:moveTo>
                      <a:pt x="0" y="30"/>
                    </a:moveTo>
                    <a:lnTo>
                      <a:pt x="68" y="18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7E7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9" name="Freeform 5390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7"/>
                  <a:gd name="T1" fmla="*/ 180 h 5"/>
                  <a:gd name="T2" fmla="*/ 420 w 17"/>
                  <a:gd name="T3" fmla="*/ 108 h 5"/>
                  <a:gd name="T4" fmla="*/ 649 w 17"/>
                  <a:gd name="T5" fmla="*/ 0 h 5"/>
                  <a:gd name="T6" fmla="*/ 229 w 17"/>
                  <a:gd name="T7" fmla="*/ 0 h 5"/>
                  <a:gd name="T8" fmla="*/ 0 w 17"/>
                  <a:gd name="T9" fmla="*/ 18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0" name="Freeform 5391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99"/>
                  <a:gd name="T1" fmla="*/ 49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49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49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6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1" name="Freeform 5392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16"/>
                  <a:gd name="T1" fmla="*/ 301 h 15"/>
                  <a:gd name="T2" fmla="*/ 421 w 16"/>
                  <a:gd name="T3" fmla="*/ 564 h 15"/>
                  <a:gd name="T4" fmla="*/ 613 w 16"/>
                  <a:gd name="T5" fmla="*/ 264 h 15"/>
                  <a:gd name="T6" fmla="*/ 192 w 16"/>
                  <a:gd name="T7" fmla="*/ 0 h 15"/>
                  <a:gd name="T8" fmla="*/ 0 w 16"/>
                  <a:gd name="T9" fmla="*/ 30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2" name="Freeform 5393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99"/>
                  <a:gd name="T1" fmla="*/ 18 h 93"/>
                  <a:gd name="T2" fmla="*/ 68 w 99"/>
                  <a:gd name="T3" fmla="*/ 0 h 93"/>
                  <a:gd name="T4" fmla="*/ 99 w 99"/>
                  <a:gd name="T5" fmla="*/ 12 h 93"/>
                  <a:gd name="T6" fmla="*/ 31 w 99"/>
                  <a:gd name="T7" fmla="*/ 93 h 93"/>
                  <a:gd name="T8" fmla="*/ 0 w 99"/>
                  <a:gd name="T9" fmla="*/ 1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9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3" name="Freeform 5394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16"/>
                  <a:gd name="T1" fmla="*/ 118 h 15"/>
                  <a:gd name="T2" fmla="*/ 421 w 16"/>
                  <a:gd name="T3" fmla="*/ 0 h 15"/>
                  <a:gd name="T4" fmla="*/ 613 w 16"/>
                  <a:gd name="T5" fmla="*/ 74 h 15"/>
                  <a:gd name="T6" fmla="*/ 192 w 16"/>
                  <a:gd name="T7" fmla="*/ 577 h 15"/>
                  <a:gd name="T8" fmla="*/ 0 w 16"/>
                  <a:gd name="T9" fmla="*/ 11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5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4" name="Freeform 5395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6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5" name="Freeform 5396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16"/>
                  <a:gd name="T1" fmla="*/ 227 h 7"/>
                  <a:gd name="T2" fmla="*/ 421 w 16"/>
                  <a:gd name="T3" fmla="*/ 264 h 7"/>
                  <a:gd name="T4" fmla="*/ 613 w 16"/>
                  <a:gd name="T5" fmla="*/ 37 h 7"/>
                  <a:gd name="T6" fmla="*/ 229 w 16"/>
                  <a:gd name="T7" fmla="*/ 0 h 7"/>
                  <a:gd name="T8" fmla="*/ 0 w 16"/>
                  <a:gd name="T9" fmla="*/ 22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6" name="Freeform 5397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05"/>
                  <a:gd name="T1" fmla="*/ 56 h 117"/>
                  <a:gd name="T2" fmla="*/ 74 w 105"/>
                  <a:gd name="T3" fmla="*/ 117 h 117"/>
                  <a:gd name="T4" fmla="*/ 105 w 105"/>
                  <a:gd name="T5" fmla="*/ 62 h 117"/>
                  <a:gd name="T6" fmla="*/ 31 w 105"/>
                  <a:gd name="T7" fmla="*/ 0 h 117"/>
                  <a:gd name="T8" fmla="*/ 0 w 105"/>
                  <a:gd name="T9" fmla="*/ 5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56"/>
                    </a:moveTo>
                    <a:lnTo>
                      <a:pt x="74" y="117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A2A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7" name="Freeform 5398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7"/>
                  <a:gd name="T1" fmla="*/ 339 h 19"/>
                  <a:gd name="T2" fmla="*/ 457 w 17"/>
                  <a:gd name="T3" fmla="*/ 720 h 19"/>
                  <a:gd name="T4" fmla="*/ 649 w 17"/>
                  <a:gd name="T5" fmla="*/ 382 h 19"/>
                  <a:gd name="T6" fmla="*/ 191 w 17"/>
                  <a:gd name="T7" fmla="*/ 0 h 19"/>
                  <a:gd name="T8" fmla="*/ 0 w 17"/>
                  <a:gd name="T9" fmla="*/ 33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9"/>
                    </a:moveTo>
                    <a:lnTo>
                      <a:pt x="12" y="19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8" name="Freeform 5399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05"/>
                  <a:gd name="T1" fmla="*/ 80 h 166"/>
                  <a:gd name="T2" fmla="*/ 68 w 105"/>
                  <a:gd name="T3" fmla="*/ 0 h 166"/>
                  <a:gd name="T4" fmla="*/ 105 w 105"/>
                  <a:gd name="T5" fmla="*/ 37 h 166"/>
                  <a:gd name="T6" fmla="*/ 38 w 105"/>
                  <a:gd name="T7" fmla="*/ 166 h 166"/>
                  <a:gd name="T8" fmla="*/ 0 w 105"/>
                  <a:gd name="T9" fmla="*/ 8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80"/>
                    </a:moveTo>
                    <a:lnTo>
                      <a:pt x="68" y="0"/>
                    </a:lnTo>
                    <a:lnTo>
                      <a:pt x="105" y="37"/>
                    </a:lnTo>
                    <a:lnTo>
                      <a:pt x="38" y="16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9" name="Freeform 5400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7"/>
                  <a:gd name="T1" fmla="*/ 492 h 27"/>
                  <a:gd name="T2" fmla="*/ 420 w 17"/>
                  <a:gd name="T3" fmla="*/ 0 h 27"/>
                  <a:gd name="T4" fmla="*/ 649 w 17"/>
                  <a:gd name="T5" fmla="*/ 227 h 27"/>
                  <a:gd name="T6" fmla="*/ 229 w 17"/>
                  <a:gd name="T7" fmla="*/ 1021 h 27"/>
                  <a:gd name="T8" fmla="*/ 0 w 17"/>
                  <a:gd name="T9" fmla="*/ 49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3"/>
                    </a:moveTo>
                    <a:lnTo>
                      <a:pt x="11" y="0"/>
                    </a:lnTo>
                    <a:lnTo>
                      <a:pt x="17" y="6"/>
                    </a:lnTo>
                    <a:lnTo>
                      <a:pt x="6" y="2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0" name="Freeform 5401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99"/>
                  <a:gd name="T1" fmla="*/ 68 h 160"/>
                  <a:gd name="T2" fmla="*/ 68 w 99"/>
                  <a:gd name="T3" fmla="*/ 160 h 160"/>
                  <a:gd name="T4" fmla="*/ 99 w 99"/>
                  <a:gd name="T5" fmla="*/ 92 h 160"/>
                  <a:gd name="T6" fmla="*/ 31 w 99"/>
                  <a:gd name="T7" fmla="*/ 0 h 160"/>
                  <a:gd name="T8" fmla="*/ 0 w 99"/>
                  <a:gd name="T9" fmla="*/ 68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68"/>
                    </a:moveTo>
                    <a:lnTo>
                      <a:pt x="68" y="160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1" name="Freeform 5402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16"/>
                  <a:gd name="T1" fmla="*/ 418 h 26"/>
                  <a:gd name="T2" fmla="*/ 421 w 16"/>
                  <a:gd name="T3" fmla="*/ 985 h 26"/>
                  <a:gd name="T4" fmla="*/ 613 w 16"/>
                  <a:gd name="T5" fmla="*/ 566 h 26"/>
                  <a:gd name="T6" fmla="*/ 192 w 16"/>
                  <a:gd name="T7" fmla="*/ 0 h 26"/>
                  <a:gd name="T8" fmla="*/ 0 w 16"/>
                  <a:gd name="T9" fmla="*/ 4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1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2" name="Freeform 5403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0 h 185"/>
                  <a:gd name="T4" fmla="*/ 99 w 99"/>
                  <a:gd name="T5" fmla="*/ 49 h 185"/>
                  <a:gd name="T6" fmla="*/ 37 w 99"/>
                  <a:gd name="T7" fmla="*/ 185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0"/>
                    </a:lnTo>
                    <a:lnTo>
                      <a:pt x="99" y="49"/>
                    </a:lnTo>
                    <a:lnTo>
                      <a:pt x="37" y="18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3" name="Freeform 5404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16"/>
                  <a:gd name="T1" fmla="*/ 685 h 30"/>
                  <a:gd name="T2" fmla="*/ 421 w 16"/>
                  <a:gd name="T3" fmla="*/ 0 h 30"/>
                  <a:gd name="T4" fmla="*/ 613 w 16"/>
                  <a:gd name="T5" fmla="*/ 302 h 30"/>
                  <a:gd name="T6" fmla="*/ 229 w 16"/>
                  <a:gd name="T7" fmla="*/ 1141 h 30"/>
                  <a:gd name="T8" fmla="*/ 0 w 16"/>
                  <a:gd name="T9" fmla="*/ 68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6" y="3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4" name="Freeform 5405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5" name="Freeform 5406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16"/>
                  <a:gd name="T1" fmla="*/ 226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2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6" name="Freeform 5407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98"/>
                  <a:gd name="T1" fmla="*/ 68 h 197"/>
                  <a:gd name="T2" fmla="*/ 68 w 98"/>
                  <a:gd name="T3" fmla="*/ 197 h 197"/>
                  <a:gd name="T4" fmla="*/ 98 w 98"/>
                  <a:gd name="T5" fmla="*/ 111 h 197"/>
                  <a:gd name="T6" fmla="*/ 31 w 98"/>
                  <a:gd name="T7" fmla="*/ 0 h 197"/>
                  <a:gd name="T8" fmla="*/ 0 w 98"/>
                  <a:gd name="T9" fmla="*/ 68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7"/>
                  <a:gd name="T17" fmla="*/ 98 w 98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7">
                    <a:moveTo>
                      <a:pt x="0" y="68"/>
                    </a:moveTo>
                    <a:lnTo>
                      <a:pt x="68" y="197"/>
                    </a:lnTo>
                    <a:lnTo>
                      <a:pt x="98" y="11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7" name="Freeform 5408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16"/>
                  <a:gd name="T1" fmla="*/ 419 h 32"/>
                  <a:gd name="T2" fmla="*/ 410 w 16"/>
                  <a:gd name="T3" fmla="*/ 1213 h 32"/>
                  <a:gd name="T4" fmla="*/ 600 w 16"/>
                  <a:gd name="T5" fmla="*/ 683 h 32"/>
                  <a:gd name="T6" fmla="*/ 190 w 16"/>
                  <a:gd name="T7" fmla="*/ 0 h 32"/>
                  <a:gd name="T8" fmla="*/ 0 w 16"/>
                  <a:gd name="T9" fmla="*/ 419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1"/>
                    </a:moveTo>
                    <a:lnTo>
                      <a:pt x="11" y="32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8" name="Freeform 5409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99"/>
                  <a:gd name="T1" fmla="*/ 111 h 160"/>
                  <a:gd name="T2" fmla="*/ 62 w 99"/>
                  <a:gd name="T3" fmla="*/ 0 h 160"/>
                  <a:gd name="T4" fmla="*/ 99 w 99"/>
                  <a:gd name="T5" fmla="*/ 43 h 160"/>
                  <a:gd name="T6" fmla="*/ 37 w 99"/>
                  <a:gd name="T7" fmla="*/ 160 h 160"/>
                  <a:gd name="T8" fmla="*/ 0 w 99"/>
                  <a:gd name="T9" fmla="*/ 111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11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7" y="16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B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9" name="Freeform 5410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16"/>
                  <a:gd name="T1" fmla="*/ 683 h 26"/>
                  <a:gd name="T2" fmla="*/ 384 w 16"/>
                  <a:gd name="T3" fmla="*/ 0 h 26"/>
                  <a:gd name="T4" fmla="*/ 613 w 16"/>
                  <a:gd name="T5" fmla="*/ 265 h 26"/>
                  <a:gd name="T6" fmla="*/ 229 w 16"/>
                  <a:gd name="T7" fmla="*/ 985 h 26"/>
                  <a:gd name="T8" fmla="*/ 0 w 16"/>
                  <a:gd name="T9" fmla="*/ 68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8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6" y="2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0" name="Freeform 5411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1" name="Freeform 5412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55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2" name="Freeform 5413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99"/>
                  <a:gd name="T1" fmla="*/ 62 h 217"/>
                  <a:gd name="T2" fmla="*/ 68 w 99"/>
                  <a:gd name="T3" fmla="*/ 217 h 217"/>
                  <a:gd name="T4" fmla="*/ 99 w 99"/>
                  <a:gd name="T5" fmla="*/ 124 h 217"/>
                  <a:gd name="T6" fmla="*/ 31 w 99"/>
                  <a:gd name="T7" fmla="*/ 0 h 217"/>
                  <a:gd name="T8" fmla="*/ 0 w 99"/>
                  <a:gd name="T9" fmla="*/ 62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62"/>
                    </a:moveTo>
                    <a:lnTo>
                      <a:pt x="68" y="217"/>
                    </a:lnTo>
                    <a:lnTo>
                      <a:pt x="99" y="124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3" name="Freeform 5414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16"/>
                  <a:gd name="T1" fmla="*/ 384 h 35"/>
                  <a:gd name="T2" fmla="*/ 421 w 16"/>
                  <a:gd name="T3" fmla="*/ 1345 h 35"/>
                  <a:gd name="T4" fmla="*/ 613 w 16"/>
                  <a:gd name="T5" fmla="*/ 769 h 35"/>
                  <a:gd name="T6" fmla="*/ 192 w 16"/>
                  <a:gd name="T7" fmla="*/ 0 h 35"/>
                  <a:gd name="T8" fmla="*/ 0 w 16"/>
                  <a:gd name="T9" fmla="*/ 38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0"/>
                    </a:moveTo>
                    <a:lnTo>
                      <a:pt x="11" y="35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4" name="Freeform 5415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99"/>
                  <a:gd name="T1" fmla="*/ 87 h 105"/>
                  <a:gd name="T2" fmla="*/ 62 w 99"/>
                  <a:gd name="T3" fmla="*/ 0 h 105"/>
                  <a:gd name="T4" fmla="*/ 99 w 99"/>
                  <a:gd name="T5" fmla="*/ 19 h 105"/>
                  <a:gd name="T6" fmla="*/ 37 w 99"/>
                  <a:gd name="T7" fmla="*/ 105 h 105"/>
                  <a:gd name="T8" fmla="*/ 0 w 99"/>
                  <a:gd name="T9" fmla="*/ 87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7"/>
                    </a:moveTo>
                    <a:lnTo>
                      <a:pt x="62" y="0"/>
                    </a:lnTo>
                    <a:lnTo>
                      <a:pt x="99" y="19"/>
                    </a:lnTo>
                    <a:lnTo>
                      <a:pt x="37" y="10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5" name="Freeform 5416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16"/>
                  <a:gd name="T1" fmla="*/ 531 h 17"/>
                  <a:gd name="T2" fmla="*/ 384 w 16"/>
                  <a:gd name="T3" fmla="*/ 0 h 17"/>
                  <a:gd name="T4" fmla="*/ 613 w 16"/>
                  <a:gd name="T5" fmla="*/ 117 h 17"/>
                  <a:gd name="T6" fmla="*/ 229 w 16"/>
                  <a:gd name="T7" fmla="*/ 649 h 17"/>
                  <a:gd name="T8" fmla="*/ 0 w 16"/>
                  <a:gd name="T9" fmla="*/ 53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6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6" name="Freeform 5417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7" name="Freeform 5418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8" name="Freeform 5419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99"/>
                  <a:gd name="T1" fmla="*/ 50 h 204"/>
                  <a:gd name="T2" fmla="*/ 68 w 99"/>
                  <a:gd name="T3" fmla="*/ 204 h 204"/>
                  <a:gd name="T4" fmla="*/ 99 w 99"/>
                  <a:gd name="T5" fmla="*/ 105 h 204"/>
                  <a:gd name="T6" fmla="*/ 31 w 99"/>
                  <a:gd name="T7" fmla="*/ 0 h 204"/>
                  <a:gd name="T8" fmla="*/ 0 w 99"/>
                  <a:gd name="T9" fmla="*/ 5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50"/>
                    </a:moveTo>
                    <a:lnTo>
                      <a:pt x="68" y="204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8585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9" name="Freeform 5420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16"/>
                  <a:gd name="T1" fmla="*/ 303 h 33"/>
                  <a:gd name="T2" fmla="*/ 421 w 16"/>
                  <a:gd name="T3" fmla="*/ 1261 h 33"/>
                  <a:gd name="T4" fmla="*/ 613 w 16"/>
                  <a:gd name="T5" fmla="*/ 649 h 33"/>
                  <a:gd name="T6" fmla="*/ 192 w 16"/>
                  <a:gd name="T7" fmla="*/ 0 h 33"/>
                  <a:gd name="T8" fmla="*/ 0 w 16"/>
                  <a:gd name="T9" fmla="*/ 30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8"/>
                    </a:moveTo>
                    <a:lnTo>
                      <a:pt x="11" y="33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0" name="Freeform 5421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98"/>
                  <a:gd name="T1" fmla="*/ 49 h 49"/>
                  <a:gd name="T2" fmla="*/ 68 w 98"/>
                  <a:gd name="T3" fmla="*/ 0 h 49"/>
                  <a:gd name="T4" fmla="*/ 98 w 98"/>
                  <a:gd name="T5" fmla="*/ 0 h 49"/>
                  <a:gd name="T6" fmla="*/ 37 w 98"/>
                  <a:gd name="T7" fmla="*/ 43 h 49"/>
                  <a:gd name="T8" fmla="*/ 0 w 98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49"/>
                    </a:moveTo>
                    <a:lnTo>
                      <a:pt x="68" y="0"/>
                    </a:lnTo>
                    <a:lnTo>
                      <a:pt x="98" y="0"/>
                    </a:lnTo>
                    <a:lnTo>
                      <a:pt x="37" y="4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1" name="Freeform 5422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16"/>
                  <a:gd name="T1" fmla="*/ 300 h 8"/>
                  <a:gd name="T2" fmla="*/ 410 w 16"/>
                  <a:gd name="T3" fmla="*/ 0 h 8"/>
                  <a:gd name="T4" fmla="*/ 600 w 16"/>
                  <a:gd name="T5" fmla="*/ 0 h 8"/>
                  <a:gd name="T6" fmla="*/ 227 w 16"/>
                  <a:gd name="T7" fmla="*/ 263 h 8"/>
                  <a:gd name="T8" fmla="*/ 0 w 16"/>
                  <a:gd name="T9" fmla="*/ 30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8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2" name="Freeform 5423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3" name="Freeform 5424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16"/>
                  <a:gd name="T1" fmla="*/ 266 h 11"/>
                  <a:gd name="T2" fmla="*/ 410 w 16"/>
                  <a:gd name="T3" fmla="*/ 420 h 11"/>
                  <a:gd name="T4" fmla="*/ 600 w 16"/>
                  <a:gd name="T5" fmla="*/ 155 h 11"/>
                  <a:gd name="T6" fmla="*/ 190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4" name="Freeform 5425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99"/>
                  <a:gd name="T1" fmla="*/ 19 h 136"/>
                  <a:gd name="T2" fmla="*/ 68 w 99"/>
                  <a:gd name="T3" fmla="*/ 136 h 136"/>
                  <a:gd name="T4" fmla="*/ 99 w 99"/>
                  <a:gd name="T5" fmla="*/ 49 h 136"/>
                  <a:gd name="T6" fmla="*/ 31 w 99"/>
                  <a:gd name="T7" fmla="*/ 0 h 136"/>
                  <a:gd name="T8" fmla="*/ 0 w 99"/>
                  <a:gd name="T9" fmla="*/ 1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9"/>
                    </a:moveTo>
                    <a:lnTo>
                      <a:pt x="68" y="136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5" name="Freeform 5426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16"/>
                  <a:gd name="T1" fmla="*/ 117 h 22"/>
                  <a:gd name="T2" fmla="*/ 421 w 16"/>
                  <a:gd name="T3" fmla="*/ 841 h 22"/>
                  <a:gd name="T4" fmla="*/ 613 w 16"/>
                  <a:gd name="T5" fmla="*/ 303 h 22"/>
                  <a:gd name="T6" fmla="*/ 192 w 16"/>
                  <a:gd name="T7" fmla="*/ 0 h 22"/>
                  <a:gd name="T8" fmla="*/ 0 w 16"/>
                  <a:gd name="T9" fmla="*/ 11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3"/>
                    </a:moveTo>
                    <a:lnTo>
                      <a:pt x="11" y="22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6" name="Freeform 5427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19 h 37"/>
                  <a:gd name="T4" fmla="*/ 99 w 99"/>
                  <a:gd name="T5" fmla="*/ 0 h 37"/>
                  <a:gd name="T6" fmla="*/ 37 w 99"/>
                  <a:gd name="T7" fmla="*/ 19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19"/>
                    </a:lnTo>
                    <a:lnTo>
                      <a:pt x="99" y="0"/>
                    </a:lnTo>
                    <a:lnTo>
                      <a:pt x="37" y="1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7" name="Freeform 5428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16"/>
                  <a:gd name="T1" fmla="*/ 228 h 6"/>
                  <a:gd name="T2" fmla="*/ 421 w 16"/>
                  <a:gd name="T3" fmla="*/ 117 h 6"/>
                  <a:gd name="T4" fmla="*/ 613 w 16"/>
                  <a:gd name="T5" fmla="*/ 0 h 6"/>
                  <a:gd name="T6" fmla="*/ 229 w 16"/>
                  <a:gd name="T7" fmla="*/ 117 h 6"/>
                  <a:gd name="T8" fmla="*/ 0 w 16"/>
                  <a:gd name="T9" fmla="*/ 22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8" name="Freeform 5429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9" name="Freeform 5430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16"/>
                  <a:gd name="T1" fmla="*/ 302 h 13"/>
                  <a:gd name="T2" fmla="*/ 421 w 16"/>
                  <a:gd name="T3" fmla="*/ 492 h 13"/>
                  <a:gd name="T4" fmla="*/ 613 w 16"/>
                  <a:gd name="T5" fmla="*/ 191 h 13"/>
                  <a:gd name="T6" fmla="*/ 192 w 16"/>
                  <a:gd name="T7" fmla="*/ 0 h 13"/>
                  <a:gd name="T8" fmla="*/ 0 w 16"/>
                  <a:gd name="T9" fmla="*/ 30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0" name="Freeform 5431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05"/>
                  <a:gd name="T1" fmla="*/ 0 h 56"/>
                  <a:gd name="T2" fmla="*/ 68 w 105"/>
                  <a:gd name="T3" fmla="*/ 56 h 56"/>
                  <a:gd name="T4" fmla="*/ 105 w 105"/>
                  <a:gd name="T5" fmla="*/ 0 h 56"/>
                  <a:gd name="T6" fmla="*/ 31 w 105"/>
                  <a:gd name="T7" fmla="*/ 12 h 56"/>
                  <a:gd name="T8" fmla="*/ 0 w 10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0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1" name="Freeform 5432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7"/>
                  <a:gd name="T1" fmla="*/ 0 h 9"/>
                  <a:gd name="T2" fmla="*/ 420 w 17"/>
                  <a:gd name="T3" fmla="*/ 348 h 9"/>
                  <a:gd name="T4" fmla="*/ 649 w 17"/>
                  <a:gd name="T5" fmla="*/ 0 h 9"/>
                  <a:gd name="T6" fmla="*/ 191 w 17"/>
                  <a:gd name="T7" fmla="*/ 75 h 9"/>
                  <a:gd name="T8" fmla="*/ 0 w 1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0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2" name="Freeform 5433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6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3" name="Freeform 5434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16"/>
                  <a:gd name="T1" fmla="*/ 228 h 6"/>
                  <a:gd name="T2" fmla="*/ 421 w 16"/>
                  <a:gd name="T3" fmla="*/ 228 h 6"/>
                  <a:gd name="T4" fmla="*/ 613 w 16"/>
                  <a:gd name="T5" fmla="*/ 37 h 6"/>
                  <a:gd name="T6" fmla="*/ 192 w 16"/>
                  <a:gd name="T7" fmla="*/ 0 h 6"/>
                  <a:gd name="T8" fmla="*/ 0 w 16"/>
                  <a:gd name="T9" fmla="*/ 22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4" name="Freeform 5435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99"/>
                  <a:gd name="T1" fmla="*/ 55 h 105"/>
                  <a:gd name="T2" fmla="*/ 68 w 99"/>
                  <a:gd name="T3" fmla="*/ 105 h 105"/>
                  <a:gd name="T4" fmla="*/ 99 w 99"/>
                  <a:gd name="T5" fmla="*/ 49 h 105"/>
                  <a:gd name="T6" fmla="*/ 31 w 99"/>
                  <a:gd name="T7" fmla="*/ 0 h 105"/>
                  <a:gd name="T8" fmla="*/ 0 w 99"/>
                  <a:gd name="T9" fmla="*/ 5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55"/>
                    </a:moveTo>
                    <a:lnTo>
                      <a:pt x="68" y="105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BAB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5" name="Freeform 5436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16"/>
                  <a:gd name="T1" fmla="*/ 346 h 17"/>
                  <a:gd name="T2" fmla="*/ 421 w 16"/>
                  <a:gd name="T3" fmla="*/ 649 h 17"/>
                  <a:gd name="T4" fmla="*/ 613 w 16"/>
                  <a:gd name="T5" fmla="*/ 303 h 17"/>
                  <a:gd name="T6" fmla="*/ 192 w 16"/>
                  <a:gd name="T7" fmla="*/ 0 h 17"/>
                  <a:gd name="T8" fmla="*/ 0 w 16"/>
                  <a:gd name="T9" fmla="*/ 34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9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6" name="Freeform 5437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05"/>
                  <a:gd name="T1" fmla="*/ 44 h 81"/>
                  <a:gd name="T2" fmla="*/ 68 w 105"/>
                  <a:gd name="T3" fmla="*/ 25 h 81"/>
                  <a:gd name="T4" fmla="*/ 105 w 105"/>
                  <a:gd name="T5" fmla="*/ 0 h 81"/>
                  <a:gd name="T6" fmla="*/ 37 w 105"/>
                  <a:gd name="T7" fmla="*/ 81 h 81"/>
                  <a:gd name="T8" fmla="*/ 0 w 105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44"/>
                    </a:moveTo>
                    <a:lnTo>
                      <a:pt x="68" y="25"/>
                    </a:lnTo>
                    <a:lnTo>
                      <a:pt x="105" y="0"/>
                    </a:lnTo>
                    <a:lnTo>
                      <a:pt x="37" y="8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7" name="Freeform 5438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7"/>
                  <a:gd name="T1" fmla="*/ 274 h 13"/>
                  <a:gd name="T2" fmla="*/ 420 w 17"/>
                  <a:gd name="T3" fmla="*/ 156 h 13"/>
                  <a:gd name="T4" fmla="*/ 649 w 17"/>
                  <a:gd name="T5" fmla="*/ 0 h 13"/>
                  <a:gd name="T6" fmla="*/ 229 w 17"/>
                  <a:gd name="T7" fmla="*/ 505 h 13"/>
                  <a:gd name="T8" fmla="*/ 0 w 17"/>
                  <a:gd name="T9" fmla="*/ 27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7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8" name="Freeform 5439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99"/>
                  <a:gd name="T1" fmla="*/ 68 h 142"/>
                  <a:gd name="T2" fmla="*/ 68 w 99"/>
                  <a:gd name="T3" fmla="*/ 142 h 142"/>
                  <a:gd name="T4" fmla="*/ 99 w 99"/>
                  <a:gd name="T5" fmla="*/ 75 h 142"/>
                  <a:gd name="T6" fmla="*/ 31 w 99"/>
                  <a:gd name="T7" fmla="*/ 0 h 142"/>
                  <a:gd name="T8" fmla="*/ 0 w 99"/>
                  <a:gd name="T9" fmla="*/ 6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68"/>
                    </a:moveTo>
                    <a:lnTo>
                      <a:pt x="68" y="142"/>
                    </a:lnTo>
                    <a:lnTo>
                      <a:pt x="99" y="7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9" name="Freeform 5440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16"/>
                  <a:gd name="T1" fmla="*/ 420 h 23"/>
                  <a:gd name="T2" fmla="*/ 421 w 16"/>
                  <a:gd name="T3" fmla="*/ 877 h 23"/>
                  <a:gd name="T4" fmla="*/ 613 w 16"/>
                  <a:gd name="T5" fmla="*/ 457 h 23"/>
                  <a:gd name="T6" fmla="*/ 192 w 16"/>
                  <a:gd name="T7" fmla="*/ 0 h 23"/>
                  <a:gd name="T8" fmla="*/ 0 w 16"/>
                  <a:gd name="T9" fmla="*/ 42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1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0" name="Freeform 5441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98"/>
                  <a:gd name="T1" fmla="*/ 74 h 123"/>
                  <a:gd name="T2" fmla="*/ 61 w 98"/>
                  <a:gd name="T3" fmla="*/ 0 h 123"/>
                  <a:gd name="T4" fmla="*/ 98 w 98"/>
                  <a:gd name="T5" fmla="*/ 0 h 123"/>
                  <a:gd name="T6" fmla="*/ 31 w 98"/>
                  <a:gd name="T7" fmla="*/ 123 h 123"/>
                  <a:gd name="T8" fmla="*/ 0 w 98"/>
                  <a:gd name="T9" fmla="*/ 74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3"/>
                  <a:gd name="T17" fmla="*/ 98 w 9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3">
                    <a:moveTo>
                      <a:pt x="0" y="74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1" y="12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1" name="Freeform 5442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16"/>
                  <a:gd name="T1" fmla="*/ 455 h 20"/>
                  <a:gd name="T2" fmla="*/ 374 w 16"/>
                  <a:gd name="T3" fmla="*/ 0 h 20"/>
                  <a:gd name="T4" fmla="*/ 600 w 16"/>
                  <a:gd name="T5" fmla="*/ 0 h 20"/>
                  <a:gd name="T6" fmla="*/ 190 w 16"/>
                  <a:gd name="T7" fmla="*/ 756 h 20"/>
                  <a:gd name="T8" fmla="*/ 0 w 16"/>
                  <a:gd name="T9" fmla="*/ 45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2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2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2" name="Freeform 5443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98"/>
                  <a:gd name="T1" fmla="*/ 86 h 191"/>
                  <a:gd name="T2" fmla="*/ 68 w 98"/>
                  <a:gd name="T3" fmla="*/ 191 h 191"/>
                  <a:gd name="T4" fmla="*/ 98 w 98"/>
                  <a:gd name="T5" fmla="*/ 105 h 191"/>
                  <a:gd name="T6" fmla="*/ 30 w 98"/>
                  <a:gd name="T7" fmla="*/ 0 h 191"/>
                  <a:gd name="T8" fmla="*/ 0 w 98"/>
                  <a:gd name="T9" fmla="*/ 86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1"/>
                  <a:gd name="T17" fmla="*/ 98 w 98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1">
                    <a:moveTo>
                      <a:pt x="0" y="86"/>
                    </a:moveTo>
                    <a:lnTo>
                      <a:pt x="68" y="191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7E7E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3" name="Freeform 5444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16"/>
                  <a:gd name="T1" fmla="*/ 530 h 31"/>
                  <a:gd name="T2" fmla="*/ 410 w 16"/>
                  <a:gd name="T3" fmla="*/ 1177 h 31"/>
                  <a:gd name="T4" fmla="*/ 600 w 16"/>
                  <a:gd name="T5" fmla="*/ 647 h 31"/>
                  <a:gd name="T6" fmla="*/ 190 w 16"/>
                  <a:gd name="T7" fmla="*/ 0 h 31"/>
                  <a:gd name="T8" fmla="*/ 0 w 16"/>
                  <a:gd name="T9" fmla="*/ 53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14"/>
                    </a:moveTo>
                    <a:lnTo>
                      <a:pt x="11" y="31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4" name="Freeform 5445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0 h 142"/>
                  <a:gd name="T4" fmla="*/ 105 w 105"/>
                  <a:gd name="T5" fmla="*/ 12 h 142"/>
                  <a:gd name="T6" fmla="*/ 37 w 105"/>
                  <a:gd name="T7" fmla="*/ 142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4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5" name="Freeform 5446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7"/>
                  <a:gd name="T1" fmla="*/ 611 h 23"/>
                  <a:gd name="T2" fmla="*/ 420 w 17"/>
                  <a:gd name="T3" fmla="*/ 0 h 23"/>
                  <a:gd name="T4" fmla="*/ 649 w 17"/>
                  <a:gd name="T5" fmla="*/ 74 h 23"/>
                  <a:gd name="T6" fmla="*/ 229 w 17"/>
                  <a:gd name="T7" fmla="*/ 877 h 23"/>
                  <a:gd name="T8" fmla="*/ 0 w 17"/>
                  <a:gd name="T9" fmla="*/ 61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3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6" name="Freeform 5447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7" name="Freeform 5448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8" name="Freeform 5449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99"/>
                  <a:gd name="T1" fmla="*/ 93 h 235"/>
                  <a:gd name="T2" fmla="*/ 68 w 99"/>
                  <a:gd name="T3" fmla="*/ 235 h 235"/>
                  <a:gd name="T4" fmla="*/ 99 w 99"/>
                  <a:gd name="T5" fmla="*/ 130 h 235"/>
                  <a:gd name="T6" fmla="*/ 31 w 99"/>
                  <a:gd name="T7" fmla="*/ 0 h 235"/>
                  <a:gd name="T8" fmla="*/ 0 w 99"/>
                  <a:gd name="T9" fmla="*/ 93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93"/>
                    </a:moveTo>
                    <a:lnTo>
                      <a:pt x="68" y="235"/>
                    </a:lnTo>
                    <a:lnTo>
                      <a:pt x="99" y="130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171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9" name="Freeform 5450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16"/>
                  <a:gd name="T1" fmla="*/ 575 h 38"/>
                  <a:gd name="T2" fmla="*/ 421 w 16"/>
                  <a:gd name="T3" fmla="*/ 1453 h 38"/>
                  <a:gd name="T4" fmla="*/ 613 w 16"/>
                  <a:gd name="T5" fmla="*/ 804 h 38"/>
                  <a:gd name="T6" fmla="*/ 192 w 16"/>
                  <a:gd name="T7" fmla="*/ 0 h 38"/>
                  <a:gd name="T8" fmla="*/ 0 w 16"/>
                  <a:gd name="T9" fmla="*/ 575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15"/>
                    </a:moveTo>
                    <a:lnTo>
                      <a:pt x="11" y="38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0" name="Freeform 5451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05"/>
                  <a:gd name="T1" fmla="*/ 92 h 111"/>
                  <a:gd name="T2" fmla="*/ 68 w 105"/>
                  <a:gd name="T3" fmla="*/ 0 h 111"/>
                  <a:gd name="T4" fmla="*/ 105 w 105"/>
                  <a:gd name="T5" fmla="*/ 6 h 111"/>
                  <a:gd name="T6" fmla="*/ 37 w 105"/>
                  <a:gd name="T7" fmla="*/ 111 h 111"/>
                  <a:gd name="T8" fmla="*/ 0 w 105"/>
                  <a:gd name="T9" fmla="*/ 92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2"/>
                    </a:moveTo>
                    <a:lnTo>
                      <a:pt x="68" y="0"/>
                    </a:lnTo>
                    <a:lnTo>
                      <a:pt x="105" y="6"/>
                    </a:lnTo>
                    <a:lnTo>
                      <a:pt x="37" y="11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1" name="Freeform 5452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7"/>
                  <a:gd name="T1" fmla="*/ 567 h 18"/>
                  <a:gd name="T2" fmla="*/ 420 w 17"/>
                  <a:gd name="T3" fmla="*/ 0 h 18"/>
                  <a:gd name="T4" fmla="*/ 649 w 17"/>
                  <a:gd name="T5" fmla="*/ 37 h 18"/>
                  <a:gd name="T6" fmla="*/ 229 w 17"/>
                  <a:gd name="T7" fmla="*/ 684 h 18"/>
                  <a:gd name="T8" fmla="*/ 0 w 17"/>
                  <a:gd name="T9" fmla="*/ 56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5"/>
                    </a:moveTo>
                    <a:lnTo>
                      <a:pt x="11" y="0"/>
                    </a:lnTo>
                    <a:lnTo>
                      <a:pt x="17" y="1"/>
                    </a:lnTo>
                    <a:lnTo>
                      <a:pt x="6" y="18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2" name="Freeform 5453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3" name="Freeform 5454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4" name="Freeform 5455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05"/>
                  <a:gd name="T1" fmla="*/ 99 h 266"/>
                  <a:gd name="T2" fmla="*/ 68 w 105"/>
                  <a:gd name="T3" fmla="*/ 266 h 266"/>
                  <a:gd name="T4" fmla="*/ 105 w 105"/>
                  <a:gd name="T5" fmla="*/ 136 h 266"/>
                  <a:gd name="T6" fmla="*/ 31 w 105"/>
                  <a:gd name="T7" fmla="*/ 0 h 266"/>
                  <a:gd name="T8" fmla="*/ 0 w 105"/>
                  <a:gd name="T9" fmla="*/ 99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66"/>
                  <a:gd name="T17" fmla="*/ 105 w 105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66">
                    <a:moveTo>
                      <a:pt x="0" y="99"/>
                    </a:moveTo>
                    <a:lnTo>
                      <a:pt x="68" y="266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C6C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5" name="Freeform 5456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7"/>
                  <a:gd name="T1" fmla="*/ 612 h 43"/>
                  <a:gd name="T2" fmla="*/ 420 w 17"/>
                  <a:gd name="T3" fmla="*/ 1645 h 43"/>
                  <a:gd name="T4" fmla="*/ 649 w 17"/>
                  <a:gd name="T5" fmla="*/ 841 h 43"/>
                  <a:gd name="T6" fmla="*/ 191 w 17"/>
                  <a:gd name="T7" fmla="*/ 0 h 43"/>
                  <a:gd name="T8" fmla="*/ 0 w 17"/>
                  <a:gd name="T9" fmla="*/ 612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3"/>
                  <a:gd name="T17" fmla="*/ 17 w 1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3">
                    <a:moveTo>
                      <a:pt x="0" y="16"/>
                    </a:moveTo>
                    <a:lnTo>
                      <a:pt x="11" y="43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6" name="Freeform 5457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98"/>
                  <a:gd name="T1" fmla="*/ 68 h 68"/>
                  <a:gd name="T2" fmla="*/ 61 w 98"/>
                  <a:gd name="T3" fmla="*/ 0 h 68"/>
                  <a:gd name="T4" fmla="*/ 98 w 98"/>
                  <a:gd name="T5" fmla="*/ 0 h 68"/>
                  <a:gd name="T6" fmla="*/ 30 w 98"/>
                  <a:gd name="T7" fmla="*/ 68 h 68"/>
                  <a:gd name="T8" fmla="*/ 0 w 98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68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7" name="Freeform 5458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16"/>
                  <a:gd name="T1" fmla="*/ 420 h 11"/>
                  <a:gd name="T2" fmla="*/ 374 w 16"/>
                  <a:gd name="T3" fmla="*/ 0 h 11"/>
                  <a:gd name="T4" fmla="*/ 600 w 16"/>
                  <a:gd name="T5" fmla="*/ 0 h 11"/>
                  <a:gd name="T6" fmla="*/ 190 w 16"/>
                  <a:gd name="T7" fmla="*/ 420 h 11"/>
                  <a:gd name="T8" fmla="*/ 0 w 16"/>
                  <a:gd name="T9" fmla="*/ 4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11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1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8" name="Freeform 5459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9" name="Freeform 5460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16"/>
                  <a:gd name="T1" fmla="*/ 266 h 11"/>
                  <a:gd name="T2" fmla="*/ 410 w 16"/>
                  <a:gd name="T3" fmla="*/ 420 h 11"/>
                  <a:gd name="T4" fmla="*/ 600 w 16"/>
                  <a:gd name="T5" fmla="*/ 155 h 11"/>
                  <a:gd name="T6" fmla="*/ 190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0" name="Freeform 5461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05"/>
                  <a:gd name="T1" fmla="*/ 87 h 254"/>
                  <a:gd name="T2" fmla="*/ 74 w 105"/>
                  <a:gd name="T3" fmla="*/ 254 h 254"/>
                  <a:gd name="T4" fmla="*/ 105 w 105"/>
                  <a:gd name="T5" fmla="*/ 118 h 254"/>
                  <a:gd name="T6" fmla="*/ 31 w 105"/>
                  <a:gd name="T7" fmla="*/ 0 h 254"/>
                  <a:gd name="T8" fmla="*/ 0 w 105"/>
                  <a:gd name="T9" fmla="*/ 87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87"/>
                    </a:moveTo>
                    <a:lnTo>
                      <a:pt x="74" y="254"/>
                    </a:lnTo>
                    <a:lnTo>
                      <a:pt x="105" y="118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1" name="Freeform 5462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7"/>
                  <a:gd name="T1" fmla="*/ 539 h 41"/>
                  <a:gd name="T2" fmla="*/ 457 w 17"/>
                  <a:gd name="T3" fmla="*/ 1574 h 41"/>
                  <a:gd name="T4" fmla="*/ 649 w 17"/>
                  <a:gd name="T5" fmla="*/ 731 h 41"/>
                  <a:gd name="T6" fmla="*/ 191 w 17"/>
                  <a:gd name="T7" fmla="*/ 0 h 41"/>
                  <a:gd name="T8" fmla="*/ 0 w 17"/>
                  <a:gd name="T9" fmla="*/ 53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14"/>
                    </a:moveTo>
                    <a:lnTo>
                      <a:pt x="12" y="41"/>
                    </a:lnTo>
                    <a:lnTo>
                      <a:pt x="17" y="1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2" name="Freeform 5463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19 h 56"/>
                  <a:gd name="T4" fmla="*/ 99 w 99"/>
                  <a:gd name="T5" fmla="*/ 0 h 56"/>
                  <a:gd name="T6" fmla="*/ 31 w 99"/>
                  <a:gd name="T7" fmla="*/ 37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19"/>
                    </a:lnTo>
                    <a:lnTo>
                      <a:pt x="99" y="0"/>
                    </a:lnTo>
                    <a:lnTo>
                      <a:pt x="31" y="3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3" name="Freeform 5464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16"/>
                  <a:gd name="T1" fmla="*/ 348 h 9"/>
                  <a:gd name="T2" fmla="*/ 384 w 16"/>
                  <a:gd name="T3" fmla="*/ 118 h 9"/>
                  <a:gd name="T4" fmla="*/ 613 w 16"/>
                  <a:gd name="T5" fmla="*/ 0 h 9"/>
                  <a:gd name="T6" fmla="*/ 192 w 16"/>
                  <a:gd name="T7" fmla="*/ 230 h 9"/>
                  <a:gd name="T8" fmla="*/ 0 w 16"/>
                  <a:gd name="T9" fmla="*/ 34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6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4" name="Freeform 5465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5" name="Freeform 5466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16"/>
                  <a:gd name="T1" fmla="*/ 302 h 13"/>
                  <a:gd name="T2" fmla="*/ 421 w 16"/>
                  <a:gd name="T3" fmla="*/ 492 h 13"/>
                  <a:gd name="T4" fmla="*/ 613 w 16"/>
                  <a:gd name="T5" fmla="*/ 191 h 13"/>
                  <a:gd name="T6" fmla="*/ 192 w 16"/>
                  <a:gd name="T7" fmla="*/ 0 h 13"/>
                  <a:gd name="T8" fmla="*/ 0 w 16"/>
                  <a:gd name="T9" fmla="*/ 30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6" name="Freeform 5467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05"/>
                  <a:gd name="T1" fmla="*/ 56 h 179"/>
                  <a:gd name="T2" fmla="*/ 74 w 105"/>
                  <a:gd name="T3" fmla="*/ 179 h 179"/>
                  <a:gd name="T4" fmla="*/ 105 w 105"/>
                  <a:gd name="T5" fmla="*/ 56 h 179"/>
                  <a:gd name="T6" fmla="*/ 37 w 105"/>
                  <a:gd name="T7" fmla="*/ 0 h 179"/>
                  <a:gd name="T8" fmla="*/ 0 w 105"/>
                  <a:gd name="T9" fmla="*/ 5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56"/>
                    </a:moveTo>
                    <a:lnTo>
                      <a:pt x="74" y="179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7" name="Group 5468"/>
            <p:cNvGrpSpPr>
              <a:grpSpLocks/>
            </p:cNvGrpSpPr>
            <p:nvPr/>
          </p:nvGrpSpPr>
          <p:grpSpPr bwMode="auto">
            <a:xfrm>
              <a:off x="1305" y="2002"/>
              <a:ext cx="3415" cy="1105"/>
              <a:chOff x="1305" y="2002"/>
              <a:chExt cx="3415" cy="1105"/>
            </a:xfrm>
          </p:grpSpPr>
          <p:sp>
            <p:nvSpPr>
              <p:cNvPr id="42447" name="Freeform 5469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7"/>
                  <a:gd name="T1" fmla="*/ 346 h 29"/>
                  <a:gd name="T2" fmla="*/ 457 w 17"/>
                  <a:gd name="T3" fmla="*/ 1105 h 29"/>
                  <a:gd name="T4" fmla="*/ 649 w 17"/>
                  <a:gd name="T5" fmla="*/ 346 h 29"/>
                  <a:gd name="T6" fmla="*/ 229 w 17"/>
                  <a:gd name="T7" fmla="*/ 0 h 29"/>
                  <a:gd name="T8" fmla="*/ 0 w 17"/>
                  <a:gd name="T9" fmla="*/ 34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9"/>
                    </a:moveTo>
                    <a:lnTo>
                      <a:pt x="12" y="29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8" name="Freeform 5470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2 w 99"/>
                  <a:gd name="T3" fmla="*/ 31 h 43"/>
                  <a:gd name="T4" fmla="*/ 99 w 99"/>
                  <a:gd name="T5" fmla="*/ 0 h 43"/>
                  <a:gd name="T6" fmla="*/ 31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2" y="31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9" name="Freeform 5471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16"/>
                  <a:gd name="T1" fmla="*/ 264 h 7"/>
                  <a:gd name="T2" fmla="*/ 384 w 16"/>
                  <a:gd name="T3" fmla="*/ 190 h 7"/>
                  <a:gd name="T4" fmla="*/ 613 w 16"/>
                  <a:gd name="T5" fmla="*/ 0 h 7"/>
                  <a:gd name="T6" fmla="*/ 192 w 16"/>
                  <a:gd name="T7" fmla="*/ 74 h 7"/>
                  <a:gd name="T8" fmla="*/ 0 w 16"/>
                  <a:gd name="T9" fmla="*/ 26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5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0" name="Freeform 5472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99"/>
                  <a:gd name="T1" fmla="*/ 56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56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6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6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1" name="Freeform 5473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16"/>
                  <a:gd name="T1" fmla="*/ 347 h 15"/>
                  <a:gd name="T2" fmla="*/ 421 w 16"/>
                  <a:gd name="T3" fmla="*/ 577 h 15"/>
                  <a:gd name="T4" fmla="*/ 613 w 16"/>
                  <a:gd name="T5" fmla="*/ 267 h 15"/>
                  <a:gd name="T6" fmla="*/ 192 w 16"/>
                  <a:gd name="T7" fmla="*/ 0 h 15"/>
                  <a:gd name="T8" fmla="*/ 0 w 16"/>
                  <a:gd name="T9" fmla="*/ 34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2" name="Freeform 5474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05"/>
                  <a:gd name="T1" fmla="*/ 43 h 99"/>
                  <a:gd name="T2" fmla="*/ 74 w 105"/>
                  <a:gd name="T3" fmla="*/ 99 h 99"/>
                  <a:gd name="T4" fmla="*/ 105 w 105"/>
                  <a:gd name="T5" fmla="*/ 0 h 99"/>
                  <a:gd name="T6" fmla="*/ 37 w 105"/>
                  <a:gd name="T7" fmla="*/ 18 h 99"/>
                  <a:gd name="T8" fmla="*/ 0 w 105"/>
                  <a:gd name="T9" fmla="*/ 43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43"/>
                    </a:moveTo>
                    <a:lnTo>
                      <a:pt x="74" y="99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3" name="Freeform 5475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7"/>
                  <a:gd name="T1" fmla="*/ 266 h 16"/>
                  <a:gd name="T2" fmla="*/ 457 w 17"/>
                  <a:gd name="T3" fmla="*/ 613 h 16"/>
                  <a:gd name="T4" fmla="*/ 649 w 17"/>
                  <a:gd name="T5" fmla="*/ 0 h 16"/>
                  <a:gd name="T6" fmla="*/ 229 w 17"/>
                  <a:gd name="T7" fmla="*/ 118 h 16"/>
                  <a:gd name="T8" fmla="*/ 0 w 17"/>
                  <a:gd name="T9" fmla="*/ 26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7"/>
                    </a:moveTo>
                    <a:lnTo>
                      <a:pt x="12" y="16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4" name="Freeform 5476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05"/>
                  <a:gd name="T1" fmla="*/ 37 h 43"/>
                  <a:gd name="T2" fmla="*/ 68 w 105"/>
                  <a:gd name="T3" fmla="*/ 43 h 43"/>
                  <a:gd name="T4" fmla="*/ 105 w 105"/>
                  <a:gd name="T5" fmla="*/ 6 h 43"/>
                  <a:gd name="T6" fmla="*/ 37 w 105"/>
                  <a:gd name="T7" fmla="*/ 0 h 43"/>
                  <a:gd name="T8" fmla="*/ 0 w 105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37"/>
                    </a:moveTo>
                    <a:lnTo>
                      <a:pt x="68" y="43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5" name="Freeform 5477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7"/>
                  <a:gd name="T1" fmla="*/ 227 h 7"/>
                  <a:gd name="T2" fmla="*/ 420 w 17"/>
                  <a:gd name="T3" fmla="*/ 264 h 7"/>
                  <a:gd name="T4" fmla="*/ 649 w 17"/>
                  <a:gd name="T5" fmla="*/ 37 h 7"/>
                  <a:gd name="T6" fmla="*/ 229 w 17"/>
                  <a:gd name="T7" fmla="*/ 0 h 7"/>
                  <a:gd name="T8" fmla="*/ 0 w 17"/>
                  <a:gd name="T9" fmla="*/ 22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6"/>
                    </a:moveTo>
                    <a:lnTo>
                      <a:pt x="11" y="7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6" name="Freeform 5478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05"/>
                  <a:gd name="T1" fmla="*/ 67 h 123"/>
                  <a:gd name="T2" fmla="*/ 68 w 105"/>
                  <a:gd name="T3" fmla="*/ 123 h 123"/>
                  <a:gd name="T4" fmla="*/ 105 w 105"/>
                  <a:gd name="T5" fmla="*/ 61 h 123"/>
                  <a:gd name="T6" fmla="*/ 31 w 105"/>
                  <a:gd name="T7" fmla="*/ 0 h 123"/>
                  <a:gd name="T8" fmla="*/ 0 w 105"/>
                  <a:gd name="T9" fmla="*/ 67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67"/>
                    </a:moveTo>
                    <a:lnTo>
                      <a:pt x="68" y="123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F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7" name="Freeform 5479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7"/>
                  <a:gd name="T1" fmla="*/ 418 h 20"/>
                  <a:gd name="T2" fmla="*/ 420 w 17"/>
                  <a:gd name="T3" fmla="*/ 756 h 20"/>
                  <a:gd name="T4" fmla="*/ 649 w 17"/>
                  <a:gd name="T5" fmla="*/ 375 h 20"/>
                  <a:gd name="T6" fmla="*/ 191 w 17"/>
                  <a:gd name="T7" fmla="*/ 0 h 20"/>
                  <a:gd name="T8" fmla="*/ 0 w 17"/>
                  <a:gd name="T9" fmla="*/ 4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1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8" name="Freeform 5480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05"/>
                  <a:gd name="T1" fmla="*/ 80 h 80"/>
                  <a:gd name="T2" fmla="*/ 75 w 105"/>
                  <a:gd name="T3" fmla="*/ 61 h 80"/>
                  <a:gd name="T4" fmla="*/ 105 w 105"/>
                  <a:gd name="T5" fmla="*/ 0 h 80"/>
                  <a:gd name="T6" fmla="*/ 37 w 105"/>
                  <a:gd name="T7" fmla="*/ 80 h 80"/>
                  <a:gd name="T8" fmla="*/ 0 w 105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80"/>
                    </a:moveTo>
                    <a:lnTo>
                      <a:pt x="75" y="61"/>
                    </a:lnTo>
                    <a:lnTo>
                      <a:pt x="105" y="0"/>
                    </a:lnTo>
                    <a:lnTo>
                      <a:pt x="37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E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9" name="Freeform 5481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7"/>
                  <a:gd name="T1" fmla="*/ 492 h 13"/>
                  <a:gd name="T2" fmla="*/ 457 w 17"/>
                  <a:gd name="T3" fmla="*/ 382 h 13"/>
                  <a:gd name="T4" fmla="*/ 649 w 17"/>
                  <a:gd name="T5" fmla="*/ 0 h 13"/>
                  <a:gd name="T6" fmla="*/ 229 w 17"/>
                  <a:gd name="T7" fmla="*/ 492 h 13"/>
                  <a:gd name="T8" fmla="*/ 0 w 17"/>
                  <a:gd name="T9" fmla="*/ 49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3"/>
                    </a:moveTo>
                    <a:lnTo>
                      <a:pt x="12" y="10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0" name="Freeform 5482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98"/>
                  <a:gd name="T1" fmla="*/ 86 h 173"/>
                  <a:gd name="T2" fmla="*/ 67 w 98"/>
                  <a:gd name="T3" fmla="*/ 173 h 173"/>
                  <a:gd name="T4" fmla="*/ 98 w 98"/>
                  <a:gd name="T5" fmla="*/ 92 h 173"/>
                  <a:gd name="T6" fmla="*/ 30 w 98"/>
                  <a:gd name="T7" fmla="*/ 0 h 173"/>
                  <a:gd name="T8" fmla="*/ 0 w 98"/>
                  <a:gd name="T9" fmla="*/ 86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73"/>
                  <a:gd name="T17" fmla="*/ 98 w 98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73">
                    <a:moveTo>
                      <a:pt x="0" y="86"/>
                    </a:moveTo>
                    <a:lnTo>
                      <a:pt x="67" y="173"/>
                    </a:lnTo>
                    <a:lnTo>
                      <a:pt x="98" y="92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1" name="Freeform 5483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16"/>
                  <a:gd name="T1" fmla="*/ 538 h 28"/>
                  <a:gd name="T2" fmla="*/ 410 w 16"/>
                  <a:gd name="T3" fmla="*/ 1069 h 28"/>
                  <a:gd name="T4" fmla="*/ 600 w 16"/>
                  <a:gd name="T5" fmla="*/ 575 h 28"/>
                  <a:gd name="T6" fmla="*/ 190 w 16"/>
                  <a:gd name="T7" fmla="*/ 0 h 28"/>
                  <a:gd name="T8" fmla="*/ 0 w 16"/>
                  <a:gd name="T9" fmla="*/ 53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4"/>
                    </a:moveTo>
                    <a:lnTo>
                      <a:pt x="11" y="28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2" name="Freeform 5484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05"/>
                  <a:gd name="T1" fmla="*/ 99 h 111"/>
                  <a:gd name="T2" fmla="*/ 68 w 105"/>
                  <a:gd name="T3" fmla="*/ 37 h 111"/>
                  <a:gd name="T4" fmla="*/ 105 w 105"/>
                  <a:gd name="T5" fmla="*/ 0 h 111"/>
                  <a:gd name="T6" fmla="*/ 37 w 105"/>
                  <a:gd name="T7" fmla="*/ 111 h 111"/>
                  <a:gd name="T8" fmla="*/ 0 w 105"/>
                  <a:gd name="T9" fmla="*/ 9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9"/>
                    </a:moveTo>
                    <a:lnTo>
                      <a:pt x="68" y="37"/>
                    </a:lnTo>
                    <a:lnTo>
                      <a:pt x="105" y="0"/>
                    </a:lnTo>
                    <a:lnTo>
                      <a:pt x="37" y="111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3" name="Freeform 5485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7"/>
                  <a:gd name="T1" fmla="*/ 610 h 18"/>
                  <a:gd name="T2" fmla="*/ 420 w 17"/>
                  <a:gd name="T3" fmla="*/ 228 h 18"/>
                  <a:gd name="T4" fmla="*/ 649 w 17"/>
                  <a:gd name="T5" fmla="*/ 0 h 18"/>
                  <a:gd name="T6" fmla="*/ 229 w 17"/>
                  <a:gd name="T7" fmla="*/ 684 h 18"/>
                  <a:gd name="T8" fmla="*/ 0 w 17"/>
                  <a:gd name="T9" fmla="*/ 61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6"/>
                    </a:moveTo>
                    <a:lnTo>
                      <a:pt x="11" y="6"/>
                    </a:lnTo>
                    <a:lnTo>
                      <a:pt x="17" y="0"/>
                    </a:lnTo>
                    <a:lnTo>
                      <a:pt x="6" y="18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4" name="Freeform 5486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5" name="Freeform 5487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6" name="Freeform 5488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99"/>
                  <a:gd name="T1" fmla="*/ 105 h 228"/>
                  <a:gd name="T2" fmla="*/ 68 w 99"/>
                  <a:gd name="T3" fmla="*/ 228 h 228"/>
                  <a:gd name="T4" fmla="*/ 99 w 99"/>
                  <a:gd name="T5" fmla="*/ 129 h 228"/>
                  <a:gd name="T6" fmla="*/ 31 w 99"/>
                  <a:gd name="T7" fmla="*/ 0 h 228"/>
                  <a:gd name="T8" fmla="*/ 0 w 99"/>
                  <a:gd name="T9" fmla="*/ 105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8"/>
                  <a:gd name="T17" fmla="*/ 99 w 99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8">
                    <a:moveTo>
                      <a:pt x="0" y="105"/>
                    </a:moveTo>
                    <a:lnTo>
                      <a:pt x="68" y="228"/>
                    </a:lnTo>
                    <a:lnTo>
                      <a:pt x="99" y="129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7" name="Freeform 5489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16"/>
                  <a:gd name="T1" fmla="*/ 647 h 37"/>
                  <a:gd name="T2" fmla="*/ 421 w 16"/>
                  <a:gd name="T3" fmla="*/ 1405 h 37"/>
                  <a:gd name="T4" fmla="*/ 613 w 16"/>
                  <a:gd name="T5" fmla="*/ 795 h 37"/>
                  <a:gd name="T6" fmla="*/ 192 w 16"/>
                  <a:gd name="T7" fmla="*/ 0 h 37"/>
                  <a:gd name="T8" fmla="*/ 0 w 16"/>
                  <a:gd name="T9" fmla="*/ 64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7"/>
                    </a:moveTo>
                    <a:lnTo>
                      <a:pt x="11" y="37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8" name="Freeform 5490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99"/>
                  <a:gd name="T1" fmla="*/ 105 h 111"/>
                  <a:gd name="T2" fmla="*/ 68 w 99"/>
                  <a:gd name="T3" fmla="*/ 18 h 111"/>
                  <a:gd name="T4" fmla="*/ 99 w 99"/>
                  <a:gd name="T5" fmla="*/ 0 h 111"/>
                  <a:gd name="T6" fmla="*/ 37 w 99"/>
                  <a:gd name="T7" fmla="*/ 111 h 111"/>
                  <a:gd name="T8" fmla="*/ 0 w 99"/>
                  <a:gd name="T9" fmla="*/ 105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105"/>
                    </a:moveTo>
                    <a:lnTo>
                      <a:pt x="68" y="18"/>
                    </a:lnTo>
                    <a:lnTo>
                      <a:pt x="99" y="0"/>
                    </a:lnTo>
                    <a:lnTo>
                      <a:pt x="37" y="11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7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9" name="Freeform 5491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16"/>
                  <a:gd name="T1" fmla="*/ 647 h 18"/>
                  <a:gd name="T2" fmla="*/ 421 w 16"/>
                  <a:gd name="T3" fmla="*/ 111 h 18"/>
                  <a:gd name="T4" fmla="*/ 613 w 16"/>
                  <a:gd name="T5" fmla="*/ 0 h 18"/>
                  <a:gd name="T6" fmla="*/ 229 w 16"/>
                  <a:gd name="T7" fmla="*/ 684 h 18"/>
                  <a:gd name="T8" fmla="*/ 0 w 16"/>
                  <a:gd name="T9" fmla="*/ 64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7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18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0" name="Freeform 5492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1" name="Freeform 5493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2" name="Freeform 5494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05"/>
                  <a:gd name="T1" fmla="*/ 130 h 290"/>
                  <a:gd name="T2" fmla="*/ 68 w 105"/>
                  <a:gd name="T3" fmla="*/ 290 h 290"/>
                  <a:gd name="T4" fmla="*/ 105 w 105"/>
                  <a:gd name="T5" fmla="*/ 155 h 290"/>
                  <a:gd name="T6" fmla="*/ 37 w 105"/>
                  <a:gd name="T7" fmla="*/ 0 h 290"/>
                  <a:gd name="T8" fmla="*/ 0 w 105"/>
                  <a:gd name="T9" fmla="*/ 13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30"/>
                    </a:moveTo>
                    <a:lnTo>
                      <a:pt x="68" y="290"/>
                    </a:lnTo>
                    <a:lnTo>
                      <a:pt x="105" y="155"/>
                    </a:lnTo>
                    <a:lnTo>
                      <a:pt x="37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262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3" name="Freeform 5495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7"/>
                  <a:gd name="T1" fmla="*/ 802 h 47"/>
                  <a:gd name="T2" fmla="*/ 420 w 17"/>
                  <a:gd name="T3" fmla="*/ 1789 h 47"/>
                  <a:gd name="T4" fmla="*/ 649 w 17"/>
                  <a:gd name="T5" fmla="*/ 950 h 47"/>
                  <a:gd name="T6" fmla="*/ 229 w 17"/>
                  <a:gd name="T7" fmla="*/ 0 h 47"/>
                  <a:gd name="T8" fmla="*/ 0 w 17"/>
                  <a:gd name="T9" fmla="*/ 80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21"/>
                    </a:moveTo>
                    <a:lnTo>
                      <a:pt x="11" y="47"/>
                    </a:lnTo>
                    <a:lnTo>
                      <a:pt x="17" y="25"/>
                    </a:lnTo>
                    <a:lnTo>
                      <a:pt x="6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4" name="Freeform 5496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13 h 87"/>
                  <a:gd name="T4" fmla="*/ 99 w 99"/>
                  <a:gd name="T5" fmla="*/ 0 h 87"/>
                  <a:gd name="T6" fmla="*/ 37 w 99"/>
                  <a:gd name="T7" fmla="*/ 87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13"/>
                    </a:lnTo>
                    <a:lnTo>
                      <a:pt x="99" y="0"/>
                    </a:lnTo>
                    <a:lnTo>
                      <a:pt x="37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6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5" name="Freeform 5497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16"/>
                  <a:gd name="T1" fmla="*/ 541 h 14"/>
                  <a:gd name="T2" fmla="*/ 421 w 16"/>
                  <a:gd name="T3" fmla="*/ 75 h 14"/>
                  <a:gd name="T4" fmla="*/ 613 w 16"/>
                  <a:gd name="T5" fmla="*/ 0 h 14"/>
                  <a:gd name="T6" fmla="*/ 229 w 16"/>
                  <a:gd name="T7" fmla="*/ 541 h 14"/>
                  <a:gd name="T8" fmla="*/ 0 w 16"/>
                  <a:gd name="T9" fmla="*/ 54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6" y="14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6" name="Freeform 5498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5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5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7" name="Freeform 5499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58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8" name="Freeform 5500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99"/>
                  <a:gd name="T1" fmla="*/ 136 h 308"/>
                  <a:gd name="T2" fmla="*/ 68 w 99"/>
                  <a:gd name="T3" fmla="*/ 308 h 308"/>
                  <a:gd name="T4" fmla="*/ 99 w 99"/>
                  <a:gd name="T5" fmla="*/ 154 h 308"/>
                  <a:gd name="T6" fmla="*/ 31 w 99"/>
                  <a:gd name="T7" fmla="*/ 0 h 308"/>
                  <a:gd name="T8" fmla="*/ 0 w 99"/>
                  <a:gd name="T9" fmla="*/ 136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8"/>
                  <a:gd name="T17" fmla="*/ 99 w 99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8">
                    <a:moveTo>
                      <a:pt x="0" y="136"/>
                    </a:moveTo>
                    <a:lnTo>
                      <a:pt x="68" y="308"/>
                    </a:lnTo>
                    <a:lnTo>
                      <a:pt x="99" y="154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B5B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9" name="Freeform 5501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16"/>
                  <a:gd name="T1" fmla="*/ 838 h 50"/>
                  <a:gd name="T2" fmla="*/ 421 w 16"/>
                  <a:gd name="T3" fmla="*/ 1897 h 50"/>
                  <a:gd name="T4" fmla="*/ 613 w 16"/>
                  <a:gd name="T5" fmla="*/ 949 h 50"/>
                  <a:gd name="T6" fmla="*/ 192 w 16"/>
                  <a:gd name="T7" fmla="*/ 0 h 50"/>
                  <a:gd name="T8" fmla="*/ 0 w 16"/>
                  <a:gd name="T9" fmla="*/ 838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0"/>
                  <a:gd name="T17" fmla="*/ 16 w 1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0">
                    <a:moveTo>
                      <a:pt x="0" y="22"/>
                    </a:moveTo>
                    <a:lnTo>
                      <a:pt x="11" y="50"/>
                    </a:lnTo>
                    <a:lnTo>
                      <a:pt x="16" y="25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0" name="Freeform 5502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05"/>
                  <a:gd name="T1" fmla="*/ 68 h 68"/>
                  <a:gd name="T2" fmla="*/ 67 w 105"/>
                  <a:gd name="T3" fmla="*/ 18 h 68"/>
                  <a:gd name="T4" fmla="*/ 105 w 105"/>
                  <a:gd name="T5" fmla="*/ 0 h 68"/>
                  <a:gd name="T6" fmla="*/ 37 w 105"/>
                  <a:gd name="T7" fmla="*/ 49 h 68"/>
                  <a:gd name="T8" fmla="*/ 0 w 105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68"/>
                    </a:moveTo>
                    <a:lnTo>
                      <a:pt x="67" y="18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1" name="Freeform 5503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7"/>
                  <a:gd name="T1" fmla="*/ 420 h 11"/>
                  <a:gd name="T2" fmla="*/ 420 w 17"/>
                  <a:gd name="T3" fmla="*/ 117 h 11"/>
                  <a:gd name="T4" fmla="*/ 649 w 17"/>
                  <a:gd name="T5" fmla="*/ 0 h 11"/>
                  <a:gd name="T6" fmla="*/ 229 w 17"/>
                  <a:gd name="T7" fmla="*/ 303 h 11"/>
                  <a:gd name="T8" fmla="*/ 0 w 17"/>
                  <a:gd name="T9" fmla="*/ 4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11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2" name="Freeform 5504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3" name="Freeform 5505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16"/>
                  <a:gd name="T1" fmla="*/ 302 h 12"/>
                  <a:gd name="T2" fmla="*/ 421 w 16"/>
                  <a:gd name="T3" fmla="*/ 456 h 12"/>
                  <a:gd name="T4" fmla="*/ 613 w 16"/>
                  <a:gd name="T5" fmla="*/ 154 h 12"/>
                  <a:gd name="T6" fmla="*/ 192 w 16"/>
                  <a:gd name="T7" fmla="*/ 0 h 12"/>
                  <a:gd name="T8" fmla="*/ 0 w 16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4" name="Freeform 5506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99"/>
                  <a:gd name="T1" fmla="*/ 123 h 290"/>
                  <a:gd name="T2" fmla="*/ 68 w 99"/>
                  <a:gd name="T3" fmla="*/ 290 h 290"/>
                  <a:gd name="T4" fmla="*/ 99 w 99"/>
                  <a:gd name="T5" fmla="*/ 117 h 290"/>
                  <a:gd name="T6" fmla="*/ 31 w 99"/>
                  <a:gd name="T7" fmla="*/ 0 h 290"/>
                  <a:gd name="T8" fmla="*/ 0 w 99"/>
                  <a:gd name="T9" fmla="*/ 123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23"/>
                    </a:moveTo>
                    <a:lnTo>
                      <a:pt x="68" y="290"/>
                    </a:lnTo>
                    <a:lnTo>
                      <a:pt x="99" y="117"/>
                    </a:lnTo>
                    <a:lnTo>
                      <a:pt x="31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B5B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5" name="Freeform 5507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16"/>
                  <a:gd name="T1" fmla="*/ 759 h 47"/>
                  <a:gd name="T2" fmla="*/ 421 w 16"/>
                  <a:gd name="T3" fmla="*/ 1789 h 47"/>
                  <a:gd name="T4" fmla="*/ 613 w 16"/>
                  <a:gd name="T5" fmla="*/ 722 h 47"/>
                  <a:gd name="T6" fmla="*/ 192 w 16"/>
                  <a:gd name="T7" fmla="*/ 0 h 47"/>
                  <a:gd name="T8" fmla="*/ 0 w 16"/>
                  <a:gd name="T9" fmla="*/ 759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20"/>
                    </a:moveTo>
                    <a:lnTo>
                      <a:pt x="11" y="47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6" name="Freeform 5508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05"/>
                  <a:gd name="T1" fmla="*/ 49 h 49"/>
                  <a:gd name="T2" fmla="*/ 68 w 105"/>
                  <a:gd name="T3" fmla="*/ 24 h 49"/>
                  <a:gd name="T4" fmla="*/ 105 w 105"/>
                  <a:gd name="T5" fmla="*/ 0 h 49"/>
                  <a:gd name="T6" fmla="*/ 37 w 105"/>
                  <a:gd name="T7" fmla="*/ 18 h 49"/>
                  <a:gd name="T8" fmla="*/ 0 w 105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49"/>
                    </a:moveTo>
                    <a:lnTo>
                      <a:pt x="68" y="24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7" name="Freeform 5509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7"/>
                  <a:gd name="T1" fmla="*/ 300 h 8"/>
                  <a:gd name="T2" fmla="*/ 420 w 17"/>
                  <a:gd name="T3" fmla="*/ 153 h 8"/>
                  <a:gd name="T4" fmla="*/ 649 w 17"/>
                  <a:gd name="T5" fmla="*/ 0 h 8"/>
                  <a:gd name="T6" fmla="*/ 229 w 17"/>
                  <a:gd name="T7" fmla="*/ 110 h 8"/>
                  <a:gd name="T8" fmla="*/ 0 w 17"/>
                  <a:gd name="T9" fmla="*/ 30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8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8" name="Freeform 5510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99"/>
                  <a:gd name="T1" fmla="*/ 50 h 81"/>
                  <a:gd name="T2" fmla="*/ 68 w 99"/>
                  <a:gd name="T3" fmla="*/ 81 h 81"/>
                  <a:gd name="T4" fmla="*/ 99 w 99"/>
                  <a:gd name="T5" fmla="*/ 31 h 81"/>
                  <a:gd name="T6" fmla="*/ 31 w 99"/>
                  <a:gd name="T7" fmla="*/ 0 h 81"/>
                  <a:gd name="T8" fmla="*/ 0 w 99"/>
                  <a:gd name="T9" fmla="*/ 5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0"/>
                    </a:moveTo>
                    <a:lnTo>
                      <a:pt x="68" y="81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9" name="Freeform 5511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16"/>
                  <a:gd name="T1" fmla="*/ 312 h 13"/>
                  <a:gd name="T2" fmla="*/ 421 w 16"/>
                  <a:gd name="T3" fmla="*/ 505 h 13"/>
                  <a:gd name="T4" fmla="*/ 613 w 16"/>
                  <a:gd name="T5" fmla="*/ 193 h 13"/>
                  <a:gd name="T6" fmla="*/ 192 w 16"/>
                  <a:gd name="T7" fmla="*/ 0 h 13"/>
                  <a:gd name="T8" fmla="*/ 0 w 16"/>
                  <a:gd name="T9" fmla="*/ 31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0" name="Freeform 5512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99"/>
                  <a:gd name="T1" fmla="*/ 99 h 222"/>
                  <a:gd name="T2" fmla="*/ 68 w 99"/>
                  <a:gd name="T3" fmla="*/ 222 h 222"/>
                  <a:gd name="T4" fmla="*/ 99 w 99"/>
                  <a:gd name="T5" fmla="*/ 56 h 222"/>
                  <a:gd name="T6" fmla="*/ 31 w 99"/>
                  <a:gd name="T7" fmla="*/ 0 h 222"/>
                  <a:gd name="T8" fmla="*/ 0 w 99"/>
                  <a:gd name="T9" fmla="*/ 99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99"/>
                    </a:moveTo>
                    <a:lnTo>
                      <a:pt x="68" y="222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1" name="Freeform 5513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16"/>
                  <a:gd name="T1" fmla="*/ 610 h 36"/>
                  <a:gd name="T2" fmla="*/ 421 w 16"/>
                  <a:gd name="T3" fmla="*/ 1369 h 36"/>
                  <a:gd name="T4" fmla="*/ 613 w 16"/>
                  <a:gd name="T5" fmla="*/ 345 h 36"/>
                  <a:gd name="T6" fmla="*/ 192 w 16"/>
                  <a:gd name="T7" fmla="*/ 0 h 36"/>
                  <a:gd name="T8" fmla="*/ 0 w 16"/>
                  <a:gd name="T9" fmla="*/ 61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6"/>
                    </a:moveTo>
                    <a:lnTo>
                      <a:pt x="11" y="36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2" name="Freeform 5514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1 h 37"/>
                  <a:gd name="T4" fmla="*/ 105 w 105"/>
                  <a:gd name="T5" fmla="*/ 0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1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3" name="Freeform 5515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7"/>
                  <a:gd name="T1" fmla="*/ 228 h 6"/>
                  <a:gd name="T2" fmla="*/ 420 w 17"/>
                  <a:gd name="T3" fmla="*/ 191 h 6"/>
                  <a:gd name="T4" fmla="*/ 649 w 17"/>
                  <a:gd name="T5" fmla="*/ 0 h 6"/>
                  <a:gd name="T6" fmla="*/ 229 w 17"/>
                  <a:gd name="T7" fmla="*/ 0 h 6"/>
                  <a:gd name="T8" fmla="*/ 0 w 17"/>
                  <a:gd name="T9" fmla="*/ 22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4" name="Freeform 5516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05"/>
                  <a:gd name="T1" fmla="*/ 62 h 105"/>
                  <a:gd name="T2" fmla="*/ 74 w 105"/>
                  <a:gd name="T3" fmla="*/ 105 h 105"/>
                  <a:gd name="T4" fmla="*/ 105 w 105"/>
                  <a:gd name="T5" fmla="*/ 50 h 105"/>
                  <a:gd name="T6" fmla="*/ 37 w 105"/>
                  <a:gd name="T7" fmla="*/ 0 h 105"/>
                  <a:gd name="T8" fmla="*/ 0 w 105"/>
                  <a:gd name="T9" fmla="*/ 6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62"/>
                    </a:moveTo>
                    <a:lnTo>
                      <a:pt x="74" y="105"/>
                    </a:lnTo>
                    <a:lnTo>
                      <a:pt x="105" y="5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5" name="Freeform 5517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7"/>
                  <a:gd name="T1" fmla="*/ 383 h 17"/>
                  <a:gd name="T2" fmla="*/ 457 w 17"/>
                  <a:gd name="T3" fmla="*/ 649 h 17"/>
                  <a:gd name="T4" fmla="*/ 649 w 17"/>
                  <a:gd name="T5" fmla="*/ 303 h 17"/>
                  <a:gd name="T6" fmla="*/ 229 w 17"/>
                  <a:gd name="T7" fmla="*/ 0 h 17"/>
                  <a:gd name="T8" fmla="*/ 0 w 17"/>
                  <a:gd name="T9" fmla="*/ 38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0"/>
                    </a:moveTo>
                    <a:lnTo>
                      <a:pt x="12" y="17"/>
                    </a:lnTo>
                    <a:lnTo>
                      <a:pt x="17" y="8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6" name="Freeform 5518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98"/>
                  <a:gd name="T1" fmla="*/ 80 h 136"/>
                  <a:gd name="T2" fmla="*/ 67 w 98"/>
                  <a:gd name="T3" fmla="*/ 136 h 136"/>
                  <a:gd name="T4" fmla="*/ 98 w 98"/>
                  <a:gd name="T5" fmla="*/ 0 h 136"/>
                  <a:gd name="T6" fmla="*/ 30 w 98"/>
                  <a:gd name="T7" fmla="*/ 19 h 136"/>
                  <a:gd name="T8" fmla="*/ 0 w 98"/>
                  <a:gd name="T9" fmla="*/ 8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80"/>
                    </a:moveTo>
                    <a:lnTo>
                      <a:pt x="67" y="136"/>
                    </a:lnTo>
                    <a:lnTo>
                      <a:pt x="98" y="0"/>
                    </a:lnTo>
                    <a:lnTo>
                      <a:pt x="30" y="19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7" name="Freeform 5519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16"/>
                  <a:gd name="T1" fmla="*/ 495 h 22"/>
                  <a:gd name="T2" fmla="*/ 410 w 16"/>
                  <a:gd name="T3" fmla="*/ 841 h 22"/>
                  <a:gd name="T4" fmla="*/ 600 w 16"/>
                  <a:gd name="T5" fmla="*/ 0 h 22"/>
                  <a:gd name="T6" fmla="*/ 190 w 16"/>
                  <a:gd name="T7" fmla="*/ 117 h 22"/>
                  <a:gd name="T8" fmla="*/ 0 w 16"/>
                  <a:gd name="T9" fmla="*/ 49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3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8" name="Freeform 5520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99"/>
                  <a:gd name="T1" fmla="*/ 81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1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2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9" name="Freeform 5521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16"/>
                  <a:gd name="T1" fmla="*/ 494 h 23"/>
                  <a:gd name="T2" fmla="*/ 421 w 16"/>
                  <a:gd name="T3" fmla="*/ 877 h 23"/>
                  <a:gd name="T4" fmla="*/ 613 w 16"/>
                  <a:gd name="T5" fmla="*/ 457 h 23"/>
                  <a:gd name="T6" fmla="*/ 192 w 16"/>
                  <a:gd name="T7" fmla="*/ 0 h 23"/>
                  <a:gd name="T8" fmla="*/ 0 w 16"/>
                  <a:gd name="T9" fmla="*/ 49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3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0" name="Freeform 5522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98"/>
                  <a:gd name="T1" fmla="*/ 111 h 111"/>
                  <a:gd name="T2" fmla="*/ 68 w 98"/>
                  <a:gd name="T3" fmla="*/ 99 h 111"/>
                  <a:gd name="T4" fmla="*/ 98 w 98"/>
                  <a:gd name="T5" fmla="*/ 0 h 111"/>
                  <a:gd name="T6" fmla="*/ 37 w 98"/>
                  <a:gd name="T7" fmla="*/ 74 h 111"/>
                  <a:gd name="T8" fmla="*/ 0 w 98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111"/>
                    </a:moveTo>
                    <a:lnTo>
                      <a:pt x="68" y="99"/>
                    </a:lnTo>
                    <a:lnTo>
                      <a:pt x="98" y="0"/>
                    </a:lnTo>
                    <a:lnTo>
                      <a:pt x="37" y="7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1" name="Freeform 5523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16"/>
                  <a:gd name="T1" fmla="*/ 684 h 18"/>
                  <a:gd name="T2" fmla="*/ 410 w 16"/>
                  <a:gd name="T3" fmla="*/ 610 h 18"/>
                  <a:gd name="T4" fmla="*/ 600 w 16"/>
                  <a:gd name="T5" fmla="*/ 0 h 18"/>
                  <a:gd name="T6" fmla="*/ 227 w 16"/>
                  <a:gd name="T7" fmla="*/ 456 h 18"/>
                  <a:gd name="T8" fmla="*/ 0 w 16"/>
                  <a:gd name="T9" fmla="*/ 6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8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2" name="Freeform 5524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99"/>
                  <a:gd name="T1" fmla="*/ 99 h 198"/>
                  <a:gd name="T2" fmla="*/ 68 w 99"/>
                  <a:gd name="T3" fmla="*/ 198 h 198"/>
                  <a:gd name="T4" fmla="*/ 99 w 99"/>
                  <a:gd name="T5" fmla="*/ 105 h 198"/>
                  <a:gd name="T6" fmla="*/ 31 w 99"/>
                  <a:gd name="T7" fmla="*/ 0 h 198"/>
                  <a:gd name="T8" fmla="*/ 0 w 99"/>
                  <a:gd name="T9" fmla="*/ 9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99"/>
                    </a:moveTo>
                    <a:lnTo>
                      <a:pt x="68" y="198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3" name="Freeform 5525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16"/>
                  <a:gd name="T1" fmla="*/ 613 h 32"/>
                  <a:gd name="T2" fmla="*/ 421 w 16"/>
                  <a:gd name="T3" fmla="*/ 1225 h 32"/>
                  <a:gd name="T4" fmla="*/ 613 w 16"/>
                  <a:gd name="T5" fmla="*/ 650 h 32"/>
                  <a:gd name="T6" fmla="*/ 192 w 16"/>
                  <a:gd name="T7" fmla="*/ 0 h 32"/>
                  <a:gd name="T8" fmla="*/ 0 w 16"/>
                  <a:gd name="T9" fmla="*/ 61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6"/>
                    </a:moveTo>
                    <a:lnTo>
                      <a:pt x="11" y="32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4" name="Freeform 5526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99"/>
                  <a:gd name="T1" fmla="*/ 117 h 117"/>
                  <a:gd name="T2" fmla="*/ 68 w 99"/>
                  <a:gd name="T3" fmla="*/ 68 h 117"/>
                  <a:gd name="T4" fmla="*/ 99 w 99"/>
                  <a:gd name="T5" fmla="*/ 0 h 117"/>
                  <a:gd name="T6" fmla="*/ 31 w 99"/>
                  <a:gd name="T7" fmla="*/ 99 h 117"/>
                  <a:gd name="T8" fmla="*/ 0 w 99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117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9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E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5" name="Freeform 5527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16"/>
                  <a:gd name="T1" fmla="*/ 720 h 19"/>
                  <a:gd name="T2" fmla="*/ 421 w 16"/>
                  <a:gd name="T3" fmla="*/ 419 h 19"/>
                  <a:gd name="T4" fmla="*/ 613 w 16"/>
                  <a:gd name="T5" fmla="*/ 0 h 19"/>
                  <a:gd name="T6" fmla="*/ 192 w 16"/>
                  <a:gd name="T7" fmla="*/ 610 h 19"/>
                  <a:gd name="T8" fmla="*/ 0 w 16"/>
                  <a:gd name="T9" fmla="*/ 72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16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6" name="Freeform 5528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7" name="Freeform 5529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8" name="Freeform 5530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05"/>
                  <a:gd name="T1" fmla="*/ 135 h 271"/>
                  <a:gd name="T2" fmla="*/ 74 w 105"/>
                  <a:gd name="T3" fmla="*/ 271 h 271"/>
                  <a:gd name="T4" fmla="*/ 105 w 105"/>
                  <a:gd name="T5" fmla="*/ 142 h 271"/>
                  <a:gd name="T6" fmla="*/ 37 w 105"/>
                  <a:gd name="T7" fmla="*/ 0 h 271"/>
                  <a:gd name="T8" fmla="*/ 0 w 105"/>
                  <a:gd name="T9" fmla="*/ 135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35"/>
                    </a:moveTo>
                    <a:lnTo>
                      <a:pt x="74" y="271"/>
                    </a:lnTo>
                    <a:lnTo>
                      <a:pt x="105" y="142"/>
                    </a:lnTo>
                    <a:lnTo>
                      <a:pt x="37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9" name="Freeform 5531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7"/>
                  <a:gd name="T1" fmla="*/ 838 h 44"/>
                  <a:gd name="T2" fmla="*/ 457 w 17"/>
                  <a:gd name="T3" fmla="*/ 1669 h 44"/>
                  <a:gd name="T4" fmla="*/ 649 w 17"/>
                  <a:gd name="T5" fmla="*/ 875 h 44"/>
                  <a:gd name="T6" fmla="*/ 229 w 17"/>
                  <a:gd name="T7" fmla="*/ 0 h 44"/>
                  <a:gd name="T8" fmla="*/ 0 w 17"/>
                  <a:gd name="T9" fmla="*/ 838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2"/>
                    </a:moveTo>
                    <a:lnTo>
                      <a:pt x="12" y="44"/>
                    </a:lnTo>
                    <a:lnTo>
                      <a:pt x="17" y="23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0" name="Freeform 5532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8 w 99"/>
                  <a:gd name="T3" fmla="*/ 43 h 105"/>
                  <a:gd name="T4" fmla="*/ 99 w 99"/>
                  <a:gd name="T5" fmla="*/ 0 h 105"/>
                  <a:gd name="T6" fmla="*/ 31 w 99"/>
                  <a:gd name="T7" fmla="*/ 92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8" y="43"/>
                    </a:lnTo>
                    <a:lnTo>
                      <a:pt x="99" y="0"/>
                    </a:lnTo>
                    <a:lnTo>
                      <a:pt x="31" y="9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1" name="Freeform 5533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16"/>
                  <a:gd name="T1" fmla="*/ 649 h 17"/>
                  <a:gd name="T2" fmla="*/ 421 w 16"/>
                  <a:gd name="T3" fmla="*/ 266 h 17"/>
                  <a:gd name="T4" fmla="*/ 613 w 16"/>
                  <a:gd name="T5" fmla="*/ 0 h 17"/>
                  <a:gd name="T6" fmla="*/ 192 w 16"/>
                  <a:gd name="T7" fmla="*/ 574 h 17"/>
                  <a:gd name="T8" fmla="*/ 0 w 16"/>
                  <a:gd name="T9" fmla="*/ 64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15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2" name="Freeform 5534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7 w 98"/>
                  <a:gd name="T3" fmla="*/ 68 h 68"/>
                  <a:gd name="T4" fmla="*/ 98 w 98"/>
                  <a:gd name="T5" fmla="*/ 25 h 68"/>
                  <a:gd name="T6" fmla="*/ 24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24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3" name="Freeform 5535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16"/>
                  <a:gd name="T1" fmla="*/ 303 h 11"/>
                  <a:gd name="T2" fmla="*/ 410 w 16"/>
                  <a:gd name="T3" fmla="*/ 420 h 11"/>
                  <a:gd name="T4" fmla="*/ 600 w 16"/>
                  <a:gd name="T5" fmla="*/ 155 h 11"/>
                  <a:gd name="T6" fmla="*/ 153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4" name="Freeform 5536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99"/>
                  <a:gd name="T1" fmla="*/ 154 h 327"/>
                  <a:gd name="T2" fmla="*/ 68 w 99"/>
                  <a:gd name="T3" fmla="*/ 327 h 327"/>
                  <a:gd name="T4" fmla="*/ 99 w 99"/>
                  <a:gd name="T5" fmla="*/ 167 h 327"/>
                  <a:gd name="T6" fmla="*/ 31 w 99"/>
                  <a:gd name="T7" fmla="*/ 0 h 327"/>
                  <a:gd name="T8" fmla="*/ 0 w 99"/>
                  <a:gd name="T9" fmla="*/ 154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154"/>
                    </a:moveTo>
                    <a:lnTo>
                      <a:pt x="68" y="327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5" name="Freeform 5537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16"/>
                  <a:gd name="T1" fmla="*/ 950 h 53"/>
                  <a:gd name="T2" fmla="*/ 421 w 16"/>
                  <a:gd name="T3" fmla="*/ 2018 h 53"/>
                  <a:gd name="T4" fmla="*/ 613 w 16"/>
                  <a:gd name="T5" fmla="*/ 1030 h 53"/>
                  <a:gd name="T6" fmla="*/ 192 w 16"/>
                  <a:gd name="T7" fmla="*/ 0 h 53"/>
                  <a:gd name="T8" fmla="*/ 0 w 16"/>
                  <a:gd name="T9" fmla="*/ 95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25"/>
                    </a:moveTo>
                    <a:lnTo>
                      <a:pt x="11" y="53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6" name="Freeform 5538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99"/>
                  <a:gd name="T1" fmla="*/ 86 h 86"/>
                  <a:gd name="T2" fmla="*/ 68 w 99"/>
                  <a:gd name="T3" fmla="*/ 31 h 86"/>
                  <a:gd name="T4" fmla="*/ 99 w 99"/>
                  <a:gd name="T5" fmla="*/ 0 h 86"/>
                  <a:gd name="T6" fmla="*/ 38 w 99"/>
                  <a:gd name="T7" fmla="*/ 68 h 86"/>
                  <a:gd name="T8" fmla="*/ 0 w 99"/>
                  <a:gd name="T9" fmla="*/ 8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86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8" y="6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7" name="Freeform 5539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16"/>
                  <a:gd name="T1" fmla="*/ 528 h 14"/>
                  <a:gd name="T2" fmla="*/ 421 w 16"/>
                  <a:gd name="T3" fmla="*/ 190 h 14"/>
                  <a:gd name="T4" fmla="*/ 613 w 16"/>
                  <a:gd name="T5" fmla="*/ 0 h 14"/>
                  <a:gd name="T6" fmla="*/ 229 w 16"/>
                  <a:gd name="T7" fmla="*/ 418 h 14"/>
                  <a:gd name="T8" fmla="*/ 0 w 16"/>
                  <a:gd name="T9" fmla="*/ 528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11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8" name="Freeform 5540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74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9" name="Freeform 5541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16"/>
                  <a:gd name="T1" fmla="*/ 303 h 11"/>
                  <a:gd name="T2" fmla="*/ 447 w 16"/>
                  <a:gd name="T3" fmla="*/ 420 h 11"/>
                  <a:gd name="T4" fmla="*/ 600 w 16"/>
                  <a:gd name="T5" fmla="*/ 155 h 11"/>
                  <a:gd name="T6" fmla="*/ 190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0" name="Freeform 5542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05"/>
                  <a:gd name="T1" fmla="*/ 173 h 352"/>
                  <a:gd name="T2" fmla="*/ 68 w 105"/>
                  <a:gd name="T3" fmla="*/ 352 h 352"/>
                  <a:gd name="T4" fmla="*/ 105 w 105"/>
                  <a:gd name="T5" fmla="*/ 167 h 352"/>
                  <a:gd name="T6" fmla="*/ 31 w 105"/>
                  <a:gd name="T7" fmla="*/ 0 h 352"/>
                  <a:gd name="T8" fmla="*/ 0 w 105"/>
                  <a:gd name="T9" fmla="*/ 173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73"/>
                    </a:moveTo>
                    <a:lnTo>
                      <a:pt x="68" y="352"/>
                    </a:lnTo>
                    <a:lnTo>
                      <a:pt x="105" y="167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1" name="Freeform 5543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7"/>
                  <a:gd name="T1" fmla="*/ 1068 h 57"/>
                  <a:gd name="T2" fmla="*/ 420 w 17"/>
                  <a:gd name="T3" fmla="*/ 2174 h 57"/>
                  <a:gd name="T4" fmla="*/ 649 w 17"/>
                  <a:gd name="T5" fmla="*/ 1031 h 57"/>
                  <a:gd name="T6" fmla="*/ 191 w 17"/>
                  <a:gd name="T7" fmla="*/ 0 h 57"/>
                  <a:gd name="T8" fmla="*/ 0 w 17"/>
                  <a:gd name="T9" fmla="*/ 1068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28"/>
                    </a:moveTo>
                    <a:lnTo>
                      <a:pt x="11" y="57"/>
                    </a:lnTo>
                    <a:lnTo>
                      <a:pt x="17" y="27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2" name="Freeform 5544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30 h 61"/>
                  <a:gd name="T4" fmla="*/ 99 w 99"/>
                  <a:gd name="T5" fmla="*/ 0 h 61"/>
                  <a:gd name="T6" fmla="*/ 37 w 99"/>
                  <a:gd name="T7" fmla="*/ 37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30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E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3" name="Freeform 5545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16"/>
                  <a:gd name="T1" fmla="*/ 372 h 10"/>
                  <a:gd name="T2" fmla="*/ 421 w 16"/>
                  <a:gd name="T3" fmla="*/ 183 h 10"/>
                  <a:gd name="T4" fmla="*/ 613 w 16"/>
                  <a:gd name="T5" fmla="*/ 0 h 10"/>
                  <a:gd name="T6" fmla="*/ 229 w 16"/>
                  <a:gd name="T7" fmla="*/ 226 h 10"/>
                  <a:gd name="T8" fmla="*/ 0 w 16"/>
                  <a:gd name="T9" fmla="*/ 37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4" name="Freeform 5546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5" name="Freeform 5547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16"/>
                  <a:gd name="T1" fmla="*/ 302 h 12"/>
                  <a:gd name="T2" fmla="*/ 421 w 16"/>
                  <a:gd name="T3" fmla="*/ 456 h 12"/>
                  <a:gd name="T4" fmla="*/ 613 w 16"/>
                  <a:gd name="T5" fmla="*/ 191 h 12"/>
                  <a:gd name="T6" fmla="*/ 192 w 16"/>
                  <a:gd name="T7" fmla="*/ 0 h 12"/>
                  <a:gd name="T8" fmla="*/ 0 w 16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6" name="Freeform 5548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05"/>
                  <a:gd name="T1" fmla="*/ 166 h 327"/>
                  <a:gd name="T2" fmla="*/ 68 w 105"/>
                  <a:gd name="T3" fmla="*/ 327 h 327"/>
                  <a:gd name="T4" fmla="*/ 105 w 105"/>
                  <a:gd name="T5" fmla="*/ 123 h 327"/>
                  <a:gd name="T6" fmla="*/ 31 w 105"/>
                  <a:gd name="T7" fmla="*/ 0 h 327"/>
                  <a:gd name="T8" fmla="*/ 0 w 105"/>
                  <a:gd name="T9" fmla="*/ 166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27"/>
                  <a:gd name="T17" fmla="*/ 105 w 105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27">
                    <a:moveTo>
                      <a:pt x="0" y="166"/>
                    </a:moveTo>
                    <a:lnTo>
                      <a:pt x="68" y="327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555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7" name="Freeform 5549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7"/>
                  <a:gd name="T1" fmla="*/ 1030 h 53"/>
                  <a:gd name="T2" fmla="*/ 420 w 17"/>
                  <a:gd name="T3" fmla="*/ 2018 h 53"/>
                  <a:gd name="T4" fmla="*/ 649 w 17"/>
                  <a:gd name="T5" fmla="*/ 759 h 53"/>
                  <a:gd name="T6" fmla="*/ 191 w 17"/>
                  <a:gd name="T7" fmla="*/ 0 h 53"/>
                  <a:gd name="T8" fmla="*/ 0 w 17"/>
                  <a:gd name="T9" fmla="*/ 103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3"/>
                  <a:gd name="T17" fmla="*/ 17 w 17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3">
                    <a:moveTo>
                      <a:pt x="0" y="27"/>
                    </a:moveTo>
                    <a:lnTo>
                      <a:pt x="11" y="53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8" name="Freeform 5550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31 h 43"/>
                  <a:gd name="T4" fmla="*/ 99 w 99"/>
                  <a:gd name="T5" fmla="*/ 0 h 43"/>
                  <a:gd name="T6" fmla="*/ 37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9" name="Freeform 5551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16"/>
                  <a:gd name="T1" fmla="*/ 264 h 7"/>
                  <a:gd name="T2" fmla="*/ 421 w 16"/>
                  <a:gd name="T3" fmla="*/ 190 h 7"/>
                  <a:gd name="T4" fmla="*/ 613 w 16"/>
                  <a:gd name="T5" fmla="*/ 0 h 7"/>
                  <a:gd name="T6" fmla="*/ 229 w 16"/>
                  <a:gd name="T7" fmla="*/ 74 h 7"/>
                  <a:gd name="T8" fmla="*/ 0 w 16"/>
                  <a:gd name="T9" fmla="*/ 26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0" name="Freeform 5552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99"/>
                  <a:gd name="T1" fmla="*/ 55 h 92"/>
                  <a:gd name="T2" fmla="*/ 68 w 99"/>
                  <a:gd name="T3" fmla="*/ 92 h 92"/>
                  <a:gd name="T4" fmla="*/ 99 w 99"/>
                  <a:gd name="T5" fmla="*/ 37 h 92"/>
                  <a:gd name="T6" fmla="*/ 31 w 99"/>
                  <a:gd name="T7" fmla="*/ 0 h 92"/>
                  <a:gd name="T8" fmla="*/ 0 w 99"/>
                  <a:gd name="T9" fmla="*/ 55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55"/>
                    </a:moveTo>
                    <a:lnTo>
                      <a:pt x="68" y="92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1" name="Freeform 5553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16"/>
                  <a:gd name="T1" fmla="*/ 337 h 15"/>
                  <a:gd name="T2" fmla="*/ 421 w 16"/>
                  <a:gd name="T3" fmla="*/ 564 h 15"/>
                  <a:gd name="T4" fmla="*/ 613 w 16"/>
                  <a:gd name="T5" fmla="*/ 227 h 15"/>
                  <a:gd name="T6" fmla="*/ 192 w 16"/>
                  <a:gd name="T7" fmla="*/ 0 h 15"/>
                  <a:gd name="T8" fmla="*/ 0 w 16"/>
                  <a:gd name="T9" fmla="*/ 33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2" name="Freeform 5554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05"/>
                  <a:gd name="T1" fmla="*/ 136 h 253"/>
                  <a:gd name="T2" fmla="*/ 68 w 105"/>
                  <a:gd name="T3" fmla="*/ 253 h 253"/>
                  <a:gd name="T4" fmla="*/ 105 w 105"/>
                  <a:gd name="T5" fmla="*/ 56 h 253"/>
                  <a:gd name="T6" fmla="*/ 31 w 105"/>
                  <a:gd name="T7" fmla="*/ 0 h 253"/>
                  <a:gd name="T8" fmla="*/ 0 w 105"/>
                  <a:gd name="T9" fmla="*/ 13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3"/>
                  <a:gd name="T17" fmla="*/ 105 w 105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3">
                    <a:moveTo>
                      <a:pt x="0" y="136"/>
                    </a:moveTo>
                    <a:lnTo>
                      <a:pt x="68" y="253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E6E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3" name="Freeform 5555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7"/>
                  <a:gd name="T1" fmla="*/ 839 h 41"/>
                  <a:gd name="T2" fmla="*/ 420 w 17"/>
                  <a:gd name="T3" fmla="*/ 1561 h 41"/>
                  <a:gd name="T4" fmla="*/ 649 w 17"/>
                  <a:gd name="T5" fmla="*/ 346 h 41"/>
                  <a:gd name="T6" fmla="*/ 191 w 17"/>
                  <a:gd name="T7" fmla="*/ 0 h 41"/>
                  <a:gd name="T8" fmla="*/ 0 w 17"/>
                  <a:gd name="T9" fmla="*/ 83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2"/>
                    </a:moveTo>
                    <a:lnTo>
                      <a:pt x="11" y="41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4" name="Freeform 5556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6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5" name="Freeform 5557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16"/>
                  <a:gd name="T1" fmla="*/ 227 h 7"/>
                  <a:gd name="T2" fmla="*/ 384 w 16"/>
                  <a:gd name="T3" fmla="*/ 264 h 7"/>
                  <a:gd name="T4" fmla="*/ 613 w 16"/>
                  <a:gd name="T5" fmla="*/ 37 h 7"/>
                  <a:gd name="T6" fmla="*/ 192 w 16"/>
                  <a:gd name="T7" fmla="*/ 0 h 7"/>
                  <a:gd name="T8" fmla="*/ 0 w 16"/>
                  <a:gd name="T9" fmla="*/ 22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6" name="Freeform 5558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99"/>
                  <a:gd name="T1" fmla="*/ 68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6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68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4A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7" name="Freeform 5559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16"/>
                  <a:gd name="T1" fmla="*/ 422 h 19"/>
                  <a:gd name="T2" fmla="*/ 421 w 16"/>
                  <a:gd name="T3" fmla="*/ 733 h 19"/>
                  <a:gd name="T4" fmla="*/ 613 w 16"/>
                  <a:gd name="T5" fmla="*/ 348 h 19"/>
                  <a:gd name="T6" fmla="*/ 192 w 16"/>
                  <a:gd name="T7" fmla="*/ 0 h 19"/>
                  <a:gd name="T8" fmla="*/ 0 w 16"/>
                  <a:gd name="T9" fmla="*/ 42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1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8" name="Freeform 5560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05"/>
                  <a:gd name="T1" fmla="*/ 118 h 167"/>
                  <a:gd name="T2" fmla="*/ 67 w 105"/>
                  <a:gd name="T3" fmla="*/ 167 h 167"/>
                  <a:gd name="T4" fmla="*/ 105 w 105"/>
                  <a:gd name="T5" fmla="*/ 0 h 167"/>
                  <a:gd name="T6" fmla="*/ 30 w 105"/>
                  <a:gd name="T7" fmla="*/ 19 h 167"/>
                  <a:gd name="T8" fmla="*/ 0 w 105"/>
                  <a:gd name="T9" fmla="*/ 118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118"/>
                    </a:moveTo>
                    <a:lnTo>
                      <a:pt x="67" y="167"/>
                    </a:lnTo>
                    <a:lnTo>
                      <a:pt x="105" y="0"/>
                    </a:lnTo>
                    <a:lnTo>
                      <a:pt x="30" y="19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9" name="Freeform 5561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7"/>
                  <a:gd name="T1" fmla="*/ 730 h 27"/>
                  <a:gd name="T2" fmla="*/ 420 w 17"/>
                  <a:gd name="T3" fmla="*/ 1033 h 27"/>
                  <a:gd name="T4" fmla="*/ 649 w 17"/>
                  <a:gd name="T5" fmla="*/ 0 h 27"/>
                  <a:gd name="T6" fmla="*/ 191 w 17"/>
                  <a:gd name="T7" fmla="*/ 118 h 27"/>
                  <a:gd name="T8" fmla="*/ 0 w 17"/>
                  <a:gd name="T9" fmla="*/ 73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9"/>
                    </a:moveTo>
                    <a:lnTo>
                      <a:pt x="11" y="27"/>
                    </a:lnTo>
                    <a:lnTo>
                      <a:pt x="17" y="0"/>
                    </a:lnTo>
                    <a:lnTo>
                      <a:pt x="5" y="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0" name="Freeform 5562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98"/>
                  <a:gd name="T1" fmla="*/ 93 h 167"/>
                  <a:gd name="T2" fmla="*/ 68 w 98"/>
                  <a:gd name="T3" fmla="*/ 167 h 167"/>
                  <a:gd name="T4" fmla="*/ 98 w 98"/>
                  <a:gd name="T5" fmla="*/ 87 h 167"/>
                  <a:gd name="T6" fmla="*/ 31 w 98"/>
                  <a:gd name="T7" fmla="*/ 0 h 167"/>
                  <a:gd name="T8" fmla="*/ 0 w 98"/>
                  <a:gd name="T9" fmla="*/ 93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7"/>
                  <a:gd name="T17" fmla="*/ 98 w 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7">
                    <a:moveTo>
                      <a:pt x="0" y="93"/>
                    </a:moveTo>
                    <a:lnTo>
                      <a:pt x="68" y="167"/>
                    </a:lnTo>
                    <a:lnTo>
                      <a:pt x="98" y="8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1" name="Freeform 5563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16"/>
                  <a:gd name="T1" fmla="*/ 575 h 27"/>
                  <a:gd name="T2" fmla="*/ 410 w 16"/>
                  <a:gd name="T3" fmla="*/ 1033 h 27"/>
                  <a:gd name="T4" fmla="*/ 600 w 16"/>
                  <a:gd name="T5" fmla="*/ 538 h 27"/>
                  <a:gd name="T6" fmla="*/ 190 w 16"/>
                  <a:gd name="T7" fmla="*/ 0 h 27"/>
                  <a:gd name="T8" fmla="*/ 0 w 16"/>
                  <a:gd name="T9" fmla="*/ 575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5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2" name="Freeform 5564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8 w 99"/>
                  <a:gd name="T3" fmla="*/ 124 h 130"/>
                  <a:gd name="T4" fmla="*/ 99 w 99"/>
                  <a:gd name="T5" fmla="*/ 0 h 130"/>
                  <a:gd name="T6" fmla="*/ 31 w 99"/>
                  <a:gd name="T7" fmla="*/ 62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6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3" name="Freeform 5565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16"/>
                  <a:gd name="T1" fmla="*/ 805 h 21"/>
                  <a:gd name="T2" fmla="*/ 421 w 16"/>
                  <a:gd name="T3" fmla="*/ 768 h 21"/>
                  <a:gd name="T4" fmla="*/ 613 w 16"/>
                  <a:gd name="T5" fmla="*/ 0 h 21"/>
                  <a:gd name="T6" fmla="*/ 192 w 16"/>
                  <a:gd name="T7" fmla="*/ 384 h 21"/>
                  <a:gd name="T8" fmla="*/ 0 w 16"/>
                  <a:gd name="T9" fmla="*/ 80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1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4" name="Freeform 5566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5" name="Freeform 5567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58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6" name="Freeform 5568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99"/>
                  <a:gd name="T1" fmla="*/ 129 h 234"/>
                  <a:gd name="T2" fmla="*/ 68 w 99"/>
                  <a:gd name="T3" fmla="*/ 234 h 234"/>
                  <a:gd name="T4" fmla="*/ 99 w 99"/>
                  <a:gd name="T5" fmla="*/ 123 h 234"/>
                  <a:gd name="T6" fmla="*/ 31 w 99"/>
                  <a:gd name="T7" fmla="*/ 0 h 234"/>
                  <a:gd name="T8" fmla="*/ 0 w 99"/>
                  <a:gd name="T9" fmla="*/ 1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4"/>
                  <a:gd name="T17" fmla="*/ 99 w 99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4">
                    <a:moveTo>
                      <a:pt x="0" y="129"/>
                    </a:moveTo>
                    <a:lnTo>
                      <a:pt x="68" y="234"/>
                    </a:lnTo>
                    <a:lnTo>
                      <a:pt x="99" y="12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7" name="Freeform 5569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16"/>
                  <a:gd name="T1" fmla="*/ 794 h 38"/>
                  <a:gd name="T2" fmla="*/ 421 w 16"/>
                  <a:gd name="T3" fmla="*/ 1441 h 38"/>
                  <a:gd name="T4" fmla="*/ 613 w 16"/>
                  <a:gd name="T5" fmla="*/ 757 h 38"/>
                  <a:gd name="T6" fmla="*/ 192 w 16"/>
                  <a:gd name="T7" fmla="*/ 0 h 38"/>
                  <a:gd name="T8" fmla="*/ 0 w 16"/>
                  <a:gd name="T9" fmla="*/ 79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1"/>
                    </a:moveTo>
                    <a:lnTo>
                      <a:pt x="11" y="38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8" name="Freeform 5570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2 w 99"/>
                  <a:gd name="T3" fmla="*/ 93 h 130"/>
                  <a:gd name="T4" fmla="*/ 99 w 99"/>
                  <a:gd name="T5" fmla="*/ 0 h 130"/>
                  <a:gd name="T6" fmla="*/ 31 w 99"/>
                  <a:gd name="T7" fmla="*/ 87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2" y="93"/>
                    </a:lnTo>
                    <a:lnTo>
                      <a:pt x="99" y="0"/>
                    </a:lnTo>
                    <a:lnTo>
                      <a:pt x="31" y="8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9" name="Freeform 5571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16"/>
                  <a:gd name="T1" fmla="*/ 805 h 21"/>
                  <a:gd name="T2" fmla="*/ 384 w 16"/>
                  <a:gd name="T3" fmla="*/ 576 h 21"/>
                  <a:gd name="T4" fmla="*/ 613 w 16"/>
                  <a:gd name="T5" fmla="*/ 0 h 21"/>
                  <a:gd name="T6" fmla="*/ 192 w 16"/>
                  <a:gd name="T7" fmla="*/ 539 h 21"/>
                  <a:gd name="T8" fmla="*/ 0 w 16"/>
                  <a:gd name="T9" fmla="*/ 80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0" y="15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0" name="Freeform 5572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1" name="Freeform 5573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2" name="Freeform 5574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99"/>
                  <a:gd name="T1" fmla="*/ 160 h 302"/>
                  <a:gd name="T2" fmla="*/ 68 w 99"/>
                  <a:gd name="T3" fmla="*/ 302 h 302"/>
                  <a:gd name="T4" fmla="*/ 99 w 99"/>
                  <a:gd name="T5" fmla="*/ 160 h 302"/>
                  <a:gd name="T6" fmla="*/ 31 w 99"/>
                  <a:gd name="T7" fmla="*/ 0 h 302"/>
                  <a:gd name="T8" fmla="*/ 0 w 99"/>
                  <a:gd name="T9" fmla="*/ 16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2"/>
                  <a:gd name="T17" fmla="*/ 99 w 99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2">
                    <a:moveTo>
                      <a:pt x="0" y="160"/>
                    </a:moveTo>
                    <a:lnTo>
                      <a:pt x="68" y="302"/>
                    </a:lnTo>
                    <a:lnTo>
                      <a:pt x="99" y="160"/>
                    </a:lnTo>
                    <a:lnTo>
                      <a:pt x="31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3" name="Freeform 5575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16"/>
                  <a:gd name="T1" fmla="*/ 986 h 49"/>
                  <a:gd name="T2" fmla="*/ 421 w 16"/>
                  <a:gd name="T3" fmla="*/ 1861 h 49"/>
                  <a:gd name="T4" fmla="*/ 613 w 16"/>
                  <a:gd name="T5" fmla="*/ 986 h 49"/>
                  <a:gd name="T6" fmla="*/ 192 w 16"/>
                  <a:gd name="T7" fmla="*/ 0 h 49"/>
                  <a:gd name="T8" fmla="*/ 0 w 16"/>
                  <a:gd name="T9" fmla="*/ 98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9"/>
                  <a:gd name="T17" fmla="*/ 16 w 1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9">
                    <a:moveTo>
                      <a:pt x="0" y="26"/>
                    </a:moveTo>
                    <a:lnTo>
                      <a:pt x="11" y="49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4" name="Freeform 5576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2 w 99"/>
                  <a:gd name="T3" fmla="*/ 61 h 105"/>
                  <a:gd name="T4" fmla="*/ 99 w 99"/>
                  <a:gd name="T5" fmla="*/ 0 h 105"/>
                  <a:gd name="T6" fmla="*/ 31 w 99"/>
                  <a:gd name="T7" fmla="*/ 74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2" y="61"/>
                    </a:lnTo>
                    <a:lnTo>
                      <a:pt x="99" y="0"/>
                    </a:lnTo>
                    <a:lnTo>
                      <a:pt x="31" y="74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5" name="Freeform 5577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16"/>
                  <a:gd name="T1" fmla="*/ 649 h 17"/>
                  <a:gd name="T2" fmla="*/ 384 w 16"/>
                  <a:gd name="T3" fmla="*/ 383 h 17"/>
                  <a:gd name="T4" fmla="*/ 613 w 16"/>
                  <a:gd name="T5" fmla="*/ 0 h 17"/>
                  <a:gd name="T6" fmla="*/ 192 w 16"/>
                  <a:gd name="T7" fmla="*/ 457 h 17"/>
                  <a:gd name="T8" fmla="*/ 0 w 16"/>
                  <a:gd name="T9" fmla="*/ 64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6" name="Freeform 5578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24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7" name="Freeform 5579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55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8" name="Freeform 5580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05"/>
                  <a:gd name="T1" fmla="*/ 185 h 358"/>
                  <a:gd name="T2" fmla="*/ 74 w 105"/>
                  <a:gd name="T3" fmla="*/ 358 h 358"/>
                  <a:gd name="T4" fmla="*/ 105 w 105"/>
                  <a:gd name="T5" fmla="*/ 172 h 358"/>
                  <a:gd name="T6" fmla="*/ 37 w 105"/>
                  <a:gd name="T7" fmla="*/ 0 h 358"/>
                  <a:gd name="T8" fmla="*/ 0 w 105"/>
                  <a:gd name="T9" fmla="*/ 18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185"/>
                    </a:moveTo>
                    <a:lnTo>
                      <a:pt x="74" y="358"/>
                    </a:lnTo>
                    <a:lnTo>
                      <a:pt x="105" y="172"/>
                    </a:lnTo>
                    <a:lnTo>
                      <a:pt x="37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4E4E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9" name="Freeform 5581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7"/>
                  <a:gd name="T1" fmla="*/ 1142 h 58"/>
                  <a:gd name="T2" fmla="*/ 457 w 17"/>
                  <a:gd name="T3" fmla="*/ 2210 h 58"/>
                  <a:gd name="T4" fmla="*/ 649 w 17"/>
                  <a:gd name="T5" fmla="*/ 1068 h 58"/>
                  <a:gd name="T6" fmla="*/ 229 w 17"/>
                  <a:gd name="T7" fmla="*/ 0 h 58"/>
                  <a:gd name="T8" fmla="*/ 0 w 17"/>
                  <a:gd name="T9" fmla="*/ 1142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0"/>
                    </a:moveTo>
                    <a:lnTo>
                      <a:pt x="12" y="58"/>
                    </a:lnTo>
                    <a:lnTo>
                      <a:pt x="17" y="28"/>
                    </a:lnTo>
                    <a:lnTo>
                      <a:pt x="6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0" name="Freeform 5582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98"/>
                  <a:gd name="T1" fmla="*/ 80 h 80"/>
                  <a:gd name="T2" fmla="*/ 61 w 98"/>
                  <a:gd name="T3" fmla="*/ 43 h 80"/>
                  <a:gd name="T4" fmla="*/ 98 w 98"/>
                  <a:gd name="T5" fmla="*/ 0 h 80"/>
                  <a:gd name="T6" fmla="*/ 31 w 98"/>
                  <a:gd name="T7" fmla="*/ 50 h 80"/>
                  <a:gd name="T8" fmla="*/ 0 w 98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80"/>
                    </a:moveTo>
                    <a:lnTo>
                      <a:pt x="61" y="43"/>
                    </a:lnTo>
                    <a:lnTo>
                      <a:pt x="98" y="0"/>
                    </a:lnTo>
                    <a:lnTo>
                      <a:pt x="31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1" name="Freeform 5583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16"/>
                  <a:gd name="T1" fmla="*/ 492 h 13"/>
                  <a:gd name="T2" fmla="*/ 374 w 16"/>
                  <a:gd name="T3" fmla="*/ 265 h 13"/>
                  <a:gd name="T4" fmla="*/ 600 w 16"/>
                  <a:gd name="T5" fmla="*/ 0 h 13"/>
                  <a:gd name="T6" fmla="*/ 190 w 16"/>
                  <a:gd name="T7" fmla="*/ 302 h 13"/>
                  <a:gd name="T8" fmla="*/ 0 w 16"/>
                  <a:gd name="T9" fmla="*/ 49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13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2" name="Freeform 5584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3" name="Freeform 5585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4" name="Freeform 5586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05"/>
                  <a:gd name="T1" fmla="*/ 204 h 383"/>
                  <a:gd name="T2" fmla="*/ 74 w 105"/>
                  <a:gd name="T3" fmla="*/ 383 h 383"/>
                  <a:gd name="T4" fmla="*/ 105 w 105"/>
                  <a:gd name="T5" fmla="*/ 167 h 383"/>
                  <a:gd name="T6" fmla="*/ 37 w 105"/>
                  <a:gd name="T7" fmla="*/ 0 h 383"/>
                  <a:gd name="T8" fmla="*/ 0 w 105"/>
                  <a:gd name="T9" fmla="*/ 20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3"/>
                  <a:gd name="T17" fmla="*/ 105 w 105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3">
                    <a:moveTo>
                      <a:pt x="0" y="204"/>
                    </a:moveTo>
                    <a:lnTo>
                      <a:pt x="74" y="383"/>
                    </a:lnTo>
                    <a:lnTo>
                      <a:pt x="105" y="167"/>
                    </a:lnTo>
                    <a:lnTo>
                      <a:pt x="37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4B4B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5" name="Freeform 5587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7"/>
                  <a:gd name="T1" fmla="*/ 1260 h 62"/>
                  <a:gd name="T2" fmla="*/ 457 w 17"/>
                  <a:gd name="T3" fmla="*/ 2366 h 62"/>
                  <a:gd name="T4" fmla="*/ 649 w 17"/>
                  <a:gd name="T5" fmla="*/ 1032 h 62"/>
                  <a:gd name="T6" fmla="*/ 229 w 17"/>
                  <a:gd name="T7" fmla="*/ 0 h 62"/>
                  <a:gd name="T8" fmla="*/ 0 w 17"/>
                  <a:gd name="T9" fmla="*/ 126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2"/>
                  <a:gd name="T17" fmla="*/ 17 w 1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2">
                    <a:moveTo>
                      <a:pt x="0" y="33"/>
                    </a:moveTo>
                    <a:lnTo>
                      <a:pt x="12" y="62"/>
                    </a:lnTo>
                    <a:lnTo>
                      <a:pt x="17" y="27"/>
                    </a:lnTo>
                    <a:lnTo>
                      <a:pt x="6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6" name="Freeform 5588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44 h 56"/>
                  <a:gd name="T4" fmla="*/ 99 w 99"/>
                  <a:gd name="T5" fmla="*/ 0 h 56"/>
                  <a:gd name="T6" fmla="*/ 31 w 99"/>
                  <a:gd name="T7" fmla="*/ 25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44"/>
                    </a:lnTo>
                    <a:lnTo>
                      <a:pt x="99" y="0"/>
                    </a:lnTo>
                    <a:lnTo>
                      <a:pt x="31" y="2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7E7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7" name="Freeform 5589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16"/>
                  <a:gd name="T1" fmla="*/ 348 h 9"/>
                  <a:gd name="T2" fmla="*/ 384 w 16"/>
                  <a:gd name="T3" fmla="*/ 274 h 9"/>
                  <a:gd name="T4" fmla="*/ 613 w 16"/>
                  <a:gd name="T5" fmla="*/ 0 h 9"/>
                  <a:gd name="T6" fmla="*/ 192 w 16"/>
                  <a:gd name="T7" fmla="*/ 156 h 9"/>
                  <a:gd name="T8" fmla="*/ 0 w 16"/>
                  <a:gd name="T9" fmla="*/ 34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8" name="Freeform 5590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9" name="Freeform 5591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16"/>
                  <a:gd name="T1" fmla="*/ 338 h 13"/>
                  <a:gd name="T2" fmla="*/ 421 w 16"/>
                  <a:gd name="T3" fmla="*/ 492 h 13"/>
                  <a:gd name="T4" fmla="*/ 613 w 16"/>
                  <a:gd name="T5" fmla="*/ 191 h 13"/>
                  <a:gd name="T6" fmla="*/ 192 w 16"/>
                  <a:gd name="T7" fmla="*/ 0 h 13"/>
                  <a:gd name="T8" fmla="*/ 0 w 16"/>
                  <a:gd name="T9" fmla="*/ 33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0" name="Freeform 5592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05"/>
                  <a:gd name="T1" fmla="*/ 197 h 352"/>
                  <a:gd name="T2" fmla="*/ 74 w 105"/>
                  <a:gd name="T3" fmla="*/ 352 h 352"/>
                  <a:gd name="T4" fmla="*/ 105 w 105"/>
                  <a:gd name="T5" fmla="*/ 123 h 352"/>
                  <a:gd name="T6" fmla="*/ 37 w 105"/>
                  <a:gd name="T7" fmla="*/ 0 h 352"/>
                  <a:gd name="T8" fmla="*/ 0 w 105"/>
                  <a:gd name="T9" fmla="*/ 19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97"/>
                    </a:moveTo>
                    <a:lnTo>
                      <a:pt x="74" y="352"/>
                    </a:lnTo>
                    <a:lnTo>
                      <a:pt x="105" y="123"/>
                    </a:lnTo>
                    <a:lnTo>
                      <a:pt x="3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575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1" name="Freeform 5593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7"/>
                  <a:gd name="T1" fmla="*/ 1223 h 57"/>
                  <a:gd name="T2" fmla="*/ 457 w 17"/>
                  <a:gd name="T3" fmla="*/ 2174 h 57"/>
                  <a:gd name="T4" fmla="*/ 649 w 17"/>
                  <a:gd name="T5" fmla="*/ 766 h 57"/>
                  <a:gd name="T6" fmla="*/ 229 w 17"/>
                  <a:gd name="T7" fmla="*/ 0 h 57"/>
                  <a:gd name="T8" fmla="*/ 0 w 17"/>
                  <a:gd name="T9" fmla="*/ 1223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32"/>
                    </a:moveTo>
                    <a:lnTo>
                      <a:pt x="12" y="57"/>
                    </a:lnTo>
                    <a:lnTo>
                      <a:pt x="17" y="20"/>
                    </a:lnTo>
                    <a:lnTo>
                      <a:pt x="6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2" name="Freeform 5594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43 h 43"/>
                  <a:gd name="T4" fmla="*/ 105 w 105"/>
                  <a:gd name="T5" fmla="*/ 0 h 43"/>
                  <a:gd name="T6" fmla="*/ 37 w 105"/>
                  <a:gd name="T7" fmla="*/ 6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43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3" name="Freeform 5595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7"/>
                  <a:gd name="T1" fmla="*/ 264 h 7"/>
                  <a:gd name="T2" fmla="*/ 420 w 17"/>
                  <a:gd name="T3" fmla="*/ 264 h 7"/>
                  <a:gd name="T4" fmla="*/ 649 w 17"/>
                  <a:gd name="T5" fmla="*/ 0 h 7"/>
                  <a:gd name="T6" fmla="*/ 229 w 17"/>
                  <a:gd name="T7" fmla="*/ 37 h 7"/>
                  <a:gd name="T8" fmla="*/ 0 w 17"/>
                  <a:gd name="T9" fmla="*/ 26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7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4" name="Freeform 5596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05"/>
                  <a:gd name="T1" fmla="*/ 62 h 99"/>
                  <a:gd name="T2" fmla="*/ 74 w 105"/>
                  <a:gd name="T3" fmla="*/ 99 h 99"/>
                  <a:gd name="T4" fmla="*/ 105 w 105"/>
                  <a:gd name="T5" fmla="*/ 43 h 99"/>
                  <a:gd name="T6" fmla="*/ 31 w 105"/>
                  <a:gd name="T7" fmla="*/ 0 h 99"/>
                  <a:gd name="T8" fmla="*/ 0 w 105"/>
                  <a:gd name="T9" fmla="*/ 62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2"/>
                    </a:moveTo>
                    <a:lnTo>
                      <a:pt x="74" y="99"/>
                    </a:lnTo>
                    <a:lnTo>
                      <a:pt x="105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5" name="Freeform 5597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7"/>
                  <a:gd name="T1" fmla="*/ 384 h 16"/>
                  <a:gd name="T2" fmla="*/ 457 w 17"/>
                  <a:gd name="T3" fmla="*/ 613 h 16"/>
                  <a:gd name="T4" fmla="*/ 649 w 17"/>
                  <a:gd name="T5" fmla="*/ 266 h 16"/>
                  <a:gd name="T6" fmla="*/ 191 w 17"/>
                  <a:gd name="T7" fmla="*/ 0 h 16"/>
                  <a:gd name="T8" fmla="*/ 0 w 17"/>
                  <a:gd name="T9" fmla="*/ 38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0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6" name="Freeform 5598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05"/>
                  <a:gd name="T1" fmla="*/ 167 h 272"/>
                  <a:gd name="T2" fmla="*/ 75 w 105"/>
                  <a:gd name="T3" fmla="*/ 272 h 272"/>
                  <a:gd name="T4" fmla="*/ 105 w 105"/>
                  <a:gd name="T5" fmla="*/ 56 h 272"/>
                  <a:gd name="T6" fmla="*/ 38 w 105"/>
                  <a:gd name="T7" fmla="*/ 0 h 272"/>
                  <a:gd name="T8" fmla="*/ 0 w 105"/>
                  <a:gd name="T9" fmla="*/ 167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2"/>
                  <a:gd name="T17" fmla="*/ 105 w 105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2">
                    <a:moveTo>
                      <a:pt x="0" y="167"/>
                    </a:moveTo>
                    <a:lnTo>
                      <a:pt x="75" y="272"/>
                    </a:lnTo>
                    <a:lnTo>
                      <a:pt x="105" y="56"/>
                    </a:lnTo>
                    <a:lnTo>
                      <a:pt x="38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37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7" name="Freeform 5599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7"/>
                  <a:gd name="T1" fmla="*/ 1032 h 44"/>
                  <a:gd name="T2" fmla="*/ 457 w 17"/>
                  <a:gd name="T3" fmla="*/ 1681 h 44"/>
                  <a:gd name="T4" fmla="*/ 649 w 17"/>
                  <a:gd name="T5" fmla="*/ 346 h 44"/>
                  <a:gd name="T6" fmla="*/ 229 w 17"/>
                  <a:gd name="T7" fmla="*/ 0 h 44"/>
                  <a:gd name="T8" fmla="*/ 0 w 17"/>
                  <a:gd name="T9" fmla="*/ 103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7"/>
                    </a:moveTo>
                    <a:lnTo>
                      <a:pt x="12" y="4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8" name="Freeform 5600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98"/>
                  <a:gd name="T1" fmla="*/ 80 h 129"/>
                  <a:gd name="T2" fmla="*/ 67 w 98"/>
                  <a:gd name="T3" fmla="*/ 129 h 129"/>
                  <a:gd name="T4" fmla="*/ 98 w 98"/>
                  <a:gd name="T5" fmla="*/ 61 h 129"/>
                  <a:gd name="T6" fmla="*/ 30 w 98"/>
                  <a:gd name="T7" fmla="*/ 0 h 129"/>
                  <a:gd name="T8" fmla="*/ 0 w 98"/>
                  <a:gd name="T9" fmla="*/ 8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9"/>
                  <a:gd name="T17" fmla="*/ 98 w 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9">
                    <a:moveTo>
                      <a:pt x="0" y="80"/>
                    </a:moveTo>
                    <a:lnTo>
                      <a:pt x="67" y="129"/>
                    </a:lnTo>
                    <a:lnTo>
                      <a:pt x="98" y="61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9" name="Freeform 5601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16"/>
                  <a:gd name="T1" fmla="*/ 491 h 21"/>
                  <a:gd name="T2" fmla="*/ 410 w 16"/>
                  <a:gd name="T3" fmla="*/ 792 h 21"/>
                  <a:gd name="T4" fmla="*/ 600 w 16"/>
                  <a:gd name="T5" fmla="*/ 375 h 21"/>
                  <a:gd name="T6" fmla="*/ 190 w 16"/>
                  <a:gd name="T7" fmla="*/ 0 h 21"/>
                  <a:gd name="T8" fmla="*/ 0 w 16"/>
                  <a:gd name="T9" fmla="*/ 49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3"/>
                    </a:moveTo>
                    <a:lnTo>
                      <a:pt x="11" y="21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80" name="Freeform 5602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99"/>
                  <a:gd name="T1" fmla="*/ 136 h 179"/>
                  <a:gd name="T2" fmla="*/ 68 w 99"/>
                  <a:gd name="T3" fmla="*/ 179 h 179"/>
                  <a:gd name="T4" fmla="*/ 99 w 99"/>
                  <a:gd name="T5" fmla="*/ 0 h 179"/>
                  <a:gd name="T6" fmla="*/ 31 w 99"/>
                  <a:gd name="T7" fmla="*/ 12 h 179"/>
                  <a:gd name="T8" fmla="*/ 0 w 99"/>
                  <a:gd name="T9" fmla="*/ 13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36"/>
                    </a:moveTo>
                    <a:lnTo>
                      <a:pt x="68" y="179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81" name="Freeform 5603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16"/>
                  <a:gd name="T1" fmla="*/ 839 h 29"/>
                  <a:gd name="T2" fmla="*/ 421 w 16"/>
                  <a:gd name="T3" fmla="*/ 1105 h 29"/>
                  <a:gd name="T4" fmla="*/ 613 w 16"/>
                  <a:gd name="T5" fmla="*/ 0 h 29"/>
                  <a:gd name="T6" fmla="*/ 192 w 16"/>
                  <a:gd name="T7" fmla="*/ 74 h 29"/>
                  <a:gd name="T8" fmla="*/ 0 w 16"/>
                  <a:gd name="T9" fmla="*/ 83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2"/>
                    </a:moveTo>
                    <a:lnTo>
                      <a:pt x="11" y="29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82" name="Freeform 5604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185 h 185"/>
                  <a:gd name="T4" fmla="*/ 99 w 99"/>
                  <a:gd name="T5" fmla="*/ 99 h 185"/>
                  <a:gd name="T6" fmla="*/ 31 w 99"/>
                  <a:gd name="T7" fmla="*/ 0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185"/>
                    </a:lnTo>
                    <a:lnTo>
                      <a:pt x="99" y="99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83" name="Freeform 5605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16"/>
                  <a:gd name="T1" fmla="*/ 685 h 30"/>
                  <a:gd name="T2" fmla="*/ 421 w 16"/>
                  <a:gd name="T3" fmla="*/ 1141 h 30"/>
                  <a:gd name="T4" fmla="*/ 613 w 16"/>
                  <a:gd name="T5" fmla="*/ 611 h 30"/>
                  <a:gd name="T6" fmla="*/ 192 w 16"/>
                  <a:gd name="T7" fmla="*/ 0 h 30"/>
                  <a:gd name="T8" fmla="*/ 0 w 16"/>
                  <a:gd name="T9" fmla="*/ 68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30"/>
                    </a:lnTo>
                    <a:lnTo>
                      <a:pt x="16" y="16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84" name="Freeform 5606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05"/>
                  <a:gd name="T1" fmla="*/ 142 h 142"/>
                  <a:gd name="T2" fmla="*/ 74 w 105"/>
                  <a:gd name="T3" fmla="*/ 136 h 142"/>
                  <a:gd name="T4" fmla="*/ 105 w 105"/>
                  <a:gd name="T5" fmla="*/ 0 h 142"/>
                  <a:gd name="T6" fmla="*/ 37 w 105"/>
                  <a:gd name="T7" fmla="*/ 49 h 142"/>
                  <a:gd name="T8" fmla="*/ 0 w 105"/>
                  <a:gd name="T9" fmla="*/ 14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42"/>
                    </a:moveTo>
                    <a:lnTo>
                      <a:pt x="74" y="136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85" name="Freeform 5607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7"/>
                  <a:gd name="T1" fmla="*/ 877 h 23"/>
                  <a:gd name="T2" fmla="*/ 457 w 17"/>
                  <a:gd name="T3" fmla="*/ 840 h 23"/>
                  <a:gd name="T4" fmla="*/ 649 w 17"/>
                  <a:gd name="T5" fmla="*/ 0 h 23"/>
                  <a:gd name="T6" fmla="*/ 229 w 17"/>
                  <a:gd name="T7" fmla="*/ 303 h 23"/>
                  <a:gd name="T8" fmla="*/ 0 w 17"/>
                  <a:gd name="T9" fmla="*/ 87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3"/>
                    </a:moveTo>
                    <a:lnTo>
                      <a:pt x="12" y="22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86" name="Freeform 5608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87" name="Freeform 5609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88" name="Freeform 5610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254 h 254"/>
                  <a:gd name="T4" fmla="*/ 105 w 105"/>
                  <a:gd name="T5" fmla="*/ 136 h 254"/>
                  <a:gd name="T6" fmla="*/ 31 w 105"/>
                  <a:gd name="T7" fmla="*/ 0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254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89" name="Freeform 5611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7"/>
                  <a:gd name="T1" fmla="*/ 880 h 41"/>
                  <a:gd name="T2" fmla="*/ 420 w 17"/>
                  <a:gd name="T3" fmla="*/ 1574 h 41"/>
                  <a:gd name="T4" fmla="*/ 649 w 17"/>
                  <a:gd name="T5" fmla="*/ 843 h 41"/>
                  <a:gd name="T6" fmla="*/ 191 w 17"/>
                  <a:gd name="T7" fmla="*/ 0 h 41"/>
                  <a:gd name="T8" fmla="*/ 0 w 17"/>
                  <a:gd name="T9" fmla="*/ 88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41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0" name="Freeform 5612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05"/>
                  <a:gd name="T1" fmla="*/ 123 h 123"/>
                  <a:gd name="T2" fmla="*/ 68 w 105"/>
                  <a:gd name="T3" fmla="*/ 99 h 123"/>
                  <a:gd name="T4" fmla="*/ 105 w 105"/>
                  <a:gd name="T5" fmla="*/ 0 h 123"/>
                  <a:gd name="T6" fmla="*/ 37 w 105"/>
                  <a:gd name="T7" fmla="*/ 62 h 123"/>
                  <a:gd name="T8" fmla="*/ 0 w 105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3"/>
                    </a:moveTo>
                    <a:lnTo>
                      <a:pt x="68" y="99"/>
                    </a:lnTo>
                    <a:lnTo>
                      <a:pt x="105" y="0"/>
                    </a:lnTo>
                    <a:lnTo>
                      <a:pt x="37" y="6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1" name="Freeform 5613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7"/>
                  <a:gd name="T1" fmla="*/ 756 h 20"/>
                  <a:gd name="T2" fmla="*/ 420 w 17"/>
                  <a:gd name="T3" fmla="*/ 603 h 20"/>
                  <a:gd name="T4" fmla="*/ 649 w 17"/>
                  <a:gd name="T5" fmla="*/ 0 h 20"/>
                  <a:gd name="T6" fmla="*/ 229 w 17"/>
                  <a:gd name="T7" fmla="*/ 375 h 20"/>
                  <a:gd name="T8" fmla="*/ 0 w 17"/>
                  <a:gd name="T9" fmla="*/ 756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0"/>
                    </a:moveTo>
                    <a:lnTo>
                      <a:pt x="11" y="16"/>
                    </a:lnTo>
                    <a:lnTo>
                      <a:pt x="17" y="0"/>
                    </a:lnTo>
                    <a:lnTo>
                      <a:pt x="6" y="1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2" name="Freeform 5614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3" name="Freeform 5615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4" name="Freeform 5616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99"/>
                  <a:gd name="T1" fmla="*/ 186 h 334"/>
                  <a:gd name="T2" fmla="*/ 68 w 99"/>
                  <a:gd name="T3" fmla="*/ 334 h 334"/>
                  <a:gd name="T4" fmla="*/ 99 w 99"/>
                  <a:gd name="T5" fmla="*/ 173 h 334"/>
                  <a:gd name="T6" fmla="*/ 31 w 99"/>
                  <a:gd name="T7" fmla="*/ 0 h 334"/>
                  <a:gd name="T8" fmla="*/ 0 w 99"/>
                  <a:gd name="T9" fmla="*/ 186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4"/>
                  <a:gd name="T17" fmla="*/ 99 w 99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4">
                    <a:moveTo>
                      <a:pt x="0" y="186"/>
                    </a:moveTo>
                    <a:lnTo>
                      <a:pt x="68" y="334"/>
                    </a:lnTo>
                    <a:lnTo>
                      <a:pt x="99" y="173"/>
                    </a:lnTo>
                    <a:lnTo>
                      <a:pt x="31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25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5" name="Freeform 5617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16"/>
                  <a:gd name="T1" fmla="*/ 1150 h 54"/>
                  <a:gd name="T2" fmla="*/ 421 w 16"/>
                  <a:gd name="T3" fmla="*/ 2066 h 54"/>
                  <a:gd name="T4" fmla="*/ 613 w 16"/>
                  <a:gd name="T5" fmla="*/ 1070 h 54"/>
                  <a:gd name="T6" fmla="*/ 192 w 16"/>
                  <a:gd name="T7" fmla="*/ 0 h 54"/>
                  <a:gd name="T8" fmla="*/ 0 w 16"/>
                  <a:gd name="T9" fmla="*/ 115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0"/>
                    </a:moveTo>
                    <a:lnTo>
                      <a:pt x="11" y="54"/>
                    </a:lnTo>
                    <a:lnTo>
                      <a:pt x="16" y="28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6" name="Freeform 5618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05"/>
                  <a:gd name="T1" fmla="*/ 98 h 98"/>
                  <a:gd name="T2" fmla="*/ 68 w 105"/>
                  <a:gd name="T3" fmla="*/ 74 h 98"/>
                  <a:gd name="T4" fmla="*/ 105 w 105"/>
                  <a:gd name="T5" fmla="*/ 0 h 98"/>
                  <a:gd name="T6" fmla="*/ 37 w 105"/>
                  <a:gd name="T7" fmla="*/ 55 h 98"/>
                  <a:gd name="T8" fmla="*/ 0 w 105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98"/>
                    </a:moveTo>
                    <a:lnTo>
                      <a:pt x="68" y="74"/>
                    </a:lnTo>
                    <a:lnTo>
                      <a:pt x="105" y="0"/>
                    </a:lnTo>
                    <a:lnTo>
                      <a:pt x="37" y="5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7" name="Freeform 5619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7"/>
                  <a:gd name="T1" fmla="*/ 600 h 16"/>
                  <a:gd name="T2" fmla="*/ 420 w 17"/>
                  <a:gd name="T3" fmla="*/ 447 h 16"/>
                  <a:gd name="T4" fmla="*/ 649 w 17"/>
                  <a:gd name="T5" fmla="*/ 0 h 16"/>
                  <a:gd name="T6" fmla="*/ 229 w 17"/>
                  <a:gd name="T7" fmla="*/ 337 h 16"/>
                  <a:gd name="T8" fmla="*/ 0 w 17"/>
                  <a:gd name="T9" fmla="*/ 60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6"/>
                    </a:moveTo>
                    <a:lnTo>
                      <a:pt x="11" y="12"/>
                    </a:lnTo>
                    <a:lnTo>
                      <a:pt x="17" y="0"/>
                    </a:lnTo>
                    <a:lnTo>
                      <a:pt x="6" y="9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8" name="Freeform 5620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9" name="Freeform 5621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0" name="Freeform 5622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99"/>
                  <a:gd name="T1" fmla="*/ 216 h 383"/>
                  <a:gd name="T2" fmla="*/ 68 w 99"/>
                  <a:gd name="T3" fmla="*/ 383 h 383"/>
                  <a:gd name="T4" fmla="*/ 99 w 99"/>
                  <a:gd name="T5" fmla="*/ 179 h 383"/>
                  <a:gd name="T6" fmla="*/ 31 w 99"/>
                  <a:gd name="T7" fmla="*/ 0 h 383"/>
                  <a:gd name="T8" fmla="*/ 0 w 99"/>
                  <a:gd name="T9" fmla="*/ 216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83"/>
                  <a:gd name="T17" fmla="*/ 99 w 99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83">
                    <a:moveTo>
                      <a:pt x="0" y="216"/>
                    </a:moveTo>
                    <a:lnTo>
                      <a:pt x="68" y="383"/>
                    </a:lnTo>
                    <a:lnTo>
                      <a:pt x="99" y="179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B4B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1" name="Freeform 5623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16"/>
                  <a:gd name="T1" fmla="*/ 1334 h 62"/>
                  <a:gd name="T2" fmla="*/ 421 w 16"/>
                  <a:gd name="T3" fmla="*/ 2366 h 62"/>
                  <a:gd name="T4" fmla="*/ 613 w 16"/>
                  <a:gd name="T5" fmla="*/ 1106 h 62"/>
                  <a:gd name="T6" fmla="*/ 192 w 16"/>
                  <a:gd name="T7" fmla="*/ 0 h 62"/>
                  <a:gd name="T8" fmla="*/ 0 w 16"/>
                  <a:gd name="T9" fmla="*/ 133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5"/>
                    </a:moveTo>
                    <a:lnTo>
                      <a:pt x="11" y="62"/>
                    </a:lnTo>
                    <a:lnTo>
                      <a:pt x="16" y="2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2" name="Freeform 5624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05"/>
                  <a:gd name="T1" fmla="*/ 75 h 75"/>
                  <a:gd name="T2" fmla="*/ 68 w 105"/>
                  <a:gd name="T3" fmla="*/ 56 h 75"/>
                  <a:gd name="T4" fmla="*/ 105 w 105"/>
                  <a:gd name="T5" fmla="*/ 0 h 75"/>
                  <a:gd name="T6" fmla="*/ 37 w 105"/>
                  <a:gd name="T7" fmla="*/ 31 h 75"/>
                  <a:gd name="T8" fmla="*/ 0 w 10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75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7" y="3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3" name="Freeform 5625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7"/>
                  <a:gd name="T1" fmla="*/ 469 h 12"/>
                  <a:gd name="T2" fmla="*/ 420 w 17"/>
                  <a:gd name="T3" fmla="*/ 350 h 12"/>
                  <a:gd name="T4" fmla="*/ 649 w 17"/>
                  <a:gd name="T5" fmla="*/ 0 h 12"/>
                  <a:gd name="T6" fmla="*/ 229 w 17"/>
                  <a:gd name="T7" fmla="*/ 194 h 12"/>
                  <a:gd name="T8" fmla="*/ 0 w 17"/>
                  <a:gd name="T9" fmla="*/ 46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2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4" name="Freeform 5626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5" name="Freeform 5627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16"/>
                  <a:gd name="T1" fmla="*/ 302 h 12"/>
                  <a:gd name="T2" fmla="*/ 421 w 16"/>
                  <a:gd name="T3" fmla="*/ 456 h 12"/>
                  <a:gd name="T4" fmla="*/ 613 w 16"/>
                  <a:gd name="T5" fmla="*/ 154 h 12"/>
                  <a:gd name="T6" fmla="*/ 192 w 16"/>
                  <a:gd name="T7" fmla="*/ 0 h 12"/>
                  <a:gd name="T8" fmla="*/ 0 w 16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6" name="Freeform 5628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99"/>
                  <a:gd name="T1" fmla="*/ 229 h 395"/>
                  <a:gd name="T2" fmla="*/ 68 w 99"/>
                  <a:gd name="T3" fmla="*/ 395 h 395"/>
                  <a:gd name="T4" fmla="*/ 99 w 99"/>
                  <a:gd name="T5" fmla="*/ 161 h 395"/>
                  <a:gd name="T6" fmla="*/ 31 w 99"/>
                  <a:gd name="T7" fmla="*/ 0 h 395"/>
                  <a:gd name="T8" fmla="*/ 0 w 99"/>
                  <a:gd name="T9" fmla="*/ 229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0" y="229"/>
                    </a:moveTo>
                    <a:lnTo>
                      <a:pt x="68" y="395"/>
                    </a:lnTo>
                    <a:lnTo>
                      <a:pt x="99" y="161"/>
                    </a:lnTo>
                    <a:lnTo>
                      <a:pt x="31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4E4E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7" name="Freeform 5629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16"/>
                  <a:gd name="T1" fmla="*/ 1407 h 64"/>
                  <a:gd name="T2" fmla="*/ 421 w 16"/>
                  <a:gd name="T3" fmla="*/ 2438 h 64"/>
                  <a:gd name="T4" fmla="*/ 613 w 16"/>
                  <a:gd name="T5" fmla="*/ 987 h 64"/>
                  <a:gd name="T6" fmla="*/ 192 w 16"/>
                  <a:gd name="T7" fmla="*/ 0 h 64"/>
                  <a:gd name="T8" fmla="*/ 0 w 16"/>
                  <a:gd name="T9" fmla="*/ 1407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4"/>
                  <a:gd name="T17" fmla="*/ 16 w 1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4">
                    <a:moveTo>
                      <a:pt x="0" y="37"/>
                    </a:moveTo>
                    <a:lnTo>
                      <a:pt x="11" y="64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8" name="Freeform 5630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05"/>
                  <a:gd name="T1" fmla="*/ 55 h 55"/>
                  <a:gd name="T2" fmla="*/ 68 w 105"/>
                  <a:gd name="T3" fmla="*/ 49 h 55"/>
                  <a:gd name="T4" fmla="*/ 105 w 105"/>
                  <a:gd name="T5" fmla="*/ 0 h 55"/>
                  <a:gd name="T6" fmla="*/ 37 w 105"/>
                  <a:gd name="T7" fmla="*/ 12 h 55"/>
                  <a:gd name="T8" fmla="*/ 0 w 105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55"/>
                    </a:moveTo>
                    <a:lnTo>
                      <a:pt x="68" y="49"/>
                    </a:lnTo>
                    <a:lnTo>
                      <a:pt x="105" y="0"/>
                    </a:lnTo>
                    <a:lnTo>
                      <a:pt x="37" y="1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9" name="Freeform 5631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7"/>
                  <a:gd name="T1" fmla="*/ 336 h 9"/>
                  <a:gd name="T2" fmla="*/ 420 w 17"/>
                  <a:gd name="T3" fmla="*/ 299 h 9"/>
                  <a:gd name="T4" fmla="*/ 649 w 17"/>
                  <a:gd name="T5" fmla="*/ 0 h 9"/>
                  <a:gd name="T6" fmla="*/ 229 w 17"/>
                  <a:gd name="T7" fmla="*/ 73 h 9"/>
                  <a:gd name="T8" fmla="*/ 0 w 17"/>
                  <a:gd name="T9" fmla="*/ 33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9"/>
                    </a:moveTo>
                    <a:lnTo>
                      <a:pt x="11" y="8"/>
                    </a:lnTo>
                    <a:lnTo>
                      <a:pt x="17" y="0"/>
                    </a:lnTo>
                    <a:lnTo>
                      <a:pt x="6" y="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0" name="Freeform 5632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37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1" name="Freeform 5633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16"/>
                  <a:gd name="T1" fmla="*/ 349 h 13"/>
                  <a:gd name="T2" fmla="*/ 421 w 16"/>
                  <a:gd name="T3" fmla="*/ 505 h 13"/>
                  <a:gd name="T4" fmla="*/ 613 w 16"/>
                  <a:gd name="T5" fmla="*/ 231 h 13"/>
                  <a:gd name="T6" fmla="*/ 192 w 16"/>
                  <a:gd name="T7" fmla="*/ 0 h 13"/>
                  <a:gd name="T8" fmla="*/ 0 w 16"/>
                  <a:gd name="T9" fmla="*/ 34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2" name="Freeform 5634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98"/>
                  <a:gd name="T1" fmla="*/ 216 h 358"/>
                  <a:gd name="T2" fmla="*/ 67 w 98"/>
                  <a:gd name="T3" fmla="*/ 358 h 358"/>
                  <a:gd name="T4" fmla="*/ 98 w 98"/>
                  <a:gd name="T5" fmla="*/ 117 h 358"/>
                  <a:gd name="T6" fmla="*/ 30 w 98"/>
                  <a:gd name="T7" fmla="*/ 0 h 358"/>
                  <a:gd name="T8" fmla="*/ 0 w 98"/>
                  <a:gd name="T9" fmla="*/ 216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58"/>
                  <a:gd name="T17" fmla="*/ 98 w 98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58">
                    <a:moveTo>
                      <a:pt x="0" y="216"/>
                    </a:moveTo>
                    <a:lnTo>
                      <a:pt x="67" y="358"/>
                    </a:lnTo>
                    <a:lnTo>
                      <a:pt x="98" y="117"/>
                    </a:lnTo>
                    <a:lnTo>
                      <a:pt x="30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D5D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3" name="Freeform 5635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16"/>
                  <a:gd name="T1" fmla="*/ 1333 h 58"/>
                  <a:gd name="T2" fmla="*/ 410 w 16"/>
                  <a:gd name="T3" fmla="*/ 2210 h 58"/>
                  <a:gd name="T4" fmla="*/ 600 w 16"/>
                  <a:gd name="T5" fmla="*/ 722 h 58"/>
                  <a:gd name="T6" fmla="*/ 190 w 16"/>
                  <a:gd name="T7" fmla="*/ 0 h 58"/>
                  <a:gd name="T8" fmla="*/ 0 w 16"/>
                  <a:gd name="T9" fmla="*/ 1333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8"/>
                  <a:gd name="T17" fmla="*/ 16 w 1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8">
                    <a:moveTo>
                      <a:pt x="0" y="35"/>
                    </a:moveTo>
                    <a:lnTo>
                      <a:pt x="11" y="58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4" name="Freeform 5636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99"/>
                  <a:gd name="T1" fmla="*/ 44 h 50"/>
                  <a:gd name="T2" fmla="*/ 68 w 99"/>
                  <a:gd name="T3" fmla="*/ 50 h 50"/>
                  <a:gd name="T4" fmla="*/ 99 w 99"/>
                  <a:gd name="T5" fmla="*/ 6 h 50"/>
                  <a:gd name="T6" fmla="*/ 37 w 99"/>
                  <a:gd name="T7" fmla="*/ 0 h 50"/>
                  <a:gd name="T8" fmla="*/ 0 w 99"/>
                  <a:gd name="T9" fmla="*/ 44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44"/>
                    </a:moveTo>
                    <a:lnTo>
                      <a:pt x="68" y="50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5" name="Freeform 5637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16"/>
                  <a:gd name="T1" fmla="*/ 275 h 8"/>
                  <a:gd name="T2" fmla="*/ 421 w 16"/>
                  <a:gd name="T3" fmla="*/ 312 h 8"/>
                  <a:gd name="T4" fmla="*/ 613 w 16"/>
                  <a:gd name="T5" fmla="*/ 37 h 8"/>
                  <a:gd name="T6" fmla="*/ 229 w 16"/>
                  <a:gd name="T7" fmla="*/ 0 h 8"/>
                  <a:gd name="T8" fmla="*/ 0 w 16"/>
                  <a:gd name="T9" fmla="*/ 27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7"/>
                    </a:moveTo>
                    <a:lnTo>
                      <a:pt x="11" y="8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6" name="Freeform 5638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99"/>
                  <a:gd name="T1" fmla="*/ 68 h 105"/>
                  <a:gd name="T2" fmla="*/ 68 w 99"/>
                  <a:gd name="T3" fmla="*/ 105 h 105"/>
                  <a:gd name="T4" fmla="*/ 99 w 99"/>
                  <a:gd name="T5" fmla="*/ 50 h 105"/>
                  <a:gd name="T6" fmla="*/ 31 w 99"/>
                  <a:gd name="T7" fmla="*/ 0 h 105"/>
                  <a:gd name="T8" fmla="*/ 0 w 99"/>
                  <a:gd name="T9" fmla="*/ 68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68"/>
                    </a:moveTo>
                    <a:lnTo>
                      <a:pt x="68" y="105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7" name="Freeform 5639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16"/>
                  <a:gd name="T1" fmla="*/ 420 h 17"/>
                  <a:gd name="T2" fmla="*/ 421 w 16"/>
                  <a:gd name="T3" fmla="*/ 649 h 17"/>
                  <a:gd name="T4" fmla="*/ 613 w 16"/>
                  <a:gd name="T5" fmla="*/ 303 h 17"/>
                  <a:gd name="T6" fmla="*/ 192 w 16"/>
                  <a:gd name="T7" fmla="*/ 0 h 17"/>
                  <a:gd name="T8" fmla="*/ 0 w 16"/>
                  <a:gd name="T9" fmla="*/ 42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1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8" name="Freeform 5640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98"/>
                  <a:gd name="T1" fmla="*/ 179 h 271"/>
                  <a:gd name="T2" fmla="*/ 68 w 98"/>
                  <a:gd name="T3" fmla="*/ 271 h 271"/>
                  <a:gd name="T4" fmla="*/ 98 w 98"/>
                  <a:gd name="T5" fmla="*/ 49 h 271"/>
                  <a:gd name="T6" fmla="*/ 31 w 98"/>
                  <a:gd name="T7" fmla="*/ 0 h 271"/>
                  <a:gd name="T8" fmla="*/ 0 w 98"/>
                  <a:gd name="T9" fmla="*/ 179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1"/>
                  <a:gd name="T17" fmla="*/ 98 w 98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1">
                    <a:moveTo>
                      <a:pt x="0" y="179"/>
                    </a:moveTo>
                    <a:lnTo>
                      <a:pt x="68" y="27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787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9" name="Freeform 5641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16"/>
                  <a:gd name="T1" fmla="*/ 1102 h 44"/>
                  <a:gd name="T2" fmla="*/ 410 w 16"/>
                  <a:gd name="T3" fmla="*/ 1669 h 44"/>
                  <a:gd name="T4" fmla="*/ 600 w 16"/>
                  <a:gd name="T5" fmla="*/ 302 h 44"/>
                  <a:gd name="T6" fmla="*/ 190 w 16"/>
                  <a:gd name="T7" fmla="*/ 0 h 44"/>
                  <a:gd name="T8" fmla="*/ 0 w 16"/>
                  <a:gd name="T9" fmla="*/ 110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9"/>
                    </a:moveTo>
                    <a:lnTo>
                      <a:pt x="11" y="44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0" name="Freeform 5642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99"/>
                  <a:gd name="T1" fmla="*/ 86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6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6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2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1" name="Freeform 5643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16"/>
                  <a:gd name="T1" fmla="*/ 531 h 23"/>
                  <a:gd name="T2" fmla="*/ 421 w 16"/>
                  <a:gd name="T3" fmla="*/ 877 h 23"/>
                  <a:gd name="T4" fmla="*/ 613 w 16"/>
                  <a:gd name="T5" fmla="*/ 457 h 23"/>
                  <a:gd name="T6" fmla="*/ 192 w 16"/>
                  <a:gd name="T7" fmla="*/ 0 h 23"/>
                  <a:gd name="T8" fmla="*/ 0 w 16"/>
                  <a:gd name="T9" fmla="*/ 53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4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2" name="Freeform 5644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0 h 185"/>
                  <a:gd name="T6" fmla="*/ 31 w 99"/>
                  <a:gd name="T7" fmla="*/ 6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3" name="Freeform 5645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16"/>
                  <a:gd name="T1" fmla="*/ 876 h 30"/>
                  <a:gd name="T2" fmla="*/ 421 w 16"/>
                  <a:gd name="T3" fmla="*/ 1141 h 30"/>
                  <a:gd name="T4" fmla="*/ 613 w 16"/>
                  <a:gd name="T5" fmla="*/ 0 h 30"/>
                  <a:gd name="T6" fmla="*/ 192 w 16"/>
                  <a:gd name="T7" fmla="*/ 37 h 30"/>
                  <a:gd name="T8" fmla="*/ 0 w 16"/>
                  <a:gd name="T9" fmla="*/ 87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4" name="Freeform 5646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5" name="Freeform 5647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6" name="Freeform 5648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05"/>
                  <a:gd name="T1" fmla="*/ 118 h 198"/>
                  <a:gd name="T2" fmla="*/ 68 w 105"/>
                  <a:gd name="T3" fmla="*/ 198 h 198"/>
                  <a:gd name="T4" fmla="*/ 105 w 105"/>
                  <a:gd name="T5" fmla="*/ 105 h 198"/>
                  <a:gd name="T6" fmla="*/ 37 w 105"/>
                  <a:gd name="T7" fmla="*/ 0 h 198"/>
                  <a:gd name="T8" fmla="*/ 0 w 105"/>
                  <a:gd name="T9" fmla="*/ 118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98"/>
                  <a:gd name="T17" fmla="*/ 105 w 10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98">
                    <a:moveTo>
                      <a:pt x="0" y="118"/>
                    </a:moveTo>
                    <a:lnTo>
                      <a:pt x="68" y="198"/>
                    </a:lnTo>
                    <a:lnTo>
                      <a:pt x="105" y="105"/>
                    </a:lnTo>
                    <a:lnTo>
                      <a:pt x="37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7474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7" name="Freeform 5649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7"/>
                  <a:gd name="T1" fmla="*/ 730 h 32"/>
                  <a:gd name="T2" fmla="*/ 420 w 17"/>
                  <a:gd name="T3" fmla="*/ 1225 h 32"/>
                  <a:gd name="T4" fmla="*/ 649 w 17"/>
                  <a:gd name="T5" fmla="*/ 650 h 32"/>
                  <a:gd name="T6" fmla="*/ 229 w 17"/>
                  <a:gd name="T7" fmla="*/ 0 h 32"/>
                  <a:gd name="T8" fmla="*/ 0 w 17"/>
                  <a:gd name="T9" fmla="*/ 73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19"/>
                    </a:moveTo>
                    <a:lnTo>
                      <a:pt x="11" y="32"/>
                    </a:lnTo>
                    <a:lnTo>
                      <a:pt x="17" y="17"/>
                    </a:lnTo>
                    <a:lnTo>
                      <a:pt x="6" y="0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8" name="Freeform 5650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99"/>
                  <a:gd name="T1" fmla="*/ 136 h 136"/>
                  <a:gd name="T2" fmla="*/ 68 w 99"/>
                  <a:gd name="T3" fmla="*/ 136 h 136"/>
                  <a:gd name="T4" fmla="*/ 99 w 99"/>
                  <a:gd name="T5" fmla="*/ 0 h 136"/>
                  <a:gd name="T6" fmla="*/ 37 w 99"/>
                  <a:gd name="T7" fmla="*/ 37 h 136"/>
                  <a:gd name="T8" fmla="*/ 0 w 99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36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D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9" name="Freeform 5651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16"/>
                  <a:gd name="T1" fmla="*/ 841 h 22"/>
                  <a:gd name="T2" fmla="*/ 421 w 16"/>
                  <a:gd name="T3" fmla="*/ 841 h 22"/>
                  <a:gd name="T4" fmla="*/ 613 w 16"/>
                  <a:gd name="T5" fmla="*/ 0 h 22"/>
                  <a:gd name="T6" fmla="*/ 229 w 16"/>
                  <a:gd name="T7" fmla="*/ 229 h 22"/>
                  <a:gd name="T8" fmla="*/ 0 w 16"/>
                  <a:gd name="T9" fmla="*/ 84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2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30" name="Freeform 5652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31" name="Freeform 5653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32" name="Freeform 5654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99"/>
                  <a:gd name="T1" fmla="*/ 161 h 272"/>
                  <a:gd name="T2" fmla="*/ 68 w 99"/>
                  <a:gd name="T3" fmla="*/ 272 h 272"/>
                  <a:gd name="T4" fmla="*/ 99 w 99"/>
                  <a:gd name="T5" fmla="*/ 142 h 272"/>
                  <a:gd name="T6" fmla="*/ 31 w 99"/>
                  <a:gd name="T7" fmla="*/ 0 h 272"/>
                  <a:gd name="T8" fmla="*/ 0 w 99"/>
                  <a:gd name="T9" fmla="*/ 161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72"/>
                  <a:gd name="T17" fmla="*/ 99 w 99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72">
                    <a:moveTo>
                      <a:pt x="0" y="161"/>
                    </a:moveTo>
                    <a:lnTo>
                      <a:pt x="68" y="272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5D5D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33" name="Freeform 5655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16"/>
                  <a:gd name="T1" fmla="*/ 995 h 44"/>
                  <a:gd name="T2" fmla="*/ 421 w 16"/>
                  <a:gd name="T3" fmla="*/ 1681 h 44"/>
                  <a:gd name="T4" fmla="*/ 613 w 16"/>
                  <a:gd name="T5" fmla="*/ 878 h 44"/>
                  <a:gd name="T6" fmla="*/ 192 w 16"/>
                  <a:gd name="T7" fmla="*/ 0 h 44"/>
                  <a:gd name="T8" fmla="*/ 0 w 16"/>
                  <a:gd name="T9" fmla="*/ 99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6"/>
                    </a:moveTo>
                    <a:lnTo>
                      <a:pt x="11" y="44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34" name="Freeform 5656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99"/>
                  <a:gd name="T1" fmla="*/ 118 h 118"/>
                  <a:gd name="T2" fmla="*/ 68 w 99"/>
                  <a:gd name="T3" fmla="*/ 99 h 118"/>
                  <a:gd name="T4" fmla="*/ 99 w 99"/>
                  <a:gd name="T5" fmla="*/ 0 h 118"/>
                  <a:gd name="T6" fmla="*/ 37 w 99"/>
                  <a:gd name="T7" fmla="*/ 44 h 118"/>
                  <a:gd name="T8" fmla="*/ 0 w 99"/>
                  <a:gd name="T9" fmla="*/ 11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118"/>
                    </a:moveTo>
                    <a:lnTo>
                      <a:pt x="68" y="99"/>
                    </a:lnTo>
                    <a:lnTo>
                      <a:pt x="99" y="0"/>
                    </a:lnTo>
                    <a:lnTo>
                      <a:pt x="37" y="4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35" name="Freeform 5657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16"/>
                  <a:gd name="T1" fmla="*/ 733 h 19"/>
                  <a:gd name="T2" fmla="*/ 421 w 16"/>
                  <a:gd name="T3" fmla="*/ 615 h 19"/>
                  <a:gd name="T4" fmla="*/ 613 w 16"/>
                  <a:gd name="T5" fmla="*/ 0 h 19"/>
                  <a:gd name="T6" fmla="*/ 229 w 16"/>
                  <a:gd name="T7" fmla="*/ 267 h 19"/>
                  <a:gd name="T8" fmla="*/ 0 w 16"/>
                  <a:gd name="T9" fmla="*/ 73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36" name="Freeform 5658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37" name="Freeform 5659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38" name="Freeform 5660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05"/>
                  <a:gd name="T1" fmla="*/ 204 h 346"/>
                  <a:gd name="T2" fmla="*/ 68 w 105"/>
                  <a:gd name="T3" fmla="*/ 346 h 346"/>
                  <a:gd name="T4" fmla="*/ 105 w 105"/>
                  <a:gd name="T5" fmla="*/ 173 h 346"/>
                  <a:gd name="T6" fmla="*/ 31 w 105"/>
                  <a:gd name="T7" fmla="*/ 0 h 346"/>
                  <a:gd name="T8" fmla="*/ 0 w 105"/>
                  <a:gd name="T9" fmla="*/ 204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04"/>
                    </a:moveTo>
                    <a:lnTo>
                      <a:pt x="68" y="346"/>
                    </a:lnTo>
                    <a:lnTo>
                      <a:pt x="105" y="173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39" name="Freeform 5661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7"/>
                  <a:gd name="T1" fmla="*/ 1260 h 56"/>
                  <a:gd name="T2" fmla="*/ 420 w 17"/>
                  <a:gd name="T3" fmla="*/ 2138 h 56"/>
                  <a:gd name="T4" fmla="*/ 649 w 17"/>
                  <a:gd name="T5" fmla="*/ 1069 h 56"/>
                  <a:gd name="T6" fmla="*/ 191 w 17"/>
                  <a:gd name="T7" fmla="*/ 0 h 56"/>
                  <a:gd name="T8" fmla="*/ 0 w 17"/>
                  <a:gd name="T9" fmla="*/ 126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3"/>
                    </a:moveTo>
                    <a:lnTo>
                      <a:pt x="11" y="56"/>
                    </a:lnTo>
                    <a:lnTo>
                      <a:pt x="17" y="28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40" name="Freeform 5662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98"/>
                  <a:gd name="T1" fmla="*/ 93 h 93"/>
                  <a:gd name="T2" fmla="*/ 68 w 98"/>
                  <a:gd name="T3" fmla="*/ 74 h 93"/>
                  <a:gd name="T4" fmla="*/ 98 w 98"/>
                  <a:gd name="T5" fmla="*/ 0 h 93"/>
                  <a:gd name="T6" fmla="*/ 37 w 98"/>
                  <a:gd name="T7" fmla="*/ 37 h 93"/>
                  <a:gd name="T8" fmla="*/ 0 w 98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93"/>
                    </a:moveTo>
                    <a:lnTo>
                      <a:pt x="68" y="74"/>
                    </a:lnTo>
                    <a:lnTo>
                      <a:pt x="98" y="0"/>
                    </a:lnTo>
                    <a:lnTo>
                      <a:pt x="37" y="3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DC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41" name="Freeform 5663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16"/>
                  <a:gd name="T1" fmla="*/ 577 h 15"/>
                  <a:gd name="T2" fmla="*/ 410 w 16"/>
                  <a:gd name="T3" fmla="*/ 459 h 15"/>
                  <a:gd name="T4" fmla="*/ 600 w 16"/>
                  <a:gd name="T5" fmla="*/ 0 h 15"/>
                  <a:gd name="T6" fmla="*/ 227 w 16"/>
                  <a:gd name="T7" fmla="*/ 229 h 15"/>
                  <a:gd name="T8" fmla="*/ 0 w 16"/>
                  <a:gd name="T9" fmla="*/ 57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5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42" name="Freeform 5664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43" name="Freeform 5665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44" name="Freeform 5666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05"/>
                  <a:gd name="T1" fmla="*/ 234 h 395"/>
                  <a:gd name="T2" fmla="*/ 74 w 105"/>
                  <a:gd name="T3" fmla="*/ 395 h 395"/>
                  <a:gd name="T4" fmla="*/ 105 w 105"/>
                  <a:gd name="T5" fmla="*/ 179 h 395"/>
                  <a:gd name="T6" fmla="*/ 31 w 105"/>
                  <a:gd name="T7" fmla="*/ 0 h 395"/>
                  <a:gd name="T8" fmla="*/ 0 w 105"/>
                  <a:gd name="T9" fmla="*/ 234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95"/>
                  <a:gd name="T17" fmla="*/ 105 w 105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95">
                    <a:moveTo>
                      <a:pt x="0" y="234"/>
                    </a:moveTo>
                    <a:lnTo>
                      <a:pt x="74" y="395"/>
                    </a:lnTo>
                    <a:lnTo>
                      <a:pt x="105" y="179"/>
                    </a:lnTo>
                    <a:lnTo>
                      <a:pt x="31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45" name="Freeform 5667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7"/>
                  <a:gd name="T1" fmla="*/ 1450 h 64"/>
                  <a:gd name="T2" fmla="*/ 457 w 17"/>
                  <a:gd name="T3" fmla="*/ 2438 h 64"/>
                  <a:gd name="T4" fmla="*/ 649 w 17"/>
                  <a:gd name="T5" fmla="*/ 1105 h 64"/>
                  <a:gd name="T6" fmla="*/ 191 w 17"/>
                  <a:gd name="T7" fmla="*/ 0 h 64"/>
                  <a:gd name="T8" fmla="*/ 0 w 17"/>
                  <a:gd name="T9" fmla="*/ 145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4"/>
                  <a:gd name="T17" fmla="*/ 17 w 17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4">
                    <a:moveTo>
                      <a:pt x="0" y="38"/>
                    </a:moveTo>
                    <a:lnTo>
                      <a:pt x="12" y="64"/>
                    </a:lnTo>
                    <a:lnTo>
                      <a:pt x="17" y="29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46" name="Freeform 5668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55 h 61"/>
                  <a:gd name="T4" fmla="*/ 99 w 99"/>
                  <a:gd name="T5" fmla="*/ 0 h 61"/>
                  <a:gd name="T6" fmla="*/ 37 w 99"/>
                  <a:gd name="T7" fmla="*/ 12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55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E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" name="Group 5669"/>
            <p:cNvGrpSpPr>
              <a:grpSpLocks/>
            </p:cNvGrpSpPr>
            <p:nvPr/>
          </p:nvGrpSpPr>
          <p:grpSpPr bwMode="auto">
            <a:xfrm>
              <a:off x="1237" y="2292"/>
              <a:ext cx="3396" cy="926"/>
              <a:chOff x="1237" y="2292"/>
              <a:chExt cx="3396" cy="926"/>
            </a:xfrm>
          </p:grpSpPr>
          <p:sp>
            <p:nvSpPr>
              <p:cNvPr id="42247" name="Freeform 5670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16"/>
                  <a:gd name="T1" fmla="*/ 372 h 10"/>
                  <a:gd name="T2" fmla="*/ 421 w 16"/>
                  <a:gd name="T3" fmla="*/ 335 h 10"/>
                  <a:gd name="T4" fmla="*/ 613 w 16"/>
                  <a:gd name="T5" fmla="*/ 0 h 10"/>
                  <a:gd name="T6" fmla="*/ 229 w 16"/>
                  <a:gd name="T7" fmla="*/ 73 h 10"/>
                  <a:gd name="T8" fmla="*/ 0 w 16"/>
                  <a:gd name="T9" fmla="*/ 37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8" name="Freeform 5671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9" name="Freeform 5672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0" name="Freeform 5673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05"/>
                  <a:gd name="T1" fmla="*/ 241 h 389"/>
                  <a:gd name="T2" fmla="*/ 75 w 105"/>
                  <a:gd name="T3" fmla="*/ 389 h 389"/>
                  <a:gd name="T4" fmla="*/ 105 w 105"/>
                  <a:gd name="T5" fmla="*/ 155 h 389"/>
                  <a:gd name="T6" fmla="*/ 31 w 105"/>
                  <a:gd name="T7" fmla="*/ 0 h 389"/>
                  <a:gd name="T8" fmla="*/ 0 w 105"/>
                  <a:gd name="T9" fmla="*/ 241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9"/>
                  <a:gd name="T17" fmla="*/ 105 w 105"/>
                  <a:gd name="T18" fmla="*/ 389 h 3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9">
                    <a:moveTo>
                      <a:pt x="0" y="241"/>
                    </a:moveTo>
                    <a:lnTo>
                      <a:pt x="75" y="389"/>
                    </a:lnTo>
                    <a:lnTo>
                      <a:pt x="105" y="155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353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1" name="Freeform 5674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7"/>
                  <a:gd name="T1" fmla="*/ 1488 h 63"/>
                  <a:gd name="T2" fmla="*/ 457 w 17"/>
                  <a:gd name="T3" fmla="*/ 2402 h 63"/>
                  <a:gd name="T4" fmla="*/ 649 w 17"/>
                  <a:gd name="T5" fmla="*/ 951 h 63"/>
                  <a:gd name="T6" fmla="*/ 191 w 17"/>
                  <a:gd name="T7" fmla="*/ 0 h 63"/>
                  <a:gd name="T8" fmla="*/ 0 w 17"/>
                  <a:gd name="T9" fmla="*/ 148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3"/>
                  <a:gd name="T17" fmla="*/ 17 w 1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3">
                    <a:moveTo>
                      <a:pt x="0" y="39"/>
                    </a:moveTo>
                    <a:lnTo>
                      <a:pt x="12" y="63"/>
                    </a:lnTo>
                    <a:lnTo>
                      <a:pt x="17" y="25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2" name="Freeform 5675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99"/>
                  <a:gd name="T1" fmla="*/ 44 h 44"/>
                  <a:gd name="T2" fmla="*/ 68 w 99"/>
                  <a:gd name="T3" fmla="*/ 44 h 44"/>
                  <a:gd name="T4" fmla="*/ 99 w 99"/>
                  <a:gd name="T5" fmla="*/ 0 h 44"/>
                  <a:gd name="T6" fmla="*/ 31 w 99"/>
                  <a:gd name="T7" fmla="*/ 0 h 44"/>
                  <a:gd name="T8" fmla="*/ 0 w 99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44"/>
                    </a:moveTo>
                    <a:lnTo>
                      <a:pt x="68" y="44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3" name="Freeform 5676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16"/>
                  <a:gd name="T1" fmla="*/ 277 h 7"/>
                  <a:gd name="T2" fmla="*/ 421 w 16"/>
                  <a:gd name="T3" fmla="*/ 277 h 7"/>
                  <a:gd name="T4" fmla="*/ 613 w 16"/>
                  <a:gd name="T5" fmla="*/ 0 h 7"/>
                  <a:gd name="T6" fmla="*/ 192 w 16"/>
                  <a:gd name="T7" fmla="*/ 0 h 7"/>
                  <a:gd name="T8" fmla="*/ 0 w 16"/>
                  <a:gd name="T9" fmla="*/ 27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4" name="Freeform 5677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05"/>
                  <a:gd name="T1" fmla="*/ 55 h 86"/>
                  <a:gd name="T2" fmla="*/ 74 w 105"/>
                  <a:gd name="T3" fmla="*/ 86 h 86"/>
                  <a:gd name="T4" fmla="*/ 105 w 105"/>
                  <a:gd name="T5" fmla="*/ 37 h 86"/>
                  <a:gd name="T6" fmla="*/ 31 w 105"/>
                  <a:gd name="T7" fmla="*/ 0 h 86"/>
                  <a:gd name="T8" fmla="*/ 0 w 105"/>
                  <a:gd name="T9" fmla="*/ 5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55"/>
                    </a:moveTo>
                    <a:lnTo>
                      <a:pt x="74" y="86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D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5" name="Freeform 5678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7"/>
                  <a:gd name="T1" fmla="*/ 338 h 14"/>
                  <a:gd name="T2" fmla="*/ 457 w 17"/>
                  <a:gd name="T3" fmla="*/ 528 h 14"/>
                  <a:gd name="T4" fmla="*/ 649 w 17"/>
                  <a:gd name="T5" fmla="*/ 227 h 14"/>
                  <a:gd name="T6" fmla="*/ 191 w 17"/>
                  <a:gd name="T7" fmla="*/ 0 h 14"/>
                  <a:gd name="T8" fmla="*/ 0 w 17"/>
                  <a:gd name="T9" fmla="*/ 338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9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6" name="Freeform 5679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05"/>
                  <a:gd name="T1" fmla="*/ 222 h 346"/>
                  <a:gd name="T2" fmla="*/ 74 w 105"/>
                  <a:gd name="T3" fmla="*/ 346 h 346"/>
                  <a:gd name="T4" fmla="*/ 105 w 105"/>
                  <a:gd name="T5" fmla="*/ 105 h 346"/>
                  <a:gd name="T6" fmla="*/ 30 w 105"/>
                  <a:gd name="T7" fmla="*/ 0 h 346"/>
                  <a:gd name="T8" fmla="*/ 0 w 105"/>
                  <a:gd name="T9" fmla="*/ 222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22"/>
                    </a:moveTo>
                    <a:lnTo>
                      <a:pt x="74" y="346"/>
                    </a:lnTo>
                    <a:lnTo>
                      <a:pt x="105" y="105"/>
                    </a:lnTo>
                    <a:lnTo>
                      <a:pt x="30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464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7" name="Freeform 5680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7"/>
                  <a:gd name="T1" fmla="*/ 1372 h 56"/>
                  <a:gd name="T2" fmla="*/ 457 w 17"/>
                  <a:gd name="T3" fmla="*/ 2138 h 56"/>
                  <a:gd name="T4" fmla="*/ 649 w 17"/>
                  <a:gd name="T5" fmla="*/ 649 h 56"/>
                  <a:gd name="T6" fmla="*/ 191 w 17"/>
                  <a:gd name="T7" fmla="*/ 0 h 56"/>
                  <a:gd name="T8" fmla="*/ 0 w 17"/>
                  <a:gd name="T9" fmla="*/ 1372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6"/>
                    </a:moveTo>
                    <a:lnTo>
                      <a:pt x="12" y="56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8" name="Freeform 5681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98"/>
                  <a:gd name="T1" fmla="*/ 68 h 111"/>
                  <a:gd name="T2" fmla="*/ 68 w 98"/>
                  <a:gd name="T3" fmla="*/ 111 h 111"/>
                  <a:gd name="T4" fmla="*/ 98 w 98"/>
                  <a:gd name="T5" fmla="*/ 49 h 111"/>
                  <a:gd name="T6" fmla="*/ 31 w 98"/>
                  <a:gd name="T7" fmla="*/ 0 h 111"/>
                  <a:gd name="T8" fmla="*/ 0 w 98"/>
                  <a:gd name="T9" fmla="*/ 6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68"/>
                    </a:moveTo>
                    <a:lnTo>
                      <a:pt x="68" y="11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8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9" name="Freeform 5682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16"/>
                  <a:gd name="T1" fmla="*/ 419 h 18"/>
                  <a:gd name="T2" fmla="*/ 410 w 16"/>
                  <a:gd name="T3" fmla="*/ 684 h 18"/>
                  <a:gd name="T4" fmla="*/ 600 w 16"/>
                  <a:gd name="T5" fmla="*/ 302 h 18"/>
                  <a:gd name="T6" fmla="*/ 190 w 16"/>
                  <a:gd name="T7" fmla="*/ 0 h 18"/>
                  <a:gd name="T8" fmla="*/ 0 w 16"/>
                  <a:gd name="T9" fmla="*/ 419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1"/>
                    </a:moveTo>
                    <a:lnTo>
                      <a:pt x="11" y="18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0" name="Freeform 5683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99"/>
                  <a:gd name="T1" fmla="*/ 185 h 265"/>
                  <a:gd name="T2" fmla="*/ 68 w 99"/>
                  <a:gd name="T3" fmla="*/ 265 h 265"/>
                  <a:gd name="T4" fmla="*/ 99 w 99"/>
                  <a:gd name="T5" fmla="*/ 43 h 265"/>
                  <a:gd name="T6" fmla="*/ 31 w 99"/>
                  <a:gd name="T7" fmla="*/ 0 h 265"/>
                  <a:gd name="T8" fmla="*/ 0 w 99"/>
                  <a:gd name="T9" fmla="*/ 185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5"/>
                  <a:gd name="T17" fmla="*/ 99 w 99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5">
                    <a:moveTo>
                      <a:pt x="0" y="185"/>
                    </a:moveTo>
                    <a:lnTo>
                      <a:pt x="68" y="265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D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1" name="Freeform 5684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16"/>
                  <a:gd name="T1" fmla="*/ 1140 h 43"/>
                  <a:gd name="T2" fmla="*/ 421 w 16"/>
                  <a:gd name="T3" fmla="*/ 1633 h 43"/>
                  <a:gd name="T4" fmla="*/ 613 w 16"/>
                  <a:gd name="T5" fmla="*/ 265 h 43"/>
                  <a:gd name="T6" fmla="*/ 192 w 16"/>
                  <a:gd name="T7" fmla="*/ 0 h 43"/>
                  <a:gd name="T8" fmla="*/ 0 w 16"/>
                  <a:gd name="T9" fmla="*/ 114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30"/>
                    </a:moveTo>
                    <a:lnTo>
                      <a:pt x="11" y="43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2" name="Freeform 5685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05"/>
                  <a:gd name="T1" fmla="*/ 93 h 155"/>
                  <a:gd name="T2" fmla="*/ 74 w 105"/>
                  <a:gd name="T3" fmla="*/ 155 h 155"/>
                  <a:gd name="T4" fmla="*/ 105 w 105"/>
                  <a:gd name="T5" fmla="*/ 74 h 155"/>
                  <a:gd name="T6" fmla="*/ 37 w 105"/>
                  <a:gd name="T7" fmla="*/ 0 h 155"/>
                  <a:gd name="T8" fmla="*/ 0 w 105"/>
                  <a:gd name="T9" fmla="*/ 93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5"/>
                  <a:gd name="T17" fmla="*/ 105 w 105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5">
                    <a:moveTo>
                      <a:pt x="0" y="93"/>
                    </a:moveTo>
                    <a:lnTo>
                      <a:pt x="74" y="155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B8B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3" name="Freeform 5686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7"/>
                  <a:gd name="T1" fmla="*/ 577 h 25"/>
                  <a:gd name="T2" fmla="*/ 457 w 17"/>
                  <a:gd name="T3" fmla="*/ 961 h 25"/>
                  <a:gd name="T4" fmla="*/ 649 w 17"/>
                  <a:gd name="T5" fmla="*/ 459 h 25"/>
                  <a:gd name="T6" fmla="*/ 229 w 17"/>
                  <a:gd name="T7" fmla="*/ 0 h 25"/>
                  <a:gd name="T8" fmla="*/ 0 w 17"/>
                  <a:gd name="T9" fmla="*/ 57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5"/>
                    </a:moveTo>
                    <a:lnTo>
                      <a:pt x="12" y="25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4" name="Freeform 5687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05"/>
                  <a:gd name="T1" fmla="*/ 142 h 179"/>
                  <a:gd name="T2" fmla="*/ 74 w 105"/>
                  <a:gd name="T3" fmla="*/ 179 h 179"/>
                  <a:gd name="T4" fmla="*/ 105 w 105"/>
                  <a:gd name="T5" fmla="*/ 0 h 179"/>
                  <a:gd name="T6" fmla="*/ 31 w 105"/>
                  <a:gd name="T7" fmla="*/ 6 h 179"/>
                  <a:gd name="T8" fmla="*/ 0 w 105"/>
                  <a:gd name="T9" fmla="*/ 14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142"/>
                    </a:moveTo>
                    <a:lnTo>
                      <a:pt x="74" y="179"/>
                    </a:lnTo>
                    <a:lnTo>
                      <a:pt x="105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5" name="Freeform 5688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7"/>
                  <a:gd name="T1" fmla="*/ 876 h 29"/>
                  <a:gd name="T2" fmla="*/ 457 w 17"/>
                  <a:gd name="T3" fmla="*/ 1105 h 29"/>
                  <a:gd name="T4" fmla="*/ 649 w 17"/>
                  <a:gd name="T5" fmla="*/ 0 h 29"/>
                  <a:gd name="T6" fmla="*/ 191 w 17"/>
                  <a:gd name="T7" fmla="*/ 37 h 29"/>
                  <a:gd name="T8" fmla="*/ 0 w 17"/>
                  <a:gd name="T9" fmla="*/ 87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23"/>
                    </a:moveTo>
                    <a:lnTo>
                      <a:pt x="12" y="29"/>
                    </a:lnTo>
                    <a:lnTo>
                      <a:pt x="17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6" name="Freeform 5689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74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7" name="Freeform 5690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16"/>
                  <a:gd name="T1" fmla="*/ 266 h 11"/>
                  <a:gd name="T2" fmla="*/ 447 w 16"/>
                  <a:gd name="T3" fmla="*/ 420 h 11"/>
                  <a:gd name="T4" fmla="*/ 600 w 16"/>
                  <a:gd name="T5" fmla="*/ 155 h 11"/>
                  <a:gd name="T6" fmla="*/ 190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8" name="Freeform 5691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99"/>
                  <a:gd name="T1" fmla="*/ 130 h 217"/>
                  <a:gd name="T2" fmla="*/ 68 w 99"/>
                  <a:gd name="T3" fmla="*/ 217 h 217"/>
                  <a:gd name="T4" fmla="*/ 99 w 99"/>
                  <a:gd name="T5" fmla="*/ 112 h 217"/>
                  <a:gd name="T6" fmla="*/ 31 w 99"/>
                  <a:gd name="T7" fmla="*/ 0 h 217"/>
                  <a:gd name="T8" fmla="*/ 0 w 99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130"/>
                    </a:moveTo>
                    <a:lnTo>
                      <a:pt x="68" y="217"/>
                    </a:lnTo>
                    <a:lnTo>
                      <a:pt x="99" y="112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9" name="Freeform 5692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16"/>
                  <a:gd name="T1" fmla="*/ 806 h 35"/>
                  <a:gd name="T2" fmla="*/ 421 w 16"/>
                  <a:gd name="T3" fmla="*/ 1345 h 35"/>
                  <a:gd name="T4" fmla="*/ 613 w 16"/>
                  <a:gd name="T5" fmla="*/ 694 h 35"/>
                  <a:gd name="T6" fmla="*/ 192 w 16"/>
                  <a:gd name="T7" fmla="*/ 0 h 35"/>
                  <a:gd name="T8" fmla="*/ 0 w 16"/>
                  <a:gd name="T9" fmla="*/ 806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21"/>
                    </a:moveTo>
                    <a:lnTo>
                      <a:pt x="11" y="35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0" name="Freeform 5693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99"/>
                  <a:gd name="T1" fmla="*/ 123 h 136"/>
                  <a:gd name="T2" fmla="*/ 68 w 99"/>
                  <a:gd name="T3" fmla="*/ 136 h 136"/>
                  <a:gd name="T4" fmla="*/ 99 w 99"/>
                  <a:gd name="T5" fmla="*/ 0 h 136"/>
                  <a:gd name="T6" fmla="*/ 31 w 99"/>
                  <a:gd name="T7" fmla="*/ 24 h 136"/>
                  <a:gd name="T8" fmla="*/ 0 w 99"/>
                  <a:gd name="T9" fmla="*/ 123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23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1" y="2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B8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1" name="Freeform 5694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16"/>
                  <a:gd name="T1" fmla="*/ 767 h 22"/>
                  <a:gd name="T2" fmla="*/ 421 w 16"/>
                  <a:gd name="T3" fmla="*/ 841 h 22"/>
                  <a:gd name="T4" fmla="*/ 613 w 16"/>
                  <a:gd name="T5" fmla="*/ 0 h 22"/>
                  <a:gd name="T6" fmla="*/ 192 w 16"/>
                  <a:gd name="T7" fmla="*/ 155 h 22"/>
                  <a:gd name="T8" fmla="*/ 0 w 16"/>
                  <a:gd name="T9" fmla="*/ 76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0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2" name="Freeform 5695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3" name="Freeform 5696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4" name="Freeform 5697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05"/>
                  <a:gd name="T1" fmla="*/ 173 h 284"/>
                  <a:gd name="T2" fmla="*/ 74 w 105"/>
                  <a:gd name="T3" fmla="*/ 284 h 284"/>
                  <a:gd name="T4" fmla="*/ 105 w 105"/>
                  <a:gd name="T5" fmla="*/ 148 h 284"/>
                  <a:gd name="T6" fmla="*/ 37 w 105"/>
                  <a:gd name="T7" fmla="*/ 0 h 284"/>
                  <a:gd name="T8" fmla="*/ 0 w 105"/>
                  <a:gd name="T9" fmla="*/ 173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84"/>
                  <a:gd name="T17" fmla="*/ 105 w 105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84">
                    <a:moveTo>
                      <a:pt x="0" y="173"/>
                    </a:moveTo>
                    <a:lnTo>
                      <a:pt x="74" y="284"/>
                    </a:lnTo>
                    <a:lnTo>
                      <a:pt x="105" y="148"/>
                    </a:lnTo>
                    <a:lnTo>
                      <a:pt x="37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B5B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5" name="Freeform 5698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7"/>
                  <a:gd name="T1" fmla="*/ 1068 h 46"/>
                  <a:gd name="T2" fmla="*/ 457 w 17"/>
                  <a:gd name="T3" fmla="*/ 1753 h 46"/>
                  <a:gd name="T4" fmla="*/ 649 w 17"/>
                  <a:gd name="T5" fmla="*/ 914 h 46"/>
                  <a:gd name="T6" fmla="*/ 229 w 17"/>
                  <a:gd name="T7" fmla="*/ 0 h 46"/>
                  <a:gd name="T8" fmla="*/ 0 w 17"/>
                  <a:gd name="T9" fmla="*/ 1068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6"/>
                  <a:gd name="T17" fmla="*/ 17 w 1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6">
                    <a:moveTo>
                      <a:pt x="0" y="28"/>
                    </a:moveTo>
                    <a:lnTo>
                      <a:pt x="12" y="46"/>
                    </a:lnTo>
                    <a:lnTo>
                      <a:pt x="17" y="24"/>
                    </a:lnTo>
                    <a:lnTo>
                      <a:pt x="6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6" name="Freeform 5699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98"/>
                  <a:gd name="T1" fmla="*/ 98 h 98"/>
                  <a:gd name="T2" fmla="*/ 67 w 98"/>
                  <a:gd name="T3" fmla="*/ 92 h 98"/>
                  <a:gd name="T4" fmla="*/ 98 w 98"/>
                  <a:gd name="T5" fmla="*/ 0 h 98"/>
                  <a:gd name="T6" fmla="*/ 30 w 98"/>
                  <a:gd name="T7" fmla="*/ 24 h 98"/>
                  <a:gd name="T8" fmla="*/ 0 w 98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8"/>
                  <a:gd name="T17" fmla="*/ 98 w 9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8">
                    <a:moveTo>
                      <a:pt x="0" y="98"/>
                    </a:moveTo>
                    <a:lnTo>
                      <a:pt x="67" y="92"/>
                    </a:lnTo>
                    <a:lnTo>
                      <a:pt x="98" y="0"/>
                    </a:lnTo>
                    <a:lnTo>
                      <a:pt x="30" y="2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7" name="Freeform 5700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16"/>
                  <a:gd name="T1" fmla="*/ 600 h 16"/>
                  <a:gd name="T2" fmla="*/ 410 w 16"/>
                  <a:gd name="T3" fmla="*/ 563 h 16"/>
                  <a:gd name="T4" fmla="*/ 600 w 16"/>
                  <a:gd name="T5" fmla="*/ 0 h 16"/>
                  <a:gd name="T6" fmla="*/ 190 w 16"/>
                  <a:gd name="T7" fmla="*/ 153 h 16"/>
                  <a:gd name="T8" fmla="*/ 0 w 16"/>
                  <a:gd name="T9" fmla="*/ 60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6"/>
                    </a:moveTo>
                    <a:lnTo>
                      <a:pt x="11" y="15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8" name="Freeform 5701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9" name="Freeform 5702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0" name="Freeform 5703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99"/>
                  <a:gd name="T1" fmla="*/ 216 h 352"/>
                  <a:gd name="T2" fmla="*/ 68 w 99"/>
                  <a:gd name="T3" fmla="*/ 352 h 352"/>
                  <a:gd name="T4" fmla="*/ 99 w 99"/>
                  <a:gd name="T5" fmla="*/ 167 h 352"/>
                  <a:gd name="T6" fmla="*/ 31 w 99"/>
                  <a:gd name="T7" fmla="*/ 0 h 352"/>
                  <a:gd name="T8" fmla="*/ 0 w 99"/>
                  <a:gd name="T9" fmla="*/ 216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52"/>
                  <a:gd name="T17" fmla="*/ 99 w 99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52">
                    <a:moveTo>
                      <a:pt x="0" y="216"/>
                    </a:moveTo>
                    <a:lnTo>
                      <a:pt x="68" y="352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1" name="Freeform 5704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16"/>
                  <a:gd name="T1" fmla="*/ 1334 h 57"/>
                  <a:gd name="T2" fmla="*/ 421 w 16"/>
                  <a:gd name="T3" fmla="*/ 2174 h 57"/>
                  <a:gd name="T4" fmla="*/ 613 w 16"/>
                  <a:gd name="T5" fmla="*/ 1031 h 57"/>
                  <a:gd name="T6" fmla="*/ 192 w 16"/>
                  <a:gd name="T7" fmla="*/ 0 h 57"/>
                  <a:gd name="T8" fmla="*/ 0 w 16"/>
                  <a:gd name="T9" fmla="*/ 1334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7"/>
                  <a:gd name="T17" fmla="*/ 16 w 1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7">
                    <a:moveTo>
                      <a:pt x="0" y="35"/>
                    </a:moveTo>
                    <a:lnTo>
                      <a:pt x="11" y="57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2" name="Freeform 5705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99"/>
                  <a:gd name="T1" fmla="*/ 74 h 74"/>
                  <a:gd name="T2" fmla="*/ 68 w 99"/>
                  <a:gd name="T3" fmla="*/ 68 h 74"/>
                  <a:gd name="T4" fmla="*/ 99 w 99"/>
                  <a:gd name="T5" fmla="*/ 0 h 74"/>
                  <a:gd name="T6" fmla="*/ 31 w 99"/>
                  <a:gd name="T7" fmla="*/ 19 h 74"/>
                  <a:gd name="T8" fmla="*/ 0 w 99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74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3" name="Freeform 5706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16"/>
                  <a:gd name="T1" fmla="*/ 456 h 12"/>
                  <a:gd name="T2" fmla="*/ 421 w 16"/>
                  <a:gd name="T3" fmla="*/ 419 h 12"/>
                  <a:gd name="T4" fmla="*/ 613 w 16"/>
                  <a:gd name="T5" fmla="*/ 0 h 12"/>
                  <a:gd name="T6" fmla="*/ 192 w 16"/>
                  <a:gd name="T7" fmla="*/ 117 h 12"/>
                  <a:gd name="T8" fmla="*/ 0 w 16"/>
                  <a:gd name="T9" fmla="*/ 45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2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4" name="Freeform 5707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5" name="Freeform 5708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6" name="Freeform 5709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98"/>
                  <a:gd name="T1" fmla="*/ 234 h 383"/>
                  <a:gd name="T2" fmla="*/ 67 w 98"/>
                  <a:gd name="T3" fmla="*/ 383 h 383"/>
                  <a:gd name="T4" fmla="*/ 98 w 98"/>
                  <a:gd name="T5" fmla="*/ 166 h 383"/>
                  <a:gd name="T6" fmla="*/ 30 w 98"/>
                  <a:gd name="T7" fmla="*/ 0 h 383"/>
                  <a:gd name="T8" fmla="*/ 0 w 98"/>
                  <a:gd name="T9" fmla="*/ 23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83"/>
                  <a:gd name="T17" fmla="*/ 98 w 98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83">
                    <a:moveTo>
                      <a:pt x="0" y="234"/>
                    </a:moveTo>
                    <a:lnTo>
                      <a:pt x="67" y="383"/>
                    </a:lnTo>
                    <a:lnTo>
                      <a:pt x="98" y="166"/>
                    </a:lnTo>
                    <a:lnTo>
                      <a:pt x="30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7" name="Freeform 5710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16"/>
                  <a:gd name="T1" fmla="*/ 1452 h 62"/>
                  <a:gd name="T2" fmla="*/ 410 w 16"/>
                  <a:gd name="T3" fmla="*/ 2366 h 62"/>
                  <a:gd name="T4" fmla="*/ 600 w 16"/>
                  <a:gd name="T5" fmla="*/ 1032 h 62"/>
                  <a:gd name="T6" fmla="*/ 190 w 16"/>
                  <a:gd name="T7" fmla="*/ 0 h 62"/>
                  <a:gd name="T8" fmla="*/ 0 w 16"/>
                  <a:gd name="T9" fmla="*/ 145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8"/>
                    </a:moveTo>
                    <a:lnTo>
                      <a:pt x="11" y="62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8" name="Freeform 5711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99"/>
                  <a:gd name="T1" fmla="*/ 50 h 56"/>
                  <a:gd name="T2" fmla="*/ 68 w 99"/>
                  <a:gd name="T3" fmla="*/ 56 h 56"/>
                  <a:gd name="T4" fmla="*/ 99 w 99"/>
                  <a:gd name="T5" fmla="*/ 0 h 56"/>
                  <a:gd name="T6" fmla="*/ 31 w 99"/>
                  <a:gd name="T7" fmla="*/ 6 h 56"/>
                  <a:gd name="T8" fmla="*/ 0 w 99"/>
                  <a:gd name="T9" fmla="*/ 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0"/>
                    </a:moveTo>
                    <a:lnTo>
                      <a:pt x="68" y="56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9" name="Freeform 5712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16"/>
                  <a:gd name="T1" fmla="*/ 311 h 9"/>
                  <a:gd name="T2" fmla="*/ 421 w 16"/>
                  <a:gd name="T3" fmla="*/ 348 h 9"/>
                  <a:gd name="T4" fmla="*/ 613 w 16"/>
                  <a:gd name="T5" fmla="*/ 0 h 9"/>
                  <a:gd name="T6" fmla="*/ 192 w 16"/>
                  <a:gd name="T7" fmla="*/ 37 h 9"/>
                  <a:gd name="T8" fmla="*/ 0 w 16"/>
                  <a:gd name="T9" fmla="*/ 31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8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0" name="Freeform 5713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1" name="Freeform 5714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16"/>
                  <a:gd name="T1" fmla="*/ 302 h 12"/>
                  <a:gd name="T2" fmla="*/ 421 w 16"/>
                  <a:gd name="T3" fmla="*/ 456 h 12"/>
                  <a:gd name="T4" fmla="*/ 613 w 16"/>
                  <a:gd name="T5" fmla="*/ 154 h 12"/>
                  <a:gd name="T6" fmla="*/ 192 w 16"/>
                  <a:gd name="T7" fmla="*/ 0 h 12"/>
                  <a:gd name="T8" fmla="*/ 0 w 16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2" name="Freeform 5715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98"/>
                  <a:gd name="T1" fmla="*/ 241 h 377"/>
                  <a:gd name="T2" fmla="*/ 68 w 98"/>
                  <a:gd name="T3" fmla="*/ 377 h 377"/>
                  <a:gd name="T4" fmla="*/ 98 w 98"/>
                  <a:gd name="T5" fmla="*/ 142 h 377"/>
                  <a:gd name="T6" fmla="*/ 31 w 98"/>
                  <a:gd name="T7" fmla="*/ 0 h 377"/>
                  <a:gd name="T8" fmla="*/ 0 w 98"/>
                  <a:gd name="T9" fmla="*/ 241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7"/>
                  <a:gd name="T17" fmla="*/ 98 w 98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7">
                    <a:moveTo>
                      <a:pt x="0" y="241"/>
                    </a:moveTo>
                    <a:lnTo>
                      <a:pt x="68" y="377"/>
                    </a:lnTo>
                    <a:lnTo>
                      <a:pt x="98" y="142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A5A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3" name="Freeform 5716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16"/>
                  <a:gd name="T1" fmla="*/ 1489 h 61"/>
                  <a:gd name="T2" fmla="*/ 410 w 16"/>
                  <a:gd name="T3" fmla="*/ 2330 h 61"/>
                  <a:gd name="T4" fmla="*/ 600 w 16"/>
                  <a:gd name="T5" fmla="*/ 878 h 61"/>
                  <a:gd name="T6" fmla="*/ 190 w 16"/>
                  <a:gd name="T7" fmla="*/ 0 h 61"/>
                  <a:gd name="T8" fmla="*/ 0 w 16"/>
                  <a:gd name="T9" fmla="*/ 1489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1"/>
                  <a:gd name="T17" fmla="*/ 16 w 1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1">
                    <a:moveTo>
                      <a:pt x="0" y="39"/>
                    </a:moveTo>
                    <a:lnTo>
                      <a:pt x="11" y="61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4" name="Freeform 5717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6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5" name="Freeform 5718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7"/>
                  <a:gd name="T1" fmla="*/ 263 h 9"/>
                  <a:gd name="T2" fmla="*/ 420 w 17"/>
                  <a:gd name="T3" fmla="*/ 336 h 9"/>
                  <a:gd name="T4" fmla="*/ 649 w 17"/>
                  <a:gd name="T5" fmla="*/ 37 h 9"/>
                  <a:gd name="T6" fmla="*/ 229 w 17"/>
                  <a:gd name="T7" fmla="*/ 0 h 9"/>
                  <a:gd name="T8" fmla="*/ 0 w 17"/>
                  <a:gd name="T9" fmla="*/ 26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6" name="Freeform 5719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98"/>
                  <a:gd name="T1" fmla="*/ 62 h 93"/>
                  <a:gd name="T2" fmla="*/ 68 w 98"/>
                  <a:gd name="T3" fmla="*/ 93 h 93"/>
                  <a:gd name="T4" fmla="*/ 98 w 98"/>
                  <a:gd name="T5" fmla="*/ 37 h 93"/>
                  <a:gd name="T6" fmla="*/ 30 w 98"/>
                  <a:gd name="T7" fmla="*/ 0 h 93"/>
                  <a:gd name="T8" fmla="*/ 0 w 98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8" y="37"/>
                    </a:lnTo>
                    <a:lnTo>
                      <a:pt x="3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A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7" name="Freeform 5720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16"/>
                  <a:gd name="T1" fmla="*/ 384 h 15"/>
                  <a:gd name="T2" fmla="*/ 410 w 16"/>
                  <a:gd name="T3" fmla="*/ 577 h 15"/>
                  <a:gd name="T4" fmla="*/ 600 w 16"/>
                  <a:gd name="T5" fmla="*/ 229 h 15"/>
                  <a:gd name="T6" fmla="*/ 190 w 16"/>
                  <a:gd name="T7" fmla="*/ 0 h 15"/>
                  <a:gd name="T8" fmla="*/ 0 w 16"/>
                  <a:gd name="T9" fmla="*/ 38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8" name="Freeform 5721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99"/>
                  <a:gd name="T1" fmla="*/ 222 h 327"/>
                  <a:gd name="T2" fmla="*/ 74 w 99"/>
                  <a:gd name="T3" fmla="*/ 327 h 327"/>
                  <a:gd name="T4" fmla="*/ 99 w 99"/>
                  <a:gd name="T5" fmla="*/ 92 h 327"/>
                  <a:gd name="T6" fmla="*/ 31 w 99"/>
                  <a:gd name="T7" fmla="*/ 0 h 327"/>
                  <a:gd name="T8" fmla="*/ 0 w 99"/>
                  <a:gd name="T9" fmla="*/ 222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222"/>
                    </a:moveTo>
                    <a:lnTo>
                      <a:pt x="74" y="327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9" name="Freeform 5722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16"/>
                  <a:gd name="T1" fmla="*/ 1370 h 53"/>
                  <a:gd name="T2" fmla="*/ 458 w 16"/>
                  <a:gd name="T3" fmla="*/ 2018 h 53"/>
                  <a:gd name="T4" fmla="*/ 613 w 16"/>
                  <a:gd name="T5" fmla="*/ 574 h 53"/>
                  <a:gd name="T6" fmla="*/ 192 w 16"/>
                  <a:gd name="T7" fmla="*/ 0 h 53"/>
                  <a:gd name="T8" fmla="*/ 0 w 16"/>
                  <a:gd name="T9" fmla="*/ 137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36"/>
                    </a:moveTo>
                    <a:lnTo>
                      <a:pt x="12" y="53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0" name="Freeform 5723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99"/>
                  <a:gd name="T1" fmla="*/ 81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81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81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3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1" name="Freeform 5724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16"/>
                  <a:gd name="T1" fmla="*/ 503 h 19"/>
                  <a:gd name="T2" fmla="*/ 421 w 16"/>
                  <a:gd name="T3" fmla="*/ 733 h 19"/>
                  <a:gd name="T4" fmla="*/ 613 w 16"/>
                  <a:gd name="T5" fmla="*/ 348 h 19"/>
                  <a:gd name="T6" fmla="*/ 192 w 16"/>
                  <a:gd name="T7" fmla="*/ 0 h 19"/>
                  <a:gd name="T8" fmla="*/ 0 w 16"/>
                  <a:gd name="T9" fmla="*/ 50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2" name="Freeform 5725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99"/>
                  <a:gd name="T1" fmla="*/ 179 h 247"/>
                  <a:gd name="T2" fmla="*/ 68 w 99"/>
                  <a:gd name="T3" fmla="*/ 247 h 247"/>
                  <a:gd name="T4" fmla="*/ 99 w 99"/>
                  <a:gd name="T5" fmla="*/ 43 h 247"/>
                  <a:gd name="T6" fmla="*/ 31 w 99"/>
                  <a:gd name="T7" fmla="*/ 0 h 247"/>
                  <a:gd name="T8" fmla="*/ 0 w 99"/>
                  <a:gd name="T9" fmla="*/ 17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7"/>
                  <a:gd name="T17" fmla="*/ 99 w 99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7">
                    <a:moveTo>
                      <a:pt x="0" y="179"/>
                    </a:moveTo>
                    <a:lnTo>
                      <a:pt x="68" y="247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2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3" name="Freeform 5726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16"/>
                  <a:gd name="T1" fmla="*/ 1105 h 40"/>
                  <a:gd name="T2" fmla="*/ 421 w 16"/>
                  <a:gd name="T3" fmla="*/ 1525 h 40"/>
                  <a:gd name="T4" fmla="*/ 613 w 16"/>
                  <a:gd name="T5" fmla="*/ 266 h 40"/>
                  <a:gd name="T6" fmla="*/ 192 w 16"/>
                  <a:gd name="T7" fmla="*/ 0 h 40"/>
                  <a:gd name="T8" fmla="*/ 0 w 16"/>
                  <a:gd name="T9" fmla="*/ 110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0"/>
                  <a:gd name="T17" fmla="*/ 16 w 1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0">
                    <a:moveTo>
                      <a:pt x="0" y="29"/>
                    </a:moveTo>
                    <a:lnTo>
                      <a:pt x="11" y="40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4" name="Freeform 5727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24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5" name="Freeform 5728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16"/>
                  <a:gd name="T1" fmla="*/ 262 h 10"/>
                  <a:gd name="T2" fmla="*/ 410 w 16"/>
                  <a:gd name="T3" fmla="*/ 372 h 10"/>
                  <a:gd name="T4" fmla="*/ 600 w 16"/>
                  <a:gd name="T5" fmla="*/ 110 h 10"/>
                  <a:gd name="T6" fmla="*/ 153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6" name="Freeform 5729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80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7" name="Freeform 5730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16"/>
                  <a:gd name="T1" fmla="*/ 646 h 26"/>
                  <a:gd name="T2" fmla="*/ 421 w 16"/>
                  <a:gd name="T3" fmla="*/ 985 h 26"/>
                  <a:gd name="T4" fmla="*/ 613 w 16"/>
                  <a:gd name="T5" fmla="*/ 492 h 26"/>
                  <a:gd name="T6" fmla="*/ 192 w 16"/>
                  <a:gd name="T7" fmla="*/ 0 h 26"/>
                  <a:gd name="T8" fmla="*/ 0 w 16"/>
                  <a:gd name="T9" fmla="*/ 646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8" name="Freeform 5731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99"/>
                  <a:gd name="T1" fmla="*/ 136 h 166"/>
                  <a:gd name="T2" fmla="*/ 68 w 99"/>
                  <a:gd name="T3" fmla="*/ 166 h 166"/>
                  <a:gd name="T4" fmla="*/ 99 w 99"/>
                  <a:gd name="T5" fmla="*/ 0 h 166"/>
                  <a:gd name="T6" fmla="*/ 31 w 99"/>
                  <a:gd name="T7" fmla="*/ 0 h 166"/>
                  <a:gd name="T8" fmla="*/ 0 w 99"/>
                  <a:gd name="T9" fmla="*/ 136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6"/>
                  <a:gd name="T17" fmla="*/ 99 w 99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6">
                    <a:moveTo>
                      <a:pt x="0" y="136"/>
                    </a:moveTo>
                    <a:lnTo>
                      <a:pt x="68" y="16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9" name="Freeform 5732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16"/>
                  <a:gd name="T1" fmla="*/ 830 h 27"/>
                  <a:gd name="T2" fmla="*/ 421 w 16"/>
                  <a:gd name="T3" fmla="*/ 1021 h 27"/>
                  <a:gd name="T4" fmla="*/ 613 w 16"/>
                  <a:gd name="T5" fmla="*/ 0 h 27"/>
                  <a:gd name="T6" fmla="*/ 192 w 16"/>
                  <a:gd name="T7" fmla="*/ 0 h 27"/>
                  <a:gd name="T8" fmla="*/ 0 w 16"/>
                  <a:gd name="T9" fmla="*/ 83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22"/>
                    </a:moveTo>
                    <a:lnTo>
                      <a:pt x="11" y="2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0" name="Freeform 5733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1" name="Freeform 5734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2" name="Freeform 5735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99"/>
                  <a:gd name="T1" fmla="*/ 136 h 222"/>
                  <a:gd name="T2" fmla="*/ 68 w 99"/>
                  <a:gd name="T3" fmla="*/ 222 h 222"/>
                  <a:gd name="T4" fmla="*/ 99 w 99"/>
                  <a:gd name="T5" fmla="*/ 111 h 222"/>
                  <a:gd name="T6" fmla="*/ 31 w 99"/>
                  <a:gd name="T7" fmla="*/ 0 h 222"/>
                  <a:gd name="T8" fmla="*/ 0 w 99"/>
                  <a:gd name="T9" fmla="*/ 13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136"/>
                    </a:moveTo>
                    <a:lnTo>
                      <a:pt x="68" y="222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C6C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3" name="Freeform 5736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16"/>
                  <a:gd name="T1" fmla="*/ 839 h 36"/>
                  <a:gd name="T2" fmla="*/ 421 w 16"/>
                  <a:gd name="T3" fmla="*/ 1369 h 36"/>
                  <a:gd name="T4" fmla="*/ 613 w 16"/>
                  <a:gd name="T5" fmla="*/ 684 h 36"/>
                  <a:gd name="T6" fmla="*/ 192 w 16"/>
                  <a:gd name="T7" fmla="*/ 0 h 36"/>
                  <a:gd name="T8" fmla="*/ 0 w 16"/>
                  <a:gd name="T9" fmla="*/ 83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2"/>
                    </a:moveTo>
                    <a:lnTo>
                      <a:pt x="11" y="36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4" name="Freeform 5737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99"/>
                  <a:gd name="T1" fmla="*/ 111 h 124"/>
                  <a:gd name="T2" fmla="*/ 68 w 99"/>
                  <a:gd name="T3" fmla="*/ 124 h 124"/>
                  <a:gd name="T4" fmla="*/ 99 w 99"/>
                  <a:gd name="T5" fmla="*/ 0 h 124"/>
                  <a:gd name="T6" fmla="*/ 31 w 99"/>
                  <a:gd name="T7" fmla="*/ 19 h 124"/>
                  <a:gd name="T8" fmla="*/ 0 w 99"/>
                  <a:gd name="T9" fmla="*/ 111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111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6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5" name="Freeform 5738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16"/>
                  <a:gd name="T1" fmla="*/ 694 h 20"/>
                  <a:gd name="T2" fmla="*/ 421 w 16"/>
                  <a:gd name="T3" fmla="*/ 769 h 20"/>
                  <a:gd name="T4" fmla="*/ 613 w 16"/>
                  <a:gd name="T5" fmla="*/ 0 h 20"/>
                  <a:gd name="T6" fmla="*/ 192 w 16"/>
                  <a:gd name="T7" fmla="*/ 118 h 20"/>
                  <a:gd name="T8" fmla="*/ 0 w 16"/>
                  <a:gd name="T9" fmla="*/ 69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8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6" name="Freeform 5739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7" name="Freeform 5740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16"/>
                  <a:gd name="T1" fmla="*/ 262 h 11"/>
                  <a:gd name="T2" fmla="*/ 421 w 16"/>
                  <a:gd name="T3" fmla="*/ 408 h 11"/>
                  <a:gd name="T4" fmla="*/ 613 w 16"/>
                  <a:gd name="T5" fmla="*/ 146 h 11"/>
                  <a:gd name="T6" fmla="*/ 192 w 16"/>
                  <a:gd name="T7" fmla="*/ 0 h 11"/>
                  <a:gd name="T8" fmla="*/ 0 w 16"/>
                  <a:gd name="T9" fmla="*/ 2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8" name="Freeform 5741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99"/>
                  <a:gd name="T1" fmla="*/ 185 h 290"/>
                  <a:gd name="T2" fmla="*/ 68 w 99"/>
                  <a:gd name="T3" fmla="*/ 290 h 290"/>
                  <a:gd name="T4" fmla="*/ 99 w 99"/>
                  <a:gd name="T5" fmla="*/ 142 h 290"/>
                  <a:gd name="T6" fmla="*/ 31 w 99"/>
                  <a:gd name="T7" fmla="*/ 0 h 290"/>
                  <a:gd name="T8" fmla="*/ 0 w 99"/>
                  <a:gd name="T9" fmla="*/ 185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85"/>
                    </a:moveTo>
                    <a:lnTo>
                      <a:pt x="68" y="290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5B5B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9" name="Freeform 5742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16"/>
                  <a:gd name="T1" fmla="*/ 1141 h 47"/>
                  <a:gd name="T2" fmla="*/ 421 w 16"/>
                  <a:gd name="T3" fmla="*/ 1789 h 47"/>
                  <a:gd name="T4" fmla="*/ 613 w 16"/>
                  <a:gd name="T5" fmla="*/ 876 h 47"/>
                  <a:gd name="T6" fmla="*/ 192 w 16"/>
                  <a:gd name="T7" fmla="*/ 0 h 47"/>
                  <a:gd name="T8" fmla="*/ 0 w 16"/>
                  <a:gd name="T9" fmla="*/ 1141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0"/>
                    </a:moveTo>
                    <a:lnTo>
                      <a:pt x="11" y="47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0" name="Freeform 5743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87 h 87"/>
                  <a:gd name="T4" fmla="*/ 99 w 99"/>
                  <a:gd name="T5" fmla="*/ 0 h 87"/>
                  <a:gd name="T6" fmla="*/ 31 w 99"/>
                  <a:gd name="T7" fmla="*/ 19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87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1" name="Freeform 5744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16"/>
                  <a:gd name="T1" fmla="*/ 541 h 14"/>
                  <a:gd name="T2" fmla="*/ 421 w 16"/>
                  <a:gd name="T3" fmla="*/ 541 h 14"/>
                  <a:gd name="T4" fmla="*/ 613 w 16"/>
                  <a:gd name="T5" fmla="*/ 0 h 14"/>
                  <a:gd name="T6" fmla="*/ 192 w 16"/>
                  <a:gd name="T7" fmla="*/ 118 h 14"/>
                  <a:gd name="T8" fmla="*/ 0 w 16"/>
                  <a:gd name="T9" fmla="*/ 54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14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2" name="Freeform 5745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3" name="Freeform 5746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58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4" name="Freeform 5747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05"/>
                  <a:gd name="T1" fmla="*/ 217 h 340"/>
                  <a:gd name="T2" fmla="*/ 75 w 105"/>
                  <a:gd name="T3" fmla="*/ 340 h 340"/>
                  <a:gd name="T4" fmla="*/ 105 w 105"/>
                  <a:gd name="T5" fmla="*/ 161 h 340"/>
                  <a:gd name="T6" fmla="*/ 31 w 105"/>
                  <a:gd name="T7" fmla="*/ 0 h 340"/>
                  <a:gd name="T8" fmla="*/ 0 w 105"/>
                  <a:gd name="T9" fmla="*/ 217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0"/>
                  <a:gd name="T17" fmla="*/ 105 w 105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0">
                    <a:moveTo>
                      <a:pt x="0" y="217"/>
                    </a:moveTo>
                    <a:lnTo>
                      <a:pt x="75" y="340"/>
                    </a:lnTo>
                    <a:lnTo>
                      <a:pt x="105" y="161"/>
                    </a:lnTo>
                    <a:lnTo>
                      <a:pt x="31" y="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5" name="Freeform 5748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7"/>
                  <a:gd name="T1" fmla="*/ 1335 h 55"/>
                  <a:gd name="T2" fmla="*/ 457 w 17"/>
                  <a:gd name="T3" fmla="*/ 2102 h 55"/>
                  <a:gd name="T4" fmla="*/ 649 w 17"/>
                  <a:gd name="T5" fmla="*/ 995 h 55"/>
                  <a:gd name="T6" fmla="*/ 191 w 17"/>
                  <a:gd name="T7" fmla="*/ 0 h 55"/>
                  <a:gd name="T8" fmla="*/ 0 w 17"/>
                  <a:gd name="T9" fmla="*/ 133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5"/>
                  <a:gd name="T17" fmla="*/ 17 w 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5">
                    <a:moveTo>
                      <a:pt x="0" y="35"/>
                    </a:moveTo>
                    <a:lnTo>
                      <a:pt x="12" y="55"/>
                    </a:lnTo>
                    <a:lnTo>
                      <a:pt x="17" y="26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6" name="Freeform 5749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99"/>
                  <a:gd name="T1" fmla="*/ 62 h 62"/>
                  <a:gd name="T2" fmla="*/ 62 w 99"/>
                  <a:gd name="T3" fmla="*/ 62 h 62"/>
                  <a:gd name="T4" fmla="*/ 99 w 99"/>
                  <a:gd name="T5" fmla="*/ 0 h 62"/>
                  <a:gd name="T6" fmla="*/ 31 w 99"/>
                  <a:gd name="T7" fmla="*/ 6 h 62"/>
                  <a:gd name="T8" fmla="*/ 0 w 99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62"/>
                    </a:moveTo>
                    <a:lnTo>
                      <a:pt x="62" y="62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2D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7" name="Freeform 5750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16"/>
                  <a:gd name="T1" fmla="*/ 384 h 10"/>
                  <a:gd name="T2" fmla="*/ 384 w 16"/>
                  <a:gd name="T3" fmla="*/ 384 h 10"/>
                  <a:gd name="T4" fmla="*/ 613 w 16"/>
                  <a:gd name="T5" fmla="*/ 0 h 10"/>
                  <a:gd name="T6" fmla="*/ 192 w 16"/>
                  <a:gd name="T7" fmla="*/ 37 h 10"/>
                  <a:gd name="T8" fmla="*/ 0 w 16"/>
                  <a:gd name="T9" fmla="*/ 38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8" name="Freeform 5751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9" name="Freeform 5752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16"/>
                  <a:gd name="T1" fmla="*/ 302 h 12"/>
                  <a:gd name="T2" fmla="*/ 421 w 16"/>
                  <a:gd name="T3" fmla="*/ 456 h 12"/>
                  <a:gd name="T4" fmla="*/ 613 w 16"/>
                  <a:gd name="T5" fmla="*/ 154 h 12"/>
                  <a:gd name="T6" fmla="*/ 192 w 16"/>
                  <a:gd name="T7" fmla="*/ 0 h 12"/>
                  <a:gd name="T8" fmla="*/ 0 w 16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0" name="Freeform 5753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05"/>
                  <a:gd name="T1" fmla="*/ 235 h 358"/>
                  <a:gd name="T2" fmla="*/ 74 w 105"/>
                  <a:gd name="T3" fmla="*/ 358 h 358"/>
                  <a:gd name="T4" fmla="*/ 105 w 105"/>
                  <a:gd name="T5" fmla="*/ 148 h 358"/>
                  <a:gd name="T6" fmla="*/ 30 w 105"/>
                  <a:gd name="T7" fmla="*/ 0 h 358"/>
                  <a:gd name="T8" fmla="*/ 0 w 105"/>
                  <a:gd name="T9" fmla="*/ 23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235"/>
                    </a:moveTo>
                    <a:lnTo>
                      <a:pt x="74" y="358"/>
                    </a:lnTo>
                    <a:lnTo>
                      <a:pt x="105" y="148"/>
                    </a:lnTo>
                    <a:lnTo>
                      <a:pt x="30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1" name="Freeform 5754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7"/>
                  <a:gd name="T1" fmla="*/ 1451 h 58"/>
                  <a:gd name="T2" fmla="*/ 457 w 17"/>
                  <a:gd name="T3" fmla="*/ 2210 h 58"/>
                  <a:gd name="T4" fmla="*/ 649 w 17"/>
                  <a:gd name="T5" fmla="*/ 914 h 58"/>
                  <a:gd name="T6" fmla="*/ 191 w 17"/>
                  <a:gd name="T7" fmla="*/ 0 h 58"/>
                  <a:gd name="T8" fmla="*/ 0 w 17"/>
                  <a:gd name="T9" fmla="*/ 145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8"/>
                    </a:moveTo>
                    <a:lnTo>
                      <a:pt x="12" y="58"/>
                    </a:lnTo>
                    <a:lnTo>
                      <a:pt x="17" y="24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2" name="Freeform 5755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05"/>
                  <a:gd name="T1" fmla="*/ 49 h 55"/>
                  <a:gd name="T2" fmla="*/ 68 w 105"/>
                  <a:gd name="T3" fmla="*/ 55 h 55"/>
                  <a:gd name="T4" fmla="*/ 105 w 105"/>
                  <a:gd name="T5" fmla="*/ 0 h 55"/>
                  <a:gd name="T6" fmla="*/ 37 w 105"/>
                  <a:gd name="T7" fmla="*/ 0 h 55"/>
                  <a:gd name="T8" fmla="*/ 0 w 105"/>
                  <a:gd name="T9" fmla="*/ 4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9"/>
                    </a:moveTo>
                    <a:lnTo>
                      <a:pt x="68" y="55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4D4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3" name="Freeform 5756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7"/>
                  <a:gd name="T1" fmla="*/ 299 h 9"/>
                  <a:gd name="T2" fmla="*/ 420 w 17"/>
                  <a:gd name="T3" fmla="*/ 336 h 9"/>
                  <a:gd name="T4" fmla="*/ 649 w 17"/>
                  <a:gd name="T5" fmla="*/ 0 h 9"/>
                  <a:gd name="T6" fmla="*/ 229 w 17"/>
                  <a:gd name="T7" fmla="*/ 0 h 9"/>
                  <a:gd name="T8" fmla="*/ 0 w 17"/>
                  <a:gd name="T9" fmla="*/ 2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8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4" name="Freeform 5757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04"/>
                  <a:gd name="T1" fmla="*/ 56 h 81"/>
                  <a:gd name="T2" fmla="*/ 74 w 104"/>
                  <a:gd name="T3" fmla="*/ 81 h 81"/>
                  <a:gd name="T4" fmla="*/ 104 w 104"/>
                  <a:gd name="T5" fmla="*/ 31 h 81"/>
                  <a:gd name="T6" fmla="*/ 30 w 104"/>
                  <a:gd name="T7" fmla="*/ 0 h 81"/>
                  <a:gd name="T8" fmla="*/ 0 w 104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1"/>
                  <a:gd name="T17" fmla="*/ 104 w 1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4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5" name="Freeform 5758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7"/>
                  <a:gd name="T1" fmla="*/ 349 h 13"/>
                  <a:gd name="T2" fmla="*/ 447 w 17"/>
                  <a:gd name="T3" fmla="*/ 505 h 13"/>
                  <a:gd name="T4" fmla="*/ 636 w 17"/>
                  <a:gd name="T5" fmla="*/ 193 h 13"/>
                  <a:gd name="T6" fmla="*/ 190 w 17"/>
                  <a:gd name="T7" fmla="*/ 0 h 13"/>
                  <a:gd name="T8" fmla="*/ 0 w 17"/>
                  <a:gd name="T9" fmla="*/ 34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6" name="Freeform 5759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99"/>
                  <a:gd name="T1" fmla="*/ 235 h 346"/>
                  <a:gd name="T2" fmla="*/ 68 w 99"/>
                  <a:gd name="T3" fmla="*/ 346 h 346"/>
                  <a:gd name="T4" fmla="*/ 99 w 99"/>
                  <a:gd name="T5" fmla="*/ 124 h 346"/>
                  <a:gd name="T6" fmla="*/ 25 w 99"/>
                  <a:gd name="T7" fmla="*/ 0 h 346"/>
                  <a:gd name="T8" fmla="*/ 0 w 99"/>
                  <a:gd name="T9" fmla="*/ 235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6"/>
                  <a:gd name="T17" fmla="*/ 99 w 99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6">
                    <a:moveTo>
                      <a:pt x="0" y="235"/>
                    </a:moveTo>
                    <a:lnTo>
                      <a:pt x="68" y="346"/>
                    </a:lnTo>
                    <a:lnTo>
                      <a:pt x="99" y="124"/>
                    </a:lnTo>
                    <a:lnTo>
                      <a:pt x="25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6161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7" name="Freeform 5760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16"/>
                  <a:gd name="T1" fmla="*/ 1452 h 56"/>
                  <a:gd name="T2" fmla="*/ 421 w 16"/>
                  <a:gd name="T3" fmla="*/ 2138 h 56"/>
                  <a:gd name="T4" fmla="*/ 613 w 16"/>
                  <a:gd name="T5" fmla="*/ 766 h 56"/>
                  <a:gd name="T6" fmla="*/ 155 w 16"/>
                  <a:gd name="T7" fmla="*/ 0 h 56"/>
                  <a:gd name="T8" fmla="*/ 0 w 16"/>
                  <a:gd name="T9" fmla="*/ 1452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6"/>
                  <a:gd name="T17" fmla="*/ 16 w 1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6">
                    <a:moveTo>
                      <a:pt x="0" y="38"/>
                    </a:moveTo>
                    <a:lnTo>
                      <a:pt x="11" y="56"/>
                    </a:lnTo>
                    <a:lnTo>
                      <a:pt x="16" y="20"/>
                    </a:lnTo>
                    <a:lnTo>
                      <a:pt x="4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8" name="Freeform 5761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99"/>
                  <a:gd name="T1" fmla="*/ 62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6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62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9" name="Freeform 5762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16"/>
                  <a:gd name="T1" fmla="*/ 374 h 15"/>
                  <a:gd name="T2" fmla="*/ 421 w 16"/>
                  <a:gd name="T3" fmla="*/ 564 h 15"/>
                  <a:gd name="T4" fmla="*/ 613 w 16"/>
                  <a:gd name="T5" fmla="*/ 264 h 15"/>
                  <a:gd name="T6" fmla="*/ 192 w 16"/>
                  <a:gd name="T7" fmla="*/ 0 h 15"/>
                  <a:gd name="T8" fmla="*/ 0 w 16"/>
                  <a:gd name="T9" fmla="*/ 37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0" name="Freeform 5763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99"/>
                  <a:gd name="T1" fmla="*/ 204 h 290"/>
                  <a:gd name="T2" fmla="*/ 68 w 99"/>
                  <a:gd name="T3" fmla="*/ 290 h 290"/>
                  <a:gd name="T4" fmla="*/ 99 w 99"/>
                  <a:gd name="T5" fmla="*/ 80 h 290"/>
                  <a:gd name="T6" fmla="*/ 31 w 99"/>
                  <a:gd name="T7" fmla="*/ 0 h 290"/>
                  <a:gd name="T8" fmla="*/ 0 w 99"/>
                  <a:gd name="T9" fmla="*/ 204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204"/>
                    </a:moveTo>
                    <a:lnTo>
                      <a:pt x="68" y="29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7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1" name="Freeform 5764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16"/>
                  <a:gd name="T1" fmla="*/ 1259 h 47"/>
                  <a:gd name="T2" fmla="*/ 421 w 16"/>
                  <a:gd name="T3" fmla="*/ 1789 h 47"/>
                  <a:gd name="T4" fmla="*/ 613 w 16"/>
                  <a:gd name="T5" fmla="*/ 494 h 47"/>
                  <a:gd name="T6" fmla="*/ 192 w 16"/>
                  <a:gd name="T7" fmla="*/ 0 h 47"/>
                  <a:gd name="T8" fmla="*/ 0 w 16"/>
                  <a:gd name="T9" fmla="*/ 1259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3"/>
                    </a:moveTo>
                    <a:lnTo>
                      <a:pt x="11" y="47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2" name="Freeform 5765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05"/>
                  <a:gd name="T1" fmla="*/ 80 h 123"/>
                  <a:gd name="T2" fmla="*/ 68 w 105"/>
                  <a:gd name="T3" fmla="*/ 123 h 123"/>
                  <a:gd name="T4" fmla="*/ 105 w 105"/>
                  <a:gd name="T5" fmla="*/ 62 h 123"/>
                  <a:gd name="T6" fmla="*/ 31 w 105"/>
                  <a:gd name="T7" fmla="*/ 0 h 123"/>
                  <a:gd name="T8" fmla="*/ 0 w 105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3" name="Freeform 5766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7"/>
                  <a:gd name="T1" fmla="*/ 492 h 20"/>
                  <a:gd name="T2" fmla="*/ 420 w 17"/>
                  <a:gd name="T3" fmla="*/ 756 h 20"/>
                  <a:gd name="T4" fmla="*/ 649 w 17"/>
                  <a:gd name="T5" fmla="*/ 375 h 20"/>
                  <a:gd name="T6" fmla="*/ 191 w 17"/>
                  <a:gd name="T7" fmla="*/ 0 h 20"/>
                  <a:gd name="T8" fmla="*/ 0 w 17"/>
                  <a:gd name="T9" fmla="*/ 49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4" name="Freeform 5767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05"/>
                  <a:gd name="T1" fmla="*/ 166 h 222"/>
                  <a:gd name="T2" fmla="*/ 74 w 105"/>
                  <a:gd name="T3" fmla="*/ 222 h 222"/>
                  <a:gd name="T4" fmla="*/ 105 w 105"/>
                  <a:gd name="T5" fmla="*/ 37 h 222"/>
                  <a:gd name="T6" fmla="*/ 31 w 105"/>
                  <a:gd name="T7" fmla="*/ 0 h 222"/>
                  <a:gd name="T8" fmla="*/ 0 w 105"/>
                  <a:gd name="T9" fmla="*/ 16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66"/>
                    </a:moveTo>
                    <a:lnTo>
                      <a:pt x="74" y="222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5" name="Freeform 5768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7"/>
                  <a:gd name="T1" fmla="*/ 1024 h 36"/>
                  <a:gd name="T2" fmla="*/ 457 w 17"/>
                  <a:gd name="T3" fmla="*/ 1369 h 36"/>
                  <a:gd name="T4" fmla="*/ 649 w 17"/>
                  <a:gd name="T5" fmla="*/ 228 h 36"/>
                  <a:gd name="T6" fmla="*/ 191 w 17"/>
                  <a:gd name="T7" fmla="*/ 0 h 36"/>
                  <a:gd name="T8" fmla="*/ 0 w 17"/>
                  <a:gd name="T9" fmla="*/ 102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7"/>
                    </a:moveTo>
                    <a:lnTo>
                      <a:pt x="12" y="36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6" name="Freeform 5769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7" name="Freeform 5770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8" name="Freeform 5771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99"/>
                  <a:gd name="T1" fmla="*/ 111 h 167"/>
                  <a:gd name="T2" fmla="*/ 68 w 99"/>
                  <a:gd name="T3" fmla="*/ 167 h 167"/>
                  <a:gd name="T4" fmla="*/ 99 w 99"/>
                  <a:gd name="T5" fmla="*/ 87 h 167"/>
                  <a:gd name="T6" fmla="*/ 31 w 99"/>
                  <a:gd name="T7" fmla="*/ 0 h 167"/>
                  <a:gd name="T8" fmla="*/ 0 w 99"/>
                  <a:gd name="T9" fmla="*/ 111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111"/>
                    </a:moveTo>
                    <a:lnTo>
                      <a:pt x="68" y="167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9" name="Freeform 5772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16"/>
                  <a:gd name="T1" fmla="*/ 687 h 27"/>
                  <a:gd name="T2" fmla="*/ 421 w 16"/>
                  <a:gd name="T3" fmla="*/ 1033 h 27"/>
                  <a:gd name="T4" fmla="*/ 613 w 16"/>
                  <a:gd name="T5" fmla="*/ 538 h 27"/>
                  <a:gd name="T6" fmla="*/ 192 w 16"/>
                  <a:gd name="T7" fmla="*/ 0 h 27"/>
                  <a:gd name="T8" fmla="*/ 0 w 16"/>
                  <a:gd name="T9" fmla="*/ 68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8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0" name="Freeform 5773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99"/>
                  <a:gd name="T1" fmla="*/ 124 h 155"/>
                  <a:gd name="T2" fmla="*/ 68 w 99"/>
                  <a:gd name="T3" fmla="*/ 155 h 155"/>
                  <a:gd name="T4" fmla="*/ 99 w 99"/>
                  <a:gd name="T5" fmla="*/ 13 h 155"/>
                  <a:gd name="T6" fmla="*/ 31 w 99"/>
                  <a:gd name="T7" fmla="*/ 0 h 155"/>
                  <a:gd name="T8" fmla="*/ 0 w 99"/>
                  <a:gd name="T9" fmla="*/ 124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55"/>
                  <a:gd name="T17" fmla="*/ 99 w 99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55">
                    <a:moveTo>
                      <a:pt x="0" y="124"/>
                    </a:moveTo>
                    <a:lnTo>
                      <a:pt x="68" y="155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9F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1" name="Freeform 5774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16"/>
                  <a:gd name="T1" fmla="*/ 769 h 25"/>
                  <a:gd name="T2" fmla="*/ 421 w 16"/>
                  <a:gd name="T3" fmla="*/ 961 h 25"/>
                  <a:gd name="T4" fmla="*/ 613 w 16"/>
                  <a:gd name="T5" fmla="*/ 74 h 25"/>
                  <a:gd name="T6" fmla="*/ 192 w 16"/>
                  <a:gd name="T7" fmla="*/ 0 h 25"/>
                  <a:gd name="T8" fmla="*/ 0 w 16"/>
                  <a:gd name="T9" fmla="*/ 76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5"/>
                  <a:gd name="T17" fmla="*/ 16 w 1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5">
                    <a:moveTo>
                      <a:pt x="0" y="20"/>
                    </a:moveTo>
                    <a:lnTo>
                      <a:pt x="11" y="2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2" name="Freeform 5775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3" name="Freeform 5776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4" name="Freeform 5777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05"/>
                  <a:gd name="T1" fmla="*/ 148 h 222"/>
                  <a:gd name="T2" fmla="*/ 68 w 105"/>
                  <a:gd name="T3" fmla="*/ 222 h 222"/>
                  <a:gd name="T4" fmla="*/ 105 w 105"/>
                  <a:gd name="T5" fmla="*/ 111 h 222"/>
                  <a:gd name="T6" fmla="*/ 31 w 105"/>
                  <a:gd name="T7" fmla="*/ 0 h 222"/>
                  <a:gd name="T8" fmla="*/ 0 w 105"/>
                  <a:gd name="T9" fmla="*/ 148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48"/>
                    </a:moveTo>
                    <a:lnTo>
                      <a:pt x="68" y="222"/>
                    </a:lnTo>
                    <a:lnTo>
                      <a:pt x="105" y="111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5" name="Freeform 5778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7"/>
                  <a:gd name="T1" fmla="*/ 913 h 36"/>
                  <a:gd name="T2" fmla="*/ 420 w 17"/>
                  <a:gd name="T3" fmla="*/ 1369 h 36"/>
                  <a:gd name="T4" fmla="*/ 649 w 17"/>
                  <a:gd name="T5" fmla="*/ 684 h 36"/>
                  <a:gd name="T6" fmla="*/ 191 w 17"/>
                  <a:gd name="T7" fmla="*/ 0 h 36"/>
                  <a:gd name="T8" fmla="*/ 0 w 17"/>
                  <a:gd name="T9" fmla="*/ 913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4"/>
                    </a:moveTo>
                    <a:lnTo>
                      <a:pt x="11" y="36"/>
                    </a:lnTo>
                    <a:lnTo>
                      <a:pt x="17" y="18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6" name="Freeform 5779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98"/>
                  <a:gd name="T1" fmla="*/ 93 h 111"/>
                  <a:gd name="T2" fmla="*/ 68 w 98"/>
                  <a:gd name="T3" fmla="*/ 111 h 111"/>
                  <a:gd name="T4" fmla="*/ 98 w 98"/>
                  <a:gd name="T5" fmla="*/ 0 h 111"/>
                  <a:gd name="T6" fmla="*/ 31 w 98"/>
                  <a:gd name="T7" fmla="*/ 6 h 111"/>
                  <a:gd name="T8" fmla="*/ 0 w 98"/>
                  <a:gd name="T9" fmla="*/ 93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93"/>
                    </a:moveTo>
                    <a:lnTo>
                      <a:pt x="68" y="111"/>
                    </a:lnTo>
                    <a:lnTo>
                      <a:pt x="98" y="0"/>
                    </a:lnTo>
                    <a:lnTo>
                      <a:pt x="31" y="6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7" name="Freeform 5780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16"/>
                  <a:gd name="T1" fmla="*/ 567 h 18"/>
                  <a:gd name="T2" fmla="*/ 410 w 16"/>
                  <a:gd name="T3" fmla="*/ 684 h 18"/>
                  <a:gd name="T4" fmla="*/ 600 w 16"/>
                  <a:gd name="T5" fmla="*/ 0 h 18"/>
                  <a:gd name="T6" fmla="*/ 190 w 16"/>
                  <a:gd name="T7" fmla="*/ 37 h 18"/>
                  <a:gd name="T8" fmla="*/ 0 w 16"/>
                  <a:gd name="T9" fmla="*/ 56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5"/>
                    </a:moveTo>
                    <a:lnTo>
                      <a:pt x="11" y="18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8" name="Freeform 5781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9" name="Freeform 5782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55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0" name="Freeform 5783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98"/>
                  <a:gd name="T1" fmla="*/ 179 h 278"/>
                  <a:gd name="T2" fmla="*/ 68 w 98"/>
                  <a:gd name="T3" fmla="*/ 278 h 278"/>
                  <a:gd name="T4" fmla="*/ 98 w 98"/>
                  <a:gd name="T5" fmla="*/ 136 h 278"/>
                  <a:gd name="T6" fmla="*/ 30 w 98"/>
                  <a:gd name="T7" fmla="*/ 0 h 278"/>
                  <a:gd name="T8" fmla="*/ 0 w 98"/>
                  <a:gd name="T9" fmla="*/ 17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8"/>
                  <a:gd name="T17" fmla="*/ 98 w 98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8">
                    <a:moveTo>
                      <a:pt x="0" y="179"/>
                    </a:moveTo>
                    <a:lnTo>
                      <a:pt x="68" y="278"/>
                    </a:lnTo>
                    <a:lnTo>
                      <a:pt x="98" y="136"/>
                    </a:lnTo>
                    <a:lnTo>
                      <a:pt x="30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1" name="Freeform 5784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16"/>
                  <a:gd name="T1" fmla="*/ 1106 h 45"/>
                  <a:gd name="T2" fmla="*/ 410 w 16"/>
                  <a:gd name="T3" fmla="*/ 1717 h 45"/>
                  <a:gd name="T4" fmla="*/ 600 w 16"/>
                  <a:gd name="T5" fmla="*/ 840 h 45"/>
                  <a:gd name="T6" fmla="*/ 190 w 16"/>
                  <a:gd name="T7" fmla="*/ 0 h 45"/>
                  <a:gd name="T8" fmla="*/ 0 w 16"/>
                  <a:gd name="T9" fmla="*/ 1106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5"/>
                  <a:gd name="T17" fmla="*/ 16 w 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5">
                    <a:moveTo>
                      <a:pt x="0" y="29"/>
                    </a:moveTo>
                    <a:lnTo>
                      <a:pt x="11" y="45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2" name="Freeform 5785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05"/>
                  <a:gd name="T1" fmla="*/ 68 h 80"/>
                  <a:gd name="T2" fmla="*/ 68 w 105"/>
                  <a:gd name="T3" fmla="*/ 80 h 80"/>
                  <a:gd name="T4" fmla="*/ 105 w 105"/>
                  <a:gd name="T5" fmla="*/ 0 h 80"/>
                  <a:gd name="T6" fmla="*/ 37 w 105"/>
                  <a:gd name="T7" fmla="*/ 6 h 80"/>
                  <a:gd name="T8" fmla="*/ 0 w 105"/>
                  <a:gd name="T9" fmla="*/ 6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8"/>
                    </a:moveTo>
                    <a:lnTo>
                      <a:pt x="68" y="80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3" name="Freeform 5786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7"/>
                  <a:gd name="T1" fmla="*/ 418 h 13"/>
                  <a:gd name="T2" fmla="*/ 420 w 17"/>
                  <a:gd name="T3" fmla="*/ 492 h 13"/>
                  <a:gd name="T4" fmla="*/ 649 w 17"/>
                  <a:gd name="T5" fmla="*/ 0 h 13"/>
                  <a:gd name="T6" fmla="*/ 229 w 17"/>
                  <a:gd name="T7" fmla="*/ 37 h 13"/>
                  <a:gd name="T8" fmla="*/ 0 w 17"/>
                  <a:gd name="T9" fmla="*/ 41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4" name="Freeform 5787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5" name="Freeform 5788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6" name="Freeform 5789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98"/>
                  <a:gd name="T1" fmla="*/ 210 h 321"/>
                  <a:gd name="T2" fmla="*/ 68 w 98"/>
                  <a:gd name="T3" fmla="*/ 321 h 321"/>
                  <a:gd name="T4" fmla="*/ 98 w 98"/>
                  <a:gd name="T5" fmla="*/ 149 h 321"/>
                  <a:gd name="T6" fmla="*/ 31 w 98"/>
                  <a:gd name="T7" fmla="*/ 0 h 321"/>
                  <a:gd name="T8" fmla="*/ 0 w 98"/>
                  <a:gd name="T9" fmla="*/ 21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21"/>
                  <a:gd name="T17" fmla="*/ 98 w 9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21">
                    <a:moveTo>
                      <a:pt x="0" y="210"/>
                    </a:moveTo>
                    <a:lnTo>
                      <a:pt x="68" y="321"/>
                    </a:lnTo>
                    <a:lnTo>
                      <a:pt x="98" y="149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7" name="Freeform 5790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16"/>
                  <a:gd name="T1" fmla="*/ 1296 h 52"/>
                  <a:gd name="T2" fmla="*/ 410 w 16"/>
                  <a:gd name="T3" fmla="*/ 1982 h 52"/>
                  <a:gd name="T4" fmla="*/ 600 w 16"/>
                  <a:gd name="T5" fmla="*/ 914 h 52"/>
                  <a:gd name="T6" fmla="*/ 190 w 16"/>
                  <a:gd name="T7" fmla="*/ 0 h 52"/>
                  <a:gd name="T8" fmla="*/ 0 w 16"/>
                  <a:gd name="T9" fmla="*/ 1296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2"/>
                  <a:gd name="T17" fmla="*/ 16 w 1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2">
                    <a:moveTo>
                      <a:pt x="0" y="34"/>
                    </a:moveTo>
                    <a:lnTo>
                      <a:pt x="11" y="52"/>
                    </a:lnTo>
                    <a:lnTo>
                      <a:pt x="16" y="24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8" name="Freeform 5791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05"/>
                  <a:gd name="T1" fmla="*/ 55 h 68"/>
                  <a:gd name="T2" fmla="*/ 68 w 105"/>
                  <a:gd name="T3" fmla="*/ 68 h 68"/>
                  <a:gd name="T4" fmla="*/ 105 w 105"/>
                  <a:gd name="T5" fmla="*/ 6 h 68"/>
                  <a:gd name="T6" fmla="*/ 37 w 105"/>
                  <a:gd name="T7" fmla="*/ 0 h 68"/>
                  <a:gd name="T8" fmla="*/ 0 w 105"/>
                  <a:gd name="T9" fmla="*/ 55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5"/>
                    </a:moveTo>
                    <a:lnTo>
                      <a:pt x="68" y="68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9" name="Freeform 5792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7"/>
                  <a:gd name="T1" fmla="*/ 346 h 11"/>
                  <a:gd name="T2" fmla="*/ 420 w 17"/>
                  <a:gd name="T3" fmla="*/ 420 h 11"/>
                  <a:gd name="T4" fmla="*/ 649 w 17"/>
                  <a:gd name="T5" fmla="*/ 37 h 11"/>
                  <a:gd name="T6" fmla="*/ 229 w 17"/>
                  <a:gd name="T7" fmla="*/ 0 h 11"/>
                  <a:gd name="T8" fmla="*/ 0 w 17"/>
                  <a:gd name="T9" fmla="*/ 34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9"/>
                    </a:moveTo>
                    <a:lnTo>
                      <a:pt x="11" y="11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0" name="Freeform 5793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1" name="Freeform 5794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16"/>
                  <a:gd name="T1" fmla="*/ 303 h 11"/>
                  <a:gd name="T2" fmla="*/ 410 w 16"/>
                  <a:gd name="T3" fmla="*/ 420 h 11"/>
                  <a:gd name="T4" fmla="*/ 600 w 16"/>
                  <a:gd name="T5" fmla="*/ 155 h 11"/>
                  <a:gd name="T6" fmla="*/ 190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2" name="Freeform 5795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99"/>
                  <a:gd name="T1" fmla="*/ 222 h 333"/>
                  <a:gd name="T2" fmla="*/ 68 w 99"/>
                  <a:gd name="T3" fmla="*/ 333 h 333"/>
                  <a:gd name="T4" fmla="*/ 99 w 99"/>
                  <a:gd name="T5" fmla="*/ 136 h 333"/>
                  <a:gd name="T6" fmla="*/ 31 w 99"/>
                  <a:gd name="T7" fmla="*/ 0 h 333"/>
                  <a:gd name="T8" fmla="*/ 0 w 99"/>
                  <a:gd name="T9" fmla="*/ 222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3"/>
                  <a:gd name="T17" fmla="*/ 99 w 99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3">
                    <a:moveTo>
                      <a:pt x="0" y="222"/>
                    </a:moveTo>
                    <a:lnTo>
                      <a:pt x="68" y="333"/>
                    </a:lnTo>
                    <a:lnTo>
                      <a:pt x="99" y="136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5D5D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3" name="Freeform 5796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16"/>
                  <a:gd name="T1" fmla="*/ 1369 h 54"/>
                  <a:gd name="T2" fmla="*/ 421 w 16"/>
                  <a:gd name="T3" fmla="*/ 2054 h 54"/>
                  <a:gd name="T4" fmla="*/ 613 w 16"/>
                  <a:gd name="T5" fmla="*/ 839 h 54"/>
                  <a:gd name="T6" fmla="*/ 192 w 16"/>
                  <a:gd name="T7" fmla="*/ 0 h 54"/>
                  <a:gd name="T8" fmla="*/ 0 w 16"/>
                  <a:gd name="T9" fmla="*/ 136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6"/>
                    </a:moveTo>
                    <a:lnTo>
                      <a:pt x="11" y="54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4" name="Freeform 5797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99"/>
                  <a:gd name="T1" fmla="*/ 49 h 61"/>
                  <a:gd name="T2" fmla="*/ 68 w 99"/>
                  <a:gd name="T3" fmla="*/ 61 h 61"/>
                  <a:gd name="T4" fmla="*/ 99 w 99"/>
                  <a:gd name="T5" fmla="*/ 12 h 61"/>
                  <a:gd name="T6" fmla="*/ 31 w 99"/>
                  <a:gd name="T7" fmla="*/ 0 h 61"/>
                  <a:gd name="T8" fmla="*/ 0 w 99"/>
                  <a:gd name="T9" fmla="*/ 49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9"/>
                    </a:moveTo>
                    <a:lnTo>
                      <a:pt x="68" y="6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5" name="Freeform 5798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16"/>
                  <a:gd name="T1" fmla="*/ 299 h 10"/>
                  <a:gd name="T2" fmla="*/ 421 w 16"/>
                  <a:gd name="T3" fmla="*/ 372 h 10"/>
                  <a:gd name="T4" fmla="*/ 613 w 16"/>
                  <a:gd name="T5" fmla="*/ 73 h 10"/>
                  <a:gd name="T6" fmla="*/ 192 w 16"/>
                  <a:gd name="T7" fmla="*/ 0 h 10"/>
                  <a:gd name="T8" fmla="*/ 0 w 16"/>
                  <a:gd name="T9" fmla="*/ 29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1" y="10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6" name="Freeform 5799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3C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7" name="Freeform 5800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16"/>
                  <a:gd name="T1" fmla="*/ 302 h 12"/>
                  <a:gd name="T2" fmla="*/ 421 w 16"/>
                  <a:gd name="T3" fmla="*/ 456 h 12"/>
                  <a:gd name="T4" fmla="*/ 613 w 16"/>
                  <a:gd name="T5" fmla="*/ 191 h 12"/>
                  <a:gd name="T6" fmla="*/ 192 w 16"/>
                  <a:gd name="T7" fmla="*/ 0 h 12"/>
                  <a:gd name="T8" fmla="*/ 0 w 16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8" name="Freeform 5801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05"/>
                  <a:gd name="T1" fmla="*/ 210 h 303"/>
                  <a:gd name="T2" fmla="*/ 74 w 105"/>
                  <a:gd name="T3" fmla="*/ 303 h 303"/>
                  <a:gd name="T4" fmla="*/ 105 w 105"/>
                  <a:gd name="T5" fmla="*/ 105 h 303"/>
                  <a:gd name="T6" fmla="*/ 31 w 105"/>
                  <a:gd name="T7" fmla="*/ 0 h 303"/>
                  <a:gd name="T8" fmla="*/ 0 w 105"/>
                  <a:gd name="T9" fmla="*/ 21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3"/>
                  <a:gd name="T17" fmla="*/ 105 w 105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3">
                    <a:moveTo>
                      <a:pt x="0" y="210"/>
                    </a:moveTo>
                    <a:lnTo>
                      <a:pt x="74" y="303"/>
                    </a:lnTo>
                    <a:lnTo>
                      <a:pt x="105" y="105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9" name="Freeform 5802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7"/>
                  <a:gd name="T1" fmla="*/ 1299 h 49"/>
                  <a:gd name="T2" fmla="*/ 457 w 17"/>
                  <a:gd name="T3" fmla="*/ 1874 h 49"/>
                  <a:gd name="T4" fmla="*/ 649 w 17"/>
                  <a:gd name="T5" fmla="*/ 649 h 49"/>
                  <a:gd name="T6" fmla="*/ 191 w 17"/>
                  <a:gd name="T7" fmla="*/ 0 h 49"/>
                  <a:gd name="T8" fmla="*/ 0 w 17"/>
                  <a:gd name="T9" fmla="*/ 129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9"/>
                  <a:gd name="T17" fmla="*/ 17 w 1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9">
                    <a:moveTo>
                      <a:pt x="0" y="34"/>
                    </a:moveTo>
                    <a:lnTo>
                      <a:pt x="12" y="49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0" name="Freeform 5803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05"/>
                  <a:gd name="T1" fmla="*/ 61 h 92"/>
                  <a:gd name="T2" fmla="*/ 74 w 105"/>
                  <a:gd name="T3" fmla="*/ 92 h 92"/>
                  <a:gd name="T4" fmla="*/ 105 w 105"/>
                  <a:gd name="T5" fmla="*/ 37 h 92"/>
                  <a:gd name="T6" fmla="*/ 37 w 105"/>
                  <a:gd name="T7" fmla="*/ 0 h 92"/>
                  <a:gd name="T8" fmla="*/ 0 w 105"/>
                  <a:gd name="T9" fmla="*/ 6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61"/>
                    </a:moveTo>
                    <a:lnTo>
                      <a:pt x="74" y="92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1" name="Freeform 5804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7"/>
                  <a:gd name="T1" fmla="*/ 374 h 15"/>
                  <a:gd name="T2" fmla="*/ 457 w 17"/>
                  <a:gd name="T3" fmla="*/ 564 h 15"/>
                  <a:gd name="T4" fmla="*/ 649 w 17"/>
                  <a:gd name="T5" fmla="*/ 227 h 15"/>
                  <a:gd name="T6" fmla="*/ 229 w 17"/>
                  <a:gd name="T7" fmla="*/ 0 h 15"/>
                  <a:gd name="T8" fmla="*/ 0 w 17"/>
                  <a:gd name="T9" fmla="*/ 37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2" name="Freeform 5805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99"/>
                  <a:gd name="T1" fmla="*/ 185 h 253"/>
                  <a:gd name="T2" fmla="*/ 68 w 99"/>
                  <a:gd name="T3" fmla="*/ 253 h 253"/>
                  <a:gd name="T4" fmla="*/ 99 w 99"/>
                  <a:gd name="T5" fmla="*/ 68 h 253"/>
                  <a:gd name="T6" fmla="*/ 31 w 99"/>
                  <a:gd name="T7" fmla="*/ 0 h 253"/>
                  <a:gd name="T8" fmla="*/ 0 w 99"/>
                  <a:gd name="T9" fmla="*/ 185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85"/>
                    </a:moveTo>
                    <a:lnTo>
                      <a:pt x="68" y="253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979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3" name="Freeform 5806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16"/>
                  <a:gd name="T1" fmla="*/ 1142 h 41"/>
                  <a:gd name="T2" fmla="*/ 421 w 16"/>
                  <a:gd name="T3" fmla="*/ 1561 h 41"/>
                  <a:gd name="T4" fmla="*/ 613 w 16"/>
                  <a:gd name="T5" fmla="*/ 420 h 41"/>
                  <a:gd name="T6" fmla="*/ 192 w 16"/>
                  <a:gd name="T7" fmla="*/ 0 h 41"/>
                  <a:gd name="T8" fmla="*/ 0 w 16"/>
                  <a:gd name="T9" fmla="*/ 114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30"/>
                    </a:moveTo>
                    <a:lnTo>
                      <a:pt x="11" y="41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4" name="Freeform 5807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5" name="Freeform 5808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6" name="Freeform 5809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99"/>
                  <a:gd name="T1" fmla="*/ 80 h 123"/>
                  <a:gd name="T2" fmla="*/ 68 w 99"/>
                  <a:gd name="T3" fmla="*/ 123 h 123"/>
                  <a:gd name="T4" fmla="*/ 99 w 99"/>
                  <a:gd name="T5" fmla="*/ 55 h 123"/>
                  <a:gd name="T6" fmla="*/ 31 w 99"/>
                  <a:gd name="T7" fmla="*/ 0 h 123"/>
                  <a:gd name="T8" fmla="*/ 0 w 99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7" name="Freeform 5810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16"/>
                  <a:gd name="T1" fmla="*/ 492 h 20"/>
                  <a:gd name="T2" fmla="*/ 421 w 16"/>
                  <a:gd name="T3" fmla="*/ 756 h 20"/>
                  <a:gd name="T4" fmla="*/ 613 w 16"/>
                  <a:gd name="T5" fmla="*/ 338 h 20"/>
                  <a:gd name="T6" fmla="*/ 192 w 16"/>
                  <a:gd name="T7" fmla="*/ 0 h 20"/>
                  <a:gd name="T8" fmla="*/ 0 w 16"/>
                  <a:gd name="T9" fmla="*/ 49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8" name="Freeform 5811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30 h 185"/>
                  <a:gd name="T6" fmla="*/ 31 w 99"/>
                  <a:gd name="T7" fmla="*/ 0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8D8D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9" name="Freeform 5812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16"/>
                  <a:gd name="T1" fmla="*/ 876 h 30"/>
                  <a:gd name="T2" fmla="*/ 421 w 16"/>
                  <a:gd name="T3" fmla="*/ 1141 h 30"/>
                  <a:gd name="T4" fmla="*/ 613 w 16"/>
                  <a:gd name="T5" fmla="*/ 191 h 30"/>
                  <a:gd name="T6" fmla="*/ 192 w 16"/>
                  <a:gd name="T7" fmla="*/ 0 h 30"/>
                  <a:gd name="T8" fmla="*/ 0 w 16"/>
                  <a:gd name="T9" fmla="*/ 87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0" name="Freeform 5813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1" name="Freeform 5814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58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2" name="Freeform 5815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05"/>
                  <a:gd name="T1" fmla="*/ 111 h 166"/>
                  <a:gd name="T2" fmla="*/ 74 w 105"/>
                  <a:gd name="T3" fmla="*/ 166 h 166"/>
                  <a:gd name="T4" fmla="*/ 105 w 105"/>
                  <a:gd name="T5" fmla="*/ 86 h 166"/>
                  <a:gd name="T6" fmla="*/ 37 w 105"/>
                  <a:gd name="T7" fmla="*/ 0 h 166"/>
                  <a:gd name="T8" fmla="*/ 0 w 105"/>
                  <a:gd name="T9" fmla="*/ 111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111"/>
                    </a:moveTo>
                    <a:lnTo>
                      <a:pt x="74" y="166"/>
                    </a:lnTo>
                    <a:lnTo>
                      <a:pt x="105" y="8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3" name="Freeform 5816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7"/>
                  <a:gd name="T1" fmla="*/ 682 h 27"/>
                  <a:gd name="T2" fmla="*/ 457 w 17"/>
                  <a:gd name="T3" fmla="*/ 1021 h 27"/>
                  <a:gd name="T4" fmla="*/ 649 w 17"/>
                  <a:gd name="T5" fmla="*/ 529 h 27"/>
                  <a:gd name="T6" fmla="*/ 229 w 17"/>
                  <a:gd name="T7" fmla="*/ 0 h 27"/>
                  <a:gd name="T8" fmla="*/ 0 w 17"/>
                  <a:gd name="T9" fmla="*/ 68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8"/>
                    </a:moveTo>
                    <a:lnTo>
                      <a:pt x="12" y="27"/>
                    </a:lnTo>
                    <a:lnTo>
                      <a:pt x="17" y="14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4" name="Freeform 5817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98"/>
                  <a:gd name="T1" fmla="*/ 111 h 136"/>
                  <a:gd name="T2" fmla="*/ 68 w 98"/>
                  <a:gd name="T3" fmla="*/ 136 h 136"/>
                  <a:gd name="T4" fmla="*/ 98 w 98"/>
                  <a:gd name="T5" fmla="*/ 13 h 136"/>
                  <a:gd name="T6" fmla="*/ 30 w 98"/>
                  <a:gd name="T7" fmla="*/ 0 h 136"/>
                  <a:gd name="T8" fmla="*/ 0 w 98"/>
                  <a:gd name="T9" fmla="*/ 111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111"/>
                    </a:moveTo>
                    <a:lnTo>
                      <a:pt x="68" y="136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4A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5" name="Freeform 5818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16"/>
                  <a:gd name="T1" fmla="*/ 686 h 22"/>
                  <a:gd name="T2" fmla="*/ 410 w 16"/>
                  <a:gd name="T3" fmla="*/ 841 h 22"/>
                  <a:gd name="T4" fmla="*/ 600 w 16"/>
                  <a:gd name="T5" fmla="*/ 74 h 22"/>
                  <a:gd name="T6" fmla="*/ 190 w 16"/>
                  <a:gd name="T7" fmla="*/ 0 h 22"/>
                  <a:gd name="T8" fmla="*/ 0 w 16"/>
                  <a:gd name="T9" fmla="*/ 686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8"/>
                    </a:moveTo>
                    <a:lnTo>
                      <a:pt x="11" y="2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6" name="Freeform 5819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7" name="Freeform 5820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8" name="Freeform 5821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98"/>
                  <a:gd name="T1" fmla="*/ 142 h 210"/>
                  <a:gd name="T2" fmla="*/ 67 w 98"/>
                  <a:gd name="T3" fmla="*/ 210 h 210"/>
                  <a:gd name="T4" fmla="*/ 98 w 98"/>
                  <a:gd name="T5" fmla="*/ 105 h 210"/>
                  <a:gd name="T6" fmla="*/ 30 w 98"/>
                  <a:gd name="T7" fmla="*/ 0 h 210"/>
                  <a:gd name="T8" fmla="*/ 0 w 98"/>
                  <a:gd name="T9" fmla="*/ 142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10"/>
                  <a:gd name="T17" fmla="*/ 98 w 98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10">
                    <a:moveTo>
                      <a:pt x="0" y="142"/>
                    </a:moveTo>
                    <a:lnTo>
                      <a:pt x="67" y="210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9" name="Freeform 5822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16"/>
                  <a:gd name="T1" fmla="*/ 877 h 34"/>
                  <a:gd name="T2" fmla="*/ 410 w 16"/>
                  <a:gd name="T3" fmla="*/ 1297 h 34"/>
                  <a:gd name="T4" fmla="*/ 600 w 16"/>
                  <a:gd name="T5" fmla="*/ 649 h 34"/>
                  <a:gd name="T6" fmla="*/ 190 w 16"/>
                  <a:gd name="T7" fmla="*/ 0 h 34"/>
                  <a:gd name="T8" fmla="*/ 0 w 16"/>
                  <a:gd name="T9" fmla="*/ 877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4"/>
                  <a:gd name="T17" fmla="*/ 16 w 1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4">
                    <a:moveTo>
                      <a:pt x="0" y="23"/>
                    </a:moveTo>
                    <a:lnTo>
                      <a:pt x="11" y="34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0" name="Freeform 5823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05"/>
                  <a:gd name="T1" fmla="*/ 80 h 93"/>
                  <a:gd name="T2" fmla="*/ 68 w 105"/>
                  <a:gd name="T3" fmla="*/ 93 h 93"/>
                  <a:gd name="T4" fmla="*/ 105 w 105"/>
                  <a:gd name="T5" fmla="*/ 0 h 93"/>
                  <a:gd name="T6" fmla="*/ 37 w 105"/>
                  <a:gd name="T7" fmla="*/ 0 h 93"/>
                  <a:gd name="T8" fmla="*/ 0 w 105"/>
                  <a:gd name="T9" fmla="*/ 8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80"/>
                    </a:moveTo>
                    <a:lnTo>
                      <a:pt x="68" y="93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9B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1" name="Freeform 5824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7"/>
                  <a:gd name="T1" fmla="*/ 502 h 15"/>
                  <a:gd name="T2" fmla="*/ 420 w 17"/>
                  <a:gd name="T3" fmla="*/ 577 h 15"/>
                  <a:gd name="T4" fmla="*/ 649 w 17"/>
                  <a:gd name="T5" fmla="*/ 0 h 15"/>
                  <a:gd name="T6" fmla="*/ 229 w 17"/>
                  <a:gd name="T7" fmla="*/ 0 h 15"/>
                  <a:gd name="T8" fmla="*/ 0 w 17"/>
                  <a:gd name="T9" fmla="*/ 50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3"/>
                    </a:moveTo>
                    <a:lnTo>
                      <a:pt x="11" y="1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2" name="Freeform 5825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3" name="Freeform 5826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4" name="Freeform 5827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05"/>
                  <a:gd name="T1" fmla="*/ 172 h 259"/>
                  <a:gd name="T2" fmla="*/ 68 w 105"/>
                  <a:gd name="T3" fmla="*/ 259 h 259"/>
                  <a:gd name="T4" fmla="*/ 105 w 105"/>
                  <a:gd name="T5" fmla="*/ 123 h 259"/>
                  <a:gd name="T6" fmla="*/ 30 w 105"/>
                  <a:gd name="T7" fmla="*/ 0 h 259"/>
                  <a:gd name="T8" fmla="*/ 0 w 105"/>
                  <a:gd name="T9" fmla="*/ 172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9"/>
                  <a:gd name="T17" fmla="*/ 105 w 105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9">
                    <a:moveTo>
                      <a:pt x="0" y="172"/>
                    </a:moveTo>
                    <a:lnTo>
                      <a:pt x="68" y="259"/>
                    </a:lnTo>
                    <a:lnTo>
                      <a:pt x="105" y="123"/>
                    </a:lnTo>
                    <a:lnTo>
                      <a:pt x="3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5" name="Freeform 5828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7"/>
                  <a:gd name="T1" fmla="*/ 1067 h 42"/>
                  <a:gd name="T2" fmla="*/ 420 w 17"/>
                  <a:gd name="T3" fmla="*/ 1597 h 42"/>
                  <a:gd name="T4" fmla="*/ 649 w 17"/>
                  <a:gd name="T5" fmla="*/ 758 h 42"/>
                  <a:gd name="T6" fmla="*/ 191 w 17"/>
                  <a:gd name="T7" fmla="*/ 0 h 42"/>
                  <a:gd name="T8" fmla="*/ 0 w 17"/>
                  <a:gd name="T9" fmla="*/ 1067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2"/>
                  <a:gd name="T17" fmla="*/ 17 w 17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2">
                    <a:moveTo>
                      <a:pt x="0" y="28"/>
                    </a:moveTo>
                    <a:lnTo>
                      <a:pt x="11" y="42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6" name="Freeform 5829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99"/>
                  <a:gd name="T1" fmla="*/ 62 h 74"/>
                  <a:gd name="T2" fmla="*/ 68 w 99"/>
                  <a:gd name="T3" fmla="*/ 74 h 74"/>
                  <a:gd name="T4" fmla="*/ 99 w 99"/>
                  <a:gd name="T5" fmla="*/ 0 h 74"/>
                  <a:gd name="T6" fmla="*/ 37 w 99"/>
                  <a:gd name="T7" fmla="*/ 0 h 74"/>
                  <a:gd name="T8" fmla="*/ 0 w 99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62"/>
                    </a:moveTo>
                    <a:lnTo>
                      <a:pt x="68" y="74"/>
                    </a:lnTo>
                    <a:lnTo>
                      <a:pt x="99" y="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7" name="Freeform 5830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16"/>
                  <a:gd name="T1" fmla="*/ 382 h 12"/>
                  <a:gd name="T2" fmla="*/ 421 w 16"/>
                  <a:gd name="T3" fmla="*/ 456 h 12"/>
                  <a:gd name="T4" fmla="*/ 613 w 16"/>
                  <a:gd name="T5" fmla="*/ 0 h 12"/>
                  <a:gd name="T6" fmla="*/ 229 w 16"/>
                  <a:gd name="T7" fmla="*/ 0 h 12"/>
                  <a:gd name="T8" fmla="*/ 0 w 16"/>
                  <a:gd name="T9" fmla="*/ 38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8" name="Freeform 5831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9" name="Freeform 5832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16"/>
                  <a:gd name="T1" fmla="*/ 266 h 11"/>
                  <a:gd name="T2" fmla="*/ 410 w 16"/>
                  <a:gd name="T3" fmla="*/ 420 h 11"/>
                  <a:gd name="T4" fmla="*/ 600 w 16"/>
                  <a:gd name="T5" fmla="*/ 155 h 11"/>
                  <a:gd name="T6" fmla="*/ 190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0" name="Freeform 5833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05"/>
                  <a:gd name="T1" fmla="*/ 197 h 290"/>
                  <a:gd name="T2" fmla="*/ 74 w 105"/>
                  <a:gd name="T3" fmla="*/ 290 h 290"/>
                  <a:gd name="T4" fmla="*/ 105 w 105"/>
                  <a:gd name="T5" fmla="*/ 123 h 290"/>
                  <a:gd name="T6" fmla="*/ 31 w 105"/>
                  <a:gd name="T7" fmla="*/ 0 h 290"/>
                  <a:gd name="T8" fmla="*/ 0 w 105"/>
                  <a:gd name="T9" fmla="*/ 197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97"/>
                    </a:moveTo>
                    <a:lnTo>
                      <a:pt x="74" y="290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6161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1" name="Freeform 5834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7"/>
                  <a:gd name="T1" fmla="*/ 1216 h 47"/>
                  <a:gd name="T2" fmla="*/ 457 w 17"/>
                  <a:gd name="T3" fmla="*/ 1789 h 47"/>
                  <a:gd name="T4" fmla="*/ 649 w 17"/>
                  <a:gd name="T5" fmla="*/ 759 h 47"/>
                  <a:gd name="T6" fmla="*/ 191 w 17"/>
                  <a:gd name="T7" fmla="*/ 0 h 47"/>
                  <a:gd name="T8" fmla="*/ 0 w 17"/>
                  <a:gd name="T9" fmla="*/ 1216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32"/>
                    </a:moveTo>
                    <a:lnTo>
                      <a:pt x="12" y="47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2" name="Freeform 5835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99"/>
                  <a:gd name="T1" fmla="*/ 49 h 62"/>
                  <a:gd name="T2" fmla="*/ 62 w 99"/>
                  <a:gd name="T3" fmla="*/ 62 h 62"/>
                  <a:gd name="T4" fmla="*/ 99 w 99"/>
                  <a:gd name="T5" fmla="*/ 6 h 62"/>
                  <a:gd name="T6" fmla="*/ 31 w 99"/>
                  <a:gd name="T7" fmla="*/ 0 h 62"/>
                  <a:gd name="T8" fmla="*/ 0 w 99"/>
                  <a:gd name="T9" fmla="*/ 49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9"/>
                    </a:moveTo>
                    <a:lnTo>
                      <a:pt x="62" y="6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3" name="Freeform 5836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16"/>
                  <a:gd name="T1" fmla="*/ 310 h 10"/>
                  <a:gd name="T2" fmla="*/ 384 w 16"/>
                  <a:gd name="T3" fmla="*/ 384 h 10"/>
                  <a:gd name="T4" fmla="*/ 613 w 16"/>
                  <a:gd name="T5" fmla="*/ 37 h 10"/>
                  <a:gd name="T6" fmla="*/ 192 w 16"/>
                  <a:gd name="T7" fmla="*/ 0 h 10"/>
                  <a:gd name="T8" fmla="*/ 0 w 16"/>
                  <a:gd name="T9" fmla="*/ 3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0" y="1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4" name="Freeform 5837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5" name="Freeform 5838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6" name="Freeform 5839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99"/>
                  <a:gd name="T1" fmla="*/ 198 h 290"/>
                  <a:gd name="T2" fmla="*/ 68 w 99"/>
                  <a:gd name="T3" fmla="*/ 290 h 290"/>
                  <a:gd name="T4" fmla="*/ 99 w 99"/>
                  <a:gd name="T5" fmla="*/ 111 h 290"/>
                  <a:gd name="T6" fmla="*/ 31 w 99"/>
                  <a:gd name="T7" fmla="*/ 0 h 290"/>
                  <a:gd name="T8" fmla="*/ 0 w 99"/>
                  <a:gd name="T9" fmla="*/ 198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98"/>
                    </a:moveTo>
                    <a:lnTo>
                      <a:pt x="68" y="290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7" name="Freeform 5840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16"/>
                  <a:gd name="T1" fmla="*/ 1216 h 47"/>
                  <a:gd name="T2" fmla="*/ 421 w 16"/>
                  <a:gd name="T3" fmla="*/ 1789 h 47"/>
                  <a:gd name="T4" fmla="*/ 613 w 16"/>
                  <a:gd name="T5" fmla="*/ 685 h 47"/>
                  <a:gd name="T6" fmla="*/ 192 w 16"/>
                  <a:gd name="T7" fmla="*/ 0 h 47"/>
                  <a:gd name="T8" fmla="*/ 0 w 16"/>
                  <a:gd name="T9" fmla="*/ 1216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2"/>
                    </a:moveTo>
                    <a:lnTo>
                      <a:pt x="11" y="47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8" name="Freeform 5841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9" name="Freeform 5842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16"/>
                  <a:gd name="T1" fmla="*/ 338 h 13"/>
                  <a:gd name="T2" fmla="*/ 421 w 16"/>
                  <a:gd name="T3" fmla="*/ 492 h 13"/>
                  <a:gd name="T4" fmla="*/ 613 w 16"/>
                  <a:gd name="T5" fmla="*/ 191 h 13"/>
                  <a:gd name="T6" fmla="*/ 192 w 16"/>
                  <a:gd name="T7" fmla="*/ 0 h 13"/>
                  <a:gd name="T8" fmla="*/ 0 w 16"/>
                  <a:gd name="T9" fmla="*/ 33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0" name="Freeform 5843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99"/>
                  <a:gd name="T1" fmla="*/ 185 h 259"/>
                  <a:gd name="T2" fmla="*/ 68 w 99"/>
                  <a:gd name="T3" fmla="*/ 259 h 259"/>
                  <a:gd name="T4" fmla="*/ 99 w 99"/>
                  <a:gd name="T5" fmla="*/ 86 h 259"/>
                  <a:gd name="T6" fmla="*/ 31 w 99"/>
                  <a:gd name="T7" fmla="*/ 0 h 259"/>
                  <a:gd name="T8" fmla="*/ 0 w 99"/>
                  <a:gd name="T9" fmla="*/ 185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9"/>
                  <a:gd name="T17" fmla="*/ 99 w 99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9">
                    <a:moveTo>
                      <a:pt x="0" y="185"/>
                    </a:moveTo>
                    <a:lnTo>
                      <a:pt x="68" y="259"/>
                    </a:lnTo>
                    <a:lnTo>
                      <a:pt x="99" y="86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171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1" name="Freeform 5844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16"/>
                  <a:gd name="T1" fmla="*/ 1141 h 42"/>
                  <a:gd name="T2" fmla="*/ 421 w 16"/>
                  <a:gd name="T3" fmla="*/ 1597 h 42"/>
                  <a:gd name="T4" fmla="*/ 613 w 16"/>
                  <a:gd name="T5" fmla="*/ 530 h 42"/>
                  <a:gd name="T6" fmla="*/ 192 w 16"/>
                  <a:gd name="T7" fmla="*/ 0 h 42"/>
                  <a:gd name="T8" fmla="*/ 0 w 16"/>
                  <a:gd name="T9" fmla="*/ 1141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30"/>
                    </a:moveTo>
                    <a:lnTo>
                      <a:pt x="11" y="42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2" name="Freeform 5845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3" name="Freeform 5846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16"/>
                  <a:gd name="T1" fmla="*/ 421 h 16"/>
                  <a:gd name="T2" fmla="*/ 421 w 16"/>
                  <a:gd name="T3" fmla="*/ 613 h 16"/>
                  <a:gd name="T4" fmla="*/ 613 w 16"/>
                  <a:gd name="T5" fmla="*/ 266 h 16"/>
                  <a:gd name="T6" fmla="*/ 192 w 16"/>
                  <a:gd name="T7" fmla="*/ 0 h 16"/>
                  <a:gd name="T8" fmla="*/ 0 w 16"/>
                  <a:gd name="T9" fmla="*/ 42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4" name="Freeform 5847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05"/>
                  <a:gd name="T1" fmla="*/ 155 h 210"/>
                  <a:gd name="T2" fmla="*/ 68 w 105"/>
                  <a:gd name="T3" fmla="*/ 210 h 210"/>
                  <a:gd name="T4" fmla="*/ 105 w 105"/>
                  <a:gd name="T5" fmla="*/ 56 h 210"/>
                  <a:gd name="T6" fmla="*/ 31 w 105"/>
                  <a:gd name="T7" fmla="*/ 0 h 210"/>
                  <a:gd name="T8" fmla="*/ 0 w 105"/>
                  <a:gd name="T9" fmla="*/ 155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0"/>
                  <a:gd name="T17" fmla="*/ 105 w 105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0">
                    <a:moveTo>
                      <a:pt x="0" y="155"/>
                    </a:moveTo>
                    <a:lnTo>
                      <a:pt x="68" y="210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818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5" name="Freeform 5848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7"/>
                  <a:gd name="T1" fmla="*/ 951 h 34"/>
                  <a:gd name="T2" fmla="*/ 420 w 17"/>
                  <a:gd name="T3" fmla="*/ 1297 h 34"/>
                  <a:gd name="T4" fmla="*/ 649 w 17"/>
                  <a:gd name="T5" fmla="*/ 346 h 34"/>
                  <a:gd name="T6" fmla="*/ 191 w 17"/>
                  <a:gd name="T7" fmla="*/ 0 h 34"/>
                  <a:gd name="T8" fmla="*/ 0 w 17"/>
                  <a:gd name="T9" fmla="*/ 951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25"/>
                    </a:moveTo>
                    <a:lnTo>
                      <a:pt x="11" y="34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6" name="Freeform 5849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7" name="Freeform 5850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55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8" name="Freeform 5851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99"/>
                  <a:gd name="T1" fmla="*/ 80 h 124"/>
                  <a:gd name="T2" fmla="*/ 68 w 99"/>
                  <a:gd name="T3" fmla="*/ 124 h 124"/>
                  <a:gd name="T4" fmla="*/ 99 w 99"/>
                  <a:gd name="T5" fmla="*/ 56 h 124"/>
                  <a:gd name="T6" fmla="*/ 31 w 99"/>
                  <a:gd name="T7" fmla="*/ 0 h 124"/>
                  <a:gd name="T8" fmla="*/ 0 w 99"/>
                  <a:gd name="T9" fmla="*/ 8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80"/>
                    </a:moveTo>
                    <a:lnTo>
                      <a:pt x="68" y="124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F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9" name="Freeform 5852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16"/>
                  <a:gd name="T1" fmla="*/ 502 h 20"/>
                  <a:gd name="T2" fmla="*/ 421 w 16"/>
                  <a:gd name="T3" fmla="*/ 769 h 20"/>
                  <a:gd name="T4" fmla="*/ 613 w 16"/>
                  <a:gd name="T5" fmla="*/ 347 h 20"/>
                  <a:gd name="T6" fmla="*/ 192 w 16"/>
                  <a:gd name="T7" fmla="*/ 0 h 20"/>
                  <a:gd name="T8" fmla="*/ 0 w 16"/>
                  <a:gd name="T9" fmla="*/ 50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0" name="Freeform 5853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98"/>
                  <a:gd name="T1" fmla="*/ 123 h 160"/>
                  <a:gd name="T2" fmla="*/ 67 w 98"/>
                  <a:gd name="T3" fmla="*/ 160 h 160"/>
                  <a:gd name="T4" fmla="*/ 98 w 98"/>
                  <a:gd name="T5" fmla="*/ 31 h 160"/>
                  <a:gd name="T6" fmla="*/ 30 w 98"/>
                  <a:gd name="T7" fmla="*/ 0 h 160"/>
                  <a:gd name="T8" fmla="*/ 0 w 98"/>
                  <a:gd name="T9" fmla="*/ 123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0"/>
                  <a:gd name="T17" fmla="*/ 98 w 98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0">
                    <a:moveTo>
                      <a:pt x="0" y="123"/>
                    </a:moveTo>
                    <a:lnTo>
                      <a:pt x="67" y="16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959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1" name="Freeform 5854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16"/>
                  <a:gd name="T1" fmla="*/ 757 h 26"/>
                  <a:gd name="T2" fmla="*/ 410 w 16"/>
                  <a:gd name="T3" fmla="*/ 985 h 26"/>
                  <a:gd name="T4" fmla="*/ 600 w 16"/>
                  <a:gd name="T5" fmla="*/ 191 h 26"/>
                  <a:gd name="T6" fmla="*/ 190 w 16"/>
                  <a:gd name="T7" fmla="*/ 0 h 26"/>
                  <a:gd name="T8" fmla="*/ 0 w 16"/>
                  <a:gd name="T9" fmla="*/ 75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20"/>
                    </a:moveTo>
                    <a:lnTo>
                      <a:pt x="11" y="2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2" name="Freeform 5855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3" name="Freeform 5856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4" name="Freeform 5857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74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5" name="Freeform 5858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16"/>
                  <a:gd name="T1" fmla="*/ 646 h 26"/>
                  <a:gd name="T2" fmla="*/ 421 w 16"/>
                  <a:gd name="T3" fmla="*/ 985 h 26"/>
                  <a:gd name="T4" fmla="*/ 613 w 16"/>
                  <a:gd name="T5" fmla="*/ 455 h 26"/>
                  <a:gd name="T6" fmla="*/ 192 w 16"/>
                  <a:gd name="T7" fmla="*/ 0 h 26"/>
                  <a:gd name="T8" fmla="*/ 0 w 16"/>
                  <a:gd name="T9" fmla="*/ 646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6" name="Freeform 5859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05"/>
                  <a:gd name="T1" fmla="*/ 93 h 117"/>
                  <a:gd name="T2" fmla="*/ 68 w 105"/>
                  <a:gd name="T3" fmla="*/ 117 h 117"/>
                  <a:gd name="T4" fmla="*/ 105 w 105"/>
                  <a:gd name="T5" fmla="*/ 18 h 117"/>
                  <a:gd name="T6" fmla="*/ 37 w 105"/>
                  <a:gd name="T7" fmla="*/ 0 h 117"/>
                  <a:gd name="T8" fmla="*/ 0 w 105"/>
                  <a:gd name="T9" fmla="*/ 93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93"/>
                    </a:moveTo>
                    <a:lnTo>
                      <a:pt x="68" y="11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BAB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7" name="Freeform 5860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7"/>
                  <a:gd name="T1" fmla="*/ 567 h 19"/>
                  <a:gd name="T2" fmla="*/ 420 w 17"/>
                  <a:gd name="T3" fmla="*/ 720 h 19"/>
                  <a:gd name="T4" fmla="*/ 649 w 17"/>
                  <a:gd name="T5" fmla="*/ 111 h 19"/>
                  <a:gd name="T6" fmla="*/ 229 w 17"/>
                  <a:gd name="T7" fmla="*/ 0 h 19"/>
                  <a:gd name="T8" fmla="*/ 0 w 17"/>
                  <a:gd name="T9" fmla="*/ 56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5"/>
                    </a:moveTo>
                    <a:lnTo>
                      <a:pt x="11" y="1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8" name="Freeform 5861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9" name="Freeform 5862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0" name="Freeform 5863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05"/>
                  <a:gd name="T1" fmla="*/ 136 h 204"/>
                  <a:gd name="T2" fmla="*/ 74 w 105"/>
                  <a:gd name="T3" fmla="*/ 204 h 204"/>
                  <a:gd name="T4" fmla="*/ 105 w 105"/>
                  <a:gd name="T5" fmla="*/ 99 h 204"/>
                  <a:gd name="T6" fmla="*/ 37 w 105"/>
                  <a:gd name="T7" fmla="*/ 0 h 204"/>
                  <a:gd name="T8" fmla="*/ 0 w 105"/>
                  <a:gd name="T9" fmla="*/ 136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6"/>
                    </a:moveTo>
                    <a:lnTo>
                      <a:pt x="74" y="204"/>
                    </a:lnTo>
                    <a:lnTo>
                      <a:pt x="105" y="99"/>
                    </a:lnTo>
                    <a:lnTo>
                      <a:pt x="37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75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1" name="Freeform 5864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7"/>
                  <a:gd name="T1" fmla="*/ 841 h 33"/>
                  <a:gd name="T2" fmla="*/ 457 w 17"/>
                  <a:gd name="T3" fmla="*/ 1261 h 33"/>
                  <a:gd name="T4" fmla="*/ 649 w 17"/>
                  <a:gd name="T5" fmla="*/ 612 h 33"/>
                  <a:gd name="T6" fmla="*/ 229 w 17"/>
                  <a:gd name="T7" fmla="*/ 0 h 33"/>
                  <a:gd name="T8" fmla="*/ 0 w 17"/>
                  <a:gd name="T9" fmla="*/ 84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2"/>
                    </a:moveTo>
                    <a:lnTo>
                      <a:pt x="12" y="33"/>
                    </a:lnTo>
                    <a:lnTo>
                      <a:pt x="17" y="16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2" name="Freeform 5865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8 w 99"/>
                  <a:gd name="T3" fmla="*/ 92 h 92"/>
                  <a:gd name="T4" fmla="*/ 99 w 99"/>
                  <a:gd name="T5" fmla="*/ 12 h 92"/>
                  <a:gd name="T6" fmla="*/ 31 w 99"/>
                  <a:gd name="T7" fmla="*/ 0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8" y="92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D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3" name="Freeform 5866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16"/>
                  <a:gd name="T1" fmla="*/ 454 h 15"/>
                  <a:gd name="T2" fmla="*/ 421 w 16"/>
                  <a:gd name="T3" fmla="*/ 564 h 15"/>
                  <a:gd name="T4" fmla="*/ 613 w 16"/>
                  <a:gd name="T5" fmla="*/ 74 h 15"/>
                  <a:gd name="T6" fmla="*/ 192 w 16"/>
                  <a:gd name="T7" fmla="*/ 0 h 15"/>
                  <a:gd name="T8" fmla="*/ 0 w 16"/>
                  <a:gd name="T9" fmla="*/ 45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1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4" name="Freeform 5867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5" name="Freeform 5868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6" name="Freeform 5869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99"/>
                  <a:gd name="T1" fmla="*/ 167 h 241"/>
                  <a:gd name="T2" fmla="*/ 68 w 99"/>
                  <a:gd name="T3" fmla="*/ 241 h 241"/>
                  <a:gd name="T4" fmla="*/ 99 w 99"/>
                  <a:gd name="T5" fmla="*/ 111 h 241"/>
                  <a:gd name="T6" fmla="*/ 31 w 99"/>
                  <a:gd name="T7" fmla="*/ 0 h 241"/>
                  <a:gd name="T8" fmla="*/ 0 w 99"/>
                  <a:gd name="T9" fmla="*/ 167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1"/>
                  <a:gd name="T17" fmla="*/ 99 w 9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1">
                    <a:moveTo>
                      <a:pt x="0" y="167"/>
                    </a:moveTo>
                    <a:lnTo>
                      <a:pt x="68" y="241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9" name="Group 5870"/>
            <p:cNvGrpSpPr>
              <a:grpSpLocks/>
            </p:cNvGrpSpPr>
            <p:nvPr/>
          </p:nvGrpSpPr>
          <p:grpSpPr bwMode="auto">
            <a:xfrm>
              <a:off x="1132" y="2854"/>
              <a:ext cx="3440" cy="476"/>
              <a:chOff x="1132" y="2854"/>
              <a:chExt cx="3440" cy="476"/>
            </a:xfrm>
          </p:grpSpPr>
          <p:sp>
            <p:nvSpPr>
              <p:cNvPr id="42047" name="Freeform 5871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16"/>
                  <a:gd name="T1" fmla="*/ 1032 h 39"/>
                  <a:gd name="T2" fmla="*/ 421 w 16"/>
                  <a:gd name="T3" fmla="*/ 1489 h 39"/>
                  <a:gd name="T4" fmla="*/ 613 w 16"/>
                  <a:gd name="T5" fmla="*/ 686 h 39"/>
                  <a:gd name="T6" fmla="*/ 192 w 16"/>
                  <a:gd name="T7" fmla="*/ 0 h 39"/>
                  <a:gd name="T8" fmla="*/ 0 w 16"/>
                  <a:gd name="T9" fmla="*/ 1032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9"/>
                  <a:gd name="T17" fmla="*/ 16 w 16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9">
                    <a:moveTo>
                      <a:pt x="0" y="27"/>
                    </a:moveTo>
                    <a:lnTo>
                      <a:pt x="11" y="39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8" name="Freeform 5872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13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13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9" name="Freeform 5873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7"/>
                  <a:gd name="T1" fmla="*/ 345 h 12"/>
                  <a:gd name="T2" fmla="*/ 420 w 17"/>
                  <a:gd name="T3" fmla="*/ 456 h 12"/>
                  <a:gd name="T4" fmla="*/ 649 w 17"/>
                  <a:gd name="T5" fmla="*/ 74 h 12"/>
                  <a:gd name="T6" fmla="*/ 229 w 17"/>
                  <a:gd name="T7" fmla="*/ 0 h 12"/>
                  <a:gd name="T8" fmla="*/ 0 w 17"/>
                  <a:gd name="T9" fmla="*/ 34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0" name="Freeform 5874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1" name="Freeform 5875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2" name="Freeform 5876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99"/>
                  <a:gd name="T1" fmla="*/ 179 h 253"/>
                  <a:gd name="T2" fmla="*/ 68 w 99"/>
                  <a:gd name="T3" fmla="*/ 253 h 253"/>
                  <a:gd name="T4" fmla="*/ 99 w 99"/>
                  <a:gd name="T5" fmla="*/ 111 h 253"/>
                  <a:gd name="T6" fmla="*/ 31 w 99"/>
                  <a:gd name="T7" fmla="*/ 0 h 253"/>
                  <a:gd name="T8" fmla="*/ 0 w 99"/>
                  <a:gd name="T9" fmla="*/ 179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79"/>
                    </a:moveTo>
                    <a:lnTo>
                      <a:pt x="68" y="253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969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3" name="Freeform 5877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16"/>
                  <a:gd name="T1" fmla="*/ 1105 h 41"/>
                  <a:gd name="T2" fmla="*/ 421 w 16"/>
                  <a:gd name="T3" fmla="*/ 1561 h 41"/>
                  <a:gd name="T4" fmla="*/ 613 w 16"/>
                  <a:gd name="T5" fmla="*/ 685 h 41"/>
                  <a:gd name="T6" fmla="*/ 192 w 16"/>
                  <a:gd name="T7" fmla="*/ 0 h 41"/>
                  <a:gd name="T8" fmla="*/ 0 w 16"/>
                  <a:gd name="T9" fmla="*/ 110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9"/>
                    </a:moveTo>
                    <a:lnTo>
                      <a:pt x="11" y="41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4" name="Freeform 5878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05"/>
                  <a:gd name="T1" fmla="*/ 50 h 62"/>
                  <a:gd name="T2" fmla="*/ 68 w 105"/>
                  <a:gd name="T3" fmla="*/ 62 h 62"/>
                  <a:gd name="T4" fmla="*/ 105 w 105"/>
                  <a:gd name="T5" fmla="*/ 12 h 62"/>
                  <a:gd name="T6" fmla="*/ 37 w 105"/>
                  <a:gd name="T7" fmla="*/ 0 h 62"/>
                  <a:gd name="T8" fmla="*/ 0 w 105"/>
                  <a:gd name="T9" fmla="*/ 5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50"/>
                    </a:moveTo>
                    <a:lnTo>
                      <a:pt x="68" y="62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5" name="Freeform 5879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7"/>
                  <a:gd name="T1" fmla="*/ 310 h 10"/>
                  <a:gd name="T2" fmla="*/ 420 w 17"/>
                  <a:gd name="T3" fmla="*/ 384 h 10"/>
                  <a:gd name="T4" fmla="*/ 649 w 17"/>
                  <a:gd name="T5" fmla="*/ 74 h 10"/>
                  <a:gd name="T6" fmla="*/ 229 w 17"/>
                  <a:gd name="T7" fmla="*/ 0 h 10"/>
                  <a:gd name="T8" fmla="*/ 0 w 17"/>
                  <a:gd name="T9" fmla="*/ 3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8"/>
                    </a:moveTo>
                    <a:lnTo>
                      <a:pt x="11" y="10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6" name="Freeform 5880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7" name="Freeform 5881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16"/>
                  <a:gd name="T1" fmla="*/ 312 h 12"/>
                  <a:gd name="T2" fmla="*/ 421 w 16"/>
                  <a:gd name="T3" fmla="*/ 469 h 12"/>
                  <a:gd name="T4" fmla="*/ 613 w 16"/>
                  <a:gd name="T5" fmla="*/ 156 h 12"/>
                  <a:gd name="T6" fmla="*/ 192 w 16"/>
                  <a:gd name="T7" fmla="*/ 0 h 12"/>
                  <a:gd name="T8" fmla="*/ 0 w 16"/>
                  <a:gd name="T9" fmla="*/ 3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8" name="Freeform 5882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05"/>
                  <a:gd name="T1" fmla="*/ 173 h 247"/>
                  <a:gd name="T2" fmla="*/ 68 w 105"/>
                  <a:gd name="T3" fmla="*/ 247 h 247"/>
                  <a:gd name="T4" fmla="*/ 105 w 105"/>
                  <a:gd name="T5" fmla="*/ 93 h 247"/>
                  <a:gd name="T6" fmla="*/ 31 w 105"/>
                  <a:gd name="T7" fmla="*/ 0 h 247"/>
                  <a:gd name="T8" fmla="*/ 0 w 105"/>
                  <a:gd name="T9" fmla="*/ 173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173"/>
                    </a:moveTo>
                    <a:lnTo>
                      <a:pt x="68" y="247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9" name="Freeform 5883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7"/>
                  <a:gd name="T1" fmla="*/ 1068 h 40"/>
                  <a:gd name="T2" fmla="*/ 420 w 17"/>
                  <a:gd name="T3" fmla="*/ 1525 h 40"/>
                  <a:gd name="T4" fmla="*/ 649 w 17"/>
                  <a:gd name="T5" fmla="*/ 574 h 40"/>
                  <a:gd name="T6" fmla="*/ 191 w 17"/>
                  <a:gd name="T7" fmla="*/ 0 h 40"/>
                  <a:gd name="T8" fmla="*/ 0 w 17"/>
                  <a:gd name="T9" fmla="*/ 1068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28"/>
                    </a:moveTo>
                    <a:lnTo>
                      <a:pt x="11" y="40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0" name="Freeform 5884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74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1" name="Freeform 5885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7"/>
                  <a:gd name="T1" fmla="*/ 349 h 13"/>
                  <a:gd name="T2" fmla="*/ 457 w 17"/>
                  <a:gd name="T3" fmla="*/ 505 h 13"/>
                  <a:gd name="T4" fmla="*/ 649 w 17"/>
                  <a:gd name="T5" fmla="*/ 193 h 13"/>
                  <a:gd name="T6" fmla="*/ 191 w 17"/>
                  <a:gd name="T7" fmla="*/ 0 h 13"/>
                  <a:gd name="T8" fmla="*/ 0 w 17"/>
                  <a:gd name="T9" fmla="*/ 34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2" name="Freeform 5886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68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68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3" name="Freeform 5887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7"/>
                  <a:gd name="T1" fmla="*/ 950 h 35"/>
                  <a:gd name="T2" fmla="*/ 457 w 17"/>
                  <a:gd name="T3" fmla="*/ 1333 h 35"/>
                  <a:gd name="T4" fmla="*/ 649 w 17"/>
                  <a:gd name="T5" fmla="*/ 420 h 35"/>
                  <a:gd name="T6" fmla="*/ 229 w 17"/>
                  <a:gd name="T7" fmla="*/ 0 h 35"/>
                  <a:gd name="T8" fmla="*/ 0 w 17"/>
                  <a:gd name="T9" fmla="*/ 95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1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4" name="Freeform 5888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5" name="Freeform 5889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6" name="Freeform 5890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7" name="Freeform 5891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16"/>
                  <a:gd name="T1" fmla="*/ 421 h 16"/>
                  <a:gd name="T2" fmla="*/ 421 w 16"/>
                  <a:gd name="T3" fmla="*/ 613 h 16"/>
                  <a:gd name="T4" fmla="*/ 613 w 16"/>
                  <a:gd name="T5" fmla="*/ 266 h 16"/>
                  <a:gd name="T6" fmla="*/ 192 w 16"/>
                  <a:gd name="T7" fmla="*/ 0 h 16"/>
                  <a:gd name="T8" fmla="*/ 0 w 16"/>
                  <a:gd name="T9" fmla="*/ 42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8" name="Freeform 5892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99"/>
                  <a:gd name="T1" fmla="*/ 129 h 172"/>
                  <a:gd name="T2" fmla="*/ 68 w 99"/>
                  <a:gd name="T3" fmla="*/ 172 h 172"/>
                  <a:gd name="T4" fmla="*/ 99 w 99"/>
                  <a:gd name="T5" fmla="*/ 43 h 172"/>
                  <a:gd name="T6" fmla="*/ 31 w 99"/>
                  <a:gd name="T7" fmla="*/ 0 h 172"/>
                  <a:gd name="T8" fmla="*/ 0 w 99"/>
                  <a:gd name="T9" fmla="*/ 12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2"/>
                  <a:gd name="T17" fmla="*/ 99 w 99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2">
                    <a:moveTo>
                      <a:pt x="0" y="129"/>
                    </a:moveTo>
                    <a:lnTo>
                      <a:pt x="68" y="17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B8B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9" name="Freeform 5893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16"/>
                  <a:gd name="T1" fmla="*/ 792 h 28"/>
                  <a:gd name="T2" fmla="*/ 421 w 16"/>
                  <a:gd name="T3" fmla="*/ 1057 h 28"/>
                  <a:gd name="T4" fmla="*/ 613 w 16"/>
                  <a:gd name="T5" fmla="*/ 264 h 28"/>
                  <a:gd name="T6" fmla="*/ 192 w 16"/>
                  <a:gd name="T7" fmla="*/ 0 h 28"/>
                  <a:gd name="T8" fmla="*/ 0 w 16"/>
                  <a:gd name="T9" fmla="*/ 79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21"/>
                    </a:moveTo>
                    <a:lnTo>
                      <a:pt x="11" y="2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0" name="Freeform 5894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1" name="Freeform 5895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2" name="Freeform 5896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05"/>
                  <a:gd name="T1" fmla="*/ 86 h 123"/>
                  <a:gd name="T2" fmla="*/ 68 w 105"/>
                  <a:gd name="T3" fmla="*/ 123 h 123"/>
                  <a:gd name="T4" fmla="*/ 105 w 105"/>
                  <a:gd name="T5" fmla="*/ 55 h 123"/>
                  <a:gd name="T6" fmla="*/ 31 w 105"/>
                  <a:gd name="T7" fmla="*/ 0 h 123"/>
                  <a:gd name="T8" fmla="*/ 0 w 105"/>
                  <a:gd name="T9" fmla="*/ 8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6"/>
                    </a:moveTo>
                    <a:lnTo>
                      <a:pt x="68" y="123"/>
                    </a:lnTo>
                    <a:lnTo>
                      <a:pt x="105" y="55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1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3" name="Freeform 5897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7"/>
                  <a:gd name="T1" fmla="*/ 529 h 20"/>
                  <a:gd name="T2" fmla="*/ 420 w 17"/>
                  <a:gd name="T3" fmla="*/ 756 h 20"/>
                  <a:gd name="T4" fmla="*/ 649 w 17"/>
                  <a:gd name="T5" fmla="*/ 338 h 20"/>
                  <a:gd name="T6" fmla="*/ 191 w 17"/>
                  <a:gd name="T7" fmla="*/ 0 h 20"/>
                  <a:gd name="T8" fmla="*/ 0 w 17"/>
                  <a:gd name="T9" fmla="*/ 5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4"/>
                    </a:moveTo>
                    <a:lnTo>
                      <a:pt x="11" y="20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4" name="Freeform 5898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05"/>
                  <a:gd name="T1" fmla="*/ 99 h 136"/>
                  <a:gd name="T2" fmla="*/ 67 w 105"/>
                  <a:gd name="T3" fmla="*/ 136 h 136"/>
                  <a:gd name="T4" fmla="*/ 105 w 105"/>
                  <a:gd name="T5" fmla="*/ 25 h 136"/>
                  <a:gd name="T6" fmla="*/ 37 w 105"/>
                  <a:gd name="T7" fmla="*/ 0 h 136"/>
                  <a:gd name="T8" fmla="*/ 0 w 105"/>
                  <a:gd name="T9" fmla="*/ 9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6"/>
                  <a:gd name="T17" fmla="*/ 105 w 105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6">
                    <a:moveTo>
                      <a:pt x="0" y="99"/>
                    </a:moveTo>
                    <a:lnTo>
                      <a:pt x="67" y="13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F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5" name="Freeform 5899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7"/>
                  <a:gd name="T1" fmla="*/ 612 h 22"/>
                  <a:gd name="T2" fmla="*/ 420 w 17"/>
                  <a:gd name="T3" fmla="*/ 841 h 22"/>
                  <a:gd name="T4" fmla="*/ 649 w 17"/>
                  <a:gd name="T5" fmla="*/ 155 h 22"/>
                  <a:gd name="T6" fmla="*/ 229 w 17"/>
                  <a:gd name="T7" fmla="*/ 0 h 22"/>
                  <a:gd name="T8" fmla="*/ 0 w 17"/>
                  <a:gd name="T9" fmla="*/ 61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6"/>
                    </a:moveTo>
                    <a:lnTo>
                      <a:pt x="11" y="2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6" name="Freeform 5900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7" name="Freeform 5901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8" name="Freeform 5902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98"/>
                  <a:gd name="T1" fmla="*/ 105 h 148"/>
                  <a:gd name="T2" fmla="*/ 68 w 98"/>
                  <a:gd name="T3" fmla="*/ 148 h 148"/>
                  <a:gd name="T4" fmla="*/ 98 w 98"/>
                  <a:gd name="T5" fmla="*/ 68 h 148"/>
                  <a:gd name="T6" fmla="*/ 31 w 98"/>
                  <a:gd name="T7" fmla="*/ 0 h 148"/>
                  <a:gd name="T8" fmla="*/ 0 w 98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05"/>
                    </a:moveTo>
                    <a:lnTo>
                      <a:pt x="68" y="148"/>
                    </a:lnTo>
                    <a:lnTo>
                      <a:pt x="98" y="68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9" name="Freeform 5903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16"/>
                  <a:gd name="T1" fmla="*/ 647 h 24"/>
                  <a:gd name="T2" fmla="*/ 410 w 16"/>
                  <a:gd name="T3" fmla="*/ 913 h 24"/>
                  <a:gd name="T4" fmla="*/ 600 w 16"/>
                  <a:gd name="T5" fmla="*/ 419 h 24"/>
                  <a:gd name="T6" fmla="*/ 190 w 16"/>
                  <a:gd name="T7" fmla="*/ 0 h 24"/>
                  <a:gd name="T8" fmla="*/ 0 w 16"/>
                  <a:gd name="T9" fmla="*/ 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0" name="Freeform 5904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99"/>
                  <a:gd name="T1" fmla="*/ 80 h 99"/>
                  <a:gd name="T2" fmla="*/ 68 w 99"/>
                  <a:gd name="T3" fmla="*/ 99 h 99"/>
                  <a:gd name="T4" fmla="*/ 99 w 99"/>
                  <a:gd name="T5" fmla="*/ 13 h 99"/>
                  <a:gd name="T6" fmla="*/ 31 w 99"/>
                  <a:gd name="T7" fmla="*/ 0 h 99"/>
                  <a:gd name="T8" fmla="*/ 0 w 99"/>
                  <a:gd name="T9" fmla="*/ 8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80"/>
                    </a:moveTo>
                    <a:lnTo>
                      <a:pt x="68" y="9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1" name="Freeform 5905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16"/>
                  <a:gd name="T1" fmla="*/ 495 h 16"/>
                  <a:gd name="T2" fmla="*/ 421 w 16"/>
                  <a:gd name="T3" fmla="*/ 613 h 16"/>
                  <a:gd name="T4" fmla="*/ 613 w 16"/>
                  <a:gd name="T5" fmla="*/ 74 h 16"/>
                  <a:gd name="T6" fmla="*/ 192 w 16"/>
                  <a:gd name="T7" fmla="*/ 0 h 16"/>
                  <a:gd name="T8" fmla="*/ 0 w 16"/>
                  <a:gd name="T9" fmla="*/ 495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3"/>
                    </a:moveTo>
                    <a:lnTo>
                      <a:pt x="11" y="1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2" name="Freeform 5906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3" name="Freeform 5907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4" name="Freeform 5908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99"/>
                  <a:gd name="T1" fmla="*/ 130 h 186"/>
                  <a:gd name="T2" fmla="*/ 68 w 99"/>
                  <a:gd name="T3" fmla="*/ 186 h 186"/>
                  <a:gd name="T4" fmla="*/ 99 w 99"/>
                  <a:gd name="T5" fmla="*/ 87 h 186"/>
                  <a:gd name="T6" fmla="*/ 31 w 99"/>
                  <a:gd name="T7" fmla="*/ 0 h 186"/>
                  <a:gd name="T8" fmla="*/ 0 w 99"/>
                  <a:gd name="T9" fmla="*/ 13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6"/>
                  <a:gd name="T17" fmla="*/ 99 w 99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6">
                    <a:moveTo>
                      <a:pt x="0" y="130"/>
                    </a:moveTo>
                    <a:lnTo>
                      <a:pt x="68" y="186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7C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5" name="Freeform 5909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16"/>
                  <a:gd name="T1" fmla="*/ 806 h 30"/>
                  <a:gd name="T2" fmla="*/ 421 w 16"/>
                  <a:gd name="T3" fmla="*/ 1153 h 30"/>
                  <a:gd name="T4" fmla="*/ 613 w 16"/>
                  <a:gd name="T5" fmla="*/ 539 h 30"/>
                  <a:gd name="T6" fmla="*/ 192 w 16"/>
                  <a:gd name="T7" fmla="*/ 0 h 30"/>
                  <a:gd name="T8" fmla="*/ 0 w 16"/>
                  <a:gd name="T9" fmla="*/ 80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6" name="Freeform 5910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12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7" name="Freeform 5911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7"/>
                  <a:gd name="T1" fmla="*/ 382 h 13"/>
                  <a:gd name="T2" fmla="*/ 420 w 17"/>
                  <a:gd name="T3" fmla="*/ 492 h 13"/>
                  <a:gd name="T4" fmla="*/ 649 w 17"/>
                  <a:gd name="T5" fmla="*/ 74 h 13"/>
                  <a:gd name="T6" fmla="*/ 229 w 17"/>
                  <a:gd name="T7" fmla="*/ 0 h 13"/>
                  <a:gd name="T8" fmla="*/ 0 w 17"/>
                  <a:gd name="T9" fmla="*/ 38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8" name="Freeform 5912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9" name="Freeform 5913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16"/>
                  <a:gd name="T1" fmla="*/ 303 h 11"/>
                  <a:gd name="T2" fmla="*/ 410 w 16"/>
                  <a:gd name="T3" fmla="*/ 420 h 11"/>
                  <a:gd name="T4" fmla="*/ 600 w 16"/>
                  <a:gd name="T5" fmla="*/ 155 h 11"/>
                  <a:gd name="T6" fmla="*/ 190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0" name="Freeform 5914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05"/>
                  <a:gd name="T1" fmla="*/ 142 h 204"/>
                  <a:gd name="T2" fmla="*/ 68 w 105"/>
                  <a:gd name="T3" fmla="*/ 204 h 204"/>
                  <a:gd name="T4" fmla="*/ 105 w 105"/>
                  <a:gd name="T5" fmla="*/ 93 h 204"/>
                  <a:gd name="T6" fmla="*/ 31 w 105"/>
                  <a:gd name="T7" fmla="*/ 0 h 204"/>
                  <a:gd name="T8" fmla="*/ 0 w 105"/>
                  <a:gd name="T9" fmla="*/ 142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42"/>
                    </a:moveTo>
                    <a:lnTo>
                      <a:pt x="68" y="204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7474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1" name="Freeform 5915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7"/>
                  <a:gd name="T1" fmla="*/ 878 h 33"/>
                  <a:gd name="T2" fmla="*/ 420 w 17"/>
                  <a:gd name="T3" fmla="*/ 1261 h 33"/>
                  <a:gd name="T4" fmla="*/ 649 w 17"/>
                  <a:gd name="T5" fmla="*/ 575 h 33"/>
                  <a:gd name="T6" fmla="*/ 191 w 17"/>
                  <a:gd name="T7" fmla="*/ 0 h 33"/>
                  <a:gd name="T8" fmla="*/ 0 w 17"/>
                  <a:gd name="T9" fmla="*/ 87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3"/>
                    </a:moveTo>
                    <a:lnTo>
                      <a:pt x="11" y="33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2" name="Freeform 5916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3 h 68"/>
                  <a:gd name="T6" fmla="*/ 37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3" name="Freeform 5917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74 h 11"/>
                  <a:gd name="T6" fmla="*/ 229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4" name="Freeform 5918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5" name="Freeform 5919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6" name="Freeform 5920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92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474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7" name="Freeform 5921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7"/>
                  <a:gd name="T1" fmla="*/ 950 h 35"/>
                  <a:gd name="T2" fmla="*/ 457 w 17"/>
                  <a:gd name="T3" fmla="*/ 1333 h 35"/>
                  <a:gd name="T4" fmla="*/ 649 w 17"/>
                  <a:gd name="T5" fmla="*/ 574 h 35"/>
                  <a:gd name="T6" fmla="*/ 229 w 17"/>
                  <a:gd name="T7" fmla="*/ 0 h 35"/>
                  <a:gd name="T8" fmla="*/ 0 w 17"/>
                  <a:gd name="T9" fmla="*/ 95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8" name="Freeform 5922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9" name="Freeform 5923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16"/>
                  <a:gd name="T1" fmla="*/ 302 h 12"/>
                  <a:gd name="T2" fmla="*/ 421 w 16"/>
                  <a:gd name="T3" fmla="*/ 456 h 12"/>
                  <a:gd name="T4" fmla="*/ 613 w 16"/>
                  <a:gd name="T5" fmla="*/ 154 h 12"/>
                  <a:gd name="T6" fmla="*/ 192 w 16"/>
                  <a:gd name="T7" fmla="*/ 0 h 12"/>
                  <a:gd name="T8" fmla="*/ 0 w 16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0" name="Freeform 5924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99"/>
                  <a:gd name="T1" fmla="*/ 148 h 204"/>
                  <a:gd name="T2" fmla="*/ 68 w 99"/>
                  <a:gd name="T3" fmla="*/ 204 h 204"/>
                  <a:gd name="T4" fmla="*/ 99 w 99"/>
                  <a:gd name="T5" fmla="*/ 74 h 204"/>
                  <a:gd name="T6" fmla="*/ 31 w 99"/>
                  <a:gd name="T7" fmla="*/ 0 h 204"/>
                  <a:gd name="T8" fmla="*/ 0 w 99"/>
                  <a:gd name="T9" fmla="*/ 148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48"/>
                    </a:moveTo>
                    <a:lnTo>
                      <a:pt x="68" y="204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1" name="Freeform 5925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16"/>
                  <a:gd name="T1" fmla="*/ 915 h 33"/>
                  <a:gd name="T2" fmla="*/ 421 w 16"/>
                  <a:gd name="T3" fmla="*/ 1261 h 33"/>
                  <a:gd name="T4" fmla="*/ 613 w 16"/>
                  <a:gd name="T5" fmla="*/ 457 h 33"/>
                  <a:gd name="T6" fmla="*/ 192 w 16"/>
                  <a:gd name="T7" fmla="*/ 0 h 33"/>
                  <a:gd name="T8" fmla="*/ 0 w 16"/>
                  <a:gd name="T9" fmla="*/ 915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4"/>
                    </a:moveTo>
                    <a:lnTo>
                      <a:pt x="11" y="3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2" name="Freeform 5926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99"/>
                  <a:gd name="T1" fmla="*/ 56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6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3" name="Freeform 5927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16"/>
                  <a:gd name="T1" fmla="*/ 338 h 13"/>
                  <a:gd name="T2" fmla="*/ 421 w 16"/>
                  <a:gd name="T3" fmla="*/ 492 h 13"/>
                  <a:gd name="T4" fmla="*/ 613 w 16"/>
                  <a:gd name="T5" fmla="*/ 191 h 13"/>
                  <a:gd name="T6" fmla="*/ 192 w 16"/>
                  <a:gd name="T7" fmla="*/ 0 h 13"/>
                  <a:gd name="T8" fmla="*/ 0 w 16"/>
                  <a:gd name="T9" fmla="*/ 33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4" name="Freeform 5928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99"/>
                  <a:gd name="T1" fmla="*/ 129 h 179"/>
                  <a:gd name="T2" fmla="*/ 68 w 99"/>
                  <a:gd name="T3" fmla="*/ 179 h 179"/>
                  <a:gd name="T4" fmla="*/ 99 w 99"/>
                  <a:gd name="T5" fmla="*/ 55 h 179"/>
                  <a:gd name="T6" fmla="*/ 31 w 99"/>
                  <a:gd name="T7" fmla="*/ 0 h 179"/>
                  <a:gd name="T8" fmla="*/ 0 w 99"/>
                  <a:gd name="T9" fmla="*/ 129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9"/>
                    </a:moveTo>
                    <a:lnTo>
                      <a:pt x="68" y="17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5" name="Freeform 5929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16"/>
                  <a:gd name="T1" fmla="*/ 802 h 29"/>
                  <a:gd name="T2" fmla="*/ 421 w 16"/>
                  <a:gd name="T3" fmla="*/ 1105 h 29"/>
                  <a:gd name="T4" fmla="*/ 613 w 16"/>
                  <a:gd name="T5" fmla="*/ 346 h 29"/>
                  <a:gd name="T6" fmla="*/ 192 w 16"/>
                  <a:gd name="T7" fmla="*/ 0 h 29"/>
                  <a:gd name="T8" fmla="*/ 0 w 16"/>
                  <a:gd name="T9" fmla="*/ 80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1"/>
                    </a:moveTo>
                    <a:lnTo>
                      <a:pt x="11" y="2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6" name="Freeform 5930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7" name="Freeform 5931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16"/>
                  <a:gd name="T1" fmla="*/ 262 h 11"/>
                  <a:gd name="T2" fmla="*/ 421 w 16"/>
                  <a:gd name="T3" fmla="*/ 408 h 11"/>
                  <a:gd name="T4" fmla="*/ 613 w 16"/>
                  <a:gd name="T5" fmla="*/ 146 h 11"/>
                  <a:gd name="T6" fmla="*/ 192 w 16"/>
                  <a:gd name="T7" fmla="*/ 0 h 11"/>
                  <a:gd name="T8" fmla="*/ 0 w 16"/>
                  <a:gd name="T9" fmla="*/ 2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8" name="Freeform 5932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05"/>
                  <a:gd name="T1" fmla="*/ 68 h 99"/>
                  <a:gd name="T2" fmla="*/ 74 w 105"/>
                  <a:gd name="T3" fmla="*/ 99 h 99"/>
                  <a:gd name="T4" fmla="*/ 105 w 105"/>
                  <a:gd name="T5" fmla="*/ 44 h 99"/>
                  <a:gd name="T6" fmla="*/ 37 w 105"/>
                  <a:gd name="T7" fmla="*/ 0 h 99"/>
                  <a:gd name="T8" fmla="*/ 0 w 105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8"/>
                    </a:moveTo>
                    <a:lnTo>
                      <a:pt x="74" y="99"/>
                    </a:lnTo>
                    <a:lnTo>
                      <a:pt x="105" y="44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9" name="Freeform 5933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7"/>
                  <a:gd name="T1" fmla="*/ 421 h 16"/>
                  <a:gd name="T2" fmla="*/ 457 w 17"/>
                  <a:gd name="T3" fmla="*/ 613 h 16"/>
                  <a:gd name="T4" fmla="*/ 649 w 17"/>
                  <a:gd name="T5" fmla="*/ 266 h 16"/>
                  <a:gd name="T6" fmla="*/ 229 w 17"/>
                  <a:gd name="T7" fmla="*/ 0 h 16"/>
                  <a:gd name="T8" fmla="*/ 0 w 17"/>
                  <a:gd name="T9" fmla="*/ 42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0" name="Freeform 5934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5 w 105"/>
                  <a:gd name="T3" fmla="*/ 148 h 148"/>
                  <a:gd name="T4" fmla="*/ 105 w 105"/>
                  <a:gd name="T5" fmla="*/ 37 h 148"/>
                  <a:gd name="T6" fmla="*/ 38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5" y="148"/>
                    </a:lnTo>
                    <a:lnTo>
                      <a:pt x="105" y="37"/>
                    </a:lnTo>
                    <a:lnTo>
                      <a:pt x="38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8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1" name="Freeform 5935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7"/>
                  <a:gd name="T1" fmla="*/ 684 h 24"/>
                  <a:gd name="T2" fmla="*/ 457 w 17"/>
                  <a:gd name="T3" fmla="*/ 913 h 24"/>
                  <a:gd name="T4" fmla="*/ 649 w 17"/>
                  <a:gd name="T5" fmla="*/ 228 h 24"/>
                  <a:gd name="T6" fmla="*/ 229 w 17"/>
                  <a:gd name="T7" fmla="*/ 0 h 24"/>
                  <a:gd name="T8" fmla="*/ 0 w 17"/>
                  <a:gd name="T9" fmla="*/ 68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2" name="Freeform 5936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3" name="Freeform 5937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4" name="Freeform 5938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98"/>
                  <a:gd name="T1" fmla="*/ 80 h 117"/>
                  <a:gd name="T2" fmla="*/ 67 w 98"/>
                  <a:gd name="T3" fmla="*/ 117 h 117"/>
                  <a:gd name="T4" fmla="*/ 98 w 98"/>
                  <a:gd name="T5" fmla="*/ 55 h 117"/>
                  <a:gd name="T6" fmla="*/ 30 w 98"/>
                  <a:gd name="T7" fmla="*/ 0 h 117"/>
                  <a:gd name="T8" fmla="*/ 0 w 98"/>
                  <a:gd name="T9" fmla="*/ 8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7"/>
                  <a:gd name="T17" fmla="*/ 98 w 98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7">
                    <a:moveTo>
                      <a:pt x="0" y="80"/>
                    </a:moveTo>
                    <a:lnTo>
                      <a:pt x="67" y="117"/>
                    </a:lnTo>
                    <a:lnTo>
                      <a:pt x="98" y="55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5" name="Freeform 5939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16"/>
                  <a:gd name="T1" fmla="*/ 493 h 19"/>
                  <a:gd name="T2" fmla="*/ 410 w 16"/>
                  <a:gd name="T3" fmla="*/ 720 h 19"/>
                  <a:gd name="T4" fmla="*/ 600 w 16"/>
                  <a:gd name="T5" fmla="*/ 339 h 19"/>
                  <a:gd name="T6" fmla="*/ 190 w 16"/>
                  <a:gd name="T7" fmla="*/ 0 h 19"/>
                  <a:gd name="T8" fmla="*/ 0 w 16"/>
                  <a:gd name="T9" fmla="*/ 49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6" name="Freeform 5940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99"/>
                  <a:gd name="T1" fmla="*/ 86 h 117"/>
                  <a:gd name="T2" fmla="*/ 68 w 99"/>
                  <a:gd name="T3" fmla="*/ 117 h 117"/>
                  <a:gd name="T4" fmla="*/ 99 w 99"/>
                  <a:gd name="T5" fmla="*/ 24 h 117"/>
                  <a:gd name="T6" fmla="*/ 31 w 99"/>
                  <a:gd name="T7" fmla="*/ 0 h 117"/>
                  <a:gd name="T8" fmla="*/ 0 w 99"/>
                  <a:gd name="T9" fmla="*/ 8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86"/>
                    </a:moveTo>
                    <a:lnTo>
                      <a:pt x="68" y="11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7" name="Freeform 5941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16"/>
                  <a:gd name="T1" fmla="*/ 530 h 19"/>
                  <a:gd name="T2" fmla="*/ 421 w 16"/>
                  <a:gd name="T3" fmla="*/ 720 h 19"/>
                  <a:gd name="T4" fmla="*/ 613 w 16"/>
                  <a:gd name="T5" fmla="*/ 154 h 19"/>
                  <a:gd name="T6" fmla="*/ 192 w 16"/>
                  <a:gd name="T7" fmla="*/ 0 h 19"/>
                  <a:gd name="T8" fmla="*/ 0 w 16"/>
                  <a:gd name="T9" fmla="*/ 53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8" name="Freeform 5942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9" name="Freeform 5943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0" name="Freeform 5944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142 h 142"/>
                  <a:gd name="T4" fmla="*/ 105 w 105"/>
                  <a:gd name="T5" fmla="*/ 68 h 142"/>
                  <a:gd name="T6" fmla="*/ 31 w 105"/>
                  <a:gd name="T7" fmla="*/ 0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142"/>
                    </a:lnTo>
                    <a:lnTo>
                      <a:pt x="105" y="68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4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1" name="Freeform 5945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7"/>
                  <a:gd name="T1" fmla="*/ 611 h 23"/>
                  <a:gd name="T2" fmla="*/ 420 w 17"/>
                  <a:gd name="T3" fmla="*/ 877 h 23"/>
                  <a:gd name="T4" fmla="*/ 649 w 17"/>
                  <a:gd name="T5" fmla="*/ 420 h 23"/>
                  <a:gd name="T6" fmla="*/ 191 w 17"/>
                  <a:gd name="T7" fmla="*/ 0 h 23"/>
                  <a:gd name="T8" fmla="*/ 0 w 17"/>
                  <a:gd name="T9" fmla="*/ 61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23"/>
                    </a:lnTo>
                    <a:lnTo>
                      <a:pt x="17" y="11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2" name="Freeform 5946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05"/>
                  <a:gd name="T1" fmla="*/ 68 h 86"/>
                  <a:gd name="T2" fmla="*/ 68 w 105"/>
                  <a:gd name="T3" fmla="*/ 86 h 86"/>
                  <a:gd name="T4" fmla="*/ 105 w 105"/>
                  <a:gd name="T5" fmla="*/ 18 h 86"/>
                  <a:gd name="T6" fmla="*/ 37 w 105"/>
                  <a:gd name="T7" fmla="*/ 0 h 86"/>
                  <a:gd name="T8" fmla="*/ 0 w 105"/>
                  <a:gd name="T9" fmla="*/ 68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8"/>
                    </a:moveTo>
                    <a:lnTo>
                      <a:pt x="68" y="86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3" name="Freeform 5947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7"/>
                  <a:gd name="T1" fmla="*/ 418 h 14"/>
                  <a:gd name="T2" fmla="*/ 420 w 17"/>
                  <a:gd name="T3" fmla="*/ 528 h 14"/>
                  <a:gd name="T4" fmla="*/ 649 w 17"/>
                  <a:gd name="T5" fmla="*/ 111 h 14"/>
                  <a:gd name="T6" fmla="*/ 229 w 17"/>
                  <a:gd name="T7" fmla="*/ 0 h 14"/>
                  <a:gd name="T8" fmla="*/ 0 w 17"/>
                  <a:gd name="T9" fmla="*/ 418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1"/>
                    </a:moveTo>
                    <a:lnTo>
                      <a:pt x="11" y="14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4" name="Freeform 5948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5" name="Freeform 5949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6" name="Freeform 5950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05"/>
                  <a:gd name="T1" fmla="*/ 111 h 161"/>
                  <a:gd name="T2" fmla="*/ 74 w 105"/>
                  <a:gd name="T3" fmla="*/ 161 h 161"/>
                  <a:gd name="T4" fmla="*/ 105 w 105"/>
                  <a:gd name="T5" fmla="*/ 74 h 161"/>
                  <a:gd name="T6" fmla="*/ 37 w 105"/>
                  <a:gd name="T7" fmla="*/ 0 h 161"/>
                  <a:gd name="T8" fmla="*/ 0 w 105"/>
                  <a:gd name="T9" fmla="*/ 11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111"/>
                    </a:moveTo>
                    <a:lnTo>
                      <a:pt x="74" y="161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7" name="Freeform 5951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7"/>
                  <a:gd name="T1" fmla="*/ 687 h 26"/>
                  <a:gd name="T2" fmla="*/ 457 w 17"/>
                  <a:gd name="T3" fmla="*/ 997 h 26"/>
                  <a:gd name="T4" fmla="*/ 649 w 17"/>
                  <a:gd name="T5" fmla="*/ 458 h 26"/>
                  <a:gd name="T6" fmla="*/ 229 w 17"/>
                  <a:gd name="T7" fmla="*/ 0 h 26"/>
                  <a:gd name="T8" fmla="*/ 0 w 17"/>
                  <a:gd name="T9" fmla="*/ 68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18"/>
                    </a:moveTo>
                    <a:lnTo>
                      <a:pt x="12" y="26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8" name="Freeform 5952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18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9" name="Freeform 5953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16"/>
                  <a:gd name="T1" fmla="*/ 345 h 12"/>
                  <a:gd name="T2" fmla="*/ 421 w 16"/>
                  <a:gd name="T3" fmla="*/ 456 h 12"/>
                  <a:gd name="T4" fmla="*/ 613 w 16"/>
                  <a:gd name="T5" fmla="*/ 117 h 12"/>
                  <a:gd name="T6" fmla="*/ 192 w 16"/>
                  <a:gd name="T7" fmla="*/ 0 h 12"/>
                  <a:gd name="T8" fmla="*/ 0 w 16"/>
                  <a:gd name="T9" fmla="*/ 34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0" name="Freeform 5954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1" name="Freeform 5955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2" name="Freeform 5956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99"/>
                  <a:gd name="T1" fmla="*/ 124 h 179"/>
                  <a:gd name="T2" fmla="*/ 68 w 99"/>
                  <a:gd name="T3" fmla="*/ 179 h 179"/>
                  <a:gd name="T4" fmla="*/ 99 w 99"/>
                  <a:gd name="T5" fmla="*/ 74 h 179"/>
                  <a:gd name="T6" fmla="*/ 31 w 99"/>
                  <a:gd name="T7" fmla="*/ 0 h 179"/>
                  <a:gd name="T8" fmla="*/ 0 w 99"/>
                  <a:gd name="T9" fmla="*/ 124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4"/>
                    </a:moveTo>
                    <a:lnTo>
                      <a:pt x="68" y="17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3" name="Freeform 5957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16"/>
                  <a:gd name="T1" fmla="*/ 759 h 29"/>
                  <a:gd name="T2" fmla="*/ 421 w 16"/>
                  <a:gd name="T3" fmla="*/ 1105 h 29"/>
                  <a:gd name="T4" fmla="*/ 613 w 16"/>
                  <a:gd name="T5" fmla="*/ 457 h 29"/>
                  <a:gd name="T6" fmla="*/ 192 w 16"/>
                  <a:gd name="T7" fmla="*/ 0 h 29"/>
                  <a:gd name="T8" fmla="*/ 0 w 16"/>
                  <a:gd name="T9" fmla="*/ 75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0"/>
                    </a:moveTo>
                    <a:lnTo>
                      <a:pt x="11" y="29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4" name="Freeform 5958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12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5" name="Freeform 5959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7"/>
                  <a:gd name="T1" fmla="*/ 298 h 11"/>
                  <a:gd name="T2" fmla="*/ 420 w 17"/>
                  <a:gd name="T3" fmla="*/ 408 h 11"/>
                  <a:gd name="T4" fmla="*/ 649 w 17"/>
                  <a:gd name="T5" fmla="*/ 73 h 11"/>
                  <a:gd name="T6" fmla="*/ 229 w 17"/>
                  <a:gd name="T7" fmla="*/ 0 h 11"/>
                  <a:gd name="T8" fmla="*/ 0 w 17"/>
                  <a:gd name="T9" fmla="*/ 2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6" name="Freeform 5960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7" name="Freeform 5961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8" name="Freeform 5962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99"/>
                  <a:gd name="T1" fmla="*/ 130 h 185"/>
                  <a:gd name="T2" fmla="*/ 68 w 99"/>
                  <a:gd name="T3" fmla="*/ 185 h 185"/>
                  <a:gd name="T4" fmla="*/ 99 w 99"/>
                  <a:gd name="T5" fmla="*/ 74 h 185"/>
                  <a:gd name="T6" fmla="*/ 31 w 99"/>
                  <a:gd name="T7" fmla="*/ 0 h 185"/>
                  <a:gd name="T8" fmla="*/ 0 w 99"/>
                  <a:gd name="T9" fmla="*/ 13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30"/>
                    </a:moveTo>
                    <a:lnTo>
                      <a:pt x="68" y="185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8181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9" name="Freeform 5963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16"/>
                  <a:gd name="T1" fmla="*/ 802 h 30"/>
                  <a:gd name="T2" fmla="*/ 421 w 16"/>
                  <a:gd name="T3" fmla="*/ 1141 h 30"/>
                  <a:gd name="T4" fmla="*/ 613 w 16"/>
                  <a:gd name="T5" fmla="*/ 456 h 30"/>
                  <a:gd name="T6" fmla="*/ 192 w 16"/>
                  <a:gd name="T7" fmla="*/ 0 h 30"/>
                  <a:gd name="T8" fmla="*/ 0 w 16"/>
                  <a:gd name="T9" fmla="*/ 80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0" name="Freeform 5964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1" name="Freeform 5965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2" name="Freeform 5966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05"/>
                  <a:gd name="T1" fmla="*/ 124 h 173"/>
                  <a:gd name="T2" fmla="*/ 68 w 105"/>
                  <a:gd name="T3" fmla="*/ 173 h 173"/>
                  <a:gd name="T4" fmla="*/ 105 w 105"/>
                  <a:gd name="T5" fmla="*/ 62 h 173"/>
                  <a:gd name="T6" fmla="*/ 31 w 105"/>
                  <a:gd name="T7" fmla="*/ 0 h 173"/>
                  <a:gd name="T8" fmla="*/ 0 w 105"/>
                  <a:gd name="T9" fmla="*/ 124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3"/>
                  <a:gd name="T17" fmla="*/ 105 w 105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3">
                    <a:moveTo>
                      <a:pt x="0" y="124"/>
                    </a:moveTo>
                    <a:lnTo>
                      <a:pt x="68" y="17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888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3" name="Freeform 5967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7"/>
                  <a:gd name="T1" fmla="*/ 766 h 28"/>
                  <a:gd name="T2" fmla="*/ 420 w 17"/>
                  <a:gd name="T3" fmla="*/ 1069 h 28"/>
                  <a:gd name="T4" fmla="*/ 649 w 17"/>
                  <a:gd name="T5" fmla="*/ 383 h 28"/>
                  <a:gd name="T6" fmla="*/ 191 w 17"/>
                  <a:gd name="T7" fmla="*/ 0 h 28"/>
                  <a:gd name="T8" fmla="*/ 0 w 17"/>
                  <a:gd name="T9" fmla="*/ 76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8"/>
                  <a:gd name="T17" fmla="*/ 17 w 1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8">
                    <a:moveTo>
                      <a:pt x="0" y="20"/>
                    </a:moveTo>
                    <a:lnTo>
                      <a:pt x="11" y="2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4" name="Freeform 5968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5" name="Freeform 5969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6" name="Freeform 5970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3C3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7" name="Freeform 5971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16"/>
                  <a:gd name="T1" fmla="*/ 338 h 13"/>
                  <a:gd name="T2" fmla="*/ 421 w 16"/>
                  <a:gd name="T3" fmla="*/ 492 h 13"/>
                  <a:gd name="T4" fmla="*/ 613 w 16"/>
                  <a:gd name="T5" fmla="*/ 191 h 13"/>
                  <a:gd name="T6" fmla="*/ 192 w 16"/>
                  <a:gd name="T7" fmla="*/ 0 h 13"/>
                  <a:gd name="T8" fmla="*/ 0 w 16"/>
                  <a:gd name="T9" fmla="*/ 33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8" name="Freeform 5972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98"/>
                  <a:gd name="T1" fmla="*/ 111 h 148"/>
                  <a:gd name="T2" fmla="*/ 67 w 98"/>
                  <a:gd name="T3" fmla="*/ 148 h 148"/>
                  <a:gd name="T4" fmla="*/ 98 w 98"/>
                  <a:gd name="T5" fmla="*/ 43 h 148"/>
                  <a:gd name="T6" fmla="*/ 30 w 98"/>
                  <a:gd name="T7" fmla="*/ 0 h 148"/>
                  <a:gd name="T8" fmla="*/ 0 w 98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11"/>
                    </a:moveTo>
                    <a:lnTo>
                      <a:pt x="67" y="148"/>
                    </a:lnTo>
                    <a:lnTo>
                      <a:pt x="98" y="4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59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9" name="Freeform 5973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16"/>
                  <a:gd name="T1" fmla="*/ 684 h 24"/>
                  <a:gd name="T2" fmla="*/ 410 w 16"/>
                  <a:gd name="T3" fmla="*/ 913 h 24"/>
                  <a:gd name="T4" fmla="*/ 600 w 16"/>
                  <a:gd name="T5" fmla="*/ 265 h 24"/>
                  <a:gd name="T6" fmla="*/ 190 w 16"/>
                  <a:gd name="T7" fmla="*/ 0 h 24"/>
                  <a:gd name="T8" fmla="*/ 0 w 16"/>
                  <a:gd name="T9" fmla="*/ 68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8"/>
                    </a:moveTo>
                    <a:lnTo>
                      <a:pt x="11" y="24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0" name="Freeform 5974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1" name="Freeform 5975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2" name="Freeform 5976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99"/>
                  <a:gd name="T1" fmla="*/ 62 h 93"/>
                  <a:gd name="T2" fmla="*/ 68 w 99"/>
                  <a:gd name="T3" fmla="*/ 93 h 93"/>
                  <a:gd name="T4" fmla="*/ 99 w 99"/>
                  <a:gd name="T5" fmla="*/ 37 h 93"/>
                  <a:gd name="T6" fmla="*/ 31 w 99"/>
                  <a:gd name="T7" fmla="*/ 0 h 93"/>
                  <a:gd name="T8" fmla="*/ 0 w 99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8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3" name="Freeform 5977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16"/>
                  <a:gd name="T1" fmla="*/ 384 h 15"/>
                  <a:gd name="T2" fmla="*/ 421 w 16"/>
                  <a:gd name="T3" fmla="*/ 577 h 15"/>
                  <a:gd name="T4" fmla="*/ 613 w 16"/>
                  <a:gd name="T5" fmla="*/ 229 h 15"/>
                  <a:gd name="T6" fmla="*/ 192 w 16"/>
                  <a:gd name="T7" fmla="*/ 0 h 15"/>
                  <a:gd name="T8" fmla="*/ 0 w 16"/>
                  <a:gd name="T9" fmla="*/ 38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4" name="Freeform 5978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98"/>
                  <a:gd name="T1" fmla="*/ 93 h 124"/>
                  <a:gd name="T2" fmla="*/ 68 w 98"/>
                  <a:gd name="T3" fmla="*/ 124 h 124"/>
                  <a:gd name="T4" fmla="*/ 98 w 98"/>
                  <a:gd name="T5" fmla="*/ 37 h 124"/>
                  <a:gd name="T6" fmla="*/ 31 w 98"/>
                  <a:gd name="T7" fmla="*/ 0 h 124"/>
                  <a:gd name="T8" fmla="*/ 0 w 98"/>
                  <a:gd name="T9" fmla="*/ 93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4"/>
                  <a:gd name="T17" fmla="*/ 98 w 98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4">
                    <a:moveTo>
                      <a:pt x="0" y="93"/>
                    </a:moveTo>
                    <a:lnTo>
                      <a:pt x="68" y="124"/>
                    </a:lnTo>
                    <a:lnTo>
                      <a:pt x="98" y="3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5" name="Freeform 5979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16"/>
                  <a:gd name="T1" fmla="*/ 577 h 20"/>
                  <a:gd name="T2" fmla="*/ 410 w 16"/>
                  <a:gd name="T3" fmla="*/ 769 h 20"/>
                  <a:gd name="T4" fmla="*/ 600 w 16"/>
                  <a:gd name="T5" fmla="*/ 229 h 20"/>
                  <a:gd name="T6" fmla="*/ 190 w 16"/>
                  <a:gd name="T7" fmla="*/ 0 h 20"/>
                  <a:gd name="T8" fmla="*/ 0 w 16"/>
                  <a:gd name="T9" fmla="*/ 57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5"/>
                    </a:moveTo>
                    <a:lnTo>
                      <a:pt x="11" y="20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6" name="Freeform 5980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7" name="Freeform 5981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8" name="Freeform 5982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05"/>
                  <a:gd name="T1" fmla="*/ 74 h 105"/>
                  <a:gd name="T2" fmla="*/ 68 w 105"/>
                  <a:gd name="T3" fmla="*/ 105 h 105"/>
                  <a:gd name="T4" fmla="*/ 105 w 105"/>
                  <a:gd name="T5" fmla="*/ 43 h 105"/>
                  <a:gd name="T6" fmla="*/ 37 w 105"/>
                  <a:gd name="T7" fmla="*/ 0 h 105"/>
                  <a:gd name="T8" fmla="*/ 0 w 105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9" name="Freeform 5983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7"/>
                  <a:gd name="T1" fmla="*/ 457 h 17"/>
                  <a:gd name="T2" fmla="*/ 420 w 17"/>
                  <a:gd name="T3" fmla="*/ 649 h 17"/>
                  <a:gd name="T4" fmla="*/ 649 w 17"/>
                  <a:gd name="T5" fmla="*/ 266 h 17"/>
                  <a:gd name="T6" fmla="*/ 229 w 17"/>
                  <a:gd name="T7" fmla="*/ 0 h 17"/>
                  <a:gd name="T8" fmla="*/ 0 w 17"/>
                  <a:gd name="T9" fmla="*/ 45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0" name="Freeform 5984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74 w 105"/>
                  <a:gd name="T3" fmla="*/ 93 h 93"/>
                  <a:gd name="T4" fmla="*/ 105 w 105"/>
                  <a:gd name="T5" fmla="*/ 19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74" y="93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1" name="Freeform 5985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7"/>
                  <a:gd name="T1" fmla="*/ 422 h 15"/>
                  <a:gd name="T2" fmla="*/ 457 w 17"/>
                  <a:gd name="T3" fmla="*/ 577 h 15"/>
                  <a:gd name="T4" fmla="*/ 649 w 17"/>
                  <a:gd name="T5" fmla="*/ 118 h 15"/>
                  <a:gd name="T6" fmla="*/ 229 w 17"/>
                  <a:gd name="T7" fmla="*/ 0 h 15"/>
                  <a:gd name="T8" fmla="*/ 0 w 17"/>
                  <a:gd name="T9" fmla="*/ 42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2" y="15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2" name="Freeform 5986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04"/>
                  <a:gd name="T1" fmla="*/ 44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3" name="Freeform 5987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7"/>
                  <a:gd name="T1" fmla="*/ 266 h 11"/>
                  <a:gd name="T2" fmla="*/ 447 w 17"/>
                  <a:gd name="T3" fmla="*/ 420 h 11"/>
                  <a:gd name="T4" fmla="*/ 636 w 17"/>
                  <a:gd name="T5" fmla="*/ 117 h 11"/>
                  <a:gd name="T6" fmla="*/ 190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4" name="Freeform 5988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99"/>
                  <a:gd name="T1" fmla="*/ 87 h 130"/>
                  <a:gd name="T2" fmla="*/ 68 w 99"/>
                  <a:gd name="T3" fmla="*/ 130 h 130"/>
                  <a:gd name="T4" fmla="*/ 99 w 99"/>
                  <a:gd name="T5" fmla="*/ 56 h 130"/>
                  <a:gd name="T6" fmla="*/ 31 w 99"/>
                  <a:gd name="T7" fmla="*/ 0 h 130"/>
                  <a:gd name="T8" fmla="*/ 0 w 99"/>
                  <a:gd name="T9" fmla="*/ 87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87"/>
                    </a:moveTo>
                    <a:lnTo>
                      <a:pt x="68" y="130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C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5" name="Freeform 5989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16"/>
                  <a:gd name="T1" fmla="*/ 539 h 21"/>
                  <a:gd name="T2" fmla="*/ 421 w 16"/>
                  <a:gd name="T3" fmla="*/ 805 h 21"/>
                  <a:gd name="T4" fmla="*/ 613 w 16"/>
                  <a:gd name="T5" fmla="*/ 347 h 21"/>
                  <a:gd name="T6" fmla="*/ 192 w 16"/>
                  <a:gd name="T7" fmla="*/ 0 h 21"/>
                  <a:gd name="T8" fmla="*/ 0 w 16"/>
                  <a:gd name="T9" fmla="*/ 53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4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6" name="Freeform 5990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19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7" name="Freeform 5991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16"/>
                  <a:gd name="T1" fmla="*/ 349 h 13"/>
                  <a:gd name="T2" fmla="*/ 421 w 16"/>
                  <a:gd name="T3" fmla="*/ 505 h 13"/>
                  <a:gd name="T4" fmla="*/ 613 w 16"/>
                  <a:gd name="T5" fmla="*/ 118 h 13"/>
                  <a:gd name="T6" fmla="*/ 192 w 16"/>
                  <a:gd name="T7" fmla="*/ 0 h 13"/>
                  <a:gd name="T8" fmla="*/ 0 w 16"/>
                  <a:gd name="T9" fmla="*/ 34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8" name="Freeform 5992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9" name="Freeform 5993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0" name="Freeform 5994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99"/>
                  <a:gd name="T1" fmla="*/ 105 h 149"/>
                  <a:gd name="T2" fmla="*/ 68 w 99"/>
                  <a:gd name="T3" fmla="*/ 149 h 149"/>
                  <a:gd name="T4" fmla="*/ 99 w 99"/>
                  <a:gd name="T5" fmla="*/ 62 h 149"/>
                  <a:gd name="T6" fmla="*/ 31 w 99"/>
                  <a:gd name="T7" fmla="*/ 0 h 149"/>
                  <a:gd name="T8" fmla="*/ 0 w 99"/>
                  <a:gd name="T9" fmla="*/ 105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9"/>
                  <a:gd name="T17" fmla="*/ 99 w 9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9">
                    <a:moveTo>
                      <a:pt x="0" y="105"/>
                    </a:moveTo>
                    <a:lnTo>
                      <a:pt x="68" y="149"/>
                    </a:lnTo>
                    <a:lnTo>
                      <a:pt x="99" y="62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2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1" name="Freeform 5995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16"/>
                  <a:gd name="T1" fmla="*/ 658 h 24"/>
                  <a:gd name="T2" fmla="*/ 421 w 16"/>
                  <a:gd name="T3" fmla="*/ 925 h 24"/>
                  <a:gd name="T4" fmla="*/ 613 w 16"/>
                  <a:gd name="T5" fmla="*/ 385 h 24"/>
                  <a:gd name="T6" fmla="*/ 192 w 16"/>
                  <a:gd name="T7" fmla="*/ 0 h 24"/>
                  <a:gd name="T8" fmla="*/ 0 w 16"/>
                  <a:gd name="T9" fmla="*/ 65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2" name="Freeform 5996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18 h 74"/>
                  <a:gd name="T6" fmla="*/ 37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3" name="Freeform 5997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7"/>
                  <a:gd name="T1" fmla="*/ 345 h 12"/>
                  <a:gd name="T2" fmla="*/ 420 w 17"/>
                  <a:gd name="T3" fmla="*/ 456 h 12"/>
                  <a:gd name="T4" fmla="*/ 649 w 17"/>
                  <a:gd name="T5" fmla="*/ 117 h 12"/>
                  <a:gd name="T6" fmla="*/ 229 w 17"/>
                  <a:gd name="T7" fmla="*/ 0 h 12"/>
                  <a:gd name="T8" fmla="*/ 0 w 17"/>
                  <a:gd name="T9" fmla="*/ 34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4" name="Freeform 5998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5" name="Freeform 5999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6" name="Freeform 6000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05"/>
                  <a:gd name="T1" fmla="*/ 111 h 154"/>
                  <a:gd name="T2" fmla="*/ 68 w 105"/>
                  <a:gd name="T3" fmla="*/ 154 h 154"/>
                  <a:gd name="T4" fmla="*/ 105 w 105"/>
                  <a:gd name="T5" fmla="*/ 62 h 154"/>
                  <a:gd name="T6" fmla="*/ 31 w 105"/>
                  <a:gd name="T7" fmla="*/ 0 h 154"/>
                  <a:gd name="T8" fmla="*/ 0 w 105"/>
                  <a:gd name="T9" fmla="*/ 111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11"/>
                    </a:moveTo>
                    <a:lnTo>
                      <a:pt x="68" y="154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D8D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7" name="Freeform 6001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7"/>
                  <a:gd name="T1" fmla="*/ 684 h 25"/>
                  <a:gd name="T2" fmla="*/ 420 w 17"/>
                  <a:gd name="T3" fmla="*/ 949 h 25"/>
                  <a:gd name="T4" fmla="*/ 649 w 17"/>
                  <a:gd name="T5" fmla="*/ 382 h 25"/>
                  <a:gd name="T6" fmla="*/ 191 w 17"/>
                  <a:gd name="T7" fmla="*/ 0 h 25"/>
                  <a:gd name="T8" fmla="*/ 0 w 17"/>
                  <a:gd name="T9" fmla="*/ 68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8"/>
                    </a:moveTo>
                    <a:lnTo>
                      <a:pt x="11" y="25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8" name="Freeform 6002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9" name="Freeform 6003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0" name="Freeform 6004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4 w 105"/>
                  <a:gd name="T3" fmla="*/ 148 h 148"/>
                  <a:gd name="T4" fmla="*/ 105 w 105"/>
                  <a:gd name="T5" fmla="*/ 56 h 148"/>
                  <a:gd name="T6" fmla="*/ 37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4" y="148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90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1" name="Freeform 6005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7"/>
                  <a:gd name="T1" fmla="*/ 684 h 24"/>
                  <a:gd name="T2" fmla="*/ 457 w 17"/>
                  <a:gd name="T3" fmla="*/ 913 h 24"/>
                  <a:gd name="T4" fmla="*/ 649 w 17"/>
                  <a:gd name="T5" fmla="*/ 345 h 24"/>
                  <a:gd name="T6" fmla="*/ 229 w 17"/>
                  <a:gd name="T7" fmla="*/ 0 h 24"/>
                  <a:gd name="T8" fmla="*/ 0 w 17"/>
                  <a:gd name="T9" fmla="*/ 68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2" name="Freeform 6006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3" name="Freeform 6007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4" name="Freeform 6008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99"/>
                  <a:gd name="T1" fmla="*/ 105 h 142"/>
                  <a:gd name="T2" fmla="*/ 68 w 99"/>
                  <a:gd name="T3" fmla="*/ 142 h 142"/>
                  <a:gd name="T4" fmla="*/ 99 w 99"/>
                  <a:gd name="T5" fmla="*/ 50 h 142"/>
                  <a:gd name="T6" fmla="*/ 31 w 99"/>
                  <a:gd name="T7" fmla="*/ 0 h 142"/>
                  <a:gd name="T8" fmla="*/ 0 w 99"/>
                  <a:gd name="T9" fmla="*/ 105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105"/>
                    </a:moveTo>
                    <a:lnTo>
                      <a:pt x="68" y="142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8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5" name="Freeform 6009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16"/>
                  <a:gd name="T1" fmla="*/ 648 h 23"/>
                  <a:gd name="T2" fmla="*/ 421 w 16"/>
                  <a:gd name="T3" fmla="*/ 877 h 23"/>
                  <a:gd name="T4" fmla="*/ 613 w 16"/>
                  <a:gd name="T5" fmla="*/ 303 h 23"/>
                  <a:gd name="T6" fmla="*/ 192 w 16"/>
                  <a:gd name="T7" fmla="*/ 0 h 23"/>
                  <a:gd name="T8" fmla="*/ 0 w 16"/>
                  <a:gd name="T9" fmla="*/ 64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7"/>
                    </a:moveTo>
                    <a:lnTo>
                      <a:pt x="11" y="23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6" name="Freeform 6010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7" name="Freeform 6011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8" name="Freeform 6012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9" name="Freeform 6013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7"/>
                  <a:gd name="T1" fmla="*/ 349 h 13"/>
                  <a:gd name="T2" fmla="*/ 420 w 17"/>
                  <a:gd name="T3" fmla="*/ 505 h 13"/>
                  <a:gd name="T4" fmla="*/ 649 w 17"/>
                  <a:gd name="T5" fmla="*/ 193 h 13"/>
                  <a:gd name="T6" fmla="*/ 191 w 17"/>
                  <a:gd name="T7" fmla="*/ 0 h 13"/>
                  <a:gd name="T8" fmla="*/ 0 w 17"/>
                  <a:gd name="T9" fmla="*/ 34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0" name="Freeform 6014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37 h 118"/>
                  <a:gd name="T6" fmla="*/ 30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37"/>
                    </a:lnTo>
                    <a:lnTo>
                      <a:pt x="30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4A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1" name="Freeform 6015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7"/>
                  <a:gd name="T1" fmla="*/ 540 h 19"/>
                  <a:gd name="T2" fmla="*/ 420 w 17"/>
                  <a:gd name="T3" fmla="*/ 733 h 19"/>
                  <a:gd name="T4" fmla="*/ 649 w 17"/>
                  <a:gd name="T5" fmla="*/ 230 h 19"/>
                  <a:gd name="T6" fmla="*/ 191 w 17"/>
                  <a:gd name="T7" fmla="*/ 0 h 19"/>
                  <a:gd name="T8" fmla="*/ 0 w 17"/>
                  <a:gd name="T9" fmla="*/ 54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2" name="Freeform 6016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3" name="Freeform 6017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58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4" name="Freeform 6018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04"/>
                  <a:gd name="T1" fmla="*/ 62 h 93"/>
                  <a:gd name="T2" fmla="*/ 74 w 104"/>
                  <a:gd name="T3" fmla="*/ 93 h 93"/>
                  <a:gd name="T4" fmla="*/ 104 w 104"/>
                  <a:gd name="T5" fmla="*/ 37 h 93"/>
                  <a:gd name="T6" fmla="*/ 37 w 104"/>
                  <a:gd name="T7" fmla="*/ 0 h 93"/>
                  <a:gd name="T8" fmla="*/ 0 w 104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3"/>
                  <a:gd name="T17" fmla="*/ 104 w 10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3">
                    <a:moveTo>
                      <a:pt x="0" y="62"/>
                    </a:moveTo>
                    <a:lnTo>
                      <a:pt x="74" y="93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5" name="Freeform 6019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7"/>
                  <a:gd name="T1" fmla="*/ 384 h 15"/>
                  <a:gd name="T2" fmla="*/ 447 w 17"/>
                  <a:gd name="T3" fmla="*/ 577 h 15"/>
                  <a:gd name="T4" fmla="*/ 636 w 17"/>
                  <a:gd name="T5" fmla="*/ 229 h 15"/>
                  <a:gd name="T6" fmla="*/ 226 w 17"/>
                  <a:gd name="T7" fmla="*/ 0 h 15"/>
                  <a:gd name="T8" fmla="*/ 0 w 17"/>
                  <a:gd name="T9" fmla="*/ 38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6" name="Freeform 6020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99"/>
                  <a:gd name="T1" fmla="*/ 74 h 105"/>
                  <a:gd name="T2" fmla="*/ 68 w 99"/>
                  <a:gd name="T3" fmla="*/ 105 h 105"/>
                  <a:gd name="T4" fmla="*/ 99 w 99"/>
                  <a:gd name="T5" fmla="*/ 31 h 105"/>
                  <a:gd name="T6" fmla="*/ 31 w 99"/>
                  <a:gd name="T7" fmla="*/ 0 h 105"/>
                  <a:gd name="T8" fmla="*/ 0 w 99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7" name="Freeform 6021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16"/>
                  <a:gd name="T1" fmla="*/ 457 h 17"/>
                  <a:gd name="T2" fmla="*/ 421 w 16"/>
                  <a:gd name="T3" fmla="*/ 649 h 17"/>
                  <a:gd name="T4" fmla="*/ 613 w 16"/>
                  <a:gd name="T5" fmla="*/ 191 h 17"/>
                  <a:gd name="T6" fmla="*/ 192 w 16"/>
                  <a:gd name="T7" fmla="*/ 0 h 17"/>
                  <a:gd name="T8" fmla="*/ 0 w 16"/>
                  <a:gd name="T9" fmla="*/ 45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8" name="Freeform 6022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9" name="Freeform 6023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16"/>
                  <a:gd name="T1" fmla="*/ 303 h 11"/>
                  <a:gd name="T2" fmla="*/ 410 w 16"/>
                  <a:gd name="T3" fmla="*/ 420 h 11"/>
                  <a:gd name="T4" fmla="*/ 600 w 16"/>
                  <a:gd name="T5" fmla="*/ 155 h 11"/>
                  <a:gd name="T6" fmla="*/ 190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0" name="Freeform 6024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1" name="Freeform 6025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16"/>
                  <a:gd name="T1" fmla="*/ 458 h 16"/>
                  <a:gd name="T2" fmla="*/ 421 w 16"/>
                  <a:gd name="T3" fmla="*/ 613 h 16"/>
                  <a:gd name="T4" fmla="*/ 613 w 16"/>
                  <a:gd name="T5" fmla="*/ 266 h 16"/>
                  <a:gd name="T6" fmla="*/ 192 w 16"/>
                  <a:gd name="T7" fmla="*/ 0 h 16"/>
                  <a:gd name="T8" fmla="*/ 0 w 16"/>
                  <a:gd name="T9" fmla="*/ 45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2" name="Freeform 6026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99"/>
                  <a:gd name="T1" fmla="*/ 62 h 86"/>
                  <a:gd name="T2" fmla="*/ 68 w 99"/>
                  <a:gd name="T3" fmla="*/ 86 h 86"/>
                  <a:gd name="T4" fmla="*/ 99 w 99"/>
                  <a:gd name="T5" fmla="*/ 18 h 86"/>
                  <a:gd name="T6" fmla="*/ 31 w 99"/>
                  <a:gd name="T7" fmla="*/ 0 h 86"/>
                  <a:gd name="T8" fmla="*/ 0 w 99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2"/>
                    </a:moveTo>
                    <a:lnTo>
                      <a:pt x="68" y="8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E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3" name="Freeform 6027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16"/>
                  <a:gd name="T1" fmla="*/ 375 h 14"/>
                  <a:gd name="T2" fmla="*/ 421 w 16"/>
                  <a:gd name="T3" fmla="*/ 528 h 14"/>
                  <a:gd name="T4" fmla="*/ 613 w 16"/>
                  <a:gd name="T5" fmla="*/ 111 h 14"/>
                  <a:gd name="T6" fmla="*/ 192 w 16"/>
                  <a:gd name="T7" fmla="*/ 0 h 14"/>
                  <a:gd name="T8" fmla="*/ 0 w 16"/>
                  <a:gd name="T9" fmla="*/ 37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4" name="Freeform 6028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5" name="Freeform 6029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6" name="Freeform 6030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50 h 118"/>
                  <a:gd name="T6" fmla="*/ 31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50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7" name="Freeform 6031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7"/>
                  <a:gd name="T1" fmla="*/ 540 h 19"/>
                  <a:gd name="T2" fmla="*/ 420 w 17"/>
                  <a:gd name="T3" fmla="*/ 733 h 19"/>
                  <a:gd name="T4" fmla="*/ 649 w 17"/>
                  <a:gd name="T5" fmla="*/ 311 h 19"/>
                  <a:gd name="T6" fmla="*/ 191 w 17"/>
                  <a:gd name="T7" fmla="*/ 0 h 19"/>
                  <a:gd name="T8" fmla="*/ 0 w 17"/>
                  <a:gd name="T9" fmla="*/ 54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8" name="Freeform 6032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05"/>
                  <a:gd name="T1" fmla="*/ 56 h 75"/>
                  <a:gd name="T2" fmla="*/ 68 w 105"/>
                  <a:gd name="T3" fmla="*/ 75 h 75"/>
                  <a:gd name="T4" fmla="*/ 105 w 105"/>
                  <a:gd name="T5" fmla="*/ 19 h 75"/>
                  <a:gd name="T6" fmla="*/ 37 w 105"/>
                  <a:gd name="T7" fmla="*/ 0 h 75"/>
                  <a:gd name="T8" fmla="*/ 0 w 105"/>
                  <a:gd name="T9" fmla="*/ 56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56"/>
                    </a:moveTo>
                    <a:lnTo>
                      <a:pt x="68" y="75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9" name="Freeform 6033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7"/>
                  <a:gd name="T1" fmla="*/ 350 h 12"/>
                  <a:gd name="T2" fmla="*/ 420 w 17"/>
                  <a:gd name="T3" fmla="*/ 469 h 12"/>
                  <a:gd name="T4" fmla="*/ 649 w 17"/>
                  <a:gd name="T5" fmla="*/ 119 h 12"/>
                  <a:gd name="T6" fmla="*/ 229 w 17"/>
                  <a:gd name="T7" fmla="*/ 0 h 12"/>
                  <a:gd name="T8" fmla="*/ 0 w 17"/>
                  <a:gd name="T9" fmla="*/ 35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0" name="Freeform 6034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1" name="Freeform 6035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2" name="Freeform 6036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05"/>
                  <a:gd name="T1" fmla="*/ 92 h 130"/>
                  <a:gd name="T2" fmla="*/ 74 w 105"/>
                  <a:gd name="T3" fmla="*/ 130 h 130"/>
                  <a:gd name="T4" fmla="*/ 105 w 105"/>
                  <a:gd name="T5" fmla="*/ 55 h 130"/>
                  <a:gd name="T6" fmla="*/ 37 w 105"/>
                  <a:gd name="T7" fmla="*/ 0 h 130"/>
                  <a:gd name="T8" fmla="*/ 0 w 105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92"/>
                    </a:moveTo>
                    <a:lnTo>
                      <a:pt x="74" y="130"/>
                    </a:lnTo>
                    <a:lnTo>
                      <a:pt x="105" y="55"/>
                    </a:lnTo>
                    <a:lnTo>
                      <a:pt x="37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3" name="Freeform 6037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7"/>
                  <a:gd name="T1" fmla="*/ 576 h 21"/>
                  <a:gd name="T2" fmla="*/ 457 w 17"/>
                  <a:gd name="T3" fmla="*/ 805 h 21"/>
                  <a:gd name="T4" fmla="*/ 649 w 17"/>
                  <a:gd name="T5" fmla="*/ 347 h 21"/>
                  <a:gd name="T6" fmla="*/ 229 w 17"/>
                  <a:gd name="T7" fmla="*/ 0 h 21"/>
                  <a:gd name="T8" fmla="*/ 0 w 17"/>
                  <a:gd name="T9" fmla="*/ 576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5"/>
                    </a:moveTo>
                    <a:lnTo>
                      <a:pt x="12" y="21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4" name="Freeform 6038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5" name="Freeform 6039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6" name="Freeform 6040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7" name="Freeform 6041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8" name="Freeform 6042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99"/>
                  <a:gd name="T1" fmla="*/ 92 h 129"/>
                  <a:gd name="T2" fmla="*/ 68 w 99"/>
                  <a:gd name="T3" fmla="*/ 129 h 129"/>
                  <a:gd name="T4" fmla="*/ 99 w 99"/>
                  <a:gd name="T5" fmla="*/ 55 h 129"/>
                  <a:gd name="T6" fmla="*/ 31 w 99"/>
                  <a:gd name="T7" fmla="*/ 0 h 129"/>
                  <a:gd name="T8" fmla="*/ 0 w 99"/>
                  <a:gd name="T9" fmla="*/ 92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92"/>
                    </a:moveTo>
                    <a:lnTo>
                      <a:pt x="68" y="12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C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9" name="Freeform 6043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16"/>
                  <a:gd name="T1" fmla="*/ 565 h 21"/>
                  <a:gd name="T2" fmla="*/ 421 w 16"/>
                  <a:gd name="T3" fmla="*/ 792 h 21"/>
                  <a:gd name="T4" fmla="*/ 613 w 16"/>
                  <a:gd name="T5" fmla="*/ 338 h 21"/>
                  <a:gd name="T6" fmla="*/ 192 w 16"/>
                  <a:gd name="T7" fmla="*/ 0 h 21"/>
                  <a:gd name="T8" fmla="*/ 0 w 16"/>
                  <a:gd name="T9" fmla="*/ 56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0" name="Freeform 6044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1" name="Freeform 6045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2" name="Freeform 6046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99"/>
                  <a:gd name="T1" fmla="*/ 92 h 130"/>
                  <a:gd name="T2" fmla="*/ 68 w 99"/>
                  <a:gd name="T3" fmla="*/ 130 h 130"/>
                  <a:gd name="T4" fmla="*/ 99 w 99"/>
                  <a:gd name="T5" fmla="*/ 49 h 130"/>
                  <a:gd name="T6" fmla="*/ 31 w 99"/>
                  <a:gd name="T7" fmla="*/ 0 h 130"/>
                  <a:gd name="T8" fmla="*/ 0 w 99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2"/>
                    </a:moveTo>
                    <a:lnTo>
                      <a:pt x="68" y="130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F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3" name="Freeform 6047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16"/>
                  <a:gd name="T1" fmla="*/ 576 h 21"/>
                  <a:gd name="T2" fmla="*/ 421 w 16"/>
                  <a:gd name="T3" fmla="*/ 805 h 21"/>
                  <a:gd name="T4" fmla="*/ 613 w 16"/>
                  <a:gd name="T5" fmla="*/ 310 h 21"/>
                  <a:gd name="T6" fmla="*/ 192 w 16"/>
                  <a:gd name="T7" fmla="*/ 0 h 21"/>
                  <a:gd name="T8" fmla="*/ 0 w 16"/>
                  <a:gd name="T9" fmla="*/ 576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4" name="Freeform 6048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5" name="Freeform 6049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58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6" name="Freeform 6050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7" name="Freeform 6051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8" name="Freeform 6052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04"/>
                  <a:gd name="T1" fmla="*/ 81 h 112"/>
                  <a:gd name="T2" fmla="*/ 67 w 104"/>
                  <a:gd name="T3" fmla="*/ 112 h 112"/>
                  <a:gd name="T4" fmla="*/ 104 w 104"/>
                  <a:gd name="T5" fmla="*/ 37 h 112"/>
                  <a:gd name="T6" fmla="*/ 37 w 104"/>
                  <a:gd name="T7" fmla="*/ 0 h 112"/>
                  <a:gd name="T8" fmla="*/ 0 w 104"/>
                  <a:gd name="T9" fmla="*/ 8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12"/>
                  <a:gd name="T17" fmla="*/ 104 w 10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12">
                    <a:moveTo>
                      <a:pt x="0" y="81"/>
                    </a:moveTo>
                    <a:lnTo>
                      <a:pt x="67" y="112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9" name="Freeform 6053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7"/>
                  <a:gd name="T1" fmla="*/ 504 h 18"/>
                  <a:gd name="T2" fmla="*/ 410 w 17"/>
                  <a:gd name="T3" fmla="*/ 697 h 18"/>
                  <a:gd name="T4" fmla="*/ 636 w 17"/>
                  <a:gd name="T5" fmla="*/ 230 h 18"/>
                  <a:gd name="T6" fmla="*/ 226 w 17"/>
                  <a:gd name="T7" fmla="*/ 0 h 18"/>
                  <a:gd name="T8" fmla="*/ 0 w 17"/>
                  <a:gd name="T9" fmla="*/ 50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0" name="Freeform 6054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1" name="Freeform 6055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55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2" name="Freeform 6056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8 w 98"/>
                  <a:gd name="T3" fmla="*/ 74 h 74"/>
                  <a:gd name="T4" fmla="*/ 98 w 98"/>
                  <a:gd name="T5" fmla="*/ 31 h 74"/>
                  <a:gd name="T6" fmla="*/ 30 w 98"/>
                  <a:gd name="T7" fmla="*/ 0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8" y="74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3" name="Freeform 6057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16"/>
                  <a:gd name="T1" fmla="*/ 345 h 12"/>
                  <a:gd name="T2" fmla="*/ 410 w 16"/>
                  <a:gd name="T3" fmla="*/ 456 h 12"/>
                  <a:gd name="T4" fmla="*/ 600 w 16"/>
                  <a:gd name="T5" fmla="*/ 191 h 12"/>
                  <a:gd name="T6" fmla="*/ 190 w 16"/>
                  <a:gd name="T7" fmla="*/ 0 h 12"/>
                  <a:gd name="T8" fmla="*/ 0 w 16"/>
                  <a:gd name="T9" fmla="*/ 34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4" name="Freeform 6058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5" name="Freeform 6059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16"/>
                  <a:gd name="T1" fmla="*/ 458 h 16"/>
                  <a:gd name="T2" fmla="*/ 421 w 16"/>
                  <a:gd name="T3" fmla="*/ 613 h 16"/>
                  <a:gd name="T4" fmla="*/ 613 w 16"/>
                  <a:gd name="T5" fmla="*/ 192 h 16"/>
                  <a:gd name="T6" fmla="*/ 192 w 16"/>
                  <a:gd name="T7" fmla="*/ 0 h 16"/>
                  <a:gd name="T8" fmla="*/ 0 w 16"/>
                  <a:gd name="T9" fmla="*/ 45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6" name="Freeform 6060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7" name="Freeform 6061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16"/>
                  <a:gd name="T1" fmla="*/ 262 h 10"/>
                  <a:gd name="T2" fmla="*/ 410 w 16"/>
                  <a:gd name="T3" fmla="*/ 372 h 10"/>
                  <a:gd name="T4" fmla="*/ 600 w 16"/>
                  <a:gd name="T5" fmla="*/ 110 h 10"/>
                  <a:gd name="T6" fmla="*/ 190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8" name="Freeform 6062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99"/>
                  <a:gd name="T1" fmla="*/ 56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5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56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9" name="Freeform 6063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16"/>
                  <a:gd name="T1" fmla="*/ 338 h 14"/>
                  <a:gd name="T2" fmla="*/ 421 w 16"/>
                  <a:gd name="T3" fmla="*/ 528 h 14"/>
                  <a:gd name="T4" fmla="*/ 613 w 16"/>
                  <a:gd name="T5" fmla="*/ 190 h 14"/>
                  <a:gd name="T6" fmla="*/ 192 w 16"/>
                  <a:gd name="T7" fmla="*/ 0 h 14"/>
                  <a:gd name="T8" fmla="*/ 0 w 16"/>
                  <a:gd name="T9" fmla="*/ 338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9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0" name="Freeform 6064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25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1" name="Freeform 6065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7"/>
                  <a:gd name="T1" fmla="*/ 422 h 15"/>
                  <a:gd name="T2" fmla="*/ 420 w 17"/>
                  <a:gd name="T3" fmla="*/ 577 h 15"/>
                  <a:gd name="T4" fmla="*/ 649 w 17"/>
                  <a:gd name="T5" fmla="*/ 155 h 15"/>
                  <a:gd name="T6" fmla="*/ 191 w 17"/>
                  <a:gd name="T7" fmla="*/ 0 h 15"/>
                  <a:gd name="T8" fmla="*/ 0 w 17"/>
                  <a:gd name="T9" fmla="*/ 42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2" name="Freeform 6066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3" name="Freeform 6067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4" name="Freeform 6068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05"/>
                  <a:gd name="T1" fmla="*/ 68 h 98"/>
                  <a:gd name="T2" fmla="*/ 68 w 105"/>
                  <a:gd name="T3" fmla="*/ 98 h 98"/>
                  <a:gd name="T4" fmla="*/ 105 w 105"/>
                  <a:gd name="T5" fmla="*/ 43 h 98"/>
                  <a:gd name="T6" fmla="*/ 37 w 105"/>
                  <a:gd name="T7" fmla="*/ 0 h 98"/>
                  <a:gd name="T8" fmla="*/ 0 w 105"/>
                  <a:gd name="T9" fmla="*/ 6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68"/>
                    </a:moveTo>
                    <a:lnTo>
                      <a:pt x="68" y="98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7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5" name="Freeform 6069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7"/>
                  <a:gd name="T1" fmla="*/ 410 h 16"/>
                  <a:gd name="T2" fmla="*/ 420 w 17"/>
                  <a:gd name="T3" fmla="*/ 600 h 16"/>
                  <a:gd name="T4" fmla="*/ 649 w 17"/>
                  <a:gd name="T5" fmla="*/ 263 h 16"/>
                  <a:gd name="T6" fmla="*/ 229 w 17"/>
                  <a:gd name="T7" fmla="*/ 0 h 16"/>
                  <a:gd name="T8" fmla="*/ 0 w 17"/>
                  <a:gd name="T9" fmla="*/ 4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6" name="Freeform 6070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0" name="Group 6071"/>
            <p:cNvGrpSpPr>
              <a:grpSpLocks/>
            </p:cNvGrpSpPr>
            <p:nvPr/>
          </p:nvGrpSpPr>
          <p:grpSpPr bwMode="auto">
            <a:xfrm>
              <a:off x="1095" y="3212"/>
              <a:ext cx="3390" cy="229"/>
              <a:chOff x="1095" y="3212"/>
              <a:chExt cx="3390" cy="229"/>
            </a:xfrm>
          </p:grpSpPr>
          <p:sp>
            <p:nvSpPr>
              <p:cNvPr id="2935" name="Freeform 6072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7"/>
                  <a:gd name="T1" fmla="*/ 338 h 13"/>
                  <a:gd name="T2" fmla="*/ 420 w 17"/>
                  <a:gd name="T3" fmla="*/ 492 h 13"/>
                  <a:gd name="T4" fmla="*/ 649 w 17"/>
                  <a:gd name="T5" fmla="*/ 154 h 13"/>
                  <a:gd name="T6" fmla="*/ 229 w 17"/>
                  <a:gd name="T7" fmla="*/ 0 h 13"/>
                  <a:gd name="T8" fmla="*/ 0 w 17"/>
                  <a:gd name="T9" fmla="*/ 33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" name="Freeform 6073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" name="Freeform 6074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" name="Freeform 6075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99"/>
                  <a:gd name="T1" fmla="*/ 75 h 105"/>
                  <a:gd name="T2" fmla="*/ 68 w 99"/>
                  <a:gd name="T3" fmla="*/ 105 h 105"/>
                  <a:gd name="T4" fmla="*/ 99 w 99"/>
                  <a:gd name="T5" fmla="*/ 44 h 105"/>
                  <a:gd name="T6" fmla="*/ 31 w 99"/>
                  <a:gd name="T7" fmla="*/ 0 h 105"/>
                  <a:gd name="T8" fmla="*/ 0 w 99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F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" name="Freeform 6076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16"/>
                  <a:gd name="T1" fmla="*/ 457 h 17"/>
                  <a:gd name="T2" fmla="*/ 421 w 16"/>
                  <a:gd name="T3" fmla="*/ 649 h 17"/>
                  <a:gd name="T4" fmla="*/ 613 w 16"/>
                  <a:gd name="T5" fmla="*/ 266 h 17"/>
                  <a:gd name="T6" fmla="*/ 192 w 16"/>
                  <a:gd name="T7" fmla="*/ 0 h 17"/>
                  <a:gd name="T8" fmla="*/ 0 w 16"/>
                  <a:gd name="T9" fmla="*/ 45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" name="Freeform 6077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1" name="Freeform 6078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2" name="Freeform 6079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3" name="Freeform 6080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4" name="Freeform 6081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99"/>
                  <a:gd name="T1" fmla="*/ 74 h 111"/>
                  <a:gd name="T2" fmla="*/ 68 w 99"/>
                  <a:gd name="T3" fmla="*/ 111 h 111"/>
                  <a:gd name="T4" fmla="*/ 99 w 99"/>
                  <a:gd name="T5" fmla="*/ 43 h 111"/>
                  <a:gd name="T6" fmla="*/ 31 w 99"/>
                  <a:gd name="T7" fmla="*/ 0 h 111"/>
                  <a:gd name="T8" fmla="*/ 0 w 99"/>
                  <a:gd name="T9" fmla="*/ 74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74"/>
                    </a:moveTo>
                    <a:lnTo>
                      <a:pt x="68" y="111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BAB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5" name="Freeform 6082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16"/>
                  <a:gd name="T1" fmla="*/ 456 h 18"/>
                  <a:gd name="T2" fmla="*/ 421 w 16"/>
                  <a:gd name="T3" fmla="*/ 684 h 18"/>
                  <a:gd name="T4" fmla="*/ 613 w 16"/>
                  <a:gd name="T5" fmla="*/ 265 h 18"/>
                  <a:gd name="T6" fmla="*/ 192 w 16"/>
                  <a:gd name="T7" fmla="*/ 0 h 18"/>
                  <a:gd name="T8" fmla="*/ 0 w 16"/>
                  <a:gd name="T9" fmla="*/ 45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1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6" name="Freeform 6083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7" name="Freeform 6084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8" name="Freeform 6085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05"/>
                  <a:gd name="T1" fmla="*/ 81 h 111"/>
                  <a:gd name="T2" fmla="*/ 68 w 105"/>
                  <a:gd name="T3" fmla="*/ 111 h 111"/>
                  <a:gd name="T4" fmla="*/ 105 w 105"/>
                  <a:gd name="T5" fmla="*/ 37 h 111"/>
                  <a:gd name="T6" fmla="*/ 31 w 105"/>
                  <a:gd name="T7" fmla="*/ 0 h 111"/>
                  <a:gd name="T8" fmla="*/ 0 w 105"/>
                  <a:gd name="T9" fmla="*/ 8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81"/>
                    </a:moveTo>
                    <a:lnTo>
                      <a:pt x="68" y="111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" name="Freeform 6086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7"/>
                  <a:gd name="T1" fmla="*/ 493 h 18"/>
                  <a:gd name="T2" fmla="*/ 420 w 17"/>
                  <a:gd name="T3" fmla="*/ 684 h 18"/>
                  <a:gd name="T4" fmla="*/ 649 w 17"/>
                  <a:gd name="T5" fmla="*/ 228 h 18"/>
                  <a:gd name="T6" fmla="*/ 191 w 17"/>
                  <a:gd name="T7" fmla="*/ 0 h 18"/>
                  <a:gd name="T8" fmla="*/ 0 w 17"/>
                  <a:gd name="T9" fmla="*/ 49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0" name="Freeform 6087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1" name="Freeform 6088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2" name="Freeform 6089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05"/>
                  <a:gd name="T1" fmla="*/ 75 h 105"/>
                  <a:gd name="T2" fmla="*/ 75 w 105"/>
                  <a:gd name="T3" fmla="*/ 105 h 105"/>
                  <a:gd name="T4" fmla="*/ 105 w 105"/>
                  <a:gd name="T5" fmla="*/ 37 h 105"/>
                  <a:gd name="T6" fmla="*/ 37 w 105"/>
                  <a:gd name="T7" fmla="*/ 0 h 105"/>
                  <a:gd name="T8" fmla="*/ 0 w 105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5"/>
                    </a:moveTo>
                    <a:lnTo>
                      <a:pt x="75" y="105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3" name="Freeform 6090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7"/>
                  <a:gd name="T1" fmla="*/ 457 h 17"/>
                  <a:gd name="T2" fmla="*/ 457 w 17"/>
                  <a:gd name="T3" fmla="*/ 649 h 17"/>
                  <a:gd name="T4" fmla="*/ 649 w 17"/>
                  <a:gd name="T5" fmla="*/ 229 h 17"/>
                  <a:gd name="T6" fmla="*/ 229 w 17"/>
                  <a:gd name="T7" fmla="*/ 0 h 17"/>
                  <a:gd name="T8" fmla="*/ 0 w 17"/>
                  <a:gd name="T9" fmla="*/ 45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2" y="17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4" name="Freeform 6091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5" name="Freeform 6092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6" name="Freeform 6093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7" name="Freeform 6094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16"/>
                  <a:gd name="T1" fmla="*/ 266 h 11"/>
                  <a:gd name="T2" fmla="*/ 410 w 16"/>
                  <a:gd name="T3" fmla="*/ 420 h 11"/>
                  <a:gd name="T4" fmla="*/ 600 w 16"/>
                  <a:gd name="T5" fmla="*/ 155 h 11"/>
                  <a:gd name="T6" fmla="*/ 190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8" name="Freeform 6095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" name="Freeform 6096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16"/>
                  <a:gd name="T1" fmla="*/ 421 h 16"/>
                  <a:gd name="T2" fmla="*/ 421 w 16"/>
                  <a:gd name="T3" fmla="*/ 613 h 16"/>
                  <a:gd name="T4" fmla="*/ 613 w 16"/>
                  <a:gd name="T5" fmla="*/ 192 h 16"/>
                  <a:gd name="T6" fmla="*/ 192 w 16"/>
                  <a:gd name="T7" fmla="*/ 0 h 16"/>
                  <a:gd name="T8" fmla="*/ 0 w 16"/>
                  <a:gd name="T9" fmla="*/ 42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" name="Freeform 6097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1" name="Freeform 6098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2" name="Freeform 6099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31 h 74"/>
                  <a:gd name="T6" fmla="*/ 31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3" name="Freeform 6100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7"/>
                  <a:gd name="T1" fmla="*/ 345 h 12"/>
                  <a:gd name="T2" fmla="*/ 420 w 17"/>
                  <a:gd name="T3" fmla="*/ 456 h 12"/>
                  <a:gd name="T4" fmla="*/ 649 w 17"/>
                  <a:gd name="T5" fmla="*/ 191 h 12"/>
                  <a:gd name="T6" fmla="*/ 191 w 17"/>
                  <a:gd name="T7" fmla="*/ 0 h 12"/>
                  <a:gd name="T8" fmla="*/ 0 w 17"/>
                  <a:gd name="T9" fmla="*/ 34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4" name="Freeform 6101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1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5" name="Freeform 6102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7"/>
                  <a:gd name="T1" fmla="*/ 422 h 15"/>
                  <a:gd name="T2" fmla="*/ 420 w 17"/>
                  <a:gd name="T3" fmla="*/ 577 h 15"/>
                  <a:gd name="T4" fmla="*/ 649 w 17"/>
                  <a:gd name="T5" fmla="*/ 192 h 15"/>
                  <a:gd name="T6" fmla="*/ 229 w 17"/>
                  <a:gd name="T7" fmla="*/ 0 h 15"/>
                  <a:gd name="T8" fmla="*/ 0 w 17"/>
                  <a:gd name="T9" fmla="*/ 42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6" name="Freeform 6103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7" name="Freeform 6104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8" name="Freeform 6105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74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74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" name="Freeform 6106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7"/>
                  <a:gd name="T1" fmla="*/ 338 h 13"/>
                  <a:gd name="T2" fmla="*/ 457 w 17"/>
                  <a:gd name="T3" fmla="*/ 492 h 13"/>
                  <a:gd name="T4" fmla="*/ 649 w 17"/>
                  <a:gd name="T5" fmla="*/ 154 h 13"/>
                  <a:gd name="T6" fmla="*/ 229 w 17"/>
                  <a:gd name="T7" fmla="*/ 0 h 13"/>
                  <a:gd name="T8" fmla="*/ 0 w 17"/>
                  <a:gd name="T9" fmla="*/ 33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" name="Freeform 6107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24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" name="Freeform 6108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7"/>
                  <a:gd name="T1" fmla="*/ 338 h 13"/>
                  <a:gd name="T2" fmla="*/ 420 w 17"/>
                  <a:gd name="T3" fmla="*/ 492 h 13"/>
                  <a:gd name="T4" fmla="*/ 649 w 17"/>
                  <a:gd name="T5" fmla="*/ 154 h 13"/>
                  <a:gd name="T6" fmla="*/ 229 w 17"/>
                  <a:gd name="T7" fmla="*/ 0 h 13"/>
                  <a:gd name="T8" fmla="*/ 0 w 17"/>
                  <a:gd name="T9" fmla="*/ 33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" name="Freeform 6109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" name="Freeform 6110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" name="Freeform 6111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99"/>
                  <a:gd name="T1" fmla="*/ 61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1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D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" name="Freeform 6112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16"/>
                  <a:gd name="T1" fmla="*/ 375 h 14"/>
                  <a:gd name="T2" fmla="*/ 421 w 16"/>
                  <a:gd name="T3" fmla="*/ 528 h 14"/>
                  <a:gd name="T4" fmla="*/ 613 w 16"/>
                  <a:gd name="T5" fmla="*/ 190 h 14"/>
                  <a:gd name="T6" fmla="*/ 192 w 16"/>
                  <a:gd name="T7" fmla="*/ 0 h 14"/>
                  <a:gd name="T8" fmla="*/ 0 w 16"/>
                  <a:gd name="T9" fmla="*/ 37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" name="Freeform 6113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19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" name="Freeform 6114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16"/>
                  <a:gd name="T1" fmla="*/ 302 h 12"/>
                  <a:gd name="T2" fmla="*/ 421 w 16"/>
                  <a:gd name="T3" fmla="*/ 456 h 12"/>
                  <a:gd name="T4" fmla="*/ 613 w 16"/>
                  <a:gd name="T5" fmla="*/ 117 h 12"/>
                  <a:gd name="T6" fmla="*/ 192 w 16"/>
                  <a:gd name="T7" fmla="*/ 0 h 12"/>
                  <a:gd name="T8" fmla="*/ 0 w 16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" name="Freeform 6115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" name="Freeform 6116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7"/>
                  <a:gd name="T1" fmla="*/ 262 h 10"/>
                  <a:gd name="T2" fmla="*/ 457 w 17"/>
                  <a:gd name="T3" fmla="*/ 372 h 10"/>
                  <a:gd name="T4" fmla="*/ 649 w 17"/>
                  <a:gd name="T5" fmla="*/ 110 h 10"/>
                  <a:gd name="T6" fmla="*/ 191 w 17"/>
                  <a:gd name="T7" fmla="*/ 0 h 10"/>
                  <a:gd name="T8" fmla="*/ 0 w 17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" name="Freeform 6117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8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8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8B8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" name="Freeform 6118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7"/>
                  <a:gd name="T1" fmla="*/ 422 h 15"/>
                  <a:gd name="T2" fmla="*/ 420 w 17"/>
                  <a:gd name="T3" fmla="*/ 577 h 15"/>
                  <a:gd name="T4" fmla="*/ 649 w 17"/>
                  <a:gd name="T5" fmla="*/ 229 h 15"/>
                  <a:gd name="T6" fmla="*/ 191 w 17"/>
                  <a:gd name="T7" fmla="*/ 0 h 15"/>
                  <a:gd name="T8" fmla="*/ 0 w 17"/>
                  <a:gd name="T9" fmla="*/ 42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" name="Freeform 6119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" name="Freeform 6120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" name="Freeform 6121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" name="Freeform 6122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16"/>
                  <a:gd name="T1" fmla="*/ 262 h 11"/>
                  <a:gd name="T2" fmla="*/ 421 w 16"/>
                  <a:gd name="T3" fmla="*/ 408 h 11"/>
                  <a:gd name="T4" fmla="*/ 613 w 16"/>
                  <a:gd name="T5" fmla="*/ 110 h 11"/>
                  <a:gd name="T6" fmla="*/ 192 w 16"/>
                  <a:gd name="T7" fmla="*/ 0 h 11"/>
                  <a:gd name="T8" fmla="*/ 0 w 16"/>
                  <a:gd name="T9" fmla="*/ 2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" name="Freeform 6123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05"/>
                  <a:gd name="T1" fmla="*/ 74 h 99"/>
                  <a:gd name="T2" fmla="*/ 68 w 105"/>
                  <a:gd name="T3" fmla="*/ 99 h 99"/>
                  <a:gd name="T4" fmla="*/ 105 w 105"/>
                  <a:gd name="T5" fmla="*/ 37 h 99"/>
                  <a:gd name="T6" fmla="*/ 37 w 105"/>
                  <a:gd name="T7" fmla="*/ 0 h 99"/>
                  <a:gd name="T8" fmla="*/ 0 w 105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74"/>
                    </a:moveTo>
                    <a:lnTo>
                      <a:pt x="68" y="99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" name="Freeform 6124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7"/>
                  <a:gd name="T1" fmla="*/ 458 h 16"/>
                  <a:gd name="T2" fmla="*/ 420 w 17"/>
                  <a:gd name="T3" fmla="*/ 613 h 16"/>
                  <a:gd name="T4" fmla="*/ 649 w 17"/>
                  <a:gd name="T5" fmla="*/ 229 h 16"/>
                  <a:gd name="T6" fmla="*/ 229 w 17"/>
                  <a:gd name="T7" fmla="*/ 0 h 16"/>
                  <a:gd name="T8" fmla="*/ 0 w 17"/>
                  <a:gd name="T9" fmla="*/ 45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" name="Freeform 6125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" name="Freeform 6126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16"/>
                  <a:gd name="T1" fmla="*/ 298 h 11"/>
                  <a:gd name="T2" fmla="*/ 421 w 16"/>
                  <a:gd name="T3" fmla="*/ 408 h 11"/>
                  <a:gd name="T4" fmla="*/ 613 w 16"/>
                  <a:gd name="T5" fmla="*/ 146 h 11"/>
                  <a:gd name="T6" fmla="*/ 192 w 16"/>
                  <a:gd name="T7" fmla="*/ 0 h 11"/>
                  <a:gd name="T8" fmla="*/ 0 w 16"/>
                  <a:gd name="T9" fmla="*/ 2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" name="Freeform 6127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98"/>
                  <a:gd name="T1" fmla="*/ 68 h 93"/>
                  <a:gd name="T2" fmla="*/ 67 w 98"/>
                  <a:gd name="T3" fmla="*/ 93 h 93"/>
                  <a:gd name="T4" fmla="*/ 98 w 98"/>
                  <a:gd name="T5" fmla="*/ 38 h 93"/>
                  <a:gd name="T6" fmla="*/ 30 w 98"/>
                  <a:gd name="T7" fmla="*/ 0 h 93"/>
                  <a:gd name="T8" fmla="*/ 0 w 98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8"/>
                    </a:moveTo>
                    <a:lnTo>
                      <a:pt x="67" y="93"/>
                    </a:lnTo>
                    <a:lnTo>
                      <a:pt x="98" y="38"/>
                    </a:lnTo>
                    <a:lnTo>
                      <a:pt x="30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" name="Freeform 6128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16"/>
                  <a:gd name="T1" fmla="*/ 422 h 15"/>
                  <a:gd name="T2" fmla="*/ 410 w 16"/>
                  <a:gd name="T3" fmla="*/ 577 h 15"/>
                  <a:gd name="T4" fmla="*/ 600 w 16"/>
                  <a:gd name="T5" fmla="*/ 229 h 15"/>
                  <a:gd name="T6" fmla="*/ 190 w 16"/>
                  <a:gd name="T7" fmla="*/ 0 h 15"/>
                  <a:gd name="T8" fmla="*/ 0 w 16"/>
                  <a:gd name="T9" fmla="*/ 42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" name="Freeform 6129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" name="Freeform 6130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7"/>
                  <a:gd name="T1" fmla="*/ 262 h 10"/>
                  <a:gd name="T2" fmla="*/ 457 w 17"/>
                  <a:gd name="T3" fmla="*/ 372 h 10"/>
                  <a:gd name="T4" fmla="*/ 649 w 17"/>
                  <a:gd name="T5" fmla="*/ 110 h 10"/>
                  <a:gd name="T6" fmla="*/ 191 w 17"/>
                  <a:gd name="T7" fmla="*/ 0 h 10"/>
                  <a:gd name="T8" fmla="*/ 0 w 17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" name="Freeform 6131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" name="Freeform 6132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7"/>
                  <a:gd name="T1" fmla="*/ 262 h 10"/>
                  <a:gd name="T2" fmla="*/ 420 w 17"/>
                  <a:gd name="T3" fmla="*/ 372 h 10"/>
                  <a:gd name="T4" fmla="*/ 649 w 17"/>
                  <a:gd name="T5" fmla="*/ 110 h 10"/>
                  <a:gd name="T6" fmla="*/ 191 w 17"/>
                  <a:gd name="T7" fmla="*/ 0 h 10"/>
                  <a:gd name="T8" fmla="*/ 0 w 17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" name="Freeform 6133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98"/>
                  <a:gd name="T1" fmla="*/ 68 h 92"/>
                  <a:gd name="T2" fmla="*/ 68 w 98"/>
                  <a:gd name="T3" fmla="*/ 92 h 92"/>
                  <a:gd name="T4" fmla="*/ 98 w 98"/>
                  <a:gd name="T5" fmla="*/ 31 h 92"/>
                  <a:gd name="T6" fmla="*/ 31 w 98"/>
                  <a:gd name="T7" fmla="*/ 0 h 92"/>
                  <a:gd name="T8" fmla="*/ 0 w 98"/>
                  <a:gd name="T9" fmla="*/ 6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68"/>
                    </a:moveTo>
                    <a:lnTo>
                      <a:pt x="68" y="92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A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" name="Freeform 6134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16"/>
                  <a:gd name="T1" fmla="*/ 411 h 15"/>
                  <a:gd name="T2" fmla="*/ 410 w 16"/>
                  <a:gd name="T3" fmla="*/ 564 h 15"/>
                  <a:gd name="T4" fmla="*/ 600 w 16"/>
                  <a:gd name="T5" fmla="*/ 190 h 15"/>
                  <a:gd name="T6" fmla="*/ 190 w 16"/>
                  <a:gd name="T7" fmla="*/ 0 h 15"/>
                  <a:gd name="T8" fmla="*/ 0 w 16"/>
                  <a:gd name="T9" fmla="*/ 41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" name="Freeform 6135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9" name="Freeform 6136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16"/>
                  <a:gd name="T1" fmla="*/ 303 h 11"/>
                  <a:gd name="T2" fmla="*/ 410 w 16"/>
                  <a:gd name="T3" fmla="*/ 420 h 11"/>
                  <a:gd name="T4" fmla="*/ 600 w 16"/>
                  <a:gd name="T5" fmla="*/ 155 h 11"/>
                  <a:gd name="T6" fmla="*/ 190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0" name="Freeform 6137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" name="Freeform 6138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" name="Freeform 6139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05"/>
                  <a:gd name="T1" fmla="*/ 62 h 86"/>
                  <a:gd name="T2" fmla="*/ 68 w 105"/>
                  <a:gd name="T3" fmla="*/ 86 h 86"/>
                  <a:gd name="T4" fmla="*/ 105 w 105"/>
                  <a:gd name="T5" fmla="*/ 25 h 86"/>
                  <a:gd name="T6" fmla="*/ 37 w 105"/>
                  <a:gd name="T7" fmla="*/ 0 h 86"/>
                  <a:gd name="T8" fmla="*/ 0 w 105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2"/>
                    </a:moveTo>
                    <a:lnTo>
                      <a:pt x="68" y="8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" name="Freeform 6140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7"/>
                  <a:gd name="T1" fmla="*/ 375 h 14"/>
                  <a:gd name="T2" fmla="*/ 420 w 17"/>
                  <a:gd name="T3" fmla="*/ 528 h 14"/>
                  <a:gd name="T4" fmla="*/ 649 w 17"/>
                  <a:gd name="T5" fmla="*/ 154 h 14"/>
                  <a:gd name="T6" fmla="*/ 229 w 17"/>
                  <a:gd name="T7" fmla="*/ 0 h 14"/>
                  <a:gd name="T8" fmla="*/ 0 w 17"/>
                  <a:gd name="T9" fmla="*/ 37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4" name="Freeform 6141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5" name="Freeform 6142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6" name="Freeform 6143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30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7" name="Freeform 6144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16"/>
                  <a:gd name="T1" fmla="*/ 345 h 12"/>
                  <a:gd name="T2" fmla="*/ 421 w 16"/>
                  <a:gd name="T3" fmla="*/ 456 h 12"/>
                  <a:gd name="T4" fmla="*/ 613 w 16"/>
                  <a:gd name="T5" fmla="*/ 191 h 12"/>
                  <a:gd name="T6" fmla="*/ 192 w 16"/>
                  <a:gd name="T7" fmla="*/ 0 h 12"/>
                  <a:gd name="T8" fmla="*/ 0 w 16"/>
                  <a:gd name="T9" fmla="*/ 34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8" name="Freeform 6145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" name="Freeform 6146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7"/>
                  <a:gd name="T1" fmla="*/ 345 h 12"/>
                  <a:gd name="T2" fmla="*/ 420 w 17"/>
                  <a:gd name="T3" fmla="*/ 456 h 12"/>
                  <a:gd name="T4" fmla="*/ 649 w 17"/>
                  <a:gd name="T5" fmla="*/ 154 h 12"/>
                  <a:gd name="T6" fmla="*/ 229 w 17"/>
                  <a:gd name="T7" fmla="*/ 0 h 12"/>
                  <a:gd name="T8" fmla="*/ 0 w 17"/>
                  <a:gd name="T9" fmla="*/ 34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" name="Freeform 6147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" name="Freeform 6148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2" name="Freeform 6149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5C5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3" name="Freeform 6150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16"/>
                  <a:gd name="T1" fmla="*/ 338 h 13"/>
                  <a:gd name="T2" fmla="*/ 421 w 16"/>
                  <a:gd name="T3" fmla="*/ 492 h 13"/>
                  <a:gd name="T4" fmla="*/ 613 w 16"/>
                  <a:gd name="T5" fmla="*/ 191 h 13"/>
                  <a:gd name="T6" fmla="*/ 192 w 16"/>
                  <a:gd name="T7" fmla="*/ 0 h 13"/>
                  <a:gd name="T8" fmla="*/ 0 w 16"/>
                  <a:gd name="T9" fmla="*/ 33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4" name="Freeform 6151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5" name="Freeform 6152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16"/>
                  <a:gd name="T1" fmla="*/ 345 h 12"/>
                  <a:gd name="T2" fmla="*/ 421 w 16"/>
                  <a:gd name="T3" fmla="*/ 456 h 12"/>
                  <a:gd name="T4" fmla="*/ 613 w 16"/>
                  <a:gd name="T5" fmla="*/ 154 h 12"/>
                  <a:gd name="T6" fmla="*/ 192 w 16"/>
                  <a:gd name="T7" fmla="*/ 0 h 12"/>
                  <a:gd name="T8" fmla="*/ 0 w 16"/>
                  <a:gd name="T9" fmla="*/ 34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6" name="Freeform 6153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7" name="Freeform 6154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8" name="Freeform 6155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30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30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9" name="Freeform 6156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7"/>
                  <a:gd name="T1" fmla="*/ 338 h 13"/>
                  <a:gd name="T2" fmla="*/ 420 w 17"/>
                  <a:gd name="T3" fmla="*/ 492 h 13"/>
                  <a:gd name="T4" fmla="*/ 649 w 17"/>
                  <a:gd name="T5" fmla="*/ 191 h 13"/>
                  <a:gd name="T6" fmla="*/ 229 w 17"/>
                  <a:gd name="T7" fmla="*/ 0 h 13"/>
                  <a:gd name="T8" fmla="*/ 0 w 17"/>
                  <a:gd name="T9" fmla="*/ 33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" name="Freeform 6157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" name="Freeform 6158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" name="Freeform 6159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" name="Freeform 6160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" name="Freeform 6161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05"/>
                  <a:gd name="T1" fmla="*/ 62 h 87"/>
                  <a:gd name="T2" fmla="*/ 74 w 105"/>
                  <a:gd name="T3" fmla="*/ 87 h 87"/>
                  <a:gd name="T4" fmla="*/ 105 w 105"/>
                  <a:gd name="T5" fmla="*/ 37 h 87"/>
                  <a:gd name="T6" fmla="*/ 37 w 105"/>
                  <a:gd name="T7" fmla="*/ 0 h 87"/>
                  <a:gd name="T8" fmla="*/ 0 w 105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7"/>
                  <a:gd name="T17" fmla="*/ 105 w 10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7">
                    <a:moveTo>
                      <a:pt x="0" y="62"/>
                    </a:moveTo>
                    <a:lnTo>
                      <a:pt x="74" y="87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" name="Freeform 6162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7"/>
                  <a:gd name="T1" fmla="*/ 385 h 14"/>
                  <a:gd name="T2" fmla="*/ 457 w 17"/>
                  <a:gd name="T3" fmla="*/ 541 h 14"/>
                  <a:gd name="T4" fmla="*/ 649 w 17"/>
                  <a:gd name="T5" fmla="*/ 230 h 14"/>
                  <a:gd name="T6" fmla="*/ 229 w 17"/>
                  <a:gd name="T7" fmla="*/ 0 h 14"/>
                  <a:gd name="T8" fmla="*/ 0 w 17"/>
                  <a:gd name="T9" fmla="*/ 38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" name="Freeform 6163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" name="Freeform 6164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20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8" name="Freeform 6165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E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9" name="Freeform 6166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16"/>
                  <a:gd name="T1" fmla="*/ 338 h 13"/>
                  <a:gd name="T2" fmla="*/ 421 w 16"/>
                  <a:gd name="T3" fmla="*/ 492 h 13"/>
                  <a:gd name="T4" fmla="*/ 613 w 16"/>
                  <a:gd name="T5" fmla="*/ 191 h 13"/>
                  <a:gd name="T6" fmla="*/ 192 w 16"/>
                  <a:gd name="T7" fmla="*/ 0 h 13"/>
                  <a:gd name="T8" fmla="*/ 0 w 16"/>
                  <a:gd name="T9" fmla="*/ 33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0" name="Freeform 6167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" name="Freeform 6168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" name="Freeform 6169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05"/>
                  <a:gd name="T1" fmla="*/ 61 h 86"/>
                  <a:gd name="T2" fmla="*/ 67 w 105"/>
                  <a:gd name="T3" fmla="*/ 86 h 86"/>
                  <a:gd name="T4" fmla="*/ 105 w 105"/>
                  <a:gd name="T5" fmla="*/ 30 h 86"/>
                  <a:gd name="T6" fmla="*/ 30 w 105"/>
                  <a:gd name="T7" fmla="*/ 0 h 86"/>
                  <a:gd name="T8" fmla="*/ 0 w 105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1"/>
                    </a:moveTo>
                    <a:lnTo>
                      <a:pt x="67" y="86"/>
                    </a:lnTo>
                    <a:lnTo>
                      <a:pt x="105" y="30"/>
                    </a:lnTo>
                    <a:lnTo>
                      <a:pt x="3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3" name="Freeform 6170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7"/>
                  <a:gd name="T1" fmla="*/ 375 h 14"/>
                  <a:gd name="T2" fmla="*/ 420 w 17"/>
                  <a:gd name="T3" fmla="*/ 528 h 14"/>
                  <a:gd name="T4" fmla="*/ 649 w 17"/>
                  <a:gd name="T5" fmla="*/ 190 h 14"/>
                  <a:gd name="T6" fmla="*/ 191 w 17"/>
                  <a:gd name="T7" fmla="*/ 0 h 14"/>
                  <a:gd name="T8" fmla="*/ 0 w 17"/>
                  <a:gd name="T9" fmla="*/ 37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4" name="Freeform 6171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5" name="Freeform 6172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6" name="Freeform 6173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7" name="Freeform 6174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16"/>
                  <a:gd name="T1" fmla="*/ 303 h 11"/>
                  <a:gd name="T2" fmla="*/ 410 w 16"/>
                  <a:gd name="T3" fmla="*/ 420 h 11"/>
                  <a:gd name="T4" fmla="*/ 600 w 16"/>
                  <a:gd name="T5" fmla="*/ 155 h 11"/>
                  <a:gd name="T6" fmla="*/ 190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8" name="Freeform 6175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31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9" name="Freeform 6176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7"/>
                  <a:gd name="T1" fmla="*/ 382 h 13"/>
                  <a:gd name="T2" fmla="*/ 420 w 17"/>
                  <a:gd name="T3" fmla="*/ 492 h 13"/>
                  <a:gd name="T4" fmla="*/ 649 w 17"/>
                  <a:gd name="T5" fmla="*/ 191 h 13"/>
                  <a:gd name="T6" fmla="*/ 229 w 17"/>
                  <a:gd name="T7" fmla="*/ 0 h 13"/>
                  <a:gd name="T8" fmla="*/ 0 w 17"/>
                  <a:gd name="T9" fmla="*/ 38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0" name="Freeform 6177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" name="Freeform 6178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" name="Freeform 6179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3" name="Freeform 6180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4" name="Freeform 6181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5" name="Freeform 6182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7"/>
                  <a:gd name="T1" fmla="*/ 302 h 12"/>
                  <a:gd name="T2" fmla="*/ 420 w 17"/>
                  <a:gd name="T3" fmla="*/ 456 h 12"/>
                  <a:gd name="T4" fmla="*/ 649 w 17"/>
                  <a:gd name="T5" fmla="*/ 154 h 12"/>
                  <a:gd name="T6" fmla="*/ 229 w 17"/>
                  <a:gd name="T7" fmla="*/ 0 h 12"/>
                  <a:gd name="T8" fmla="*/ 0 w 17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6" name="Freeform 6183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7" name="Freeform 6184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8" name="Freeform 6185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9" name="Freeform 6186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0" name="Freeform 6187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" name="Freeform 6188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16"/>
                  <a:gd name="T1" fmla="*/ 302 h 12"/>
                  <a:gd name="T2" fmla="*/ 421 w 16"/>
                  <a:gd name="T3" fmla="*/ 456 h 12"/>
                  <a:gd name="T4" fmla="*/ 613 w 16"/>
                  <a:gd name="T5" fmla="*/ 154 h 12"/>
                  <a:gd name="T6" fmla="*/ 192 w 16"/>
                  <a:gd name="T7" fmla="*/ 0 h 12"/>
                  <a:gd name="T8" fmla="*/ 0 w 16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" name="Freeform 6189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3" name="Freeform 6190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16"/>
                  <a:gd name="T1" fmla="*/ 262 h 11"/>
                  <a:gd name="T2" fmla="*/ 421 w 16"/>
                  <a:gd name="T3" fmla="*/ 408 h 11"/>
                  <a:gd name="T4" fmla="*/ 613 w 16"/>
                  <a:gd name="T5" fmla="*/ 146 h 11"/>
                  <a:gd name="T6" fmla="*/ 192 w 16"/>
                  <a:gd name="T7" fmla="*/ 0 h 11"/>
                  <a:gd name="T8" fmla="*/ 0 w 16"/>
                  <a:gd name="T9" fmla="*/ 2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4" name="Freeform 6191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05"/>
                  <a:gd name="T1" fmla="*/ 50 h 74"/>
                  <a:gd name="T2" fmla="*/ 74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0"/>
                    </a:moveTo>
                    <a:lnTo>
                      <a:pt x="74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5" name="Freeform 6192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7"/>
                  <a:gd name="T1" fmla="*/ 302 h 12"/>
                  <a:gd name="T2" fmla="*/ 457 w 17"/>
                  <a:gd name="T3" fmla="*/ 456 h 12"/>
                  <a:gd name="T4" fmla="*/ 649 w 17"/>
                  <a:gd name="T5" fmla="*/ 154 h 12"/>
                  <a:gd name="T6" fmla="*/ 229 w 17"/>
                  <a:gd name="T7" fmla="*/ 0 h 12"/>
                  <a:gd name="T8" fmla="*/ 0 w 17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6" name="Freeform 6193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7" name="Freeform 6194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8" name="Freeform 6195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9" name="Freeform 6196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7"/>
                  <a:gd name="T1" fmla="*/ 262 h 10"/>
                  <a:gd name="T2" fmla="*/ 420 w 17"/>
                  <a:gd name="T3" fmla="*/ 372 h 10"/>
                  <a:gd name="T4" fmla="*/ 649 w 17"/>
                  <a:gd name="T5" fmla="*/ 110 h 10"/>
                  <a:gd name="T6" fmla="*/ 191 w 17"/>
                  <a:gd name="T7" fmla="*/ 0 h 10"/>
                  <a:gd name="T8" fmla="*/ 0 w 17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0" name="Freeform 6197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1" name="Freeform 6198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16"/>
                  <a:gd name="T1" fmla="*/ 302 h 12"/>
                  <a:gd name="T2" fmla="*/ 421 w 16"/>
                  <a:gd name="T3" fmla="*/ 456 h 12"/>
                  <a:gd name="T4" fmla="*/ 613 w 16"/>
                  <a:gd name="T5" fmla="*/ 154 h 12"/>
                  <a:gd name="T6" fmla="*/ 192 w 16"/>
                  <a:gd name="T7" fmla="*/ 0 h 12"/>
                  <a:gd name="T8" fmla="*/ 0 w 16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" name="Freeform 6199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" name="Freeform 6200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4" name="Freeform 6201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5" name="Freeform 6202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16"/>
                  <a:gd name="T1" fmla="*/ 302 h 12"/>
                  <a:gd name="T2" fmla="*/ 421 w 16"/>
                  <a:gd name="T3" fmla="*/ 456 h 12"/>
                  <a:gd name="T4" fmla="*/ 613 w 16"/>
                  <a:gd name="T5" fmla="*/ 154 h 12"/>
                  <a:gd name="T6" fmla="*/ 192 w 16"/>
                  <a:gd name="T7" fmla="*/ 0 h 12"/>
                  <a:gd name="T8" fmla="*/ 0 w 16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6" name="Freeform 6203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7" name="Freeform 6204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8" name="Freeform 6205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25 h 81"/>
                  <a:gd name="T6" fmla="*/ 38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9" name="Freeform 6206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7"/>
                  <a:gd name="T1" fmla="*/ 349 h 13"/>
                  <a:gd name="T2" fmla="*/ 420 w 17"/>
                  <a:gd name="T3" fmla="*/ 505 h 13"/>
                  <a:gd name="T4" fmla="*/ 649 w 17"/>
                  <a:gd name="T5" fmla="*/ 156 h 13"/>
                  <a:gd name="T6" fmla="*/ 229 w 17"/>
                  <a:gd name="T7" fmla="*/ 0 h 13"/>
                  <a:gd name="T8" fmla="*/ 0 w 17"/>
                  <a:gd name="T9" fmla="*/ 34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0" name="Freeform 6207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1" name="Freeform 6208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84" name="Freeform 6209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85" name="Freeform 6210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16"/>
                  <a:gd name="T1" fmla="*/ 266 h 11"/>
                  <a:gd name="T2" fmla="*/ 410 w 16"/>
                  <a:gd name="T3" fmla="*/ 420 h 11"/>
                  <a:gd name="T4" fmla="*/ 600 w 16"/>
                  <a:gd name="T5" fmla="*/ 117 h 11"/>
                  <a:gd name="T6" fmla="*/ 190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86" name="Freeform 6211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87" name="Freeform 6212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7"/>
                  <a:gd name="T1" fmla="*/ 302 h 12"/>
                  <a:gd name="T2" fmla="*/ 420 w 17"/>
                  <a:gd name="T3" fmla="*/ 456 h 12"/>
                  <a:gd name="T4" fmla="*/ 649 w 17"/>
                  <a:gd name="T5" fmla="*/ 154 h 12"/>
                  <a:gd name="T6" fmla="*/ 229 w 17"/>
                  <a:gd name="T7" fmla="*/ 0 h 12"/>
                  <a:gd name="T8" fmla="*/ 0 w 17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88" name="Freeform 6213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89" name="Freeform 6214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0" name="Freeform 6215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1" name="Freeform 6216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2" name="Freeform 6217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3" name="Freeform 6218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7"/>
                  <a:gd name="T1" fmla="*/ 302 h 12"/>
                  <a:gd name="T2" fmla="*/ 457 w 17"/>
                  <a:gd name="T3" fmla="*/ 456 h 12"/>
                  <a:gd name="T4" fmla="*/ 649 w 17"/>
                  <a:gd name="T5" fmla="*/ 154 h 12"/>
                  <a:gd name="T6" fmla="*/ 229 w 17"/>
                  <a:gd name="T7" fmla="*/ 0 h 12"/>
                  <a:gd name="T8" fmla="*/ 0 w 17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4" name="Freeform 6219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5" name="Freeform 6220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6" name="Freeform 6221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7" name="Freeform 6222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8" name="Freeform 6223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9" name="Freeform 6224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0" name="Freeform 6225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1" name="Freeform 6226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2" name="Freeform 6227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3" name="Freeform 6228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4" name="Freeform 6229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5" name="Freeform 6230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6" name="Freeform 6231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7" name="Freeform 6232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8" name="Freeform 6233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9" name="Freeform 6234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0" name="Freeform 6235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1" name="Freeform 6236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2" name="Freeform 6237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3" name="Freeform 6238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7"/>
                  <a:gd name="T1" fmla="*/ 302 h 12"/>
                  <a:gd name="T2" fmla="*/ 420 w 17"/>
                  <a:gd name="T3" fmla="*/ 456 h 12"/>
                  <a:gd name="T4" fmla="*/ 649 w 17"/>
                  <a:gd name="T5" fmla="*/ 154 h 12"/>
                  <a:gd name="T6" fmla="*/ 191 w 17"/>
                  <a:gd name="T7" fmla="*/ 0 h 12"/>
                  <a:gd name="T8" fmla="*/ 0 w 17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4" name="Freeform 6239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5" name="Freeform 6240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6" name="Freeform 6241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7" name="Freeform 6242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7"/>
                  <a:gd name="T1" fmla="*/ 345 h 12"/>
                  <a:gd name="T2" fmla="*/ 420 w 17"/>
                  <a:gd name="T3" fmla="*/ 456 h 12"/>
                  <a:gd name="T4" fmla="*/ 649 w 17"/>
                  <a:gd name="T5" fmla="*/ 154 h 12"/>
                  <a:gd name="T6" fmla="*/ 229 w 17"/>
                  <a:gd name="T7" fmla="*/ 0 h 12"/>
                  <a:gd name="T8" fmla="*/ 0 w 17"/>
                  <a:gd name="T9" fmla="*/ 34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8" name="Freeform 6243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04"/>
                  <a:gd name="T1" fmla="*/ 50 h 68"/>
                  <a:gd name="T2" fmla="*/ 67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9" name="Freeform 6244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7"/>
                  <a:gd name="T1" fmla="*/ 303 h 11"/>
                  <a:gd name="T2" fmla="*/ 410 w 17"/>
                  <a:gd name="T3" fmla="*/ 420 h 11"/>
                  <a:gd name="T4" fmla="*/ 636 w 17"/>
                  <a:gd name="T5" fmla="*/ 155 h 11"/>
                  <a:gd name="T6" fmla="*/ 190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0" name="Freeform 6245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04"/>
                  <a:gd name="T1" fmla="*/ 50 h 74"/>
                  <a:gd name="T2" fmla="*/ 67 w 104"/>
                  <a:gd name="T3" fmla="*/ 74 h 74"/>
                  <a:gd name="T4" fmla="*/ 104 w 104"/>
                  <a:gd name="T5" fmla="*/ 25 h 74"/>
                  <a:gd name="T6" fmla="*/ 37 w 104"/>
                  <a:gd name="T7" fmla="*/ 0 h 74"/>
                  <a:gd name="T8" fmla="*/ 0 w 104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4"/>
                  <a:gd name="T17" fmla="*/ 104 w 10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4">
                    <a:moveTo>
                      <a:pt x="0" y="50"/>
                    </a:moveTo>
                    <a:lnTo>
                      <a:pt x="67" y="74"/>
                    </a:lnTo>
                    <a:lnTo>
                      <a:pt x="104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1" name="Freeform 6246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7"/>
                  <a:gd name="T1" fmla="*/ 302 h 12"/>
                  <a:gd name="T2" fmla="*/ 410 w 17"/>
                  <a:gd name="T3" fmla="*/ 456 h 12"/>
                  <a:gd name="T4" fmla="*/ 636 w 17"/>
                  <a:gd name="T5" fmla="*/ 154 h 12"/>
                  <a:gd name="T6" fmla="*/ 226 w 17"/>
                  <a:gd name="T7" fmla="*/ 0 h 12"/>
                  <a:gd name="T8" fmla="*/ 0 w 17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2" name="Freeform 6247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3" name="Freeform 6248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16"/>
                  <a:gd name="T1" fmla="*/ 262 h 10"/>
                  <a:gd name="T2" fmla="*/ 410 w 16"/>
                  <a:gd name="T3" fmla="*/ 372 h 10"/>
                  <a:gd name="T4" fmla="*/ 600 w 16"/>
                  <a:gd name="T5" fmla="*/ 110 h 10"/>
                  <a:gd name="T6" fmla="*/ 190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4" name="Freeform 6249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5" name="Freeform 6250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6" name="Freeform 6251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7" name="Freeform 6252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8" name="Freeform 6253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9" name="Freeform 6254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0" name="Freeform 6255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1" name="Freeform 6256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2" name="Freeform 6257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3" name="Freeform 6258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16"/>
                  <a:gd name="T1" fmla="*/ 312 h 12"/>
                  <a:gd name="T2" fmla="*/ 421 w 16"/>
                  <a:gd name="T3" fmla="*/ 469 h 12"/>
                  <a:gd name="T4" fmla="*/ 613 w 16"/>
                  <a:gd name="T5" fmla="*/ 156 h 12"/>
                  <a:gd name="T6" fmla="*/ 192 w 16"/>
                  <a:gd name="T7" fmla="*/ 0 h 12"/>
                  <a:gd name="T8" fmla="*/ 0 w 16"/>
                  <a:gd name="T9" fmla="*/ 3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4" name="Freeform 6259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5" name="Freeform 6260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6" name="Freeform 6261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7" name="Freeform 6262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8" name="Freeform 6263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9" name="Freeform 6264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0" name="Freeform 6265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1" name="Freeform 6266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2" name="Freeform 6267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3" name="Freeform 6268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4" name="Freeform 6269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5" name="Freeform 6270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6" name="Freeform 6271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1" name="Group 6272"/>
            <p:cNvGrpSpPr>
              <a:grpSpLocks/>
            </p:cNvGrpSpPr>
            <p:nvPr/>
          </p:nvGrpSpPr>
          <p:grpSpPr bwMode="auto">
            <a:xfrm>
              <a:off x="1435" y="3373"/>
              <a:ext cx="2988" cy="210"/>
              <a:chOff x="1435" y="3373"/>
              <a:chExt cx="2988" cy="210"/>
            </a:xfrm>
          </p:grpSpPr>
          <p:sp>
            <p:nvSpPr>
              <p:cNvPr id="2735" name="Freeform 6273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" name="Freeform 6274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" name="Freeform 6275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" name="Freeform 6276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" name="Freeform 6277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7"/>
                  <a:gd name="T1" fmla="*/ 302 h 12"/>
                  <a:gd name="T2" fmla="*/ 420 w 17"/>
                  <a:gd name="T3" fmla="*/ 456 h 12"/>
                  <a:gd name="T4" fmla="*/ 649 w 17"/>
                  <a:gd name="T5" fmla="*/ 154 h 12"/>
                  <a:gd name="T6" fmla="*/ 229 w 17"/>
                  <a:gd name="T7" fmla="*/ 0 h 12"/>
                  <a:gd name="T8" fmla="*/ 0 w 17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" name="Freeform 6278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" name="Freeform 6279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229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" name="Freeform 6280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" name="Freeform 6281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" name="Freeform 6282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" name="Freeform 6283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7"/>
                  <a:gd name="T1" fmla="*/ 266 h 11"/>
                  <a:gd name="T2" fmla="*/ 447 w 17"/>
                  <a:gd name="T3" fmla="*/ 420 h 11"/>
                  <a:gd name="T4" fmla="*/ 636 w 17"/>
                  <a:gd name="T5" fmla="*/ 155 h 11"/>
                  <a:gd name="T6" fmla="*/ 190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" name="Freeform 6284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" name="Freeform 6285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" name="Freeform 6286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" name="Freeform 6287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16"/>
                  <a:gd name="T1" fmla="*/ 302 h 12"/>
                  <a:gd name="T2" fmla="*/ 421 w 16"/>
                  <a:gd name="T3" fmla="*/ 456 h 12"/>
                  <a:gd name="T4" fmla="*/ 613 w 16"/>
                  <a:gd name="T5" fmla="*/ 154 h 12"/>
                  <a:gd name="T6" fmla="*/ 192 w 16"/>
                  <a:gd name="T7" fmla="*/ 0 h 12"/>
                  <a:gd name="T8" fmla="*/ 0 w 16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" name="Freeform 6288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" name="Freeform 6289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" name="Freeform 6290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" name="Freeform 6291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" name="Freeform 6292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" name="Freeform 6293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" name="Freeform 6294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" name="Freeform 6295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" name="Freeform 6296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" name="Freeform 6297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" name="Freeform 6298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" name="Freeform 6299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" name="Freeform 6300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" name="Freeform 6301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20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" name="Freeform 6302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" name="Freeform 6303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20 w 17"/>
                  <a:gd name="T3" fmla="*/ 384 h 10"/>
                  <a:gd name="T4" fmla="*/ 649 w 17"/>
                  <a:gd name="T5" fmla="*/ 118 h 10"/>
                  <a:gd name="T6" fmla="*/ 229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" name="Freeform 6304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" name="Freeform 6305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" name="Freeform 6306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" name="Freeform 6307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" name="Freeform 6308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" name="Freeform 6309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7"/>
                  <a:gd name="T1" fmla="*/ 262 h 10"/>
                  <a:gd name="T2" fmla="*/ 457 w 17"/>
                  <a:gd name="T3" fmla="*/ 372 h 10"/>
                  <a:gd name="T4" fmla="*/ 649 w 17"/>
                  <a:gd name="T5" fmla="*/ 110 h 10"/>
                  <a:gd name="T6" fmla="*/ 229 w 17"/>
                  <a:gd name="T7" fmla="*/ 0 h 10"/>
                  <a:gd name="T8" fmla="*/ 0 w 17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" name="Freeform 6310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" name="Freeform 6311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" name="Freeform 6312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" name="Freeform 6313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16"/>
                  <a:gd name="T1" fmla="*/ 266 h 11"/>
                  <a:gd name="T2" fmla="*/ 410 w 16"/>
                  <a:gd name="T3" fmla="*/ 420 h 11"/>
                  <a:gd name="T4" fmla="*/ 600 w 16"/>
                  <a:gd name="T5" fmla="*/ 155 h 11"/>
                  <a:gd name="T6" fmla="*/ 190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" name="Freeform 6314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" name="Freeform 6315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16"/>
                  <a:gd name="T1" fmla="*/ 266 h 11"/>
                  <a:gd name="T2" fmla="*/ 410 w 16"/>
                  <a:gd name="T3" fmla="*/ 420 h 11"/>
                  <a:gd name="T4" fmla="*/ 600 w 16"/>
                  <a:gd name="T5" fmla="*/ 117 h 11"/>
                  <a:gd name="T6" fmla="*/ 190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" name="Freeform 6316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" name="Freeform 6317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" name="Freeform 6318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1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" name="Freeform 6319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16"/>
                  <a:gd name="T1" fmla="*/ 303 h 11"/>
                  <a:gd name="T2" fmla="*/ 410 w 16"/>
                  <a:gd name="T3" fmla="*/ 420 h 11"/>
                  <a:gd name="T4" fmla="*/ 600 w 16"/>
                  <a:gd name="T5" fmla="*/ 155 h 11"/>
                  <a:gd name="T6" fmla="*/ 190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" name="Freeform 6320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" name="Freeform 6321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58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" name="Freeform 6322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" name="Freeform 6323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" name="Freeform 6324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" name="Freeform 6325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" name="Freeform 6326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" name="Freeform 6327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" name="Freeform 6328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" name="Freeform 6329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20 w 17"/>
                  <a:gd name="T3" fmla="*/ 384 h 10"/>
                  <a:gd name="T4" fmla="*/ 649 w 17"/>
                  <a:gd name="T5" fmla="*/ 118 h 10"/>
                  <a:gd name="T6" fmla="*/ 229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" name="Freeform 6330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" name="Freeform 6331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" name="Freeform 6332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" name="Freeform 6333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" name="Freeform 6334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" name="Freeform 6335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" name="Freeform 6336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" name="Freeform 6337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" name="Freeform 6338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" name="Freeform 6339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" name="Freeform 6340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" name="Freeform 6341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" name="Freeform 6342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" name="Freeform 6343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" name="Freeform 6344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" name="Freeform 6345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" name="Freeform 6346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" name="Freeform 6347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" name="Freeform 6348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" name="Freeform 6349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" name="Freeform 6350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" name="Freeform 6351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" name="Freeform 6352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" name="Freeform 6353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55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" name="Freeform 6354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" name="Freeform 6355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7"/>
                  <a:gd name="T1" fmla="*/ 262 h 10"/>
                  <a:gd name="T2" fmla="*/ 457 w 17"/>
                  <a:gd name="T3" fmla="*/ 372 h 10"/>
                  <a:gd name="T4" fmla="*/ 649 w 17"/>
                  <a:gd name="T5" fmla="*/ 110 h 10"/>
                  <a:gd name="T6" fmla="*/ 229 w 17"/>
                  <a:gd name="T7" fmla="*/ 0 h 10"/>
                  <a:gd name="T8" fmla="*/ 0 w 17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" name="Freeform 6356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" name="Freeform 6357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" name="Freeform 6358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" name="Freeform 6359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16"/>
                  <a:gd name="T1" fmla="*/ 262 h 11"/>
                  <a:gd name="T2" fmla="*/ 421 w 16"/>
                  <a:gd name="T3" fmla="*/ 408 h 11"/>
                  <a:gd name="T4" fmla="*/ 613 w 16"/>
                  <a:gd name="T5" fmla="*/ 110 h 11"/>
                  <a:gd name="T6" fmla="*/ 192 w 16"/>
                  <a:gd name="T7" fmla="*/ 0 h 11"/>
                  <a:gd name="T8" fmla="*/ 0 w 16"/>
                  <a:gd name="T9" fmla="*/ 2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" name="Freeform 6360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" name="Freeform 6361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7"/>
                  <a:gd name="T1" fmla="*/ 262 h 11"/>
                  <a:gd name="T2" fmla="*/ 457 w 17"/>
                  <a:gd name="T3" fmla="*/ 408 h 11"/>
                  <a:gd name="T4" fmla="*/ 649 w 17"/>
                  <a:gd name="T5" fmla="*/ 110 h 11"/>
                  <a:gd name="T6" fmla="*/ 229 w 17"/>
                  <a:gd name="T7" fmla="*/ 0 h 11"/>
                  <a:gd name="T8" fmla="*/ 0 w 17"/>
                  <a:gd name="T9" fmla="*/ 2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" name="Freeform 6362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" name="Freeform 6363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7"/>
                  <a:gd name="T1" fmla="*/ 262 h 11"/>
                  <a:gd name="T2" fmla="*/ 420 w 17"/>
                  <a:gd name="T3" fmla="*/ 408 h 11"/>
                  <a:gd name="T4" fmla="*/ 649 w 17"/>
                  <a:gd name="T5" fmla="*/ 110 h 11"/>
                  <a:gd name="T6" fmla="*/ 229 w 17"/>
                  <a:gd name="T7" fmla="*/ 0 h 11"/>
                  <a:gd name="T8" fmla="*/ 0 w 17"/>
                  <a:gd name="T9" fmla="*/ 2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" name="Freeform 6364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" name="Freeform 6365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16"/>
                  <a:gd name="T1" fmla="*/ 298 h 11"/>
                  <a:gd name="T2" fmla="*/ 421 w 16"/>
                  <a:gd name="T3" fmla="*/ 408 h 11"/>
                  <a:gd name="T4" fmla="*/ 613 w 16"/>
                  <a:gd name="T5" fmla="*/ 146 h 11"/>
                  <a:gd name="T6" fmla="*/ 192 w 16"/>
                  <a:gd name="T7" fmla="*/ 0 h 11"/>
                  <a:gd name="T8" fmla="*/ 0 w 16"/>
                  <a:gd name="T9" fmla="*/ 2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" name="Freeform 6366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" name="Freeform 6367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16"/>
                  <a:gd name="T1" fmla="*/ 298 h 11"/>
                  <a:gd name="T2" fmla="*/ 421 w 16"/>
                  <a:gd name="T3" fmla="*/ 408 h 11"/>
                  <a:gd name="T4" fmla="*/ 613 w 16"/>
                  <a:gd name="T5" fmla="*/ 146 h 11"/>
                  <a:gd name="T6" fmla="*/ 192 w 16"/>
                  <a:gd name="T7" fmla="*/ 0 h 11"/>
                  <a:gd name="T8" fmla="*/ 0 w 16"/>
                  <a:gd name="T9" fmla="*/ 2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" name="Freeform 6368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" name="Freeform 6369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" name="Freeform 6370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" name="Freeform 6371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" name="Freeform 6372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" name="Freeform 6373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" name="Freeform 6374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" name="Freeform 6375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" name="Freeform 6376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" name="Freeform 6377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" name="Freeform 6378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" name="Freeform 6379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" name="Freeform 6380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" name="Freeform 6381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" name="Freeform 6382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" name="Freeform 6383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" name="Freeform 6384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" name="Freeform 6385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" name="Freeform 6386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" name="Freeform 6387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" name="Freeform 6388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" name="Freeform 6389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" name="Freeform 6390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" name="Freeform 6391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" name="Freeform 6392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5" name="Freeform 6393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6" name="Freeform 6394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7" name="Freeform 6395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8" name="Freeform 6396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9" name="Freeform 6397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0" name="Freeform 6398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1" name="Freeform 6399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2" name="Freeform 6400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3" name="Freeform 6401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4" name="Freeform 6402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5" name="Freeform 6403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6" name="Freeform 6404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" name="Freeform 6405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20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" name="Freeform 6406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" name="Freeform 6407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" name="Freeform 6408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" name="Freeform 6409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" name="Freeform 6410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" name="Freeform 6411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16"/>
                  <a:gd name="T1" fmla="*/ 262 h 10"/>
                  <a:gd name="T2" fmla="*/ 410 w 16"/>
                  <a:gd name="T3" fmla="*/ 372 h 10"/>
                  <a:gd name="T4" fmla="*/ 600 w 16"/>
                  <a:gd name="T5" fmla="*/ 110 h 10"/>
                  <a:gd name="T6" fmla="*/ 190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" name="Freeform 6412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" name="Freeform 6413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7"/>
                  <a:gd name="T1" fmla="*/ 262 h 10"/>
                  <a:gd name="T2" fmla="*/ 420 w 17"/>
                  <a:gd name="T3" fmla="*/ 372 h 10"/>
                  <a:gd name="T4" fmla="*/ 649 w 17"/>
                  <a:gd name="T5" fmla="*/ 110 h 10"/>
                  <a:gd name="T6" fmla="*/ 229 w 17"/>
                  <a:gd name="T7" fmla="*/ 0 h 10"/>
                  <a:gd name="T8" fmla="*/ 0 w 17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" name="Freeform 6414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" name="Freeform 6415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16"/>
                  <a:gd name="T1" fmla="*/ 298 h 11"/>
                  <a:gd name="T2" fmla="*/ 410 w 16"/>
                  <a:gd name="T3" fmla="*/ 408 h 11"/>
                  <a:gd name="T4" fmla="*/ 600 w 16"/>
                  <a:gd name="T5" fmla="*/ 146 h 11"/>
                  <a:gd name="T6" fmla="*/ 190 w 16"/>
                  <a:gd name="T7" fmla="*/ 0 h 11"/>
                  <a:gd name="T8" fmla="*/ 0 w 16"/>
                  <a:gd name="T9" fmla="*/ 2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" name="Freeform 6416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04"/>
                  <a:gd name="T1" fmla="*/ 49 h 67"/>
                  <a:gd name="T2" fmla="*/ 67 w 104"/>
                  <a:gd name="T3" fmla="*/ 67 h 67"/>
                  <a:gd name="T4" fmla="*/ 104 w 104"/>
                  <a:gd name="T5" fmla="*/ 24 h 67"/>
                  <a:gd name="T6" fmla="*/ 37 w 104"/>
                  <a:gd name="T7" fmla="*/ 0 h 67"/>
                  <a:gd name="T8" fmla="*/ 0 w 104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7"/>
                  <a:gd name="T17" fmla="*/ 104 w 104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7">
                    <a:moveTo>
                      <a:pt x="0" y="49"/>
                    </a:moveTo>
                    <a:lnTo>
                      <a:pt x="67" y="67"/>
                    </a:lnTo>
                    <a:lnTo>
                      <a:pt x="104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" name="Freeform 6417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7"/>
                  <a:gd name="T1" fmla="*/ 298 h 11"/>
                  <a:gd name="T2" fmla="*/ 410 w 17"/>
                  <a:gd name="T3" fmla="*/ 408 h 11"/>
                  <a:gd name="T4" fmla="*/ 636 w 17"/>
                  <a:gd name="T5" fmla="*/ 146 h 11"/>
                  <a:gd name="T6" fmla="*/ 226 w 17"/>
                  <a:gd name="T7" fmla="*/ 0 h 11"/>
                  <a:gd name="T8" fmla="*/ 0 w 17"/>
                  <a:gd name="T9" fmla="*/ 2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" name="Freeform 6418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" name="Freeform 6419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" name="Freeform 6420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" name="Freeform 6421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7"/>
                  <a:gd name="T1" fmla="*/ 262 h 10"/>
                  <a:gd name="T2" fmla="*/ 420 w 17"/>
                  <a:gd name="T3" fmla="*/ 372 h 10"/>
                  <a:gd name="T4" fmla="*/ 649 w 17"/>
                  <a:gd name="T5" fmla="*/ 110 h 10"/>
                  <a:gd name="T6" fmla="*/ 191 w 17"/>
                  <a:gd name="T7" fmla="*/ 0 h 10"/>
                  <a:gd name="T8" fmla="*/ 0 w 17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" name="Freeform 6422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" name="Freeform 6423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7"/>
                  <a:gd name="T1" fmla="*/ 262 h 10"/>
                  <a:gd name="T2" fmla="*/ 457 w 17"/>
                  <a:gd name="T3" fmla="*/ 372 h 10"/>
                  <a:gd name="T4" fmla="*/ 649 w 17"/>
                  <a:gd name="T5" fmla="*/ 110 h 10"/>
                  <a:gd name="T6" fmla="*/ 229 w 17"/>
                  <a:gd name="T7" fmla="*/ 0 h 10"/>
                  <a:gd name="T8" fmla="*/ 0 w 17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" name="Freeform 6424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" name="Freeform 6425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" name="Freeform 6426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" name="Freeform 6427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" name="Freeform 6428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" name="Freeform 6429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" name="Freeform 6430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" name="Freeform 6431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20 w 17"/>
                  <a:gd name="T3" fmla="*/ 384 h 10"/>
                  <a:gd name="T4" fmla="*/ 649 w 17"/>
                  <a:gd name="T5" fmla="*/ 118 h 10"/>
                  <a:gd name="T6" fmla="*/ 229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" name="Freeform 6432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" name="Freeform 6433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" name="Freeform 6434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" name="Freeform 6435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" name="Freeform 6436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" name="Freeform 6437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20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" name="Freeform 6438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" name="Freeform 6439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229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" name="Freeform 6440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" name="Freeform 6441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" name="Freeform 6442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" name="Freeform 6443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" name="Freeform 6444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" name="Freeform 6445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" name="Freeform 6446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" name="Freeform 6447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229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" name="Freeform 6448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" name="Freeform 6449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" name="Freeform 6450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" name="Freeform 6451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" name="Freeform 6452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" name="Freeform 6453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" name="Freeform 6454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" name="Freeform 6455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229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" name="Freeform 6456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" name="Freeform 6457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" name="Freeform 6458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" name="Freeform 6459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" name="Freeform 6460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" name="Freeform 6461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7"/>
                  <a:gd name="T1" fmla="*/ 262 h 10"/>
                  <a:gd name="T2" fmla="*/ 457 w 17"/>
                  <a:gd name="T3" fmla="*/ 372 h 10"/>
                  <a:gd name="T4" fmla="*/ 649 w 17"/>
                  <a:gd name="T5" fmla="*/ 110 h 10"/>
                  <a:gd name="T6" fmla="*/ 191 w 17"/>
                  <a:gd name="T7" fmla="*/ 0 h 10"/>
                  <a:gd name="T8" fmla="*/ 0 w 17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" name="Freeform 6462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" name="Freeform 6463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" name="Freeform 6464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" name="Freeform 6465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" name="Freeform 6466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" name="Freeform 6467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" name="Freeform 6468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" name="Freeform 6469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229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" name="Freeform 6470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" name="Freeform 6471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" name="Freeform 6472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" name="Group 6473"/>
            <p:cNvGrpSpPr>
              <a:grpSpLocks/>
            </p:cNvGrpSpPr>
            <p:nvPr/>
          </p:nvGrpSpPr>
          <p:grpSpPr bwMode="auto">
            <a:xfrm>
              <a:off x="1849" y="3515"/>
              <a:ext cx="2482" cy="241"/>
              <a:chOff x="1849" y="3515"/>
              <a:chExt cx="2482" cy="241"/>
            </a:xfrm>
          </p:grpSpPr>
          <p:sp>
            <p:nvSpPr>
              <p:cNvPr id="2535" name="Freeform 6474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16"/>
                  <a:gd name="T1" fmla="*/ 266 h 11"/>
                  <a:gd name="T2" fmla="*/ 410 w 16"/>
                  <a:gd name="T3" fmla="*/ 420 h 11"/>
                  <a:gd name="T4" fmla="*/ 600 w 16"/>
                  <a:gd name="T5" fmla="*/ 117 h 11"/>
                  <a:gd name="T6" fmla="*/ 190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" name="Freeform 6475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" name="Freeform 6476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16"/>
                  <a:gd name="T1" fmla="*/ 266 h 11"/>
                  <a:gd name="T2" fmla="*/ 410 w 16"/>
                  <a:gd name="T3" fmla="*/ 420 h 11"/>
                  <a:gd name="T4" fmla="*/ 600 w 16"/>
                  <a:gd name="T5" fmla="*/ 117 h 11"/>
                  <a:gd name="T6" fmla="*/ 190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" name="Freeform 6477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" name="Freeform 6478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" name="Freeform 6479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" name="Freeform 6480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" name="Freeform 6481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" name="Freeform 6482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" name="Freeform 6483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" name="Freeform 6484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" name="Freeform 6485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" name="Freeform 6486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" name="Freeform 6487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" name="Freeform 6488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" name="Freeform 6489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" name="Freeform 6490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" name="Freeform 6491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" name="Freeform 6492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" name="Freeform 6493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" name="Freeform 6494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" name="Freeform 6495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" name="Freeform 6496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" name="Freeform 6497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7 w 98"/>
                  <a:gd name="T3" fmla="*/ 68 h 68"/>
                  <a:gd name="T4" fmla="*/ 98 w 98"/>
                  <a:gd name="T5" fmla="*/ 19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7" y="68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" name="Freeform 6498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16"/>
                  <a:gd name="T1" fmla="*/ 266 h 11"/>
                  <a:gd name="T2" fmla="*/ 410 w 16"/>
                  <a:gd name="T3" fmla="*/ 420 h 11"/>
                  <a:gd name="T4" fmla="*/ 600 w 16"/>
                  <a:gd name="T5" fmla="*/ 117 h 11"/>
                  <a:gd name="T6" fmla="*/ 190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" name="Freeform 6499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" name="Freeform 6500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" name="Freeform 6501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" name="Freeform 6502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16"/>
                  <a:gd name="T1" fmla="*/ 303 h 11"/>
                  <a:gd name="T2" fmla="*/ 410 w 16"/>
                  <a:gd name="T3" fmla="*/ 420 h 11"/>
                  <a:gd name="T4" fmla="*/ 600 w 16"/>
                  <a:gd name="T5" fmla="*/ 155 h 11"/>
                  <a:gd name="T6" fmla="*/ 190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" name="Freeform 6503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" name="Freeform 6504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" name="Freeform 6505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" name="Freeform 6506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" name="Freeform 6507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" name="Freeform 6508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" name="Freeform 6509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" name="Freeform 6510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" name="Freeform 6511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" name="Freeform 6512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" name="Freeform 6513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" name="Freeform 6514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" name="Freeform 6515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" name="Freeform 6516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" name="Freeform 6517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" name="Freeform 6518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" name="Freeform 6519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" name="Freeform 6520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" name="Freeform 6521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" name="Freeform 6522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" name="Freeform 6523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" name="Freeform 6524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" name="Freeform 6525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" name="Freeform 6526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" name="Freeform 6527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" name="Freeform 6528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" name="Freeform 6529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" name="Freeform 6530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" name="Freeform 6531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" name="Freeform 6532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" name="Freeform 6533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" name="Freeform 6534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" name="Freeform 6535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" name="Freeform 6536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229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" name="Freeform 6537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" name="Freeform 6538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" name="Freeform 6539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" name="Freeform 6540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" name="Freeform 6541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" name="Freeform 6542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" name="Freeform 6543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" name="Freeform 6544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229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" name="Freeform 6545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" name="Freeform 6546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" name="Freeform 6547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" name="Freeform 6548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" name="Freeform 6549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" name="Freeform 6550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16"/>
                  <a:gd name="T1" fmla="*/ 262 h 10"/>
                  <a:gd name="T2" fmla="*/ 410 w 16"/>
                  <a:gd name="T3" fmla="*/ 372 h 10"/>
                  <a:gd name="T4" fmla="*/ 600 w 16"/>
                  <a:gd name="T5" fmla="*/ 110 h 10"/>
                  <a:gd name="T6" fmla="*/ 190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" name="Freeform 6551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" name="Freeform 6552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7"/>
                  <a:gd name="T1" fmla="*/ 262 h 10"/>
                  <a:gd name="T2" fmla="*/ 457 w 17"/>
                  <a:gd name="T3" fmla="*/ 372 h 10"/>
                  <a:gd name="T4" fmla="*/ 649 w 17"/>
                  <a:gd name="T5" fmla="*/ 110 h 10"/>
                  <a:gd name="T6" fmla="*/ 229 w 17"/>
                  <a:gd name="T7" fmla="*/ 0 h 10"/>
                  <a:gd name="T8" fmla="*/ 0 w 17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" name="Freeform 6553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" name="Freeform 6554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16"/>
                  <a:gd name="T1" fmla="*/ 298 h 11"/>
                  <a:gd name="T2" fmla="*/ 410 w 16"/>
                  <a:gd name="T3" fmla="*/ 408 h 11"/>
                  <a:gd name="T4" fmla="*/ 600 w 16"/>
                  <a:gd name="T5" fmla="*/ 146 h 11"/>
                  <a:gd name="T6" fmla="*/ 190 w 16"/>
                  <a:gd name="T7" fmla="*/ 0 h 11"/>
                  <a:gd name="T8" fmla="*/ 0 w 16"/>
                  <a:gd name="T9" fmla="*/ 2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" name="Freeform 6555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" name="Freeform 6556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7"/>
                  <a:gd name="T1" fmla="*/ 298 h 11"/>
                  <a:gd name="T2" fmla="*/ 457 w 17"/>
                  <a:gd name="T3" fmla="*/ 408 h 11"/>
                  <a:gd name="T4" fmla="*/ 649 w 17"/>
                  <a:gd name="T5" fmla="*/ 146 h 11"/>
                  <a:gd name="T6" fmla="*/ 229 w 17"/>
                  <a:gd name="T7" fmla="*/ 0 h 11"/>
                  <a:gd name="T8" fmla="*/ 0 w 17"/>
                  <a:gd name="T9" fmla="*/ 2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" name="Freeform 6557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" name="Freeform 6558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" name="Freeform 6559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5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5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" name="Freeform 6560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7"/>
                  <a:gd name="T1" fmla="*/ 262 h 10"/>
                  <a:gd name="T2" fmla="*/ 457 w 17"/>
                  <a:gd name="T3" fmla="*/ 372 h 10"/>
                  <a:gd name="T4" fmla="*/ 649 w 17"/>
                  <a:gd name="T5" fmla="*/ 110 h 10"/>
                  <a:gd name="T6" fmla="*/ 229 w 17"/>
                  <a:gd name="T7" fmla="*/ 0 h 10"/>
                  <a:gd name="T8" fmla="*/ 0 w 17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" name="Freeform 6561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" name="Freeform 6562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" name="Freeform 6563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" name="Freeform 6564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" name="Freeform 6565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" name="Freeform 6566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" name="Freeform 6567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" name="Freeform 6568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" name="Freeform 6569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" name="Freeform 6570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" name="Freeform 6571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" name="Freeform 6572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" name="Freeform 6573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" name="Freeform 6574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" name="Freeform 6575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" name="Freeform 6576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" name="Freeform 6577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7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7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" name="Freeform 6578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20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" name="Freeform 6579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" name="Freeform 6580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" name="Freeform 6581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" name="Freeform 6582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" name="Freeform 6583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" name="Freeform 6584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16"/>
                  <a:gd name="T1" fmla="*/ 266 h 11"/>
                  <a:gd name="T2" fmla="*/ 410 w 16"/>
                  <a:gd name="T3" fmla="*/ 420 h 11"/>
                  <a:gd name="T4" fmla="*/ 600 w 16"/>
                  <a:gd name="T5" fmla="*/ 155 h 11"/>
                  <a:gd name="T6" fmla="*/ 190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" name="Freeform 6585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" name="Freeform 6586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20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" name="Freeform 6587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" name="Freeform 6588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" name="Freeform 6589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" name="Freeform 6590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" name="Freeform 6591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" name="Freeform 6592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7"/>
                  <a:gd name="T1" fmla="*/ 262 h 10"/>
                  <a:gd name="T2" fmla="*/ 420 w 17"/>
                  <a:gd name="T3" fmla="*/ 372 h 10"/>
                  <a:gd name="T4" fmla="*/ 649 w 17"/>
                  <a:gd name="T5" fmla="*/ 110 h 10"/>
                  <a:gd name="T6" fmla="*/ 191 w 17"/>
                  <a:gd name="T7" fmla="*/ 0 h 10"/>
                  <a:gd name="T8" fmla="*/ 0 w 17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" name="Freeform 6593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" name="Freeform 6594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" name="Freeform 6595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" name="Freeform 6596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" name="Freeform 6597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" name="Freeform 6598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16"/>
                  <a:gd name="T1" fmla="*/ 267 h 10"/>
                  <a:gd name="T2" fmla="*/ 410 w 16"/>
                  <a:gd name="T3" fmla="*/ 384 h 10"/>
                  <a:gd name="T4" fmla="*/ 600 w 16"/>
                  <a:gd name="T5" fmla="*/ 118 h 10"/>
                  <a:gd name="T6" fmla="*/ 190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" name="Freeform 6599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" name="Freeform 6600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20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" name="Freeform 6601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8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" name="Freeform 6602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" name="Freeform 6603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" name="Freeform 6604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" name="Freeform 6605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" name="Freeform 6606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229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" name="Freeform 6607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" name="Freeform 6608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20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" name="Freeform 6609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" name="Freeform 6610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" name="Freeform 6611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" name="Freeform 6612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" name="Freeform 6613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" name="Freeform 6614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" name="Freeform 6615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" name="Freeform 6616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" name="Freeform 6617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" name="Freeform 6618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" name="Freeform 6619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" name="Freeform 6620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" name="Freeform 6621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" name="Freeform 6622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" name="Freeform 6623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7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" name="Freeform 6624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" name="Freeform 6625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" name="Freeform 6626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" name="Freeform 6627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19 h 68"/>
                  <a:gd name="T6" fmla="*/ 31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" name="Freeform 6628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16"/>
                  <a:gd name="T1" fmla="*/ 266 h 11"/>
                  <a:gd name="T2" fmla="*/ 410 w 16"/>
                  <a:gd name="T3" fmla="*/ 420 h 11"/>
                  <a:gd name="T4" fmla="*/ 600 w 16"/>
                  <a:gd name="T5" fmla="*/ 117 h 11"/>
                  <a:gd name="T6" fmla="*/ 190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" name="Freeform 6629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" name="Freeform 6630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" name="Freeform 6631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" name="Freeform 6632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" name="Freeform 6633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" name="Freeform 6634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" name="Freeform 6635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" name="Freeform 6636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" name="Freeform 6637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" name="Freeform 6638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" name="Freeform 6639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" name="Freeform 6640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" name="Freeform 6641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" name="Freeform 6642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" name="Freeform 6643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" name="Freeform 6644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" name="Freeform 6645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" name="Freeform 6646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" name="Freeform 6647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" name="Freeform 6648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" name="Freeform 6649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" name="Freeform 6650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" name="Freeform 6651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" name="Freeform 6652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" name="Freeform 6653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" name="Freeform 6654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" name="Freeform 6655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" name="Freeform 6656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" name="Freeform 6657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" name="Freeform 6658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" name="Freeform 6659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" name="Freeform 6660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" name="Freeform 6661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" name="Freeform 6662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7"/>
                  <a:gd name="T1" fmla="*/ 262 h 11"/>
                  <a:gd name="T2" fmla="*/ 420 w 17"/>
                  <a:gd name="T3" fmla="*/ 408 h 11"/>
                  <a:gd name="T4" fmla="*/ 649 w 17"/>
                  <a:gd name="T5" fmla="*/ 110 h 11"/>
                  <a:gd name="T6" fmla="*/ 191 w 17"/>
                  <a:gd name="T7" fmla="*/ 0 h 11"/>
                  <a:gd name="T8" fmla="*/ 0 w 17"/>
                  <a:gd name="T9" fmla="*/ 2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" name="Freeform 6663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" name="Freeform 6664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7"/>
                  <a:gd name="T1" fmla="*/ 262 h 11"/>
                  <a:gd name="T2" fmla="*/ 420 w 17"/>
                  <a:gd name="T3" fmla="*/ 408 h 11"/>
                  <a:gd name="T4" fmla="*/ 649 w 17"/>
                  <a:gd name="T5" fmla="*/ 110 h 11"/>
                  <a:gd name="T6" fmla="*/ 191 w 17"/>
                  <a:gd name="T7" fmla="*/ 0 h 11"/>
                  <a:gd name="T8" fmla="*/ 0 w 17"/>
                  <a:gd name="T9" fmla="*/ 2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" name="Freeform 6665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" name="Freeform 6666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16"/>
                  <a:gd name="T1" fmla="*/ 298 h 11"/>
                  <a:gd name="T2" fmla="*/ 410 w 16"/>
                  <a:gd name="T3" fmla="*/ 408 h 11"/>
                  <a:gd name="T4" fmla="*/ 600 w 16"/>
                  <a:gd name="T5" fmla="*/ 146 h 11"/>
                  <a:gd name="T6" fmla="*/ 190 w 16"/>
                  <a:gd name="T7" fmla="*/ 0 h 11"/>
                  <a:gd name="T8" fmla="*/ 0 w 16"/>
                  <a:gd name="T9" fmla="*/ 2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" name="Freeform 6667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" name="Freeform 6668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7"/>
                  <a:gd name="T1" fmla="*/ 298 h 11"/>
                  <a:gd name="T2" fmla="*/ 420 w 17"/>
                  <a:gd name="T3" fmla="*/ 408 h 11"/>
                  <a:gd name="T4" fmla="*/ 649 w 17"/>
                  <a:gd name="T5" fmla="*/ 146 h 11"/>
                  <a:gd name="T6" fmla="*/ 191 w 17"/>
                  <a:gd name="T7" fmla="*/ 0 h 11"/>
                  <a:gd name="T8" fmla="*/ 0 w 17"/>
                  <a:gd name="T9" fmla="*/ 2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" name="Freeform 6669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" name="Freeform 6670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16"/>
                  <a:gd name="T1" fmla="*/ 266 h 11"/>
                  <a:gd name="T2" fmla="*/ 410 w 16"/>
                  <a:gd name="T3" fmla="*/ 420 h 11"/>
                  <a:gd name="T4" fmla="*/ 600 w 16"/>
                  <a:gd name="T5" fmla="*/ 117 h 11"/>
                  <a:gd name="T6" fmla="*/ 190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" name="Freeform 6671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" name="Freeform 6672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" name="Freeform 6673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3" name="Group 6674"/>
            <p:cNvGrpSpPr>
              <a:grpSpLocks/>
            </p:cNvGrpSpPr>
            <p:nvPr/>
          </p:nvGrpSpPr>
          <p:grpSpPr bwMode="auto">
            <a:xfrm>
              <a:off x="2472" y="3688"/>
              <a:ext cx="1735" cy="407"/>
              <a:chOff x="2472" y="3688"/>
              <a:chExt cx="1735" cy="407"/>
            </a:xfrm>
          </p:grpSpPr>
          <p:sp>
            <p:nvSpPr>
              <p:cNvPr id="2335" name="Freeform 6675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" name="Freeform 6676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" name="Freeform 6677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" name="Freeform 6678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" name="Freeform 6679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" name="Freeform 6680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" name="Freeform 6681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" name="Freeform 6682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" name="Freeform 6683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" name="Freeform 6684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" name="Freeform 6685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" name="Freeform 6686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" name="Freeform 6687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7"/>
                  <a:gd name="T1" fmla="*/ 266 h 11"/>
                  <a:gd name="T2" fmla="*/ 447 w 17"/>
                  <a:gd name="T3" fmla="*/ 420 h 11"/>
                  <a:gd name="T4" fmla="*/ 636 w 17"/>
                  <a:gd name="T5" fmla="*/ 117 h 11"/>
                  <a:gd name="T6" fmla="*/ 190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" name="Freeform 6688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" name="Freeform 6689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" name="Freeform 6690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" name="Freeform 6691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" name="Freeform 6692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" name="Freeform 6693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" name="Freeform 6694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" name="Freeform 6695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" name="Freeform 6696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" name="Freeform 6697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" name="Freeform 6698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" name="Freeform 6699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7"/>
                  <a:gd name="T1" fmla="*/ 262 h 11"/>
                  <a:gd name="T2" fmla="*/ 420 w 17"/>
                  <a:gd name="T3" fmla="*/ 408 h 11"/>
                  <a:gd name="T4" fmla="*/ 649 w 17"/>
                  <a:gd name="T5" fmla="*/ 110 h 11"/>
                  <a:gd name="T6" fmla="*/ 191 w 17"/>
                  <a:gd name="T7" fmla="*/ 0 h 11"/>
                  <a:gd name="T8" fmla="*/ 0 w 17"/>
                  <a:gd name="T9" fmla="*/ 2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" name="Freeform 6700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" name="Freeform 6701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16"/>
                  <a:gd name="T1" fmla="*/ 298 h 11"/>
                  <a:gd name="T2" fmla="*/ 421 w 16"/>
                  <a:gd name="T3" fmla="*/ 408 h 11"/>
                  <a:gd name="T4" fmla="*/ 613 w 16"/>
                  <a:gd name="T5" fmla="*/ 146 h 11"/>
                  <a:gd name="T6" fmla="*/ 192 w 16"/>
                  <a:gd name="T7" fmla="*/ 0 h 11"/>
                  <a:gd name="T8" fmla="*/ 0 w 16"/>
                  <a:gd name="T9" fmla="*/ 2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" name="Freeform 6702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" name="Freeform 6703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" name="Freeform 6704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" name="Freeform 6705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16"/>
                  <a:gd name="T1" fmla="*/ 303 h 11"/>
                  <a:gd name="T2" fmla="*/ 410 w 16"/>
                  <a:gd name="T3" fmla="*/ 420 h 11"/>
                  <a:gd name="T4" fmla="*/ 600 w 16"/>
                  <a:gd name="T5" fmla="*/ 155 h 11"/>
                  <a:gd name="T6" fmla="*/ 190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" name="Freeform 6706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" name="Freeform 6707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" name="Freeform 6708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" name="Freeform 6709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" name="Freeform 6710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" name="Freeform 6711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" name="Freeform 6712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" name="Freeform 6713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" name="Freeform 6714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" name="Freeform 6715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229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" name="Freeform 6716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" name="Freeform 6717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" name="Freeform 6718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" name="Freeform 6719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" name="Freeform 6720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" name="Freeform 6721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" name="Freeform 6722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04"/>
                  <a:gd name="T1" fmla="*/ 44 h 62"/>
                  <a:gd name="T2" fmla="*/ 74 w 104"/>
                  <a:gd name="T3" fmla="*/ 62 h 62"/>
                  <a:gd name="T4" fmla="*/ 104 w 104"/>
                  <a:gd name="T5" fmla="*/ 19 h 62"/>
                  <a:gd name="T6" fmla="*/ 30 w 104"/>
                  <a:gd name="T7" fmla="*/ 0 h 62"/>
                  <a:gd name="T8" fmla="*/ 0 w 104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2"/>
                  <a:gd name="T17" fmla="*/ 104 w 10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" name="Freeform 6723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7"/>
                  <a:gd name="T1" fmla="*/ 267 h 10"/>
                  <a:gd name="T2" fmla="*/ 447 w 17"/>
                  <a:gd name="T3" fmla="*/ 384 h 10"/>
                  <a:gd name="T4" fmla="*/ 636 w 17"/>
                  <a:gd name="T5" fmla="*/ 118 h 10"/>
                  <a:gd name="T6" fmla="*/ 190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" name="Freeform 6724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" name="Freeform 6725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20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" name="Freeform 6726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" name="Freeform 6727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" name="Freeform 6728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" name="Freeform 6729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" name="Freeform 6730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" name="Freeform 6731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7"/>
                  <a:gd name="T1" fmla="*/ 262 h 10"/>
                  <a:gd name="T2" fmla="*/ 457 w 17"/>
                  <a:gd name="T3" fmla="*/ 372 h 10"/>
                  <a:gd name="T4" fmla="*/ 649 w 17"/>
                  <a:gd name="T5" fmla="*/ 110 h 10"/>
                  <a:gd name="T6" fmla="*/ 191 w 17"/>
                  <a:gd name="T7" fmla="*/ 0 h 10"/>
                  <a:gd name="T8" fmla="*/ 0 w 17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" name="Freeform 6732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" name="Freeform 6733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" name="Freeform 6734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" name="Freeform 6735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" name="Freeform 6736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" name="Freeform 6737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" name="Freeform 6738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" name="Freeform 6739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229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" name="Freeform 6740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" name="Freeform 6741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" name="Freeform 6742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" name="Freeform 6743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16"/>
                  <a:gd name="T1" fmla="*/ 267 h 10"/>
                  <a:gd name="T2" fmla="*/ 421 w 16"/>
                  <a:gd name="T3" fmla="*/ 384 h 10"/>
                  <a:gd name="T4" fmla="*/ 613 w 16"/>
                  <a:gd name="T5" fmla="*/ 118 h 10"/>
                  <a:gd name="T6" fmla="*/ 192 w 16"/>
                  <a:gd name="T7" fmla="*/ 0 h 10"/>
                  <a:gd name="T8" fmla="*/ 0 w 16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" name="Freeform 6744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" name="Freeform 6745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20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" name="Freeform 6746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" name="Freeform 6747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" name="Freeform 6748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" name="Freeform 6749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57 w 17"/>
                  <a:gd name="T3" fmla="*/ 384 h 10"/>
                  <a:gd name="T4" fmla="*/ 649 w 17"/>
                  <a:gd name="T5" fmla="*/ 118 h 10"/>
                  <a:gd name="T6" fmla="*/ 229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" name="Freeform 6750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" name="Freeform 6751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" name="Freeform 6752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" name="Freeform 6753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7"/>
                  <a:gd name="T1" fmla="*/ 267 h 10"/>
                  <a:gd name="T2" fmla="*/ 420 w 17"/>
                  <a:gd name="T3" fmla="*/ 384 h 10"/>
                  <a:gd name="T4" fmla="*/ 649 w 17"/>
                  <a:gd name="T5" fmla="*/ 118 h 10"/>
                  <a:gd name="T6" fmla="*/ 191 w 17"/>
                  <a:gd name="T7" fmla="*/ 0 h 10"/>
                  <a:gd name="T8" fmla="*/ 0 w 17"/>
                  <a:gd name="T9" fmla="*/ 26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" name="Freeform 6754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" name="Freeform 6755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" name="Freeform 6756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" name="Freeform 6757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16"/>
                  <a:gd name="T1" fmla="*/ 262 h 10"/>
                  <a:gd name="T2" fmla="*/ 421 w 16"/>
                  <a:gd name="T3" fmla="*/ 372 h 10"/>
                  <a:gd name="T4" fmla="*/ 613 w 16"/>
                  <a:gd name="T5" fmla="*/ 110 h 10"/>
                  <a:gd name="T6" fmla="*/ 192 w 16"/>
                  <a:gd name="T7" fmla="*/ 0 h 10"/>
                  <a:gd name="T8" fmla="*/ 0 w 16"/>
                  <a:gd name="T9" fmla="*/ 26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" name="Freeform 6758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" name="Freeform 6759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" name="Freeform 6760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" name="Freeform 6761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" name="Freeform 6762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" name="Freeform 6763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" name="Freeform 6764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" name="Freeform 6765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" name="Freeform 6766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" name="Freeform 6767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" name="Freeform 6768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" name="Freeform 6769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" name="Freeform 6770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" name="Freeform 6771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" name="Freeform 6772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" name="Freeform 6773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" name="Freeform 6774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" name="Freeform 6775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" name="Freeform 6776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" name="Freeform 6777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" name="Freeform 6778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" name="Freeform 6779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" name="Freeform 6780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" name="Freeform 6781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7"/>
                  <a:gd name="T1" fmla="*/ 262 h 11"/>
                  <a:gd name="T2" fmla="*/ 457 w 17"/>
                  <a:gd name="T3" fmla="*/ 408 h 11"/>
                  <a:gd name="T4" fmla="*/ 649 w 17"/>
                  <a:gd name="T5" fmla="*/ 110 h 11"/>
                  <a:gd name="T6" fmla="*/ 191 w 17"/>
                  <a:gd name="T7" fmla="*/ 0 h 11"/>
                  <a:gd name="T8" fmla="*/ 0 w 17"/>
                  <a:gd name="T9" fmla="*/ 2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" name="Freeform 6782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" name="Freeform 6783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7"/>
                  <a:gd name="T1" fmla="*/ 298 h 11"/>
                  <a:gd name="T2" fmla="*/ 420 w 17"/>
                  <a:gd name="T3" fmla="*/ 408 h 11"/>
                  <a:gd name="T4" fmla="*/ 649 w 17"/>
                  <a:gd name="T5" fmla="*/ 146 h 11"/>
                  <a:gd name="T6" fmla="*/ 191 w 17"/>
                  <a:gd name="T7" fmla="*/ 0 h 11"/>
                  <a:gd name="T8" fmla="*/ 0 w 17"/>
                  <a:gd name="T9" fmla="*/ 2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" name="Freeform 6784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" name="Freeform 6785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" name="Freeform 6786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" name="Freeform 6787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" name="Freeform 6788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" name="Freeform 6789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" name="Freeform 6790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" name="Freeform 6791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" name="Freeform 6792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Freeform 6793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" name="Freeform 6794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" name="Freeform 6795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" name="Freeform 6796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" name="Freeform 6797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" name="Freeform 6798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Freeform 6799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Freeform 6800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Freeform 6801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" name="Freeform 6802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" name="Freeform 6803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" name="Freeform 6804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" name="Freeform 6805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" name="Freeform 6806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" name="Freeform 6807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" name="Freeform 6808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" name="Freeform 6809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" name="Freeform 6810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" name="Freeform 6811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" name="Freeform 6812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" name="Freeform 6813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" name="Freeform 6814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" name="Freeform 6815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" name="Freeform 6816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" name="Freeform 6817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" name="Freeform 6818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" name="Freeform 6819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" name="Freeform 6820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" name="Freeform 6821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" name="Freeform 6822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" name="Freeform 6823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" name="Freeform 6824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" name="Freeform 6825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" name="Freeform 6826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" name="Freeform 6827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" name="Freeform 6828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" name="Freeform 6829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" name="Freeform 6830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" name="Freeform 6831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" name="Freeform 6832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" name="Freeform 6833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" name="Freeform 6834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" name="Freeform 6835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" name="Freeform 6836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" name="Freeform 6837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" name="Freeform 6838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" name="Freeform 6839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7"/>
                  <a:gd name="T1" fmla="*/ 298 h 11"/>
                  <a:gd name="T2" fmla="*/ 457 w 17"/>
                  <a:gd name="T3" fmla="*/ 408 h 11"/>
                  <a:gd name="T4" fmla="*/ 649 w 17"/>
                  <a:gd name="T5" fmla="*/ 146 h 11"/>
                  <a:gd name="T6" fmla="*/ 191 w 17"/>
                  <a:gd name="T7" fmla="*/ 0 h 11"/>
                  <a:gd name="T8" fmla="*/ 0 w 17"/>
                  <a:gd name="T9" fmla="*/ 2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" name="Freeform 6840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" name="Freeform 6841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" name="Freeform 6842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" name="Freeform 6843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" name="Freeform 6844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" name="Freeform 6845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" name="Freeform 6846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" name="Freeform 6847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" name="Freeform 6848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" name="Freeform 6849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" name="Freeform 6850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" name="Freeform 6851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" name="Freeform 6852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" name="Freeform 6853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" name="Freeform 6854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" name="Freeform 6855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7"/>
                  <a:gd name="T1" fmla="*/ 262 h 11"/>
                  <a:gd name="T2" fmla="*/ 457 w 17"/>
                  <a:gd name="T3" fmla="*/ 408 h 11"/>
                  <a:gd name="T4" fmla="*/ 649 w 17"/>
                  <a:gd name="T5" fmla="*/ 110 h 11"/>
                  <a:gd name="T6" fmla="*/ 191 w 17"/>
                  <a:gd name="T7" fmla="*/ 0 h 11"/>
                  <a:gd name="T8" fmla="*/ 0 w 17"/>
                  <a:gd name="T9" fmla="*/ 2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" name="Freeform 6856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" name="Freeform 6857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20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" name="Freeform 6858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" name="Freeform 6859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57 w 17"/>
                  <a:gd name="T3" fmla="*/ 420 h 11"/>
                  <a:gd name="T4" fmla="*/ 649 w 17"/>
                  <a:gd name="T5" fmla="*/ 155 h 11"/>
                  <a:gd name="T6" fmla="*/ 229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" name="Freeform 6860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" name="Freeform 6861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" name="Freeform 6862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" name="Freeform 6863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" name="Freeform 6864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" name="Freeform 6865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" name="Freeform 6866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" name="Freeform 6867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" name="Freeform 6868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" name="Freeform 6869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" name="Freeform 6870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" name="Freeform 6871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16"/>
                  <a:gd name="T1" fmla="*/ 303 h 11"/>
                  <a:gd name="T2" fmla="*/ 421 w 16"/>
                  <a:gd name="T3" fmla="*/ 420 h 11"/>
                  <a:gd name="T4" fmla="*/ 613 w 16"/>
                  <a:gd name="T5" fmla="*/ 155 h 11"/>
                  <a:gd name="T6" fmla="*/ 192 w 16"/>
                  <a:gd name="T7" fmla="*/ 0 h 11"/>
                  <a:gd name="T8" fmla="*/ 0 w 16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" name="Freeform 6872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" name="Freeform 6873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191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" name="Freeform 6874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4" name="Group 6875"/>
            <p:cNvGrpSpPr>
              <a:grpSpLocks/>
            </p:cNvGrpSpPr>
            <p:nvPr/>
          </p:nvGrpSpPr>
          <p:grpSpPr bwMode="auto">
            <a:xfrm>
              <a:off x="1046" y="2366"/>
              <a:ext cx="3396" cy="1822"/>
              <a:chOff x="1046" y="2366"/>
              <a:chExt cx="3396" cy="1822"/>
            </a:xfrm>
          </p:grpSpPr>
          <p:sp>
            <p:nvSpPr>
              <p:cNvPr id="2135" name="Freeform 6876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6877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6878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7"/>
                  <a:gd name="T1" fmla="*/ 303 h 11"/>
                  <a:gd name="T2" fmla="*/ 420 w 17"/>
                  <a:gd name="T3" fmla="*/ 420 h 11"/>
                  <a:gd name="T4" fmla="*/ 649 w 17"/>
                  <a:gd name="T5" fmla="*/ 155 h 11"/>
                  <a:gd name="T6" fmla="*/ 191 w 17"/>
                  <a:gd name="T7" fmla="*/ 0 h 11"/>
                  <a:gd name="T8" fmla="*/ 0 w 17"/>
                  <a:gd name="T9" fmla="*/ 30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6879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6880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7"/>
                  <a:gd name="T1" fmla="*/ 266 h 11"/>
                  <a:gd name="T2" fmla="*/ 457 w 17"/>
                  <a:gd name="T3" fmla="*/ 420 h 11"/>
                  <a:gd name="T4" fmla="*/ 649 w 17"/>
                  <a:gd name="T5" fmla="*/ 117 h 11"/>
                  <a:gd name="T6" fmla="*/ 229 w 17"/>
                  <a:gd name="T7" fmla="*/ 0 h 11"/>
                  <a:gd name="T8" fmla="*/ 0 w 17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Freeform 6881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6882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7"/>
                  <a:gd name="T1" fmla="*/ 262 h 11"/>
                  <a:gd name="T2" fmla="*/ 457 w 17"/>
                  <a:gd name="T3" fmla="*/ 408 h 11"/>
                  <a:gd name="T4" fmla="*/ 649 w 17"/>
                  <a:gd name="T5" fmla="*/ 110 h 11"/>
                  <a:gd name="T6" fmla="*/ 229 w 17"/>
                  <a:gd name="T7" fmla="*/ 0 h 11"/>
                  <a:gd name="T8" fmla="*/ 0 w 17"/>
                  <a:gd name="T9" fmla="*/ 2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Freeform 6883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6884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7"/>
                  <a:gd name="T1" fmla="*/ 298 h 11"/>
                  <a:gd name="T2" fmla="*/ 457 w 17"/>
                  <a:gd name="T3" fmla="*/ 408 h 11"/>
                  <a:gd name="T4" fmla="*/ 649 w 17"/>
                  <a:gd name="T5" fmla="*/ 146 h 11"/>
                  <a:gd name="T6" fmla="*/ 191 w 17"/>
                  <a:gd name="T7" fmla="*/ 0 h 11"/>
                  <a:gd name="T8" fmla="*/ 0 w 17"/>
                  <a:gd name="T9" fmla="*/ 29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6885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6886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16"/>
                  <a:gd name="T1" fmla="*/ 266 h 11"/>
                  <a:gd name="T2" fmla="*/ 421 w 16"/>
                  <a:gd name="T3" fmla="*/ 420 h 11"/>
                  <a:gd name="T4" fmla="*/ 613 w 16"/>
                  <a:gd name="T5" fmla="*/ 117 h 11"/>
                  <a:gd name="T6" fmla="*/ 192 w 16"/>
                  <a:gd name="T7" fmla="*/ 0 h 11"/>
                  <a:gd name="T8" fmla="*/ 0 w 16"/>
                  <a:gd name="T9" fmla="*/ 26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6887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6888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7"/>
                  <a:gd name="T1" fmla="*/ 302 h 12"/>
                  <a:gd name="T2" fmla="*/ 457 w 17"/>
                  <a:gd name="T3" fmla="*/ 456 h 12"/>
                  <a:gd name="T4" fmla="*/ 649 w 17"/>
                  <a:gd name="T5" fmla="*/ 154 h 12"/>
                  <a:gd name="T6" fmla="*/ 191 w 17"/>
                  <a:gd name="T7" fmla="*/ 0 h 12"/>
                  <a:gd name="T8" fmla="*/ 0 w 17"/>
                  <a:gd name="T9" fmla="*/ 30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Line 6889"/>
              <p:cNvSpPr>
                <a:spLocks noChangeShapeType="1"/>
              </p:cNvSpPr>
              <p:nvPr/>
            </p:nvSpPr>
            <p:spPr bwMode="auto">
              <a:xfrm>
                <a:off x="1046" y="23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Line 6890"/>
              <p:cNvSpPr>
                <a:spLocks noChangeShapeType="1"/>
              </p:cNvSpPr>
              <p:nvPr/>
            </p:nvSpPr>
            <p:spPr bwMode="auto">
              <a:xfrm>
                <a:off x="1071" y="237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Line 6891"/>
              <p:cNvSpPr>
                <a:spLocks noChangeShapeType="1"/>
              </p:cNvSpPr>
              <p:nvPr/>
            </p:nvSpPr>
            <p:spPr bwMode="auto">
              <a:xfrm>
                <a:off x="1095" y="23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Line 6892"/>
              <p:cNvSpPr>
                <a:spLocks noChangeShapeType="1"/>
              </p:cNvSpPr>
              <p:nvPr/>
            </p:nvSpPr>
            <p:spPr bwMode="auto">
              <a:xfrm>
                <a:off x="1120" y="239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Line 6893"/>
              <p:cNvSpPr>
                <a:spLocks noChangeShapeType="1"/>
              </p:cNvSpPr>
              <p:nvPr/>
            </p:nvSpPr>
            <p:spPr bwMode="auto">
              <a:xfrm>
                <a:off x="1145" y="23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Line 6894"/>
              <p:cNvSpPr>
                <a:spLocks noChangeShapeType="1"/>
              </p:cNvSpPr>
              <p:nvPr/>
            </p:nvSpPr>
            <p:spPr bwMode="auto">
              <a:xfrm>
                <a:off x="1169" y="240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Line 6895"/>
              <p:cNvSpPr>
                <a:spLocks noChangeShapeType="1"/>
              </p:cNvSpPr>
              <p:nvPr/>
            </p:nvSpPr>
            <p:spPr bwMode="auto">
              <a:xfrm>
                <a:off x="1194" y="24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Line 6896"/>
              <p:cNvSpPr>
                <a:spLocks noChangeShapeType="1"/>
              </p:cNvSpPr>
              <p:nvPr/>
            </p:nvSpPr>
            <p:spPr bwMode="auto">
              <a:xfrm>
                <a:off x="1219" y="24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Line 6897"/>
              <p:cNvSpPr>
                <a:spLocks noChangeShapeType="1"/>
              </p:cNvSpPr>
              <p:nvPr/>
            </p:nvSpPr>
            <p:spPr bwMode="auto">
              <a:xfrm>
                <a:off x="1244" y="24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Line 6898"/>
              <p:cNvSpPr>
                <a:spLocks noChangeShapeType="1"/>
              </p:cNvSpPr>
              <p:nvPr/>
            </p:nvSpPr>
            <p:spPr bwMode="auto">
              <a:xfrm>
                <a:off x="1268" y="243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Line 6899"/>
              <p:cNvSpPr>
                <a:spLocks noChangeShapeType="1"/>
              </p:cNvSpPr>
              <p:nvPr/>
            </p:nvSpPr>
            <p:spPr bwMode="auto">
              <a:xfrm>
                <a:off x="1293" y="244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" name="Line 6900"/>
              <p:cNvSpPr>
                <a:spLocks noChangeShapeType="1"/>
              </p:cNvSpPr>
              <p:nvPr/>
            </p:nvSpPr>
            <p:spPr bwMode="auto">
              <a:xfrm>
                <a:off x="1318" y="24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Line 6901"/>
              <p:cNvSpPr>
                <a:spLocks noChangeShapeType="1"/>
              </p:cNvSpPr>
              <p:nvPr/>
            </p:nvSpPr>
            <p:spPr bwMode="auto">
              <a:xfrm>
                <a:off x="1342" y="245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Line 6902"/>
              <p:cNvSpPr>
                <a:spLocks noChangeShapeType="1"/>
              </p:cNvSpPr>
              <p:nvPr/>
            </p:nvSpPr>
            <p:spPr bwMode="auto">
              <a:xfrm>
                <a:off x="1367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Line 6903"/>
              <p:cNvSpPr>
                <a:spLocks noChangeShapeType="1"/>
              </p:cNvSpPr>
              <p:nvPr/>
            </p:nvSpPr>
            <p:spPr bwMode="auto">
              <a:xfrm>
                <a:off x="1392" y="24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Line 6904"/>
              <p:cNvSpPr>
                <a:spLocks noChangeShapeType="1"/>
              </p:cNvSpPr>
              <p:nvPr/>
            </p:nvSpPr>
            <p:spPr bwMode="auto">
              <a:xfrm>
                <a:off x="1416" y="2477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" name="Line 6905"/>
              <p:cNvSpPr>
                <a:spLocks noChangeShapeType="1"/>
              </p:cNvSpPr>
              <p:nvPr/>
            </p:nvSpPr>
            <p:spPr bwMode="auto">
              <a:xfrm>
                <a:off x="1441" y="248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" name="Line 6906"/>
              <p:cNvSpPr>
                <a:spLocks noChangeShapeType="1"/>
              </p:cNvSpPr>
              <p:nvPr/>
            </p:nvSpPr>
            <p:spPr bwMode="auto">
              <a:xfrm>
                <a:off x="1466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" name="Line 6907"/>
              <p:cNvSpPr>
                <a:spLocks noChangeShapeType="1"/>
              </p:cNvSpPr>
              <p:nvPr/>
            </p:nvSpPr>
            <p:spPr bwMode="auto">
              <a:xfrm>
                <a:off x="1491" y="24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" name="Line 6908"/>
              <p:cNvSpPr>
                <a:spLocks noChangeShapeType="1"/>
              </p:cNvSpPr>
              <p:nvPr/>
            </p:nvSpPr>
            <p:spPr bwMode="auto">
              <a:xfrm>
                <a:off x="1515" y="25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" name="Line 6909"/>
              <p:cNvSpPr>
                <a:spLocks noChangeShapeType="1"/>
              </p:cNvSpPr>
              <p:nvPr/>
            </p:nvSpPr>
            <p:spPr bwMode="auto">
              <a:xfrm>
                <a:off x="1540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" name="Line 6910"/>
              <p:cNvSpPr>
                <a:spLocks noChangeShapeType="1"/>
              </p:cNvSpPr>
              <p:nvPr/>
            </p:nvSpPr>
            <p:spPr bwMode="auto">
              <a:xfrm>
                <a:off x="1565" y="25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" name="Line 6911"/>
              <p:cNvSpPr>
                <a:spLocks noChangeShapeType="1"/>
              </p:cNvSpPr>
              <p:nvPr/>
            </p:nvSpPr>
            <p:spPr bwMode="auto">
              <a:xfrm>
                <a:off x="1589" y="25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" name="Line 6912"/>
              <p:cNvSpPr>
                <a:spLocks noChangeShapeType="1"/>
              </p:cNvSpPr>
              <p:nvPr/>
            </p:nvSpPr>
            <p:spPr bwMode="auto">
              <a:xfrm>
                <a:off x="1614" y="25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" name="Line 6913"/>
              <p:cNvSpPr>
                <a:spLocks noChangeShapeType="1"/>
              </p:cNvSpPr>
              <p:nvPr/>
            </p:nvSpPr>
            <p:spPr bwMode="auto">
              <a:xfrm>
                <a:off x="1639" y="25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" name="Line 6914"/>
              <p:cNvSpPr>
                <a:spLocks noChangeShapeType="1"/>
              </p:cNvSpPr>
              <p:nvPr/>
            </p:nvSpPr>
            <p:spPr bwMode="auto">
              <a:xfrm>
                <a:off x="1663" y="2545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" name="Line 6915"/>
              <p:cNvSpPr>
                <a:spLocks noChangeShapeType="1"/>
              </p:cNvSpPr>
              <p:nvPr/>
            </p:nvSpPr>
            <p:spPr bwMode="auto">
              <a:xfrm>
                <a:off x="1688" y="25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" name="Line 6916"/>
              <p:cNvSpPr>
                <a:spLocks noChangeShapeType="1"/>
              </p:cNvSpPr>
              <p:nvPr/>
            </p:nvSpPr>
            <p:spPr bwMode="auto">
              <a:xfrm>
                <a:off x="1713" y="25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" name="Line 6917"/>
              <p:cNvSpPr>
                <a:spLocks noChangeShapeType="1"/>
              </p:cNvSpPr>
              <p:nvPr/>
            </p:nvSpPr>
            <p:spPr bwMode="auto">
              <a:xfrm>
                <a:off x="1738" y="25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Line 6918"/>
              <p:cNvSpPr>
                <a:spLocks noChangeShapeType="1"/>
              </p:cNvSpPr>
              <p:nvPr/>
            </p:nvSpPr>
            <p:spPr bwMode="auto">
              <a:xfrm>
                <a:off x="1762" y="257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Line 6919"/>
              <p:cNvSpPr>
                <a:spLocks noChangeShapeType="1"/>
              </p:cNvSpPr>
              <p:nvPr/>
            </p:nvSpPr>
            <p:spPr bwMode="auto">
              <a:xfrm>
                <a:off x="1787" y="258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Line 6920"/>
              <p:cNvSpPr>
                <a:spLocks noChangeShapeType="1"/>
              </p:cNvSpPr>
              <p:nvPr/>
            </p:nvSpPr>
            <p:spPr bwMode="auto">
              <a:xfrm>
                <a:off x="1812" y="25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Line 6921"/>
              <p:cNvSpPr>
                <a:spLocks noChangeShapeType="1"/>
              </p:cNvSpPr>
              <p:nvPr/>
            </p:nvSpPr>
            <p:spPr bwMode="auto">
              <a:xfrm>
                <a:off x="1836" y="260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Line 6922"/>
              <p:cNvSpPr>
                <a:spLocks noChangeShapeType="1"/>
              </p:cNvSpPr>
              <p:nvPr/>
            </p:nvSpPr>
            <p:spPr bwMode="auto">
              <a:xfrm>
                <a:off x="1861" y="26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Line 6923"/>
              <p:cNvSpPr>
                <a:spLocks noChangeShapeType="1"/>
              </p:cNvSpPr>
              <p:nvPr/>
            </p:nvSpPr>
            <p:spPr bwMode="auto">
              <a:xfrm>
                <a:off x="1886" y="26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Line 6924"/>
              <p:cNvSpPr>
                <a:spLocks noChangeShapeType="1"/>
              </p:cNvSpPr>
              <p:nvPr/>
            </p:nvSpPr>
            <p:spPr bwMode="auto">
              <a:xfrm>
                <a:off x="1910" y="261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Line 6925"/>
              <p:cNvSpPr>
                <a:spLocks noChangeShapeType="1"/>
              </p:cNvSpPr>
              <p:nvPr/>
            </p:nvSpPr>
            <p:spPr bwMode="auto">
              <a:xfrm>
                <a:off x="1935" y="26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Line 6926"/>
              <p:cNvSpPr>
                <a:spLocks noChangeShapeType="1"/>
              </p:cNvSpPr>
              <p:nvPr/>
            </p:nvSpPr>
            <p:spPr bwMode="auto">
              <a:xfrm>
                <a:off x="1960" y="26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Line 6927"/>
              <p:cNvSpPr>
                <a:spLocks noChangeShapeType="1"/>
              </p:cNvSpPr>
              <p:nvPr/>
            </p:nvSpPr>
            <p:spPr bwMode="auto">
              <a:xfrm>
                <a:off x="1984" y="264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Line 6928"/>
              <p:cNvSpPr>
                <a:spLocks noChangeShapeType="1"/>
              </p:cNvSpPr>
              <p:nvPr/>
            </p:nvSpPr>
            <p:spPr bwMode="auto">
              <a:xfrm>
                <a:off x="2009" y="265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Line 6929"/>
              <p:cNvSpPr>
                <a:spLocks noChangeShapeType="1"/>
              </p:cNvSpPr>
              <p:nvPr/>
            </p:nvSpPr>
            <p:spPr bwMode="auto">
              <a:xfrm>
                <a:off x="2034" y="265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Line 6930"/>
              <p:cNvSpPr>
                <a:spLocks noChangeShapeType="1"/>
              </p:cNvSpPr>
              <p:nvPr/>
            </p:nvSpPr>
            <p:spPr bwMode="auto">
              <a:xfrm>
                <a:off x="2059" y="26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Line 6931"/>
              <p:cNvSpPr>
                <a:spLocks noChangeShapeType="1"/>
              </p:cNvSpPr>
              <p:nvPr/>
            </p:nvSpPr>
            <p:spPr bwMode="auto">
              <a:xfrm>
                <a:off x="2083" y="26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Line 6932"/>
              <p:cNvSpPr>
                <a:spLocks noChangeShapeType="1"/>
              </p:cNvSpPr>
              <p:nvPr/>
            </p:nvSpPr>
            <p:spPr bwMode="auto">
              <a:xfrm>
                <a:off x="2108" y="26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Line 6933"/>
              <p:cNvSpPr>
                <a:spLocks noChangeShapeType="1"/>
              </p:cNvSpPr>
              <p:nvPr/>
            </p:nvSpPr>
            <p:spPr bwMode="auto">
              <a:xfrm>
                <a:off x="2133" y="268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Line 6934"/>
              <p:cNvSpPr>
                <a:spLocks noChangeShapeType="1"/>
              </p:cNvSpPr>
              <p:nvPr/>
            </p:nvSpPr>
            <p:spPr bwMode="auto">
              <a:xfrm>
                <a:off x="2157" y="269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Line 6935"/>
              <p:cNvSpPr>
                <a:spLocks noChangeShapeType="1"/>
              </p:cNvSpPr>
              <p:nvPr/>
            </p:nvSpPr>
            <p:spPr bwMode="auto">
              <a:xfrm>
                <a:off x="2182" y="27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Line 6936"/>
              <p:cNvSpPr>
                <a:spLocks noChangeShapeType="1"/>
              </p:cNvSpPr>
              <p:nvPr/>
            </p:nvSpPr>
            <p:spPr bwMode="auto">
              <a:xfrm>
                <a:off x="2207" y="270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Line 6937"/>
              <p:cNvSpPr>
                <a:spLocks noChangeShapeType="1"/>
              </p:cNvSpPr>
              <p:nvPr/>
            </p:nvSpPr>
            <p:spPr bwMode="auto">
              <a:xfrm>
                <a:off x="2231" y="271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" name="Line 6938"/>
              <p:cNvSpPr>
                <a:spLocks noChangeShapeType="1"/>
              </p:cNvSpPr>
              <p:nvPr/>
            </p:nvSpPr>
            <p:spPr bwMode="auto">
              <a:xfrm>
                <a:off x="2256" y="271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" name="Line 6939"/>
              <p:cNvSpPr>
                <a:spLocks noChangeShapeType="1"/>
              </p:cNvSpPr>
              <p:nvPr/>
            </p:nvSpPr>
            <p:spPr bwMode="auto">
              <a:xfrm>
                <a:off x="2281" y="273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Line 6940"/>
              <p:cNvSpPr>
                <a:spLocks noChangeShapeType="1"/>
              </p:cNvSpPr>
              <p:nvPr/>
            </p:nvSpPr>
            <p:spPr bwMode="auto">
              <a:xfrm>
                <a:off x="2306" y="273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Line 6941"/>
              <p:cNvSpPr>
                <a:spLocks noChangeShapeType="1"/>
              </p:cNvSpPr>
              <p:nvPr/>
            </p:nvSpPr>
            <p:spPr bwMode="auto">
              <a:xfrm>
                <a:off x="2330" y="274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Line 6942"/>
              <p:cNvSpPr>
                <a:spLocks noChangeShapeType="1"/>
              </p:cNvSpPr>
              <p:nvPr/>
            </p:nvSpPr>
            <p:spPr bwMode="auto">
              <a:xfrm>
                <a:off x="2355" y="274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Line 6943"/>
              <p:cNvSpPr>
                <a:spLocks noChangeShapeType="1"/>
              </p:cNvSpPr>
              <p:nvPr/>
            </p:nvSpPr>
            <p:spPr bwMode="auto">
              <a:xfrm>
                <a:off x="2380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Line 6944"/>
              <p:cNvSpPr>
                <a:spLocks noChangeShapeType="1"/>
              </p:cNvSpPr>
              <p:nvPr/>
            </p:nvSpPr>
            <p:spPr bwMode="auto">
              <a:xfrm>
                <a:off x="2404" y="2761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Line 6945"/>
              <p:cNvSpPr>
                <a:spLocks noChangeShapeType="1"/>
              </p:cNvSpPr>
              <p:nvPr/>
            </p:nvSpPr>
            <p:spPr bwMode="auto">
              <a:xfrm>
                <a:off x="2429" y="277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Line 6946"/>
              <p:cNvSpPr>
                <a:spLocks noChangeShapeType="1"/>
              </p:cNvSpPr>
              <p:nvPr/>
            </p:nvSpPr>
            <p:spPr bwMode="auto">
              <a:xfrm>
                <a:off x="2454" y="278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" name="Line 6947"/>
              <p:cNvSpPr>
                <a:spLocks noChangeShapeType="1"/>
              </p:cNvSpPr>
              <p:nvPr/>
            </p:nvSpPr>
            <p:spPr bwMode="auto">
              <a:xfrm>
                <a:off x="2478" y="278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" name="Line 6948"/>
              <p:cNvSpPr>
                <a:spLocks noChangeShapeType="1"/>
              </p:cNvSpPr>
              <p:nvPr/>
            </p:nvSpPr>
            <p:spPr bwMode="auto">
              <a:xfrm>
                <a:off x="2503" y="279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Line 6949"/>
              <p:cNvSpPr>
                <a:spLocks noChangeShapeType="1"/>
              </p:cNvSpPr>
              <p:nvPr/>
            </p:nvSpPr>
            <p:spPr bwMode="auto">
              <a:xfrm>
                <a:off x="2528" y="279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Line 6950"/>
              <p:cNvSpPr>
                <a:spLocks noChangeShapeType="1"/>
              </p:cNvSpPr>
              <p:nvPr/>
            </p:nvSpPr>
            <p:spPr bwMode="auto">
              <a:xfrm>
                <a:off x="2553" y="281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Line 6951"/>
              <p:cNvSpPr>
                <a:spLocks noChangeShapeType="1"/>
              </p:cNvSpPr>
              <p:nvPr/>
            </p:nvSpPr>
            <p:spPr bwMode="auto">
              <a:xfrm>
                <a:off x="2577" y="281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Line 6952"/>
              <p:cNvSpPr>
                <a:spLocks noChangeShapeType="1"/>
              </p:cNvSpPr>
              <p:nvPr/>
            </p:nvSpPr>
            <p:spPr bwMode="auto">
              <a:xfrm>
                <a:off x="2602" y="282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Line 6953"/>
              <p:cNvSpPr>
                <a:spLocks noChangeShapeType="1"/>
              </p:cNvSpPr>
              <p:nvPr/>
            </p:nvSpPr>
            <p:spPr bwMode="auto">
              <a:xfrm>
                <a:off x="2627" y="282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Line 6954"/>
              <p:cNvSpPr>
                <a:spLocks noChangeShapeType="1"/>
              </p:cNvSpPr>
              <p:nvPr/>
            </p:nvSpPr>
            <p:spPr bwMode="auto">
              <a:xfrm>
                <a:off x="2651" y="283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Line 6955"/>
              <p:cNvSpPr>
                <a:spLocks noChangeShapeType="1"/>
              </p:cNvSpPr>
              <p:nvPr/>
            </p:nvSpPr>
            <p:spPr bwMode="auto">
              <a:xfrm>
                <a:off x="2676" y="284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Line 6956"/>
              <p:cNvSpPr>
                <a:spLocks noChangeShapeType="1"/>
              </p:cNvSpPr>
              <p:nvPr/>
            </p:nvSpPr>
            <p:spPr bwMode="auto">
              <a:xfrm>
                <a:off x="2701" y="285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Line 6957"/>
              <p:cNvSpPr>
                <a:spLocks noChangeShapeType="1"/>
              </p:cNvSpPr>
              <p:nvPr/>
            </p:nvSpPr>
            <p:spPr bwMode="auto">
              <a:xfrm>
                <a:off x="2725" y="286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Line 6958"/>
              <p:cNvSpPr>
                <a:spLocks noChangeShapeType="1"/>
              </p:cNvSpPr>
              <p:nvPr/>
            </p:nvSpPr>
            <p:spPr bwMode="auto">
              <a:xfrm>
                <a:off x="2750" y="28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Line 6959"/>
              <p:cNvSpPr>
                <a:spLocks noChangeShapeType="1"/>
              </p:cNvSpPr>
              <p:nvPr/>
            </p:nvSpPr>
            <p:spPr bwMode="auto">
              <a:xfrm>
                <a:off x="2775" y="287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" name="Line 6960"/>
              <p:cNvSpPr>
                <a:spLocks noChangeShapeType="1"/>
              </p:cNvSpPr>
              <p:nvPr/>
            </p:nvSpPr>
            <p:spPr bwMode="auto">
              <a:xfrm>
                <a:off x="2800" y="287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Line 6961"/>
              <p:cNvSpPr>
                <a:spLocks noChangeShapeType="1"/>
              </p:cNvSpPr>
              <p:nvPr/>
            </p:nvSpPr>
            <p:spPr bwMode="auto">
              <a:xfrm>
                <a:off x="2824" y="288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Line 6962"/>
              <p:cNvSpPr>
                <a:spLocks noChangeShapeType="1"/>
              </p:cNvSpPr>
              <p:nvPr/>
            </p:nvSpPr>
            <p:spPr bwMode="auto">
              <a:xfrm>
                <a:off x="2849" y="28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Line 6963"/>
              <p:cNvSpPr>
                <a:spLocks noChangeShapeType="1"/>
              </p:cNvSpPr>
              <p:nvPr/>
            </p:nvSpPr>
            <p:spPr bwMode="auto">
              <a:xfrm>
                <a:off x="2874" y="290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" name="Line 6964"/>
              <p:cNvSpPr>
                <a:spLocks noChangeShapeType="1"/>
              </p:cNvSpPr>
              <p:nvPr/>
            </p:nvSpPr>
            <p:spPr bwMode="auto">
              <a:xfrm>
                <a:off x="2898" y="291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" name="Line 6965"/>
              <p:cNvSpPr>
                <a:spLocks noChangeShapeType="1"/>
              </p:cNvSpPr>
              <p:nvPr/>
            </p:nvSpPr>
            <p:spPr bwMode="auto">
              <a:xfrm>
                <a:off x="2923" y="29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" name="Line 6966"/>
              <p:cNvSpPr>
                <a:spLocks noChangeShapeType="1"/>
              </p:cNvSpPr>
              <p:nvPr/>
            </p:nvSpPr>
            <p:spPr bwMode="auto">
              <a:xfrm>
                <a:off x="2948" y="29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Line 6967"/>
              <p:cNvSpPr>
                <a:spLocks noChangeShapeType="1"/>
              </p:cNvSpPr>
              <p:nvPr/>
            </p:nvSpPr>
            <p:spPr bwMode="auto">
              <a:xfrm>
                <a:off x="297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" name="Line 6968"/>
              <p:cNvSpPr>
                <a:spLocks noChangeShapeType="1"/>
              </p:cNvSpPr>
              <p:nvPr/>
            </p:nvSpPr>
            <p:spPr bwMode="auto">
              <a:xfrm>
                <a:off x="2997" y="294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" name="Line 6969"/>
              <p:cNvSpPr>
                <a:spLocks noChangeShapeType="1"/>
              </p:cNvSpPr>
              <p:nvPr/>
            </p:nvSpPr>
            <p:spPr bwMode="auto">
              <a:xfrm>
                <a:off x="3022" y="29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" name="Line 6970"/>
              <p:cNvSpPr>
                <a:spLocks noChangeShapeType="1"/>
              </p:cNvSpPr>
              <p:nvPr/>
            </p:nvSpPr>
            <p:spPr bwMode="auto">
              <a:xfrm>
                <a:off x="3047" y="295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" name="Line 6971"/>
              <p:cNvSpPr>
                <a:spLocks noChangeShapeType="1"/>
              </p:cNvSpPr>
              <p:nvPr/>
            </p:nvSpPr>
            <p:spPr bwMode="auto">
              <a:xfrm>
                <a:off x="3071" y="295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" name="Line 6972"/>
              <p:cNvSpPr>
                <a:spLocks noChangeShapeType="1"/>
              </p:cNvSpPr>
              <p:nvPr/>
            </p:nvSpPr>
            <p:spPr bwMode="auto">
              <a:xfrm>
                <a:off x="3096" y="29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" name="Line 6973"/>
              <p:cNvSpPr>
                <a:spLocks noChangeShapeType="1"/>
              </p:cNvSpPr>
              <p:nvPr/>
            </p:nvSpPr>
            <p:spPr bwMode="auto">
              <a:xfrm>
                <a:off x="3121" y="297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" name="Line 6974"/>
              <p:cNvSpPr>
                <a:spLocks noChangeShapeType="1"/>
              </p:cNvSpPr>
              <p:nvPr/>
            </p:nvSpPr>
            <p:spPr bwMode="auto">
              <a:xfrm>
                <a:off x="3145" y="298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Line 6975"/>
              <p:cNvSpPr>
                <a:spLocks noChangeShapeType="1"/>
              </p:cNvSpPr>
              <p:nvPr/>
            </p:nvSpPr>
            <p:spPr bwMode="auto">
              <a:xfrm>
                <a:off x="3170" y="29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" name="Line 6976"/>
              <p:cNvSpPr>
                <a:spLocks noChangeShapeType="1"/>
              </p:cNvSpPr>
              <p:nvPr/>
            </p:nvSpPr>
            <p:spPr bwMode="auto">
              <a:xfrm>
                <a:off x="3195" y="29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" name="Line 6977"/>
              <p:cNvSpPr>
                <a:spLocks noChangeShapeType="1"/>
              </p:cNvSpPr>
              <p:nvPr/>
            </p:nvSpPr>
            <p:spPr bwMode="auto">
              <a:xfrm>
                <a:off x="3219" y="3002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" name="Line 6978"/>
              <p:cNvSpPr>
                <a:spLocks noChangeShapeType="1"/>
              </p:cNvSpPr>
              <p:nvPr/>
            </p:nvSpPr>
            <p:spPr bwMode="auto">
              <a:xfrm>
                <a:off x="3244" y="3008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" name="Line 6979"/>
              <p:cNvSpPr>
                <a:spLocks noChangeShapeType="1"/>
              </p:cNvSpPr>
              <p:nvPr/>
            </p:nvSpPr>
            <p:spPr bwMode="auto">
              <a:xfrm>
                <a:off x="3269" y="30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" name="Line 6980"/>
              <p:cNvSpPr>
                <a:spLocks noChangeShapeType="1"/>
              </p:cNvSpPr>
              <p:nvPr/>
            </p:nvSpPr>
            <p:spPr bwMode="auto">
              <a:xfrm>
                <a:off x="3294" y="30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" name="Line 6981"/>
              <p:cNvSpPr>
                <a:spLocks noChangeShapeType="1"/>
              </p:cNvSpPr>
              <p:nvPr/>
            </p:nvSpPr>
            <p:spPr bwMode="auto">
              <a:xfrm>
                <a:off x="3318" y="30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" name="Line 6982"/>
              <p:cNvSpPr>
                <a:spLocks noChangeShapeType="1"/>
              </p:cNvSpPr>
              <p:nvPr/>
            </p:nvSpPr>
            <p:spPr bwMode="auto">
              <a:xfrm>
                <a:off x="3343" y="30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Line 6983"/>
              <p:cNvSpPr>
                <a:spLocks noChangeShapeType="1"/>
              </p:cNvSpPr>
              <p:nvPr/>
            </p:nvSpPr>
            <p:spPr bwMode="auto">
              <a:xfrm>
                <a:off x="3368" y="304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" name="Line 6984"/>
              <p:cNvSpPr>
                <a:spLocks noChangeShapeType="1"/>
              </p:cNvSpPr>
              <p:nvPr/>
            </p:nvSpPr>
            <p:spPr bwMode="auto">
              <a:xfrm>
                <a:off x="3392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" name="Line 6985"/>
              <p:cNvSpPr>
                <a:spLocks noChangeShapeType="1"/>
              </p:cNvSpPr>
              <p:nvPr/>
            </p:nvSpPr>
            <p:spPr bwMode="auto">
              <a:xfrm>
                <a:off x="3417" y="30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" name="Line 6986"/>
              <p:cNvSpPr>
                <a:spLocks noChangeShapeType="1"/>
              </p:cNvSpPr>
              <p:nvPr/>
            </p:nvSpPr>
            <p:spPr bwMode="auto">
              <a:xfrm>
                <a:off x="3442" y="30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" name="Line 6987"/>
              <p:cNvSpPr>
                <a:spLocks noChangeShapeType="1"/>
              </p:cNvSpPr>
              <p:nvPr/>
            </p:nvSpPr>
            <p:spPr bwMode="auto">
              <a:xfrm>
                <a:off x="3466" y="307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" name="Line 6988"/>
              <p:cNvSpPr>
                <a:spLocks noChangeShapeType="1"/>
              </p:cNvSpPr>
              <p:nvPr/>
            </p:nvSpPr>
            <p:spPr bwMode="auto">
              <a:xfrm>
                <a:off x="3491" y="308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" name="Line 6989"/>
              <p:cNvSpPr>
                <a:spLocks noChangeShapeType="1"/>
              </p:cNvSpPr>
              <p:nvPr/>
            </p:nvSpPr>
            <p:spPr bwMode="auto">
              <a:xfrm>
                <a:off x="3516" y="30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" name="Line 6990"/>
              <p:cNvSpPr>
                <a:spLocks noChangeShapeType="1"/>
              </p:cNvSpPr>
              <p:nvPr/>
            </p:nvSpPr>
            <p:spPr bwMode="auto">
              <a:xfrm>
                <a:off x="3541" y="309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Line 6991"/>
              <p:cNvSpPr>
                <a:spLocks noChangeShapeType="1"/>
              </p:cNvSpPr>
              <p:nvPr/>
            </p:nvSpPr>
            <p:spPr bwMode="auto">
              <a:xfrm>
                <a:off x="3565" y="31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" name="Line 6992"/>
              <p:cNvSpPr>
                <a:spLocks noChangeShapeType="1"/>
              </p:cNvSpPr>
              <p:nvPr/>
            </p:nvSpPr>
            <p:spPr bwMode="auto">
              <a:xfrm>
                <a:off x="3590" y="31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" name="Line 6993"/>
              <p:cNvSpPr>
                <a:spLocks noChangeShapeType="1"/>
              </p:cNvSpPr>
              <p:nvPr/>
            </p:nvSpPr>
            <p:spPr bwMode="auto">
              <a:xfrm>
                <a:off x="3615" y="312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" name="Line 6994"/>
              <p:cNvSpPr>
                <a:spLocks noChangeShapeType="1"/>
              </p:cNvSpPr>
              <p:nvPr/>
            </p:nvSpPr>
            <p:spPr bwMode="auto">
              <a:xfrm>
                <a:off x="3639" y="31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" name="Line 6995"/>
              <p:cNvSpPr>
                <a:spLocks noChangeShapeType="1"/>
              </p:cNvSpPr>
              <p:nvPr/>
            </p:nvSpPr>
            <p:spPr bwMode="auto">
              <a:xfrm>
                <a:off x="3664" y="31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" name="Line 6996"/>
              <p:cNvSpPr>
                <a:spLocks noChangeShapeType="1"/>
              </p:cNvSpPr>
              <p:nvPr/>
            </p:nvSpPr>
            <p:spPr bwMode="auto">
              <a:xfrm>
                <a:off x="3689" y="313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" name="Line 6997"/>
              <p:cNvSpPr>
                <a:spLocks noChangeShapeType="1"/>
              </p:cNvSpPr>
              <p:nvPr/>
            </p:nvSpPr>
            <p:spPr bwMode="auto">
              <a:xfrm>
                <a:off x="3713" y="315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" name="Line 6998"/>
              <p:cNvSpPr>
                <a:spLocks noChangeShapeType="1"/>
              </p:cNvSpPr>
              <p:nvPr/>
            </p:nvSpPr>
            <p:spPr bwMode="auto">
              <a:xfrm>
                <a:off x="3738" y="31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" name="Line 6999"/>
              <p:cNvSpPr>
                <a:spLocks noChangeShapeType="1"/>
              </p:cNvSpPr>
              <p:nvPr/>
            </p:nvSpPr>
            <p:spPr bwMode="auto">
              <a:xfrm>
                <a:off x="3763" y="31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" name="Line 7000"/>
              <p:cNvSpPr>
                <a:spLocks noChangeShapeType="1"/>
              </p:cNvSpPr>
              <p:nvPr/>
            </p:nvSpPr>
            <p:spPr bwMode="auto">
              <a:xfrm>
                <a:off x="3787" y="316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" name="Line 7001"/>
              <p:cNvSpPr>
                <a:spLocks noChangeShapeType="1"/>
              </p:cNvSpPr>
              <p:nvPr/>
            </p:nvSpPr>
            <p:spPr bwMode="auto">
              <a:xfrm>
                <a:off x="3812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" name="Line 7002"/>
              <p:cNvSpPr>
                <a:spLocks noChangeShapeType="1"/>
              </p:cNvSpPr>
              <p:nvPr/>
            </p:nvSpPr>
            <p:spPr bwMode="auto">
              <a:xfrm>
                <a:off x="3837" y="318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" name="Line 7003"/>
              <p:cNvSpPr>
                <a:spLocks noChangeShapeType="1"/>
              </p:cNvSpPr>
              <p:nvPr/>
            </p:nvSpPr>
            <p:spPr bwMode="auto">
              <a:xfrm>
                <a:off x="3862" y="319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" name="Line 7004"/>
              <p:cNvSpPr>
                <a:spLocks noChangeShapeType="1"/>
              </p:cNvSpPr>
              <p:nvPr/>
            </p:nvSpPr>
            <p:spPr bwMode="auto">
              <a:xfrm>
                <a:off x="3886" y="32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" name="Line 7005"/>
              <p:cNvSpPr>
                <a:spLocks noChangeShapeType="1"/>
              </p:cNvSpPr>
              <p:nvPr/>
            </p:nvSpPr>
            <p:spPr bwMode="auto">
              <a:xfrm>
                <a:off x="3911" y="32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" name="Line 7006"/>
              <p:cNvSpPr>
                <a:spLocks noChangeShapeType="1"/>
              </p:cNvSpPr>
              <p:nvPr/>
            </p:nvSpPr>
            <p:spPr bwMode="auto">
              <a:xfrm>
                <a:off x="3911" y="32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" name="Line 7007"/>
              <p:cNvSpPr>
                <a:spLocks noChangeShapeType="1"/>
              </p:cNvSpPr>
              <p:nvPr/>
            </p:nvSpPr>
            <p:spPr bwMode="auto">
              <a:xfrm>
                <a:off x="3911" y="325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" name="Line 7008"/>
              <p:cNvSpPr>
                <a:spLocks noChangeShapeType="1"/>
              </p:cNvSpPr>
              <p:nvPr/>
            </p:nvSpPr>
            <p:spPr bwMode="auto">
              <a:xfrm>
                <a:off x="3911" y="328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" name="Line 7009"/>
              <p:cNvSpPr>
                <a:spLocks noChangeShapeType="1"/>
              </p:cNvSpPr>
              <p:nvPr/>
            </p:nvSpPr>
            <p:spPr bwMode="auto">
              <a:xfrm>
                <a:off x="3911" y="330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" name="Line 7010"/>
              <p:cNvSpPr>
                <a:spLocks noChangeShapeType="1"/>
              </p:cNvSpPr>
              <p:nvPr/>
            </p:nvSpPr>
            <p:spPr bwMode="auto">
              <a:xfrm>
                <a:off x="3911" y="333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" name="Line 7011"/>
              <p:cNvSpPr>
                <a:spLocks noChangeShapeType="1"/>
              </p:cNvSpPr>
              <p:nvPr/>
            </p:nvSpPr>
            <p:spPr bwMode="auto">
              <a:xfrm>
                <a:off x="3911" y="33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" name="Line 7012"/>
              <p:cNvSpPr>
                <a:spLocks noChangeShapeType="1"/>
              </p:cNvSpPr>
              <p:nvPr/>
            </p:nvSpPr>
            <p:spPr bwMode="auto">
              <a:xfrm>
                <a:off x="3905" y="33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" name="Line 7013"/>
              <p:cNvSpPr>
                <a:spLocks noChangeShapeType="1"/>
              </p:cNvSpPr>
              <p:nvPr/>
            </p:nvSpPr>
            <p:spPr bwMode="auto">
              <a:xfrm>
                <a:off x="3905" y="340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" name="Line 7014"/>
              <p:cNvSpPr>
                <a:spLocks noChangeShapeType="1"/>
              </p:cNvSpPr>
              <p:nvPr/>
            </p:nvSpPr>
            <p:spPr bwMode="auto">
              <a:xfrm>
                <a:off x="3905" y="3428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" name="Line 7015"/>
              <p:cNvSpPr>
                <a:spLocks noChangeShapeType="1"/>
              </p:cNvSpPr>
              <p:nvPr/>
            </p:nvSpPr>
            <p:spPr bwMode="auto">
              <a:xfrm>
                <a:off x="3905" y="345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" name="Line 7016"/>
              <p:cNvSpPr>
                <a:spLocks noChangeShapeType="1"/>
              </p:cNvSpPr>
              <p:nvPr/>
            </p:nvSpPr>
            <p:spPr bwMode="auto">
              <a:xfrm>
                <a:off x="3905" y="347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" name="Line 7017"/>
              <p:cNvSpPr>
                <a:spLocks noChangeShapeType="1"/>
              </p:cNvSpPr>
              <p:nvPr/>
            </p:nvSpPr>
            <p:spPr bwMode="auto">
              <a:xfrm>
                <a:off x="3905" y="350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" name="Line 7018"/>
              <p:cNvSpPr>
                <a:spLocks noChangeShapeType="1"/>
              </p:cNvSpPr>
              <p:nvPr/>
            </p:nvSpPr>
            <p:spPr bwMode="auto">
              <a:xfrm>
                <a:off x="3905" y="35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" name="Line 7019"/>
              <p:cNvSpPr>
                <a:spLocks noChangeShapeType="1"/>
              </p:cNvSpPr>
              <p:nvPr/>
            </p:nvSpPr>
            <p:spPr bwMode="auto">
              <a:xfrm>
                <a:off x="3905" y="355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" name="Line 7020"/>
              <p:cNvSpPr>
                <a:spLocks noChangeShapeType="1"/>
              </p:cNvSpPr>
              <p:nvPr/>
            </p:nvSpPr>
            <p:spPr bwMode="auto">
              <a:xfrm>
                <a:off x="3905" y="357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" name="Line 7021"/>
              <p:cNvSpPr>
                <a:spLocks noChangeShapeType="1"/>
              </p:cNvSpPr>
              <p:nvPr/>
            </p:nvSpPr>
            <p:spPr bwMode="auto">
              <a:xfrm>
                <a:off x="3905" y="360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" name="Line 7022"/>
              <p:cNvSpPr>
                <a:spLocks noChangeShapeType="1"/>
              </p:cNvSpPr>
              <p:nvPr/>
            </p:nvSpPr>
            <p:spPr bwMode="auto">
              <a:xfrm>
                <a:off x="3905" y="362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" name="Line 7023"/>
              <p:cNvSpPr>
                <a:spLocks noChangeShapeType="1"/>
              </p:cNvSpPr>
              <p:nvPr/>
            </p:nvSpPr>
            <p:spPr bwMode="auto">
              <a:xfrm>
                <a:off x="3905" y="36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" name="Line 7024"/>
              <p:cNvSpPr>
                <a:spLocks noChangeShapeType="1"/>
              </p:cNvSpPr>
              <p:nvPr/>
            </p:nvSpPr>
            <p:spPr bwMode="auto">
              <a:xfrm>
                <a:off x="3905" y="367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" name="Line 7025"/>
              <p:cNvSpPr>
                <a:spLocks noChangeShapeType="1"/>
              </p:cNvSpPr>
              <p:nvPr/>
            </p:nvSpPr>
            <p:spPr bwMode="auto">
              <a:xfrm>
                <a:off x="3899" y="370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" name="Line 7026"/>
              <p:cNvSpPr>
                <a:spLocks noChangeShapeType="1"/>
              </p:cNvSpPr>
              <p:nvPr/>
            </p:nvSpPr>
            <p:spPr bwMode="auto">
              <a:xfrm>
                <a:off x="3899" y="37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" name="Line 7027"/>
              <p:cNvSpPr>
                <a:spLocks noChangeShapeType="1"/>
              </p:cNvSpPr>
              <p:nvPr/>
            </p:nvSpPr>
            <p:spPr bwMode="auto">
              <a:xfrm>
                <a:off x="3899" y="374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" name="Line 7028"/>
              <p:cNvSpPr>
                <a:spLocks noChangeShapeType="1"/>
              </p:cNvSpPr>
              <p:nvPr/>
            </p:nvSpPr>
            <p:spPr bwMode="auto">
              <a:xfrm>
                <a:off x="3899" y="377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" name="Line 7029"/>
              <p:cNvSpPr>
                <a:spLocks noChangeShapeType="1"/>
              </p:cNvSpPr>
              <p:nvPr/>
            </p:nvSpPr>
            <p:spPr bwMode="auto">
              <a:xfrm>
                <a:off x="3899" y="379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" name="Line 7030"/>
              <p:cNvSpPr>
                <a:spLocks noChangeShapeType="1"/>
              </p:cNvSpPr>
              <p:nvPr/>
            </p:nvSpPr>
            <p:spPr bwMode="auto">
              <a:xfrm>
                <a:off x="3899" y="382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" name="Line 7031"/>
              <p:cNvSpPr>
                <a:spLocks noChangeShapeType="1"/>
              </p:cNvSpPr>
              <p:nvPr/>
            </p:nvSpPr>
            <p:spPr bwMode="auto">
              <a:xfrm>
                <a:off x="3899" y="384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" name="Line 7032"/>
              <p:cNvSpPr>
                <a:spLocks noChangeShapeType="1"/>
              </p:cNvSpPr>
              <p:nvPr/>
            </p:nvSpPr>
            <p:spPr bwMode="auto">
              <a:xfrm>
                <a:off x="3899" y="3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" name="Line 7033"/>
              <p:cNvSpPr>
                <a:spLocks noChangeShapeType="1"/>
              </p:cNvSpPr>
              <p:nvPr/>
            </p:nvSpPr>
            <p:spPr bwMode="auto">
              <a:xfrm>
                <a:off x="3899" y="389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" name="Line 7034"/>
              <p:cNvSpPr>
                <a:spLocks noChangeShapeType="1"/>
              </p:cNvSpPr>
              <p:nvPr/>
            </p:nvSpPr>
            <p:spPr bwMode="auto">
              <a:xfrm>
                <a:off x="3899" y="392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" name="Line 7035"/>
              <p:cNvSpPr>
                <a:spLocks noChangeShapeType="1"/>
              </p:cNvSpPr>
              <p:nvPr/>
            </p:nvSpPr>
            <p:spPr bwMode="auto">
              <a:xfrm>
                <a:off x="3899" y="394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" name="Line 7036"/>
              <p:cNvSpPr>
                <a:spLocks noChangeShapeType="1"/>
              </p:cNvSpPr>
              <p:nvPr/>
            </p:nvSpPr>
            <p:spPr bwMode="auto">
              <a:xfrm>
                <a:off x="3899" y="397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" name="Line 7037"/>
              <p:cNvSpPr>
                <a:spLocks noChangeShapeType="1"/>
              </p:cNvSpPr>
              <p:nvPr/>
            </p:nvSpPr>
            <p:spPr bwMode="auto">
              <a:xfrm>
                <a:off x="3899" y="3996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" name="Line 7038"/>
              <p:cNvSpPr>
                <a:spLocks noChangeShapeType="1"/>
              </p:cNvSpPr>
              <p:nvPr/>
            </p:nvSpPr>
            <p:spPr bwMode="auto">
              <a:xfrm flipH="1">
                <a:off x="3892" y="402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" name="Line 7039"/>
              <p:cNvSpPr>
                <a:spLocks noChangeShapeType="1"/>
              </p:cNvSpPr>
              <p:nvPr/>
            </p:nvSpPr>
            <p:spPr bwMode="auto">
              <a:xfrm>
                <a:off x="3892" y="404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" name="Line 7040"/>
              <p:cNvSpPr>
                <a:spLocks noChangeShapeType="1"/>
              </p:cNvSpPr>
              <p:nvPr/>
            </p:nvSpPr>
            <p:spPr bwMode="auto">
              <a:xfrm>
                <a:off x="3892" y="407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" name="Line 7041"/>
              <p:cNvSpPr>
                <a:spLocks noChangeShapeType="1"/>
              </p:cNvSpPr>
              <p:nvPr/>
            </p:nvSpPr>
            <p:spPr bwMode="auto">
              <a:xfrm>
                <a:off x="3892" y="40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" name="Line 7042"/>
              <p:cNvSpPr>
                <a:spLocks noChangeShapeType="1"/>
              </p:cNvSpPr>
              <p:nvPr/>
            </p:nvSpPr>
            <p:spPr bwMode="auto">
              <a:xfrm>
                <a:off x="3892" y="412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" name="Line 7043"/>
              <p:cNvSpPr>
                <a:spLocks noChangeShapeType="1"/>
              </p:cNvSpPr>
              <p:nvPr/>
            </p:nvSpPr>
            <p:spPr bwMode="auto">
              <a:xfrm>
                <a:off x="3892" y="41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" name="Line 7044"/>
              <p:cNvSpPr>
                <a:spLocks noChangeShapeType="1"/>
              </p:cNvSpPr>
              <p:nvPr/>
            </p:nvSpPr>
            <p:spPr bwMode="auto">
              <a:xfrm>
                <a:off x="3892" y="416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" name="Line 7045"/>
              <p:cNvSpPr>
                <a:spLocks noChangeShapeType="1"/>
              </p:cNvSpPr>
              <p:nvPr/>
            </p:nvSpPr>
            <p:spPr bwMode="auto">
              <a:xfrm flipV="1">
                <a:off x="3911" y="3200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" name="Line 7046"/>
              <p:cNvSpPr>
                <a:spLocks noChangeShapeType="1"/>
              </p:cNvSpPr>
              <p:nvPr/>
            </p:nvSpPr>
            <p:spPr bwMode="auto">
              <a:xfrm flipV="1">
                <a:off x="3930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" name="Line 7047"/>
              <p:cNvSpPr>
                <a:spLocks noChangeShapeType="1"/>
              </p:cNvSpPr>
              <p:nvPr/>
            </p:nvSpPr>
            <p:spPr bwMode="auto">
              <a:xfrm flipV="1">
                <a:off x="3948" y="3150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" name="Line 7048"/>
              <p:cNvSpPr>
                <a:spLocks noChangeShapeType="1"/>
              </p:cNvSpPr>
              <p:nvPr/>
            </p:nvSpPr>
            <p:spPr bwMode="auto">
              <a:xfrm flipV="1">
                <a:off x="3960" y="3126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" name="Line 7049"/>
              <p:cNvSpPr>
                <a:spLocks noChangeShapeType="1"/>
              </p:cNvSpPr>
              <p:nvPr/>
            </p:nvSpPr>
            <p:spPr bwMode="auto">
              <a:xfrm flipV="1">
                <a:off x="3979" y="310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" name="Line 7050"/>
              <p:cNvSpPr>
                <a:spLocks noChangeShapeType="1"/>
              </p:cNvSpPr>
              <p:nvPr/>
            </p:nvSpPr>
            <p:spPr bwMode="auto">
              <a:xfrm flipV="1">
                <a:off x="3997" y="3076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" name="Line 7051"/>
              <p:cNvSpPr>
                <a:spLocks noChangeShapeType="1"/>
              </p:cNvSpPr>
              <p:nvPr/>
            </p:nvSpPr>
            <p:spPr bwMode="auto">
              <a:xfrm flipV="1">
                <a:off x="4016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" name="Line 7052"/>
              <p:cNvSpPr>
                <a:spLocks noChangeShapeType="1"/>
              </p:cNvSpPr>
              <p:nvPr/>
            </p:nvSpPr>
            <p:spPr bwMode="auto">
              <a:xfrm flipV="1">
                <a:off x="4034" y="3027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" name="Line 7053"/>
              <p:cNvSpPr>
                <a:spLocks noChangeShapeType="1"/>
              </p:cNvSpPr>
              <p:nvPr/>
            </p:nvSpPr>
            <p:spPr bwMode="auto">
              <a:xfrm flipV="1">
                <a:off x="4053" y="300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" name="Line 7054"/>
              <p:cNvSpPr>
                <a:spLocks noChangeShapeType="1"/>
              </p:cNvSpPr>
              <p:nvPr/>
            </p:nvSpPr>
            <p:spPr bwMode="auto">
              <a:xfrm flipV="1">
                <a:off x="4065" y="297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" name="Line 7055"/>
              <p:cNvSpPr>
                <a:spLocks noChangeShapeType="1"/>
              </p:cNvSpPr>
              <p:nvPr/>
            </p:nvSpPr>
            <p:spPr bwMode="auto">
              <a:xfrm flipV="1">
                <a:off x="4084" y="295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" name="Line 7056"/>
              <p:cNvSpPr>
                <a:spLocks noChangeShapeType="1"/>
              </p:cNvSpPr>
              <p:nvPr/>
            </p:nvSpPr>
            <p:spPr bwMode="auto">
              <a:xfrm flipV="1">
                <a:off x="410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" name="Line 7057"/>
              <p:cNvSpPr>
                <a:spLocks noChangeShapeType="1"/>
              </p:cNvSpPr>
              <p:nvPr/>
            </p:nvSpPr>
            <p:spPr bwMode="auto">
              <a:xfrm flipV="1">
                <a:off x="4121" y="2903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" name="Line 7058"/>
              <p:cNvSpPr>
                <a:spLocks noChangeShapeType="1"/>
              </p:cNvSpPr>
              <p:nvPr/>
            </p:nvSpPr>
            <p:spPr bwMode="auto">
              <a:xfrm flipV="1">
                <a:off x="4139" y="28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" name="Line 7059"/>
              <p:cNvSpPr>
                <a:spLocks noChangeShapeType="1"/>
              </p:cNvSpPr>
              <p:nvPr/>
            </p:nvSpPr>
            <p:spPr bwMode="auto">
              <a:xfrm flipV="1">
                <a:off x="4158" y="28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" name="Line 7060"/>
              <p:cNvSpPr>
                <a:spLocks noChangeShapeType="1"/>
              </p:cNvSpPr>
              <p:nvPr/>
            </p:nvSpPr>
            <p:spPr bwMode="auto">
              <a:xfrm flipV="1">
                <a:off x="4170" y="2829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" name="Line 7061"/>
              <p:cNvSpPr>
                <a:spLocks noChangeShapeType="1"/>
              </p:cNvSpPr>
              <p:nvPr/>
            </p:nvSpPr>
            <p:spPr bwMode="auto">
              <a:xfrm flipV="1">
                <a:off x="4189" y="280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" name="Line 7062"/>
              <p:cNvSpPr>
                <a:spLocks noChangeShapeType="1"/>
              </p:cNvSpPr>
              <p:nvPr/>
            </p:nvSpPr>
            <p:spPr bwMode="auto">
              <a:xfrm flipV="1">
                <a:off x="4207" y="2780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" name="Line 7063"/>
              <p:cNvSpPr>
                <a:spLocks noChangeShapeType="1"/>
              </p:cNvSpPr>
              <p:nvPr/>
            </p:nvSpPr>
            <p:spPr bwMode="auto">
              <a:xfrm flipV="1">
                <a:off x="4226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" name="Line 7064"/>
              <p:cNvSpPr>
                <a:spLocks noChangeShapeType="1"/>
              </p:cNvSpPr>
              <p:nvPr/>
            </p:nvSpPr>
            <p:spPr bwMode="auto">
              <a:xfrm flipV="1">
                <a:off x="4244" y="273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" name="Line 7065"/>
              <p:cNvSpPr>
                <a:spLocks noChangeShapeType="1"/>
              </p:cNvSpPr>
              <p:nvPr/>
            </p:nvSpPr>
            <p:spPr bwMode="auto">
              <a:xfrm flipV="1">
                <a:off x="4263" y="27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" name="Line 7066"/>
              <p:cNvSpPr>
                <a:spLocks noChangeShapeType="1"/>
              </p:cNvSpPr>
              <p:nvPr/>
            </p:nvSpPr>
            <p:spPr bwMode="auto">
              <a:xfrm flipV="1">
                <a:off x="4275" y="268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" name="Line 7067"/>
              <p:cNvSpPr>
                <a:spLocks noChangeShapeType="1"/>
              </p:cNvSpPr>
              <p:nvPr/>
            </p:nvSpPr>
            <p:spPr bwMode="auto">
              <a:xfrm flipV="1">
                <a:off x="4294" y="2656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" name="Line 7068"/>
              <p:cNvSpPr>
                <a:spLocks noChangeShapeType="1"/>
              </p:cNvSpPr>
              <p:nvPr/>
            </p:nvSpPr>
            <p:spPr bwMode="auto">
              <a:xfrm flipV="1">
                <a:off x="4312" y="263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" name="Line 7069"/>
              <p:cNvSpPr>
                <a:spLocks noChangeShapeType="1"/>
              </p:cNvSpPr>
              <p:nvPr/>
            </p:nvSpPr>
            <p:spPr bwMode="auto">
              <a:xfrm flipV="1">
                <a:off x="4331" y="260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" name="Line 7070"/>
              <p:cNvSpPr>
                <a:spLocks noChangeShapeType="1"/>
              </p:cNvSpPr>
              <p:nvPr/>
            </p:nvSpPr>
            <p:spPr bwMode="auto">
              <a:xfrm flipV="1">
                <a:off x="4349" y="2582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" name="Line 7071"/>
              <p:cNvSpPr>
                <a:spLocks noChangeShapeType="1"/>
              </p:cNvSpPr>
              <p:nvPr/>
            </p:nvSpPr>
            <p:spPr bwMode="auto">
              <a:xfrm flipV="1">
                <a:off x="4368" y="255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" name="Line 7072"/>
              <p:cNvSpPr>
                <a:spLocks noChangeShapeType="1"/>
              </p:cNvSpPr>
              <p:nvPr/>
            </p:nvSpPr>
            <p:spPr bwMode="auto">
              <a:xfrm flipV="1">
                <a:off x="4380" y="25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" name="Line 7073"/>
              <p:cNvSpPr>
                <a:spLocks noChangeShapeType="1"/>
              </p:cNvSpPr>
              <p:nvPr/>
            </p:nvSpPr>
            <p:spPr bwMode="auto">
              <a:xfrm flipV="1">
                <a:off x="4399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" name="Line 7074"/>
              <p:cNvSpPr>
                <a:spLocks noChangeShapeType="1"/>
              </p:cNvSpPr>
              <p:nvPr/>
            </p:nvSpPr>
            <p:spPr bwMode="auto">
              <a:xfrm flipV="1">
                <a:off x="4417" y="248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" name="Line 7075"/>
              <p:cNvSpPr>
                <a:spLocks noChangeShapeType="1"/>
              </p:cNvSpPr>
              <p:nvPr/>
            </p:nvSpPr>
            <p:spPr bwMode="auto">
              <a:xfrm flipV="1">
                <a:off x="4436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95" name="Line 7076"/>
            <p:cNvSpPr>
              <a:spLocks noChangeShapeType="1"/>
            </p:cNvSpPr>
            <p:nvPr/>
          </p:nvSpPr>
          <p:spPr bwMode="auto">
            <a:xfrm flipV="1">
              <a:off x="4454" y="2434"/>
              <a:ext cx="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Line 7077"/>
            <p:cNvSpPr>
              <a:spLocks noChangeShapeType="1"/>
            </p:cNvSpPr>
            <p:nvPr/>
          </p:nvSpPr>
          <p:spPr bwMode="auto">
            <a:xfrm flipV="1">
              <a:off x="4473" y="24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Line 7078"/>
            <p:cNvSpPr>
              <a:spLocks noChangeShapeType="1"/>
            </p:cNvSpPr>
            <p:nvPr/>
          </p:nvSpPr>
          <p:spPr bwMode="auto">
            <a:xfrm flipV="1">
              <a:off x="4485" y="23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Line 7079"/>
            <p:cNvSpPr>
              <a:spLocks noChangeShapeType="1"/>
            </p:cNvSpPr>
            <p:nvPr/>
          </p:nvSpPr>
          <p:spPr bwMode="auto">
            <a:xfrm flipV="1">
              <a:off x="4504" y="236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Line 7080"/>
            <p:cNvSpPr>
              <a:spLocks noChangeShapeType="1"/>
            </p:cNvSpPr>
            <p:nvPr/>
          </p:nvSpPr>
          <p:spPr bwMode="auto">
            <a:xfrm flipV="1">
              <a:off x="4522" y="2335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Line 7081"/>
            <p:cNvSpPr>
              <a:spLocks noChangeShapeType="1"/>
            </p:cNvSpPr>
            <p:nvPr/>
          </p:nvSpPr>
          <p:spPr bwMode="auto">
            <a:xfrm flipV="1">
              <a:off x="4541" y="23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Line 7082"/>
            <p:cNvSpPr>
              <a:spLocks noChangeShapeType="1"/>
            </p:cNvSpPr>
            <p:nvPr/>
          </p:nvSpPr>
          <p:spPr bwMode="auto">
            <a:xfrm flipV="1">
              <a:off x="4559" y="228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Line 7083"/>
            <p:cNvSpPr>
              <a:spLocks noChangeShapeType="1"/>
            </p:cNvSpPr>
            <p:nvPr/>
          </p:nvSpPr>
          <p:spPr bwMode="auto">
            <a:xfrm flipV="1">
              <a:off x="4578" y="22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Line 7084"/>
            <p:cNvSpPr>
              <a:spLocks noChangeShapeType="1"/>
            </p:cNvSpPr>
            <p:nvPr/>
          </p:nvSpPr>
          <p:spPr bwMode="auto">
            <a:xfrm flipV="1">
              <a:off x="4590" y="223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Line 7085"/>
            <p:cNvSpPr>
              <a:spLocks noChangeShapeType="1"/>
            </p:cNvSpPr>
            <p:nvPr/>
          </p:nvSpPr>
          <p:spPr bwMode="auto">
            <a:xfrm flipV="1">
              <a:off x="4609" y="221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Line 7086"/>
            <p:cNvSpPr>
              <a:spLocks noChangeShapeType="1"/>
            </p:cNvSpPr>
            <p:nvPr/>
          </p:nvSpPr>
          <p:spPr bwMode="auto">
            <a:xfrm flipV="1">
              <a:off x="4627" y="21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Line 7087"/>
            <p:cNvSpPr>
              <a:spLocks noChangeShapeType="1"/>
            </p:cNvSpPr>
            <p:nvPr/>
          </p:nvSpPr>
          <p:spPr bwMode="auto">
            <a:xfrm flipV="1">
              <a:off x="4646" y="21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Line 7088"/>
            <p:cNvSpPr>
              <a:spLocks noChangeShapeType="1"/>
            </p:cNvSpPr>
            <p:nvPr/>
          </p:nvSpPr>
          <p:spPr bwMode="auto">
            <a:xfrm flipV="1">
              <a:off x="4664" y="213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Line 7089"/>
            <p:cNvSpPr>
              <a:spLocks noChangeShapeType="1"/>
            </p:cNvSpPr>
            <p:nvPr/>
          </p:nvSpPr>
          <p:spPr bwMode="auto">
            <a:xfrm flipV="1">
              <a:off x="4683" y="21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Line 7090"/>
            <p:cNvSpPr>
              <a:spLocks noChangeShapeType="1"/>
            </p:cNvSpPr>
            <p:nvPr/>
          </p:nvSpPr>
          <p:spPr bwMode="auto">
            <a:xfrm flipV="1">
              <a:off x="4695" y="2088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Line 7091"/>
            <p:cNvSpPr>
              <a:spLocks noChangeShapeType="1"/>
            </p:cNvSpPr>
            <p:nvPr/>
          </p:nvSpPr>
          <p:spPr bwMode="auto">
            <a:xfrm flipV="1">
              <a:off x="4714" y="206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Line 7092"/>
            <p:cNvSpPr>
              <a:spLocks noChangeShapeType="1"/>
            </p:cNvSpPr>
            <p:nvPr/>
          </p:nvSpPr>
          <p:spPr bwMode="auto">
            <a:xfrm flipV="1">
              <a:off x="4732" y="2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Line 7093"/>
            <p:cNvSpPr>
              <a:spLocks noChangeShapeType="1"/>
            </p:cNvSpPr>
            <p:nvPr/>
          </p:nvSpPr>
          <p:spPr bwMode="auto">
            <a:xfrm flipV="1">
              <a:off x="4751" y="20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Line 7094"/>
            <p:cNvSpPr>
              <a:spLocks noChangeShapeType="1"/>
            </p:cNvSpPr>
            <p:nvPr/>
          </p:nvSpPr>
          <p:spPr bwMode="auto">
            <a:xfrm flipV="1">
              <a:off x="4769" y="199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Line 7095"/>
            <p:cNvSpPr>
              <a:spLocks noChangeShapeType="1"/>
            </p:cNvSpPr>
            <p:nvPr/>
          </p:nvSpPr>
          <p:spPr bwMode="auto">
            <a:xfrm flipV="1">
              <a:off x="4788" y="19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Line 7096"/>
            <p:cNvSpPr>
              <a:spLocks noChangeShapeType="1"/>
            </p:cNvSpPr>
            <p:nvPr/>
          </p:nvSpPr>
          <p:spPr bwMode="auto">
            <a:xfrm flipV="1">
              <a:off x="4800" y="194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Line 7097"/>
            <p:cNvSpPr>
              <a:spLocks noChangeShapeType="1"/>
            </p:cNvSpPr>
            <p:nvPr/>
          </p:nvSpPr>
          <p:spPr bwMode="auto">
            <a:xfrm flipV="1">
              <a:off x="4819" y="191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Line 7098"/>
            <p:cNvSpPr>
              <a:spLocks noChangeShapeType="1"/>
            </p:cNvSpPr>
            <p:nvPr/>
          </p:nvSpPr>
          <p:spPr bwMode="auto">
            <a:xfrm flipV="1">
              <a:off x="4837" y="18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Line 7099"/>
            <p:cNvSpPr>
              <a:spLocks noChangeShapeType="1"/>
            </p:cNvSpPr>
            <p:nvPr/>
          </p:nvSpPr>
          <p:spPr bwMode="auto">
            <a:xfrm flipV="1">
              <a:off x="4856" y="186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Line 7100"/>
            <p:cNvSpPr>
              <a:spLocks noChangeShapeType="1"/>
            </p:cNvSpPr>
            <p:nvPr/>
          </p:nvSpPr>
          <p:spPr bwMode="auto">
            <a:xfrm flipV="1">
              <a:off x="4874" y="1841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Line 7101"/>
            <p:cNvSpPr>
              <a:spLocks noChangeShapeType="1"/>
            </p:cNvSpPr>
            <p:nvPr/>
          </p:nvSpPr>
          <p:spPr bwMode="auto">
            <a:xfrm flipV="1">
              <a:off x="4893" y="1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Line 7102"/>
            <p:cNvSpPr>
              <a:spLocks noChangeShapeType="1"/>
            </p:cNvSpPr>
            <p:nvPr/>
          </p:nvSpPr>
          <p:spPr bwMode="auto">
            <a:xfrm flipV="1">
              <a:off x="4905" y="179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Line 7103"/>
            <p:cNvSpPr>
              <a:spLocks noChangeShapeType="1"/>
            </p:cNvSpPr>
            <p:nvPr/>
          </p:nvSpPr>
          <p:spPr bwMode="auto">
            <a:xfrm flipV="1">
              <a:off x="4924" y="17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Line 7104"/>
            <p:cNvSpPr>
              <a:spLocks noChangeShapeType="1"/>
            </p:cNvSpPr>
            <p:nvPr/>
          </p:nvSpPr>
          <p:spPr bwMode="auto">
            <a:xfrm flipV="1">
              <a:off x="4942" y="174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Line 7105"/>
            <p:cNvSpPr>
              <a:spLocks noChangeShapeType="1"/>
            </p:cNvSpPr>
            <p:nvPr/>
          </p:nvSpPr>
          <p:spPr bwMode="auto">
            <a:xfrm flipV="1">
              <a:off x="4961" y="17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Line 7106"/>
            <p:cNvSpPr>
              <a:spLocks noChangeShapeType="1"/>
            </p:cNvSpPr>
            <p:nvPr/>
          </p:nvSpPr>
          <p:spPr bwMode="auto">
            <a:xfrm flipV="1">
              <a:off x="4979" y="16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Line 7107"/>
            <p:cNvSpPr>
              <a:spLocks noChangeShapeType="1"/>
            </p:cNvSpPr>
            <p:nvPr/>
          </p:nvSpPr>
          <p:spPr bwMode="auto">
            <a:xfrm flipV="1">
              <a:off x="4998" y="16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Line 7108"/>
            <p:cNvSpPr>
              <a:spLocks noChangeShapeType="1"/>
            </p:cNvSpPr>
            <p:nvPr/>
          </p:nvSpPr>
          <p:spPr bwMode="auto">
            <a:xfrm flipV="1">
              <a:off x="5010" y="164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Line 7109"/>
            <p:cNvSpPr>
              <a:spLocks noChangeShapeType="1"/>
            </p:cNvSpPr>
            <p:nvPr/>
          </p:nvSpPr>
          <p:spPr bwMode="auto">
            <a:xfrm flipV="1">
              <a:off x="5029" y="161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Line 7110"/>
            <p:cNvSpPr>
              <a:spLocks noChangeShapeType="1"/>
            </p:cNvSpPr>
            <p:nvPr/>
          </p:nvSpPr>
          <p:spPr bwMode="auto">
            <a:xfrm flipV="1">
              <a:off x="5047" y="1594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Line 7111"/>
            <p:cNvSpPr>
              <a:spLocks noChangeShapeType="1"/>
            </p:cNvSpPr>
            <p:nvPr/>
          </p:nvSpPr>
          <p:spPr bwMode="auto">
            <a:xfrm flipV="1">
              <a:off x="5066" y="157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Line 7112"/>
            <p:cNvSpPr>
              <a:spLocks noChangeShapeType="1"/>
            </p:cNvSpPr>
            <p:nvPr/>
          </p:nvSpPr>
          <p:spPr bwMode="auto">
            <a:xfrm flipV="1">
              <a:off x="5084" y="15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Line 7113"/>
            <p:cNvSpPr>
              <a:spLocks noChangeShapeType="1"/>
            </p:cNvSpPr>
            <p:nvPr/>
          </p:nvSpPr>
          <p:spPr bwMode="auto">
            <a:xfrm flipV="1">
              <a:off x="5103" y="1520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Line 7114"/>
            <p:cNvSpPr>
              <a:spLocks noChangeShapeType="1"/>
            </p:cNvSpPr>
            <p:nvPr/>
          </p:nvSpPr>
          <p:spPr bwMode="auto">
            <a:xfrm flipV="1">
              <a:off x="5115" y="149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Line 7115"/>
            <p:cNvSpPr>
              <a:spLocks noChangeShapeType="1"/>
            </p:cNvSpPr>
            <p:nvPr/>
          </p:nvSpPr>
          <p:spPr bwMode="auto">
            <a:xfrm flipV="1">
              <a:off x="5134" y="147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smtClean="0"/>
              <a:t>Two fundamental ways of representing geography are </a:t>
            </a:r>
            <a:r>
              <a:rPr lang="en-US" sz="4000" b="1" u="sng" smtClean="0">
                <a:solidFill>
                  <a:schemeClr val="accent2"/>
                </a:solidFill>
              </a:rPr>
              <a:t>discrete objects</a:t>
            </a:r>
            <a:r>
              <a:rPr lang="en-US" sz="4000" smtClean="0"/>
              <a:t> and </a:t>
            </a:r>
            <a:r>
              <a:rPr lang="en-US" sz="4000" b="1" u="sng" smtClean="0">
                <a:solidFill>
                  <a:srgbClr val="FF3300"/>
                </a:solidFill>
              </a:rPr>
              <a:t>fields</a:t>
            </a:r>
            <a:r>
              <a:rPr lang="en-US" sz="4000" smtClean="0"/>
              <a:t>.</a:t>
            </a:r>
          </a:p>
        </p:txBody>
      </p:sp>
      <p:sp>
        <p:nvSpPr>
          <p:cNvPr id="2053" name="Text Box 29"/>
          <p:cNvSpPr txBox="1">
            <a:spLocks noChangeArrowheads="1"/>
          </p:cNvSpPr>
          <p:nvPr/>
        </p:nvSpPr>
        <p:spPr bwMode="auto">
          <a:xfrm>
            <a:off x="517525" y="1870075"/>
            <a:ext cx="7559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>
                <a:solidFill>
                  <a:schemeClr val="accent2"/>
                </a:solidFill>
              </a:rPr>
              <a:t>discrete object view</a:t>
            </a:r>
            <a:r>
              <a:rPr lang="en-US"/>
              <a:t> represents the real world as objects with well defined boundaries in empty space.</a:t>
            </a:r>
          </a:p>
        </p:txBody>
      </p:sp>
      <p:sp>
        <p:nvSpPr>
          <p:cNvPr id="2054" name="Text Box 30"/>
          <p:cNvSpPr txBox="1">
            <a:spLocks noChangeArrowheads="1"/>
          </p:cNvSpPr>
          <p:nvPr/>
        </p:nvSpPr>
        <p:spPr bwMode="auto">
          <a:xfrm>
            <a:off x="609600" y="4191000"/>
            <a:ext cx="7559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>
                <a:solidFill>
                  <a:srgbClr val="FF3300"/>
                </a:solidFill>
              </a:rPr>
              <a:t>field view</a:t>
            </a:r>
            <a:r>
              <a:rPr lang="en-US"/>
              <a:t> represents the real world as a finite number of variables, each one defined at each possible position.</a:t>
            </a:r>
          </a:p>
        </p:txBody>
      </p:sp>
      <p:grpSp>
        <p:nvGrpSpPr>
          <p:cNvPr id="2055" name="Group 50"/>
          <p:cNvGrpSpPr>
            <a:grpSpLocks/>
          </p:cNvGrpSpPr>
          <p:nvPr/>
        </p:nvGrpSpPr>
        <p:grpSpPr bwMode="auto">
          <a:xfrm>
            <a:off x="1039813" y="2895600"/>
            <a:ext cx="998537" cy="490538"/>
            <a:chOff x="655" y="1920"/>
            <a:chExt cx="629" cy="309"/>
          </a:xfrm>
        </p:grpSpPr>
        <p:sp>
          <p:nvSpPr>
            <p:cNvPr id="2075" name="Oval 34"/>
            <p:cNvSpPr>
              <a:spLocks noChangeArrowheads="1"/>
            </p:cNvSpPr>
            <p:nvPr/>
          </p:nvSpPr>
          <p:spPr bwMode="auto">
            <a:xfrm>
              <a:off x="655" y="2183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Rectangle 35"/>
            <p:cNvSpPr>
              <a:spLocks noChangeArrowheads="1"/>
            </p:cNvSpPr>
            <p:nvPr/>
          </p:nvSpPr>
          <p:spPr bwMode="auto">
            <a:xfrm>
              <a:off x="672" y="1920"/>
              <a:ext cx="6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/>
                <a:t>(x</a:t>
              </a:r>
              <a:r>
                <a:rPr lang="en-US" baseline="-25000"/>
                <a:t>1</a:t>
              </a:r>
              <a:r>
                <a:rPr lang="en-US"/>
                <a:t>,y</a:t>
              </a:r>
              <a:r>
                <a:rPr lang="en-US" baseline="-25000"/>
                <a:t>1</a:t>
              </a:r>
              <a:r>
                <a:rPr lang="en-US"/>
                <a:t>)</a:t>
              </a:r>
            </a:p>
          </p:txBody>
        </p:sp>
      </p:grpSp>
      <p:grpSp>
        <p:nvGrpSpPr>
          <p:cNvPr id="2056" name="Group 49"/>
          <p:cNvGrpSpPr>
            <a:grpSpLocks/>
          </p:cNvGrpSpPr>
          <p:nvPr/>
        </p:nvGrpSpPr>
        <p:grpSpPr bwMode="auto">
          <a:xfrm>
            <a:off x="3200400" y="2895600"/>
            <a:ext cx="1898650" cy="481013"/>
            <a:chOff x="1664" y="2026"/>
            <a:chExt cx="1196" cy="303"/>
          </a:xfrm>
        </p:grpSpPr>
        <p:sp>
          <p:nvSpPr>
            <p:cNvPr id="2067" name="Line 31"/>
            <p:cNvSpPr>
              <a:spLocks noChangeShapeType="1"/>
            </p:cNvSpPr>
            <p:nvPr/>
          </p:nvSpPr>
          <p:spPr bwMode="auto">
            <a:xfrm flipV="1">
              <a:off x="2488" y="2048"/>
              <a:ext cx="351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Line 32"/>
            <p:cNvSpPr>
              <a:spLocks noChangeShapeType="1"/>
            </p:cNvSpPr>
            <p:nvPr/>
          </p:nvSpPr>
          <p:spPr bwMode="auto">
            <a:xfrm>
              <a:off x="2160" y="2064"/>
              <a:ext cx="327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Line 33"/>
            <p:cNvSpPr>
              <a:spLocks noChangeShapeType="1"/>
            </p:cNvSpPr>
            <p:nvPr/>
          </p:nvSpPr>
          <p:spPr bwMode="auto">
            <a:xfrm flipV="1">
              <a:off x="1680" y="2056"/>
              <a:ext cx="487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Oval 36"/>
            <p:cNvSpPr>
              <a:spLocks noChangeArrowheads="1"/>
            </p:cNvSpPr>
            <p:nvPr/>
          </p:nvSpPr>
          <p:spPr bwMode="auto">
            <a:xfrm>
              <a:off x="2464" y="2266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Oval 37"/>
            <p:cNvSpPr>
              <a:spLocks noChangeArrowheads="1"/>
            </p:cNvSpPr>
            <p:nvPr/>
          </p:nvSpPr>
          <p:spPr bwMode="auto">
            <a:xfrm>
              <a:off x="2144" y="2042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Oval 38"/>
            <p:cNvSpPr>
              <a:spLocks noChangeArrowheads="1"/>
            </p:cNvSpPr>
            <p:nvPr/>
          </p:nvSpPr>
          <p:spPr bwMode="auto">
            <a:xfrm>
              <a:off x="1664" y="2264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Oval 39"/>
            <p:cNvSpPr>
              <a:spLocks noChangeArrowheads="1"/>
            </p:cNvSpPr>
            <p:nvPr/>
          </p:nvSpPr>
          <p:spPr bwMode="auto">
            <a:xfrm>
              <a:off x="2814" y="2026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Line 40"/>
            <p:cNvSpPr>
              <a:spLocks noChangeShapeType="1"/>
            </p:cNvSpPr>
            <p:nvPr/>
          </p:nvSpPr>
          <p:spPr bwMode="auto">
            <a:xfrm>
              <a:off x="1695" y="2329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7" name="Group 48"/>
          <p:cNvGrpSpPr>
            <a:grpSpLocks/>
          </p:cNvGrpSpPr>
          <p:nvPr/>
        </p:nvGrpSpPr>
        <p:grpSpPr bwMode="auto">
          <a:xfrm>
            <a:off x="6172200" y="2816225"/>
            <a:ext cx="1550988" cy="612775"/>
            <a:chOff x="3520" y="3198"/>
            <a:chExt cx="977" cy="530"/>
          </a:xfrm>
        </p:grpSpPr>
        <p:sp>
          <p:nvSpPr>
            <p:cNvPr id="2062" name="Line 41"/>
            <p:cNvSpPr>
              <a:spLocks noChangeShapeType="1"/>
            </p:cNvSpPr>
            <p:nvPr/>
          </p:nvSpPr>
          <p:spPr bwMode="auto">
            <a:xfrm>
              <a:off x="3520" y="3201"/>
              <a:ext cx="0" cy="5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Line 42"/>
            <p:cNvSpPr>
              <a:spLocks noChangeShapeType="1"/>
            </p:cNvSpPr>
            <p:nvPr/>
          </p:nvSpPr>
          <p:spPr bwMode="auto">
            <a:xfrm>
              <a:off x="3521" y="3728"/>
              <a:ext cx="51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" name="Line 43"/>
            <p:cNvSpPr>
              <a:spLocks noChangeShapeType="1"/>
            </p:cNvSpPr>
            <p:nvPr/>
          </p:nvSpPr>
          <p:spPr bwMode="auto">
            <a:xfrm>
              <a:off x="3521" y="3200"/>
              <a:ext cx="503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Line 44"/>
            <p:cNvSpPr>
              <a:spLocks noChangeShapeType="1"/>
            </p:cNvSpPr>
            <p:nvPr/>
          </p:nvSpPr>
          <p:spPr bwMode="auto">
            <a:xfrm>
              <a:off x="4026" y="3198"/>
              <a:ext cx="471" cy="24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Line 45"/>
            <p:cNvSpPr>
              <a:spLocks noChangeShapeType="1"/>
            </p:cNvSpPr>
            <p:nvPr/>
          </p:nvSpPr>
          <p:spPr bwMode="auto">
            <a:xfrm flipV="1">
              <a:off x="4030" y="3447"/>
              <a:ext cx="455" cy="27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8" name="Text Box 51"/>
          <p:cNvSpPr txBox="1">
            <a:spLocks noChangeArrowheads="1"/>
          </p:cNvSpPr>
          <p:nvPr/>
        </p:nvSpPr>
        <p:spPr bwMode="auto">
          <a:xfrm>
            <a:off x="898525" y="35052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Points</a:t>
            </a:r>
          </a:p>
        </p:txBody>
      </p:sp>
      <p:sp>
        <p:nvSpPr>
          <p:cNvPr id="2059" name="Text Box 52"/>
          <p:cNvSpPr txBox="1">
            <a:spLocks noChangeArrowheads="1"/>
          </p:cNvSpPr>
          <p:nvPr/>
        </p:nvSpPr>
        <p:spPr bwMode="auto">
          <a:xfrm>
            <a:off x="3581400" y="3505200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Lines</a:t>
            </a:r>
          </a:p>
        </p:txBody>
      </p:sp>
      <p:sp>
        <p:nvSpPr>
          <p:cNvPr id="2060" name="Text Box 53"/>
          <p:cNvSpPr txBox="1">
            <a:spLocks noChangeArrowheads="1"/>
          </p:cNvSpPr>
          <p:nvPr/>
        </p:nvSpPr>
        <p:spPr bwMode="auto">
          <a:xfrm>
            <a:off x="6096000" y="350520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Polygons</a:t>
            </a:r>
          </a:p>
        </p:txBody>
      </p:sp>
      <p:sp>
        <p:nvSpPr>
          <p:cNvPr id="2061" name="Text Box 194"/>
          <p:cNvSpPr txBox="1">
            <a:spLocks noChangeArrowheads="1"/>
          </p:cNvSpPr>
          <p:nvPr/>
        </p:nvSpPr>
        <p:spPr bwMode="auto">
          <a:xfrm>
            <a:off x="5638800" y="5562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Continuous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3581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Interpolation methods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96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Nearest neighbor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Inverse distance weight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Bilinear interpolation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Kriging (best linear unbiased estimator)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Spline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4267200" y="2590800"/>
          <a:ext cx="1428750" cy="866775"/>
        </p:xfrm>
        <a:graphic>
          <a:graphicData uri="http://schemas.openxmlformats.org/presentationml/2006/ole">
            <p:oleObj spid="_x0000_s19458" name="Equation" r:id="rId3" imgW="711000" imgH="431640" progId="Equation.3">
              <p:embed/>
            </p:oleObj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4230688" y="3886200"/>
          <a:ext cx="2474912" cy="407988"/>
        </p:xfrm>
        <a:graphic>
          <a:graphicData uri="http://schemas.openxmlformats.org/presentationml/2006/ole">
            <p:oleObj spid="_x0000_s19459" name="Equation" r:id="rId4" imgW="1231560" imgH="203040" progId="Equation.3">
              <p:embed/>
            </p:oleObj>
          </a:graphicData>
        </a:graphic>
      </p:graphicFrame>
      <p:graphicFrame>
        <p:nvGraphicFramePr>
          <p:cNvPr id="19460" name="Object 6"/>
          <p:cNvGraphicFramePr>
            <a:graphicFrameLocks noChangeAspect="1"/>
          </p:cNvGraphicFramePr>
          <p:nvPr/>
        </p:nvGraphicFramePr>
        <p:xfrm>
          <a:off x="4191000" y="4724400"/>
          <a:ext cx="1479550" cy="509588"/>
        </p:xfrm>
        <a:graphic>
          <a:graphicData uri="http://schemas.openxmlformats.org/presentationml/2006/ole">
            <p:oleObj spid="_x0000_s19460" name="Equation" r:id="rId5" imgW="736560" imgH="253800" progId="Equation.3">
              <p:embed/>
            </p:oleObj>
          </a:graphicData>
        </a:graphic>
      </p:graphicFrame>
      <p:graphicFrame>
        <p:nvGraphicFramePr>
          <p:cNvPr id="19461" name="Object 7"/>
          <p:cNvGraphicFramePr>
            <a:graphicFrameLocks noChangeAspect="1"/>
          </p:cNvGraphicFramePr>
          <p:nvPr/>
        </p:nvGraphicFramePr>
        <p:xfrm>
          <a:off x="4191000" y="5486400"/>
          <a:ext cx="1912938" cy="585788"/>
        </p:xfrm>
        <a:graphic>
          <a:graphicData uri="http://schemas.openxmlformats.org/presentationml/2006/ole">
            <p:oleObj spid="_x0000_s19461" name="Equation" r:id="rId6" imgW="952200" imgH="291960" progId="Equation.3">
              <p:embed/>
            </p:oleObj>
          </a:graphicData>
        </a:graphic>
      </p:graphicFrame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6172200" y="457200"/>
            <a:ext cx="2514600" cy="2514600"/>
            <a:chOff x="816" y="2112"/>
            <a:chExt cx="1440" cy="1440"/>
          </a:xfrm>
        </p:grpSpPr>
        <p:sp>
          <p:nvSpPr>
            <p:cNvPr id="19485" name="Rectangle 9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Rectangle 11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Rectangle 12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13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Rectangle 14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Rectangle 15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Rectangle 16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Rectangle 17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5" name="Rectangle 18"/>
          <p:cNvSpPr>
            <a:spLocks noChangeArrowheads="1"/>
          </p:cNvSpPr>
          <p:nvPr/>
        </p:nvSpPr>
        <p:spPr bwMode="auto">
          <a:xfrm>
            <a:off x="7010400" y="3810000"/>
            <a:ext cx="690563" cy="69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Oval 19"/>
          <p:cNvSpPr>
            <a:spLocks noChangeArrowheads="1"/>
          </p:cNvSpPr>
          <p:nvPr/>
        </p:nvSpPr>
        <p:spPr bwMode="auto">
          <a:xfrm>
            <a:off x="6629400" y="2438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20"/>
          <p:cNvSpPr>
            <a:spLocks noChangeArrowheads="1"/>
          </p:cNvSpPr>
          <p:nvPr/>
        </p:nvSpPr>
        <p:spPr bwMode="auto">
          <a:xfrm>
            <a:off x="8153400" y="6096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21"/>
          <p:cNvSpPr>
            <a:spLocks noChangeArrowheads="1"/>
          </p:cNvSpPr>
          <p:nvPr/>
        </p:nvSpPr>
        <p:spPr bwMode="auto">
          <a:xfrm>
            <a:off x="5791200" y="533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22"/>
          <p:cNvSpPr>
            <a:spLocks noChangeArrowheads="1"/>
          </p:cNvSpPr>
          <p:nvPr/>
        </p:nvSpPr>
        <p:spPr bwMode="auto">
          <a:xfrm>
            <a:off x="7924800" y="26670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23"/>
          <p:cNvSpPr>
            <a:spLocks noChangeArrowheads="1"/>
          </p:cNvSpPr>
          <p:nvPr/>
        </p:nvSpPr>
        <p:spPr bwMode="auto">
          <a:xfrm>
            <a:off x="6781800" y="10668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24"/>
          <p:cNvSpPr>
            <a:spLocks noChangeArrowheads="1"/>
          </p:cNvSpPr>
          <p:nvPr/>
        </p:nvSpPr>
        <p:spPr bwMode="auto">
          <a:xfrm>
            <a:off x="8534400" y="16764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25"/>
          <p:cNvSpPr>
            <a:spLocks noChangeArrowheads="1"/>
          </p:cNvSpPr>
          <p:nvPr/>
        </p:nvSpPr>
        <p:spPr bwMode="auto">
          <a:xfrm>
            <a:off x="6942138" y="3741738"/>
            <a:ext cx="138112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26"/>
          <p:cNvSpPr>
            <a:spLocks noChangeArrowheads="1"/>
          </p:cNvSpPr>
          <p:nvPr/>
        </p:nvSpPr>
        <p:spPr bwMode="auto">
          <a:xfrm>
            <a:off x="6942138" y="4430713"/>
            <a:ext cx="138112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27"/>
          <p:cNvSpPr>
            <a:spLocks noChangeAspect="1" noChangeArrowheads="1"/>
          </p:cNvSpPr>
          <p:nvPr/>
        </p:nvSpPr>
        <p:spPr bwMode="auto">
          <a:xfrm>
            <a:off x="65738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28"/>
          <p:cNvSpPr>
            <a:spLocks noChangeAspect="1" noChangeArrowheads="1"/>
          </p:cNvSpPr>
          <p:nvPr/>
        </p:nvSpPr>
        <p:spPr bwMode="auto">
          <a:xfrm>
            <a:off x="74120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29"/>
          <p:cNvSpPr>
            <a:spLocks noChangeAspect="1" noChangeArrowheads="1"/>
          </p:cNvSpPr>
          <p:nvPr/>
        </p:nvSpPr>
        <p:spPr bwMode="auto">
          <a:xfrm>
            <a:off x="82502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30"/>
          <p:cNvSpPr>
            <a:spLocks noChangeAspect="1" noChangeArrowheads="1"/>
          </p:cNvSpPr>
          <p:nvPr/>
        </p:nvSpPr>
        <p:spPr bwMode="auto">
          <a:xfrm>
            <a:off x="65532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31"/>
          <p:cNvSpPr>
            <a:spLocks noChangeAspect="1" noChangeArrowheads="1"/>
          </p:cNvSpPr>
          <p:nvPr/>
        </p:nvSpPr>
        <p:spPr bwMode="auto">
          <a:xfrm>
            <a:off x="73914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Oval 32"/>
          <p:cNvSpPr>
            <a:spLocks noChangeAspect="1" noChangeArrowheads="1"/>
          </p:cNvSpPr>
          <p:nvPr/>
        </p:nvSpPr>
        <p:spPr bwMode="auto">
          <a:xfrm>
            <a:off x="82296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33"/>
          <p:cNvSpPr>
            <a:spLocks noChangeAspect="1" noChangeArrowheads="1"/>
          </p:cNvSpPr>
          <p:nvPr/>
        </p:nvSpPr>
        <p:spPr bwMode="auto">
          <a:xfrm>
            <a:off x="65532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34"/>
          <p:cNvSpPr>
            <a:spLocks noChangeAspect="1" noChangeArrowheads="1"/>
          </p:cNvSpPr>
          <p:nvPr/>
        </p:nvSpPr>
        <p:spPr bwMode="auto">
          <a:xfrm>
            <a:off x="73914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35"/>
          <p:cNvSpPr>
            <a:spLocks noChangeAspect="1" noChangeArrowheads="1"/>
          </p:cNvSpPr>
          <p:nvPr/>
        </p:nvSpPr>
        <p:spPr bwMode="auto">
          <a:xfrm>
            <a:off x="82296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Oval 36"/>
          <p:cNvSpPr>
            <a:spLocks noChangeArrowheads="1"/>
          </p:cNvSpPr>
          <p:nvPr/>
        </p:nvSpPr>
        <p:spPr bwMode="auto">
          <a:xfrm>
            <a:off x="7620000" y="37338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37"/>
          <p:cNvSpPr>
            <a:spLocks noChangeArrowheads="1"/>
          </p:cNvSpPr>
          <p:nvPr/>
        </p:nvSpPr>
        <p:spPr bwMode="auto">
          <a:xfrm>
            <a:off x="7620000" y="4422775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122238"/>
            <a:ext cx="3810000" cy="909637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" pitchFamily="34" charset="0"/>
              </a:rPr>
              <a:t>Nearest Neighbor “Thiessen” Polygon Interpolation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762000" y="887413"/>
          <a:ext cx="3375025" cy="5627687"/>
        </p:xfrm>
        <a:graphic>
          <a:graphicData uri="http://schemas.openxmlformats.org/presentationml/2006/ole">
            <p:oleObj spid="_x0000_s20482" name="Bitmap Image" r:id="rId3" imgW="3048264" imgH="5082981" progId="Paint.Picture">
              <p:embed/>
            </p:oleObj>
          </a:graphicData>
        </a:graphic>
      </p:graphicFrame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5043488" y="930275"/>
          <a:ext cx="2979737" cy="5586413"/>
        </p:xfrm>
        <a:graphic>
          <a:graphicData uri="http://schemas.openxmlformats.org/presentationml/2006/ole">
            <p:oleObj spid="_x0000_s20483" name="Bitmap Image" r:id="rId4" imgW="2979048" imgH="5585944" progId="Paint.Picture">
              <p:embed/>
            </p:oleObj>
          </a:graphicData>
        </a:graphic>
      </p:graphicFrame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606925" y="25400"/>
            <a:ext cx="381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  <a:latin typeface="Arial" pitchFamily="34" charset="0"/>
              </a:rPr>
              <a:t>Spline Interpolation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77825"/>
            <a:ext cx="7842250" cy="6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7"/>
          <p:cNvSpPr>
            <a:spLocks noChangeArrowheads="1"/>
          </p:cNvSpPr>
          <p:nvPr/>
        </p:nvSpPr>
        <p:spPr bwMode="auto">
          <a:xfrm>
            <a:off x="5868988" y="6553200"/>
            <a:ext cx="3275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Grayson, R. and G. Blöschl, ed. (2000)</a:t>
            </a: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4445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CC"/>
                </a:solidFill>
              </a:rPr>
              <a:t>Interpolation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Reading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2" cstate="print"/>
          <a:srcRect b="21667"/>
          <a:stretch>
            <a:fillRect/>
          </a:stretch>
        </p:blipFill>
        <p:spPr bwMode="auto">
          <a:xfrm>
            <a:off x="269875" y="1809750"/>
            <a:ext cx="2170113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2455863" y="1746250"/>
            <a:ext cx="64706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Grayson, R. and G. Blöschl, ed. (2000), </a:t>
            </a:r>
            <a:r>
              <a:rPr lang="en-US" sz="2800" u="sng"/>
              <a:t>Spatial Patterns in Catchment Hydrology: Observations and Modelling</a:t>
            </a:r>
            <a:r>
              <a:rPr lang="en-US" sz="2800"/>
              <a:t>, Cambridge University Press, Cambridge, 432 p.</a:t>
            </a:r>
          </a:p>
          <a:p>
            <a:endParaRPr lang="en-US" sz="2800"/>
          </a:p>
          <a:p>
            <a:r>
              <a:rPr lang="en-US" sz="2800"/>
              <a:t>Chapter 2.  Spatial Observations and Interpolation</a:t>
            </a:r>
          </a:p>
        </p:txBody>
      </p:sp>
      <p:sp>
        <p:nvSpPr>
          <p:cNvPr id="65541" name="Rectangle 6"/>
          <p:cNvSpPr>
            <a:spLocks noChangeArrowheads="1"/>
          </p:cNvSpPr>
          <p:nvPr/>
        </p:nvSpPr>
        <p:spPr bwMode="auto">
          <a:xfrm>
            <a:off x="788988" y="5602288"/>
            <a:ext cx="7621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http://www.catchment.crc.org.au/special_publications1.html</a:t>
            </a:r>
            <a:r>
              <a:rPr lang="en-US"/>
              <a:t> </a:t>
            </a: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2811463" y="5035550"/>
            <a:ext cx="3695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Full text online at: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184150"/>
            <a:ext cx="8535987" cy="1143000"/>
          </a:xfrm>
        </p:spPr>
        <p:txBody>
          <a:bodyPr/>
          <a:lstStyle/>
          <a:p>
            <a:pPr eaLnBrk="1" hangingPunct="1"/>
            <a:r>
              <a:rPr lang="en-US" smtClean="0"/>
              <a:t>Spatial Surfaces used in Hydrology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5438775"/>
            <a:ext cx="7772400" cy="114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Elevation Surface — the ground surface elevation at each point</a:t>
            </a: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1506538" y="1258888"/>
          <a:ext cx="5686425" cy="4005262"/>
        </p:xfrm>
        <a:graphic>
          <a:graphicData uri="http://schemas.openxmlformats.org/presentationml/2006/ole">
            <p:oleObj spid="_x0000_s21506" name="Document" r:id="rId4" imgW="4376520" imgH="3083400" progId="Word.Document.8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wy_detail_25%"/>
          <p:cNvPicPr>
            <a:picLocks noChangeAspect="1" noChangeArrowheads="1"/>
          </p:cNvPicPr>
          <p:nvPr/>
        </p:nvPicPr>
        <p:blipFill>
          <a:blip r:embed="rId2" cstate="print"/>
          <a:srcRect l="1666" t="2486"/>
          <a:stretch>
            <a:fillRect/>
          </a:stretch>
        </p:blipFill>
        <p:spPr bwMode="auto">
          <a:xfrm>
            <a:off x="0" y="0"/>
            <a:ext cx="91440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838200" y="5715000"/>
            <a:ext cx="7624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3-D detail of the Tongue river at the WY/Mont border from LIDAR. 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384925" y="6240463"/>
            <a:ext cx="2759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Arial" pitchFamily="34" charset="0"/>
              </a:rPr>
              <a:t>Roberto Gutierrez</a:t>
            </a:r>
          </a:p>
          <a:p>
            <a:pPr algn="r"/>
            <a:r>
              <a:rPr lang="en-US" sz="1600">
                <a:latin typeface="Arial" pitchFamily="34" charset="0"/>
              </a:rPr>
              <a:t>University of Texas at Austin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smtClean="0">
                <a:solidFill>
                  <a:schemeClr val="bg2"/>
                </a:solidFill>
              </a:rPr>
              <a:t>Topographic Slope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1485900" y="860425"/>
            <a:ext cx="5803900" cy="3859213"/>
            <a:chOff x="926" y="638"/>
            <a:chExt cx="3656" cy="2431"/>
          </a:xfrm>
        </p:grpSpPr>
        <p:pic>
          <p:nvPicPr>
            <p:cNvPr id="6758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0" name="Line 5"/>
            <p:cNvSpPr>
              <a:spLocks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5425" y="4756150"/>
            <a:ext cx="8783638" cy="1889125"/>
          </a:xfrm>
        </p:spPr>
        <p:txBody>
          <a:bodyPr/>
          <a:lstStyle/>
          <a:p>
            <a:pPr eaLnBrk="1" hangingPunct="1"/>
            <a:r>
              <a:rPr lang="en-US" sz="2800" smtClean="0"/>
              <a:t>Defined or represented by one of the following</a:t>
            </a:r>
          </a:p>
          <a:p>
            <a:pPr lvl="1" eaLnBrk="1" hangingPunct="1"/>
            <a:r>
              <a:rPr lang="en-US" sz="2400" smtClean="0"/>
              <a:t>Surface derivative </a:t>
            </a:r>
            <a:r>
              <a:rPr lang="en-US" sz="2400" smtClean="0">
                <a:sym typeface="Symbol" pitchFamily="18" charset="2"/>
              </a:rPr>
              <a:t>z   </a:t>
            </a:r>
            <a:r>
              <a:rPr lang="en-US" sz="2400" smtClean="0">
                <a:solidFill>
                  <a:schemeClr val="accent2"/>
                </a:solidFill>
                <a:sym typeface="Symbol" pitchFamily="18" charset="2"/>
              </a:rPr>
              <a:t>(dz/dx, dz/dy)</a:t>
            </a:r>
          </a:p>
          <a:p>
            <a:pPr lvl="1" eaLnBrk="1" hangingPunct="1"/>
            <a:r>
              <a:rPr lang="en-US" sz="2400" smtClean="0">
                <a:sym typeface="Symbol" pitchFamily="18" charset="2"/>
              </a:rPr>
              <a:t>Vector with x and y components  </a:t>
            </a:r>
            <a:r>
              <a:rPr lang="en-US" sz="2400" smtClean="0">
                <a:solidFill>
                  <a:schemeClr val="accent2"/>
                </a:solidFill>
                <a:sym typeface="Symbol" pitchFamily="18" charset="2"/>
              </a:rPr>
              <a:t>(S</a:t>
            </a:r>
            <a:r>
              <a:rPr lang="en-US" sz="2400" baseline="-25000" smtClean="0">
                <a:solidFill>
                  <a:schemeClr val="accent2"/>
                </a:solidFill>
                <a:sym typeface="Symbol" pitchFamily="18" charset="2"/>
              </a:rPr>
              <a:t>x</a:t>
            </a:r>
            <a:r>
              <a:rPr lang="en-US" sz="2400" smtClean="0">
                <a:solidFill>
                  <a:schemeClr val="accent2"/>
                </a:solidFill>
                <a:sym typeface="Symbol" pitchFamily="18" charset="2"/>
              </a:rPr>
              <a:t>, S</a:t>
            </a:r>
            <a:r>
              <a:rPr lang="en-US" sz="2400" baseline="-25000" smtClean="0">
                <a:solidFill>
                  <a:schemeClr val="accent2"/>
                </a:solidFill>
                <a:sym typeface="Symbol" pitchFamily="18" charset="2"/>
              </a:rPr>
              <a:t>y</a:t>
            </a:r>
            <a:r>
              <a:rPr lang="en-US" sz="2400" smtClean="0">
                <a:solidFill>
                  <a:schemeClr val="accent2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smtClean="0">
                <a:sym typeface="Symbol" pitchFamily="18" charset="2"/>
              </a:rPr>
              <a:t>Vector with magnitude (</a:t>
            </a:r>
            <a:r>
              <a:rPr lang="en-US" sz="2400" smtClean="0">
                <a:solidFill>
                  <a:schemeClr val="accent2"/>
                </a:solidFill>
                <a:sym typeface="Symbol" pitchFamily="18" charset="2"/>
              </a:rPr>
              <a:t>slope</a:t>
            </a:r>
            <a:r>
              <a:rPr lang="en-US" sz="2400" smtClean="0">
                <a:sym typeface="Symbol" pitchFamily="18" charset="2"/>
              </a:rPr>
              <a:t>) and direction (</a:t>
            </a:r>
            <a:r>
              <a:rPr lang="en-US" sz="2400" smtClean="0">
                <a:solidFill>
                  <a:schemeClr val="accent2"/>
                </a:solidFill>
                <a:sym typeface="Symbol" pitchFamily="18" charset="2"/>
              </a:rPr>
              <a:t>aspect</a:t>
            </a:r>
            <a:r>
              <a:rPr lang="en-US" sz="2400" smtClean="0">
                <a:sym typeface="Symbol" pitchFamily="18" charset="2"/>
              </a:rPr>
              <a:t>)   </a:t>
            </a:r>
            <a:r>
              <a:rPr lang="en-US" sz="2400" smtClean="0">
                <a:solidFill>
                  <a:schemeClr val="accent2"/>
                </a:solidFill>
                <a:sym typeface="Symbol" pitchFamily="18" charset="2"/>
              </a:rPr>
              <a:t>(S, )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sz="4000" smtClean="0">
                <a:solidFill>
                  <a:schemeClr val="bg2"/>
                </a:solidFill>
              </a:rPr>
              <a:t>ArcGIS “Slope” tool</a:t>
            </a:r>
            <a:endParaRPr lang="en-CA" sz="4000" smtClean="0"/>
          </a:p>
        </p:txBody>
      </p:sp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990600"/>
            <a:ext cx="48879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4114800" y="2514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2537" name="Group 20"/>
          <p:cNvGrpSpPr>
            <a:grpSpLocks/>
          </p:cNvGrpSpPr>
          <p:nvPr/>
        </p:nvGrpSpPr>
        <p:grpSpPr bwMode="auto">
          <a:xfrm>
            <a:off x="685800" y="4114800"/>
            <a:ext cx="1371600" cy="1371600"/>
            <a:chOff x="336" y="2592"/>
            <a:chExt cx="864" cy="864"/>
          </a:xfrm>
        </p:grpSpPr>
        <p:sp>
          <p:nvSpPr>
            <p:cNvPr id="22538" name="Rectangle 11"/>
            <p:cNvSpPr>
              <a:spLocks noChangeArrowheads="1"/>
            </p:cNvSpPr>
            <p:nvPr/>
          </p:nvSpPr>
          <p:spPr bwMode="auto">
            <a:xfrm>
              <a:off x="336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22539" name="Rectangle 12"/>
            <p:cNvSpPr>
              <a:spLocks noChangeArrowheads="1"/>
            </p:cNvSpPr>
            <p:nvPr/>
          </p:nvSpPr>
          <p:spPr bwMode="auto">
            <a:xfrm>
              <a:off x="624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22540" name="Rectangle 13"/>
            <p:cNvSpPr>
              <a:spLocks noChangeArrowheads="1"/>
            </p:cNvSpPr>
            <p:nvPr/>
          </p:nvSpPr>
          <p:spPr bwMode="auto">
            <a:xfrm>
              <a:off x="912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2541" name="Rectangle 14"/>
            <p:cNvSpPr>
              <a:spLocks noChangeArrowheads="1"/>
            </p:cNvSpPr>
            <p:nvPr/>
          </p:nvSpPr>
          <p:spPr bwMode="auto">
            <a:xfrm>
              <a:off x="336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22542" name="Rectangle 15"/>
            <p:cNvSpPr>
              <a:spLocks noChangeArrowheads="1"/>
            </p:cNvSpPr>
            <p:nvPr/>
          </p:nvSpPr>
          <p:spPr bwMode="auto">
            <a:xfrm>
              <a:off x="624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2543" name="Rectangle 16"/>
            <p:cNvSpPr>
              <a:spLocks noChangeArrowheads="1"/>
            </p:cNvSpPr>
            <p:nvPr/>
          </p:nvSpPr>
          <p:spPr bwMode="auto">
            <a:xfrm>
              <a:off x="912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22544" name="Rectangle 17"/>
            <p:cNvSpPr>
              <a:spLocks noChangeArrowheads="1"/>
            </p:cNvSpPr>
            <p:nvPr/>
          </p:nvSpPr>
          <p:spPr bwMode="auto">
            <a:xfrm>
              <a:off x="336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2545" name="Rectangle 18"/>
            <p:cNvSpPr>
              <a:spLocks noChangeArrowheads="1"/>
            </p:cNvSpPr>
            <p:nvPr/>
          </p:nvSpPr>
          <p:spPr bwMode="auto">
            <a:xfrm>
              <a:off x="624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22546" name="Rectangle 19"/>
            <p:cNvSpPr>
              <a:spLocks noChangeArrowheads="1"/>
            </p:cNvSpPr>
            <p:nvPr/>
          </p:nvSpPr>
          <p:spPr bwMode="auto">
            <a:xfrm>
              <a:off x="912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</p:grpSp>
      <p:graphicFrame>
        <p:nvGraphicFramePr>
          <p:cNvPr id="22530" name="Object 21"/>
          <p:cNvGraphicFramePr>
            <a:graphicFrameLocks noChangeAspect="1"/>
          </p:cNvGraphicFramePr>
          <p:nvPr/>
        </p:nvGraphicFramePr>
        <p:xfrm>
          <a:off x="2895600" y="3505200"/>
          <a:ext cx="3748088" cy="841375"/>
        </p:xfrm>
        <a:graphic>
          <a:graphicData uri="http://schemas.openxmlformats.org/presentationml/2006/ole">
            <p:oleObj spid="_x0000_s22530" name="Equation" r:id="rId5" imgW="1866600" imgH="419040" progId="Equation.3">
              <p:embed/>
            </p:oleObj>
          </a:graphicData>
        </a:graphic>
      </p:graphicFrame>
      <p:graphicFrame>
        <p:nvGraphicFramePr>
          <p:cNvPr id="22531" name="Object 22"/>
          <p:cNvGraphicFramePr>
            <a:graphicFrameLocks noChangeAspect="1"/>
          </p:cNvGraphicFramePr>
          <p:nvPr/>
        </p:nvGraphicFramePr>
        <p:xfrm>
          <a:off x="2857500" y="4495800"/>
          <a:ext cx="3902075" cy="841375"/>
        </p:xfrm>
        <a:graphic>
          <a:graphicData uri="http://schemas.openxmlformats.org/presentationml/2006/ole">
            <p:oleObj spid="_x0000_s22531" name="Equation" r:id="rId6" imgW="1942920" imgH="419040" progId="Equation.3">
              <p:embed/>
            </p:oleObj>
          </a:graphicData>
        </a:graphic>
      </p:graphicFrame>
      <p:graphicFrame>
        <p:nvGraphicFramePr>
          <p:cNvPr id="22532" name="Object 23"/>
          <p:cNvGraphicFramePr>
            <a:graphicFrameLocks noChangeAspect="1"/>
          </p:cNvGraphicFramePr>
          <p:nvPr/>
        </p:nvGraphicFramePr>
        <p:xfrm>
          <a:off x="2895600" y="5334000"/>
          <a:ext cx="3033713" cy="1122363"/>
        </p:xfrm>
        <a:graphic>
          <a:graphicData uri="http://schemas.openxmlformats.org/presentationml/2006/ole">
            <p:oleObj spid="_x0000_s22532" name="Equation" r:id="rId7" imgW="1511280" imgH="558720" progId="Equation.3">
              <p:embed/>
            </p:oleObj>
          </a:graphicData>
        </a:graphic>
      </p:graphicFrame>
      <p:graphicFrame>
        <p:nvGraphicFramePr>
          <p:cNvPr id="22533" name="Object 24"/>
          <p:cNvGraphicFramePr>
            <a:graphicFrameLocks noChangeAspect="1"/>
          </p:cNvGraphicFramePr>
          <p:nvPr/>
        </p:nvGraphicFramePr>
        <p:xfrm>
          <a:off x="6400800" y="5486400"/>
          <a:ext cx="2166938" cy="866775"/>
        </p:xfrm>
        <a:graphic>
          <a:graphicData uri="http://schemas.openxmlformats.org/presentationml/2006/ole">
            <p:oleObj spid="_x0000_s22533" name="Equation" r:id="rId8" imgW="1079280" imgH="431640" progId="Equation.3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ArcGIS Aspect – the steepest downslope direction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84300"/>
            <a:ext cx="54102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Line 5"/>
          <p:cNvSpPr>
            <a:spLocks noChangeShapeType="1"/>
          </p:cNvSpPr>
          <p:nvPr/>
        </p:nvSpPr>
        <p:spPr bwMode="auto">
          <a:xfrm flipV="1">
            <a:off x="2743200" y="42672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6"/>
          <p:cNvSpPr>
            <a:spLocks noChangeShapeType="1"/>
          </p:cNvSpPr>
          <p:nvPr/>
        </p:nvSpPr>
        <p:spPr bwMode="auto">
          <a:xfrm>
            <a:off x="2743200" y="56388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7"/>
          <p:cNvSpPr>
            <a:spLocks noChangeShapeType="1"/>
          </p:cNvSpPr>
          <p:nvPr/>
        </p:nvSpPr>
        <p:spPr bwMode="auto">
          <a:xfrm flipV="1">
            <a:off x="2743200" y="4267200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3554" name="Object 8"/>
          <p:cNvGraphicFramePr>
            <a:graphicFrameLocks noChangeAspect="1"/>
          </p:cNvGraphicFramePr>
          <p:nvPr/>
        </p:nvGraphicFramePr>
        <p:xfrm>
          <a:off x="3886200" y="5638800"/>
          <a:ext cx="458788" cy="790575"/>
        </p:xfrm>
        <a:graphic>
          <a:graphicData uri="http://schemas.openxmlformats.org/presentationml/2006/ole">
            <p:oleObj spid="_x0000_s23554" name="Equation" r:id="rId4" imgW="228600" imgH="393480" progId="Equation.3">
              <p:embed/>
            </p:oleObj>
          </a:graphicData>
        </a:graphic>
      </p:graphicFrame>
      <p:graphicFrame>
        <p:nvGraphicFramePr>
          <p:cNvPr id="23555" name="Object 9"/>
          <p:cNvGraphicFramePr>
            <a:graphicFrameLocks noChangeAspect="1"/>
          </p:cNvGraphicFramePr>
          <p:nvPr/>
        </p:nvGraphicFramePr>
        <p:xfrm>
          <a:off x="2284413" y="4416425"/>
          <a:ext cx="458787" cy="841375"/>
        </p:xfrm>
        <a:graphic>
          <a:graphicData uri="http://schemas.openxmlformats.org/presentationml/2006/ole">
            <p:oleObj spid="_x0000_s23555" name="Equation" r:id="rId5" imgW="228600" imgH="419040" progId="Equation.3">
              <p:embed/>
            </p:oleObj>
          </a:graphicData>
        </a:graphic>
      </p:graphicFrame>
      <p:sp>
        <p:nvSpPr>
          <p:cNvPr id="23562" name="Freeform 10"/>
          <p:cNvSpPr>
            <a:spLocks/>
          </p:cNvSpPr>
          <p:nvPr/>
        </p:nvSpPr>
        <p:spPr bwMode="auto">
          <a:xfrm>
            <a:off x="2743200" y="4648200"/>
            <a:ext cx="838200" cy="419100"/>
          </a:xfrm>
          <a:custGeom>
            <a:avLst/>
            <a:gdLst>
              <a:gd name="T0" fmla="*/ 0 w 288"/>
              <a:gd name="T1" fmla="*/ 0 h 144"/>
              <a:gd name="T2" fmla="*/ 1219755472 w 288"/>
              <a:gd name="T3" fmla="*/ 406585218 h 144"/>
              <a:gd name="T4" fmla="*/ 2147483647 w 288"/>
              <a:gd name="T5" fmla="*/ 1219755472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08"/>
                  <a:pt x="288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3556" name="Object 11"/>
          <p:cNvGraphicFramePr>
            <a:graphicFrameLocks noChangeAspect="1"/>
          </p:cNvGraphicFramePr>
          <p:nvPr/>
        </p:nvGraphicFramePr>
        <p:xfrm>
          <a:off x="4749800" y="4610100"/>
          <a:ext cx="1731963" cy="917575"/>
        </p:xfrm>
        <a:graphic>
          <a:graphicData uri="http://schemas.openxmlformats.org/presentationml/2006/ole">
            <p:oleObj spid="_x0000_s23556" name="Equation" r:id="rId6" imgW="8632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2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4585" name="Text Box 3"/>
          <p:cNvSpPr txBox="1">
            <a:spLocks noChangeArrowheads="1"/>
          </p:cNvSpPr>
          <p:nvPr/>
        </p:nvSpPr>
        <p:spPr bwMode="auto">
          <a:xfrm>
            <a:off x="3248025" y="0"/>
            <a:ext cx="1989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/>
              <a:t>Example</a:t>
            </a:r>
            <a:endParaRPr lang="en-US"/>
          </a:p>
        </p:txBody>
      </p:sp>
      <p:grpSp>
        <p:nvGrpSpPr>
          <p:cNvPr id="24586" name="Group 4"/>
          <p:cNvGrpSpPr>
            <a:grpSpLocks/>
          </p:cNvGrpSpPr>
          <p:nvPr/>
        </p:nvGrpSpPr>
        <p:grpSpPr bwMode="auto">
          <a:xfrm>
            <a:off x="388938" y="190500"/>
            <a:ext cx="2603500" cy="3519488"/>
            <a:chOff x="2156" y="0"/>
            <a:chExt cx="1640" cy="2217"/>
          </a:xfrm>
        </p:grpSpPr>
        <p:grpSp>
          <p:nvGrpSpPr>
            <p:cNvPr id="24594" name="Group 5"/>
            <p:cNvGrpSpPr>
              <a:grpSpLocks/>
            </p:cNvGrpSpPr>
            <p:nvPr/>
          </p:nvGrpSpPr>
          <p:grpSpPr bwMode="auto">
            <a:xfrm>
              <a:off x="2170" y="0"/>
              <a:ext cx="538" cy="369"/>
              <a:chOff x="1440" y="928"/>
              <a:chExt cx="538" cy="369"/>
            </a:xfrm>
          </p:grpSpPr>
          <p:sp>
            <p:nvSpPr>
              <p:cNvPr id="24614" name="Line 6"/>
              <p:cNvSpPr>
                <a:spLocks noChangeShapeType="1"/>
              </p:cNvSpPr>
              <p:nvPr/>
            </p:nvSpPr>
            <p:spPr bwMode="auto">
              <a:xfrm>
                <a:off x="1441" y="1176"/>
                <a:ext cx="0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5" name="Line 7"/>
              <p:cNvSpPr>
                <a:spLocks noChangeShapeType="1"/>
              </p:cNvSpPr>
              <p:nvPr/>
            </p:nvSpPr>
            <p:spPr bwMode="auto">
              <a:xfrm>
                <a:off x="1975" y="1174"/>
                <a:ext cx="3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6" name="Line 8"/>
              <p:cNvSpPr>
                <a:spLocks noChangeShapeType="1"/>
              </p:cNvSpPr>
              <p:nvPr/>
            </p:nvSpPr>
            <p:spPr bwMode="auto">
              <a:xfrm>
                <a:off x="1858" y="1233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7" name="Text Box 9"/>
              <p:cNvSpPr txBox="1">
                <a:spLocks noChangeArrowheads="1"/>
              </p:cNvSpPr>
              <p:nvPr/>
            </p:nvSpPr>
            <p:spPr bwMode="auto">
              <a:xfrm>
                <a:off x="1602" y="928"/>
                <a:ext cx="3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/>
                  <a:t>30</a:t>
                </a:r>
              </a:p>
            </p:txBody>
          </p:sp>
          <p:sp>
            <p:nvSpPr>
              <p:cNvPr id="24618" name="Line 10"/>
              <p:cNvSpPr>
                <a:spLocks noChangeShapeType="1"/>
              </p:cNvSpPr>
              <p:nvPr/>
            </p:nvSpPr>
            <p:spPr bwMode="auto">
              <a:xfrm flipH="1">
                <a:off x="1440" y="1233"/>
                <a:ext cx="1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95" name="Group 11"/>
            <p:cNvGrpSpPr>
              <a:grpSpLocks/>
            </p:cNvGrpSpPr>
            <p:nvPr/>
          </p:nvGrpSpPr>
          <p:grpSpPr bwMode="auto">
            <a:xfrm>
              <a:off x="2165" y="436"/>
              <a:ext cx="1631" cy="1781"/>
              <a:chOff x="1877" y="1152"/>
              <a:chExt cx="775" cy="749"/>
            </a:xfrm>
          </p:grpSpPr>
          <p:sp>
            <p:nvSpPr>
              <p:cNvPr id="24605" name="Rectangle 12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259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80</a:t>
                </a:r>
              </a:p>
            </p:txBody>
          </p:sp>
          <p:sp>
            <p:nvSpPr>
              <p:cNvPr id="24606" name="Rectangle 13"/>
              <p:cNvSpPr>
                <a:spLocks noChangeArrowheads="1"/>
              </p:cNvSpPr>
              <p:nvPr/>
            </p:nvSpPr>
            <p:spPr bwMode="auto">
              <a:xfrm>
                <a:off x="2136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74</a:t>
                </a:r>
              </a:p>
            </p:txBody>
          </p:sp>
          <p:sp>
            <p:nvSpPr>
              <p:cNvPr id="24607" name="Rectangle 14"/>
              <p:cNvSpPr>
                <a:spLocks noChangeArrowheads="1"/>
              </p:cNvSpPr>
              <p:nvPr/>
            </p:nvSpPr>
            <p:spPr bwMode="auto">
              <a:xfrm>
                <a:off x="2394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63</a:t>
                </a:r>
              </a:p>
            </p:txBody>
          </p:sp>
          <p:sp>
            <p:nvSpPr>
              <p:cNvPr id="24608" name="Rectangle 15"/>
              <p:cNvSpPr>
                <a:spLocks noChangeArrowheads="1"/>
              </p:cNvSpPr>
              <p:nvPr/>
            </p:nvSpPr>
            <p:spPr bwMode="auto">
              <a:xfrm>
                <a:off x="1877" y="140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69</a:t>
                </a:r>
              </a:p>
            </p:txBody>
          </p:sp>
          <p:sp>
            <p:nvSpPr>
              <p:cNvPr id="24609" name="Rectangle 16"/>
              <p:cNvSpPr>
                <a:spLocks noChangeArrowheads="1"/>
              </p:cNvSpPr>
              <p:nvPr/>
            </p:nvSpPr>
            <p:spPr bwMode="auto">
              <a:xfrm>
                <a:off x="2136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67</a:t>
                </a:r>
              </a:p>
            </p:txBody>
          </p:sp>
          <p:sp>
            <p:nvSpPr>
              <p:cNvPr id="24610" name="Rectangle 17"/>
              <p:cNvSpPr>
                <a:spLocks noChangeArrowheads="1"/>
              </p:cNvSpPr>
              <p:nvPr/>
            </p:nvSpPr>
            <p:spPr bwMode="auto">
              <a:xfrm>
                <a:off x="2394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56</a:t>
                </a:r>
              </a:p>
            </p:txBody>
          </p:sp>
          <p:sp>
            <p:nvSpPr>
              <p:cNvPr id="24611" name="Rectangle 18"/>
              <p:cNvSpPr>
                <a:spLocks noChangeArrowheads="1"/>
              </p:cNvSpPr>
              <p:nvPr/>
            </p:nvSpPr>
            <p:spPr bwMode="auto">
              <a:xfrm>
                <a:off x="1877" y="165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60</a:t>
                </a:r>
              </a:p>
            </p:txBody>
          </p:sp>
          <p:sp>
            <p:nvSpPr>
              <p:cNvPr id="24612" name="Rectangle 19"/>
              <p:cNvSpPr>
                <a:spLocks noChangeArrowheads="1"/>
              </p:cNvSpPr>
              <p:nvPr/>
            </p:nvSpPr>
            <p:spPr bwMode="auto">
              <a:xfrm>
                <a:off x="2136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52</a:t>
                </a:r>
              </a:p>
            </p:txBody>
          </p:sp>
          <p:sp>
            <p:nvSpPr>
              <p:cNvPr id="24613" name="Rectangle 20"/>
              <p:cNvSpPr>
                <a:spLocks noChangeArrowheads="1"/>
              </p:cNvSpPr>
              <p:nvPr/>
            </p:nvSpPr>
            <p:spPr bwMode="auto">
              <a:xfrm>
                <a:off x="2394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48</a:t>
                </a:r>
              </a:p>
            </p:txBody>
          </p:sp>
        </p:grpSp>
        <p:sp>
          <p:nvSpPr>
            <p:cNvPr id="24596" name="Text Box 21"/>
            <p:cNvSpPr txBox="1">
              <a:spLocks noChangeArrowheads="1"/>
            </p:cNvSpPr>
            <p:nvPr/>
          </p:nvSpPr>
          <p:spPr bwMode="auto">
            <a:xfrm>
              <a:off x="2178" y="38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24597" name="Text Box 22"/>
            <p:cNvSpPr txBox="1">
              <a:spLocks noChangeArrowheads="1"/>
            </p:cNvSpPr>
            <p:nvPr/>
          </p:nvSpPr>
          <p:spPr bwMode="auto">
            <a:xfrm>
              <a:off x="2707" y="399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24598" name="Text Box 23"/>
            <p:cNvSpPr txBox="1">
              <a:spLocks noChangeArrowheads="1"/>
            </p:cNvSpPr>
            <p:nvPr/>
          </p:nvSpPr>
          <p:spPr bwMode="auto">
            <a:xfrm>
              <a:off x="3292" y="399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24599" name="Text Box 24"/>
            <p:cNvSpPr txBox="1">
              <a:spLocks noChangeArrowheads="1"/>
            </p:cNvSpPr>
            <p:nvPr/>
          </p:nvSpPr>
          <p:spPr bwMode="auto">
            <a:xfrm>
              <a:off x="2156" y="98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24600" name="Text Box 25"/>
            <p:cNvSpPr txBox="1">
              <a:spLocks noChangeArrowheads="1"/>
            </p:cNvSpPr>
            <p:nvPr/>
          </p:nvSpPr>
          <p:spPr bwMode="auto">
            <a:xfrm>
              <a:off x="2713" y="98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  <p:sp>
          <p:nvSpPr>
            <p:cNvPr id="24601" name="Text Box 26"/>
            <p:cNvSpPr txBox="1">
              <a:spLocks noChangeArrowheads="1"/>
            </p:cNvSpPr>
            <p:nvPr/>
          </p:nvSpPr>
          <p:spPr bwMode="auto">
            <a:xfrm>
              <a:off x="3270" y="996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24602" name="Text Box 27"/>
            <p:cNvSpPr txBox="1">
              <a:spLocks noChangeArrowheads="1"/>
            </p:cNvSpPr>
            <p:nvPr/>
          </p:nvSpPr>
          <p:spPr bwMode="auto">
            <a:xfrm>
              <a:off x="2159" y="15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24603" name="Text Box 28"/>
            <p:cNvSpPr txBox="1">
              <a:spLocks noChangeArrowheads="1"/>
            </p:cNvSpPr>
            <p:nvPr/>
          </p:nvSpPr>
          <p:spPr bwMode="auto">
            <a:xfrm>
              <a:off x="2688" y="1579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24604" name="Text Box 29"/>
            <p:cNvSpPr txBox="1">
              <a:spLocks noChangeArrowheads="1"/>
            </p:cNvSpPr>
            <p:nvPr/>
          </p:nvSpPr>
          <p:spPr bwMode="auto">
            <a:xfrm>
              <a:off x="3273" y="1579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</a:p>
          </p:txBody>
        </p:sp>
      </p:grpSp>
      <p:graphicFrame>
        <p:nvGraphicFramePr>
          <p:cNvPr id="264222" name="Object 30"/>
          <p:cNvGraphicFramePr>
            <a:graphicFrameLocks noChangeAspect="1"/>
          </p:cNvGraphicFramePr>
          <p:nvPr/>
        </p:nvGraphicFramePr>
        <p:xfrm>
          <a:off x="3689350" y="730250"/>
          <a:ext cx="5226050" cy="2141538"/>
        </p:xfrm>
        <a:graphic>
          <a:graphicData uri="http://schemas.openxmlformats.org/presentationml/2006/ole">
            <p:oleObj spid="_x0000_s24578" name="Equation" r:id="rId3" imgW="2603160" imgH="1066680" progId="Equation.3">
              <p:embed/>
            </p:oleObj>
          </a:graphicData>
        </a:graphic>
      </p:graphicFrame>
      <p:graphicFrame>
        <p:nvGraphicFramePr>
          <p:cNvPr id="264223" name="Object 31"/>
          <p:cNvGraphicFramePr>
            <a:graphicFrameLocks noChangeAspect="1"/>
          </p:cNvGraphicFramePr>
          <p:nvPr/>
        </p:nvGraphicFramePr>
        <p:xfrm>
          <a:off x="3684588" y="2936875"/>
          <a:ext cx="5226050" cy="2141538"/>
        </p:xfrm>
        <a:graphic>
          <a:graphicData uri="http://schemas.openxmlformats.org/presentationml/2006/ole">
            <p:oleObj spid="_x0000_s24579" name="Equation" r:id="rId4" imgW="2603160" imgH="1066680" progId="Equation.3">
              <p:embed/>
            </p:oleObj>
          </a:graphicData>
        </a:graphic>
      </p:graphicFrame>
      <p:graphicFrame>
        <p:nvGraphicFramePr>
          <p:cNvPr id="264224" name="Object 32"/>
          <p:cNvGraphicFramePr>
            <a:graphicFrameLocks noChangeAspect="1"/>
          </p:cNvGraphicFramePr>
          <p:nvPr/>
        </p:nvGraphicFramePr>
        <p:xfrm>
          <a:off x="273050" y="5222875"/>
          <a:ext cx="2447925" cy="458788"/>
        </p:xfrm>
        <a:graphic>
          <a:graphicData uri="http://schemas.openxmlformats.org/presentationml/2006/ole">
            <p:oleObj spid="_x0000_s24580" name="Equation" r:id="rId5" imgW="1218960" imgH="228600" progId="Equation.3">
              <p:embed/>
            </p:oleObj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339725" y="5838825"/>
          <a:ext cx="4154488" cy="865188"/>
        </p:xfrm>
        <a:graphic>
          <a:graphicData uri="http://schemas.openxmlformats.org/presentationml/2006/ole">
            <p:oleObj spid="_x0000_s24581" name="Equation" r:id="rId6" imgW="2070000" imgH="431640" progId="Equation.3">
              <p:embed/>
            </p:oleObj>
          </a:graphicData>
        </a:graphic>
      </p:graphicFrame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5068888" y="5748338"/>
          <a:ext cx="1222375" cy="915987"/>
        </p:xfrm>
        <a:graphic>
          <a:graphicData uri="http://schemas.openxmlformats.org/presentationml/2006/ole">
            <p:oleObj spid="_x0000_s24582" name="Equation" r:id="rId7" imgW="609480" imgH="457200" progId="Equation.3">
              <p:embed/>
            </p:oleObj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685925" y="498475"/>
            <a:ext cx="1873250" cy="3282950"/>
            <a:chOff x="1062" y="314"/>
            <a:chExt cx="1180" cy="2068"/>
          </a:xfrm>
        </p:grpSpPr>
        <p:sp>
          <p:nvSpPr>
            <p:cNvPr id="24590" name="Line 36"/>
            <p:cNvSpPr>
              <a:spLocks noChangeShapeType="1"/>
            </p:cNvSpPr>
            <p:nvPr/>
          </p:nvSpPr>
          <p:spPr bwMode="auto">
            <a:xfrm>
              <a:off x="1062" y="1465"/>
              <a:ext cx="571" cy="9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37"/>
            <p:cNvSpPr>
              <a:spLocks noChangeShapeType="1"/>
            </p:cNvSpPr>
            <p:nvPr/>
          </p:nvSpPr>
          <p:spPr bwMode="auto">
            <a:xfrm flipV="1">
              <a:off x="1066" y="314"/>
              <a:ext cx="0" cy="1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Arc 38"/>
            <p:cNvSpPr>
              <a:spLocks/>
            </p:cNvSpPr>
            <p:nvPr/>
          </p:nvSpPr>
          <p:spPr bwMode="auto">
            <a:xfrm>
              <a:off x="1066" y="1027"/>
              <a:ext cx="417" cy="873"/>
            </a:xfrm>
            <a:custGeom>
              <a:avLst/>
              <a:gdLst>
                <a:gd name="T0" fmla="*/ 0 w 21600"/>
                <a:gd name="T1" fmla="*/ 0 h 37624"/>
                <a:gd name="T2" fmla="*/ 0 w 21600"/>
                <a:gd name="T3" fmla="*/ 0 h 37624"/>
                <a:gd name="T4" fmla="*/ 0 w 21600"/>
                <a:gd name="T5" fmla="*/ 0 h 376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624"/>
                <a:gd name="T11" fmla="*/ 21600 w 21600"/>
                <a:gd name="T12" fmla="*/ 37624 h 37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62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</a:path>
                <a:path w="21600" h="3762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Text Box 39"/>
            <p:cNvSpPr txBox="1">
              <a:spLocks noChangeArrowheads="1"/>
            </p:cNvSpPr>
            <p:nvPr/>
          </p:nvSpPr>
          <p:spPr bwMode="auto">
            <a:xfrm>
              <a:off x="1495" y="1118"/>
              <a:ext cx="7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145.2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19075" y="4184650"/>
            <a:ext cx="3238500" cy="993775"/>
            <a:chOff x="138" y="2636"/>
            <a:chExt cx="2040" cy="626"/>
          </a:xfrm>
        </p:grpSpPr>
        <p:graphicFrame>
          <p:nvGraphicFramePr>
            <p:cNvPr id="24583" name="Object 41"/>
            <p:cNvGraphicFramePr>
              <a:graphicFrameLocks noChangeAspect="1"/>
            </p:cNvGraphicFramePr>
            <p:nvPr/>
          </p:nvGraphicFramePr>
          <p:xfrm>
            <a:off x="138" y="2636"/>
            <a:ext cx="2040" cy="626"/>
          </p:xfrm>
          <a:graphic>
            <a:graphicData uri="http://schemas.openxmlformats.org/presentationml/2006/ole">
              <p:oleObj spid="_x0000_s24583" name="Equation" r:id="rId8" imgW="1612800" imgH="495000" progId="Equation.3">
                <p:embed/>
              </p:oleObj>
            </a:graphicData>
          </a:graphic>
        </p:graphicFrame>
        <p:sp>
          <p:nvSpPr>
            <p:cNvPr id="24589" name="Rectangle 42"/>
            <p:cNvSpPr>
              <a:spLocks noChangeArrowheads="1"/>
            </p:cNvSpPr>
            <p:nvPr/>
          </p:nvSpPr>
          <p:spPr bwMode="auto">
            <a:xfrm>
              <a:off x="757" y="2951"/>
              <a:ext cx="570" cy="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50838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Raster and Vector Data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35075" y="3006725"/>
            <a:ext cx="127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19200" y="4038600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143000" y="4953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0574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934200" y="2057400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Raster</a:t>
            </a:r>
          </a:p>
        </p:txBody>
      </p:sp>
      <p:sp>
        <p:nvSpPr>
          <p:cNvPr id="45064" name="Freeform 8"/>
          <p:cNvSpPr>
            <a:spLocks/>
          </p:cNvSpPr>
          <p:nvPr/>
        </p:nvSpPr>
        <p:spPr bwMode="auto">
          <a:xfrm>
            <a:off x="4054475" y="4302125"/>
            <a:ext cx="1449388" cy="1588"/>
          </a:xfrm>
          <a:custGeom>
            <a:avLst/>
            <a:gdLst>
              <a:gd name="T0" fmla="*/ 0 w 913"/>
              <a:gd name="T1" fmla="*/ 0 h 1"/>
              <a:gd name="T2" fmla="*/ 2147483647 w 913"/>
              <a:gd name="T3" fmla="*/ 0 h 1"/>
              <a:gd name="T4" fmla="*/ 0 60000 65536"/>
              <a:gd name="T5" fmla="*/ 0 60000 65536"/>
              <a:gd name="T6" fmla="*/ 0 w 913"/>
              <a:gd name="T7" fmla="*/ 0 h 1"/>
              <a:gd name="T8" fmla="*/ 913 w 9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3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4511675" y="3082925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7331075" y="3006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8738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75596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73310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71024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75596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73310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71024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75596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73310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71024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75596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73310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71024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4283075" y="5140325"/>
            <a:ext cx="8382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77882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762000" y="1503363"/>
            <a:ext cx="72151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Raster</a:t>
            </a:r>
            <a:r>
              <a:rPr lang="en-US"/>
              <a:t> data are described by a cell grid, one value per cell</a:t>
            </a: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6521450" y="4505325"/>
            <a:ext cx="1773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Zone</a:t>
            </a:r>
            <a:r>
              <a:rPr lang="en-US"/>
              <a:t> of cells</a:t>
            </a:r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5546725" y="2362200"/>
            <a:ext cx="115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4" name="Group 2"/>
          <p:cNvGrpSpPr>
            <a:grpSpLocks/>
          </p:cNvGrpSpPr>
          <p:nvPr/>
        </p:nvGrpSpPr>
        <p:grpSpPr bwMode="auto">
          <a:xfrm>
            <a:off x="5243513" y="2147888"/>
            <a:ext cx="2589212" cy="2827337"/>
            <a:chOff x="1877" y="1152"/>
            <a:chExt cx="775" cy="749"/>
          </a:xfrm>
        </p:grpSpPr>
        <p:sp>
          <p:nvSpPr>
            <p:cNvPr id="25631" name="Rectangle 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25632" name="Rectangle 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25633" name="Rectangle 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25634" name="Rectangle 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25635" name="Rectangle 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25636" name="Rectangle 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25637" name="Rectangle 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25638" name="Rectangle 1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25639" name="Rectangle 1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grpSp>
        <p:nvGrpSpPr>
          <p:cNvPr id="25605" name="Group 12"/>
          <p:cNvGrpSpPr>
            <a:grpSpLocks/>
          </p:cNvGrpSpPr>
          <p:nvPr/>
        </p:nvGrpSpPr>
        <p:grpSpPr bwMode="auto">
          <a:xfrm>
            <a:off x="2286000" y="2139950"/>
            <a:ext cx="2589213" cy="2827338"/>
            <a:chOff x="1877" y="1152"/>
            <a:chExt cx="775" cy="749"/>
          </a:xfrm>
        </p:grpSpPr>
        <p:sp>
          <p:nvSpPr>
            <p:cNvPr id="25622" name="Rectangle 1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25623" name="Rectangle 1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25624" name="Rectangle 1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25625" name="Rectangle 1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25626" name="Rectangle 1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25627" name="Rectangle 1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25628" name="Rectangle 1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25629" name="Rectangle 2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25630" name="Rectangle 2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25606" name="Line 22"/>
          <p:cNvSpPr>
            <a:spLocks noChangeShapeType="1"/>
          </p:cNvSpPr>
          <p:nvPr/>
        </p:nvSpPr>
        <p:spPr bwMode="auto">
          <a:xfrm>
            <a:off x="2287588" y="1866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23"/>
          <p:cNvSpPr>
            <a:spLocks noChangeShapeType="1"/>
          </p:cNvSpPr>
          <p:nvPr/>
        </p:nvSpPr>
        <p:spPr bwMode="auto">
          <a:xfrm>
            <a:off x="3135313" y="1863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24"/>
          <p:cNvSpPr>
            <a:spLocks noChangeShapeType="1"/>
          </p:cNvSpPr>
          <p:nvPr/>
        </p:nvSpPr>
        <p:spPr bwMode="auto">
          <a:xfrm>
            <a:off x="2949575" y="1957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Text Box 25"/>
          <p:cNvSpPr txBox="1">
            <a:spLocks noChangeArrowheads="1"/>
          </p:cNvSpPr>
          <p:nvPr/>
        </p:nvSpPr>
        <p:spPr bwMode="auto">
          <a:xfrm>
            <a:off x="2543175" y="14732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30</a:t>
            </a:r>
          </a:p>
        </p:txBody>
      </p:sp>
      <p:sp>
        <p:nvSpPr>
          <p:cNvPr id="25610" name="Line 26"/>
          <p:cNvSpPr>
            <a:spLocks noChangeShapeType="1"/>
          </p:cNvSpPr>
          <p:nvPr/>
        </p:nvSpPr>
        <p:spPr bwMode="auto">
          <a:xfrm flipH="1">
            <a:off x="2286000" y="1957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27"/>
          <p:cNvSpPr>
            <a:spLocks noChangeShapeType="1"/>
          </p:cNvSpPr>
          <p:nvPr/>
        </p:nvSpPr>
        <p:spPr bwMode="auto">
          <a:xfrm>
            <a:off x="3792538" y="3744913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28"/>
          <p:cNvSpPr>
            <a:spLocks noChangeShapeType="1"/>
          </p:cNvSpPr>
          <p:nvPr/>
        </p:nvSpPr>
        <p:spPr bwMode="auto">
          <a:xfrm>
            <a:off x="6529388" y="376078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Text Box 29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25602" name="Object 30"/>
          <p:cNvGraphicFramePr>
            <a:graphicFrameLocks noChangeAspect="1"/>
          </p:cNvGraphicFramePr>
          <p:nvPr/>
        </p:nvGraphicFramePr>
        <p:xfrm>
          <a:off x="2232025" y="5187950"/>
          <a:ext cx="2468563" cy="1116013"/>
        </p:xfrm>
        <a:graphic>
          <a:graphicData uri="http://schemas.openxmlformats.org/presentationml/2006/ole">
            <p:oleObj spid="_x0000_s25602" name="Equation" r:id="rId4" imgW="927000" imgH="419040" progId="Equation.3">
              <p:embed/>
            </p:oleObj>
          </a:graphicData>
        </a:graphic>
      </p:graphicFrame>
      <p:graphicFrame>
        <p:nvGraphicFramePr>
          <p:cNvPr id="25603" name="Object 31"/>
          <p:cNvGraphicFramePr>
            <a:graphicFrameLocks noChangeAspect="1"/>
          </p:cNvGraphicFramePr>
          <p:nvPr/>
        </p:nvGraphicFramePr>
        <p:xfrm>
          <a:off x="5072063" y="5207000"/>
          <a:ext cx="2736850" cy="1157288"/>
        </p:xfrm>
        <a:graphic>
          <a:graphicData uri="http://schemas.openxmlformats.org/presentationml/2006/ole">
            <p:oleObj spid="_x0000_s25603" name="Equation" r:id="rId5" imgW="927000" imgH="393480" progId="Equation.3">
              <p:embed/>
            </p:oleObj>
          </a:graphicData>
        </a:graphic>
      </p:graphicFrame>
      <p:sp>
        <p:nvSpPr>
          <p:cNvPr id="25614" name="Text Box 32"/>
          <p:cNvSpPr txBox="1">
            <a:spLocks noChangeArrowheads="1"/>
          </p:cNvSpPr>
          <p:nvPr/>
        </p:nvSpPr>
        <p:spPr bwMode="auto">
          <a:xfrm>
            <a:off x="838200" y="5362575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/>
              <a:t>Slope:</a:t>
            </a:r>
            <a:endParaRPr lang="en-US"/>
          </a:p>
        </p:txBody>
      </p:sp>
      <p:sp>
        <p:nvSpPr>
          <p:cNvPr id="25615" name="Text Box 33"/>
          <p:cNvSpPr txBox="1">
            <a:spLocks noChangeArrowheads="1"/>
          </p:cNvSpPr>
          <p:nvPr/>
        </p:nvSpPr>
        <p:spPr bwMode="auto">
          <a:xfrm>
            <a:off x="304800" y="76200"/>
            <a:ext cx="84629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/>
              <a:t>Hydrologic Slope (Flow Direction Tool)</a:t>
            </a:r>
          </a:p>
          <a:p>
            <a:pPr eaLnBrk="0" hangingPunct="0"/>
            <a:r>
              <a:rPr lang="en-US" sz="4000"/>
              <a:t>	- Direction of Steepest Descent</a:t>
            </a:r>
            <a:endParaRPr lang="en-US"/>
          </a:p>
        </p:txBody>
      </p:sp>
      <p:sp>
        <p:nvSpPr>
          <p:cNvPr id="25616" name="Rectangle 34"/>
          <p:cNvSpPr>
            <a:spLocks noChangeArrowheads="1"/>
          </p:cNvSpPr>
          <p:nvPr/>
        </p:nvSpPr>
        <p:spPr bwMode="auto">
          <a:xfrm>
            <a:off x="5068888" y="5181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35"/>
          <p:cNvSpPr>
            <a:spLocks noChangeShapeType="1"/>
          </p:cNvSpPr>
          <p:nvPr/>
        </p:nvSpPr>
        <p:spPr bwMode="auto">
          <a:xfrm>
            <a:off x="5243513" y="1874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36"/>
          <p:cNvSpPr>
            <a:spLocks noChangeShapeType="1"/>
          </p:cNvSpPr>
          <p:nvPr/>
        </p:nvSpPr>
        <p:spPr bwMode="auto">
          <a:xfrm>
            <a:off x="6091238" y="1871663"/>
            <a:ext cx="47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37"/>
          <p:cNvSpPr>
            <a:spLocks noChangeShapeType="1"/>
          </p:cNvSpPr>
          <p:nvPr/>
        </p:nvSpPr>
        <p:spPr bwMode="auto">
          <a:xfrm>
            <a:off x="5905500" y="19653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Text Box 38"/>
          <p:cNvSpPr txBox="1">
            <a:spLocks noChangeArrowheads="1"/>
          </p:cNvSpPr>
          <p:nvPr/>
        </p:nvSpPr>
        <p:spPr bwMode="auto">
          <a:xfrm>
            <a:off x="5499100" y="1481138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30</a:t>
            </a:r>
          </a:p>
        </p:txBody>
      </p:sp>
      <p:sp>
        <p:nvSpPr>
          <p:cNvPr id="25621" name="Line 39"/>
          <p:cNvSpPr>
            <a:spLocks noChangeShapeType="1"/>
          </p:cNvSpPr>
          <p:nvPr/>
        </p:nvSpPr>
        <p:spPr bwMode="auto">
          <a:xfrm flipH="1">
            <a:off x="5241925" y="1965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2743200" y="1646238"/>
            <a:ext cx="3497263" cy="3382962"/>
            <a:chOff x="2261" y="1517"/>
            <a:chExt cx="1149" cy="1094"/>
          </a:xfrm>
        </p:grpSpPr>
        <p:sp>
          <p:nvSpPr>
            <p:cNvPr id="68613" name="Rectangle 3"/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32</a:t>
              </a:r>
            </a:p>
          </p:txBody>
        </p:sp>
        <p:sp>
          <p:nvSpPr>
            <p:cNvPr id="68614" name="Rectangle 4"/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16</a:t>
              </a:r>
            </a:p>
          </p:txBody>
        </p:sp>
        <p:sp>
          <p:nvSpPr>
            <p:cNvPr id="68615" name="Rectangle 5"/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</a:t>
              </a:r>
            </a:p>
          </p:txBody>
        </p:sp>
        <p:sp>
          <p:nvSpPr>
            <p:cNvPr id="68616" name="Rectangle 6"/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64</a:t>
              </a:r>
            </a:p>
          </p:txBody>
        </p:sp>
        <p:sp>
          <p:nvSpPr>
            <p:cNvPr id="68617" name="Rectangle 7"/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800" b="1"/>
            </a:p>
          </p:txBody>
        </p:sp>
        <p:sp>
          <p:nvSpPr>
            <p:cNvPr id="68618" name="Rectangle 8"/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</a:t>
              </a:r>
            </a:p>
          </p:txBody>
        </p:sp>
        <p:grpSp>
          <p:nvGrpSpPr>
            <p:cNvPr id="68619" name="Group 9"/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68628" name="Rectangle 10"/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128</a:t>
                </a:r>
              </a:p>
            </p:txBody>
          </p:sp>
          <p:sp>
            <p:nvSpPr>
              <p:cNvPr id="68629" name="Rectangle 11"/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</a:t>
                </a:r>
              </a:p>
            </p:txBody>
          </p:sp>
          <p:sp>
            <p:nvSpPr>
              <p:cNvPr id="68630" name="Rectangle 12"/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2</a:t>
                </a:r>
              </a:p>
            </p:txBody>
          </p:sp>
        </p:grpSp>
        <p:sp>
          <p:nvSpPr>
            <p:cNvPr id="68620" name="Line 13"/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Line 14"/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Line 15"/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Line 16"/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17"/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5" name="Line 18"/>
            <p:cNvSpPr>
              <a:spLocks noChangeShapeType="1"/>
            </p:cNvSpPr>
            <p:nvPr/>
          </p:nvSpPr>
          <p:spPr bwMode="auto">
            <a:xfrm rot="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6" name="Line 19"/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7" name="Line 20"/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1" name="Text Box 21"/>
          <p:cNvSpPr txBox="1">
            <a:spLocks noChangeArrowheads="1"/>
          </p:cNvSpPr>
          <p:nvPr/>
        </p:nvSpPr>
        <p:spPr bwMode="auto">
          <a:xfrm>
            <a:off x="1447800" y="533400"/>
            <a:ext cx="7072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/>
              <a:t>Eight Direction Pour Point Model</a:t>
            </a:r>
            <a:endParaRPr lang="en-US"/>
          </a:p>
        </p:txBody>
      </p:sp>
      <p:sp>
        <p:nvSpPr>
          <p:cNvPr id="68612" name="Text Box 22"/>
          <p:cNvSpPr txBox="1">
            <a:spLocks noChangeArrowheads="1"/>
          </p:cNvSpPr>
          <p:nvPr/>
        </p:nvSpPr>
        <p:spPr bwMode="auto">
          <a:xfrm>
            <a:off x="2286000" y="5486400"/>
            <a:ext cx="3976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/>
              <a:t>ESRI Direction encoding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 noChangeAspect="1"/>
          </p:cNvGrpSpPr>
          <p:nvPr/>
        </p:nvGrpSpPr>
        <p:grpSpPr bwMode="auto">
          <a:xfrm>
            <a:off x="796925" y="1009650"/>
            <a:ext cx="7562850" cy="5081588"/>
            <a:chOff x="926" y="624"/>
            <a:chExt cx="3666" cy="2464"/>
          </a:xfrm>
        </p:grpSpPr>
        <p:pic>
          <p:nvPicPr>
            <p:cNvPr id="6963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37" name="Line 4"/>
            <p:cNvSpPr>
              <a:spLocks noChangeAspect="1" noChangeShapeType="1"/>
            </p:cNvSpPr>
            <p:nvPr/>
          </p:nvSpPr>
          <p:spPr bwMode="auto">
            <a:xfrm>
              <a:off x="258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8" name="Line 5"/>
            <p:cNvSpPr>
              <a:spLocks noChangeAspect="1" noChangeShapeType="1"/>
            </p:cNvSpPr>
            <p:nvPr/>
          </p:nvSpPr>
          <p:spPr bwMode="auto">
            <a:xfrm>
              <a:off x="2792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9" name="Line 6"/>
            <p:cNvSpPr>
              <a:spLocks noChangeAspect="1" noChangeShapeType="1"/>
            </p:cNvSpPr>
            <p:nvPr/>
          </p:nvSpPr>
          <p:spPr bwMode="auto">
            <a:xfrm>
              <a:off x="299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0" name="Line 7"/>
            <p:cNvSpPr>
              <a:spLocks noChangeAspect="1" noChangeShapeType="1"/>
            </p:cNvSpPr>
            <p:nvPr/>
          </p:nvSpPr>
          <p:spPr bwMode="auto">
            <a:xfrm>
              <a:off x="320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1" name="Line 8"/>
            <p:cNvSpPr>
              <a:spLocks noChangeAspect="1" noChangeShapeType="1"/>
            </p:cNvSpPr>
            <p:nvPr/>
          </p:nvSpPr>
          <p:spPr bwMode="auto">
            <a:xfrm>
              <a:off x="3416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2" name="Line 9"/>
            <p:cNvSpPr>
              <a:spLocks noChangeAspect="1" noChangeShapeType="1"/>
            </p:cNvSpPr>
            <p:nvPr/>
          </p:nvSpPr>
          <p:spPr bwMode="auto">
            <a:xfrm>
              <a:off x="362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3" name="Line 10"/>
            <p:cNvSpPr>
              <a:spLocks noChangeAspect="1" noChangeShapeType="1"/>
            </p:cNvSpPr>
            <p:nvPr/>
          </p:nvSpPr>
          <p:spPr bwMode="auto">
            <a:xfrm>
              <a:off x="3824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4" name="Line 11"/>
            <p:cNvSpPr>
              <a:spLocks noChangeAspect="1" noChangeShapeType="1"/>
            </p:cNvSpPr>
            <p:nvPr/>
          </p:nvSpPr>
          <p:spPr bwMode="auto">
            <a:xfrm>
              <a:off x="4032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5" name="Line 12"/>
            <p:cNvSpPr>
              <a:spLocks noChangeAspect="1" noChangeShapeType="1"/>
            </p:cNvSpPr>
            <p:nvPr/>
          </p:nvSpPr>
          <p:spPr bwMode="auto">
            <a:xfrm>
              <a:off x="1760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6" name="Line 13"/>
            <p:cNvSpPr>
              <a:spLocks noChangeAspect="1" noChangeShapeType="1"/>
            </p:cNvSpPr>
            <p:nvPr/>
          </p:nvSpPr>
          <p:spPr bwMode="auto">
            <a:xfrm>
              <a:off x="1968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7" name="Line 14"/>
            <p:cNvSpPr>
              <a:spLocks noChangeAspect="1" noChangeShapeType="1"/>
            </p:cNvSpPr>
            <p:nvPr/>
          </p:nvSpPr>
          <p:spPr bwMode="auto">
            <a:xfrm>
              <a:off x="2168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8" name="Line 15"/>
            <p:cNvSpPr>
              <a:spLocks noChangeAspect="1" noChangeShapeType="1"/>
            </p:cNvSpPr>
            <p:nvPr/>
          </p:nvSpPr>
          <p:spPr bwMode="auto">
            <a:xfrm>
              <a:off x="237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9" name="Line 16"/>
            <p:cNvSpPr>
              <a:spLocks noChangeAspect="1" noChangeShapeType="1"/>
            </p:cNvSpPr>
            <p:nvPr/>
          </p:nvSpPr>
          <p:spPr bwMode="auto">
            <a:xfrm>
              <a:off x="93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0" name="Line 17"/>
            <p:cNvSpPr>
              <a:spLocks noChangeAspect="1" noChangeShapeType="1"/>
            </p:cNvSpPr>
            <p:nvPr/>
          </p:nvSpPr>
          <p:spPr bwMode="auto">
            <a:xfrm>
              <a:off x="114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1" name="Line 18"/>
            <p:cNvSpPr>
              <a:spLocks noChangeAspect="1" noChangeShapeType="1"/>
            </p:cNvSpPr>
            <p:nvPr/>
          </p:nvSpPr>
          <p:spPr bwMode="auto">
            <a:xfrm>
              <a:off x="134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2" name="Line 19"/>
            <p:cNvSpPr>
              <a:spLocks noChangeAspect="1" noChangeShapeType="1"/>
            </p:cNvSpPr>
            <p:nvPr/>
          </p:nvSpPr>
          <p:spPr bwMode="auto">
            <a:xfrm>
              <a:off x="155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3" name="Line 20"/>
            <p:cNvSpPr>
              <a:spLocks noChangeAspect="1" noChangeShapeType="1"/>
            </p:cNvSpPr>
            <p:nvPr/>
          </p:nvSpPr>
          <p:spPr bwMode="auto">
            <a:xfrm>
              <a:off x="423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4" name="Line 21"/>
            <p:cNvSpPr>
              <a:spLocks noChangeAspect="1" noChangeShapeType="1"/>
            </p:cNvSpPr>
            <p:nvPr/>
          </p:nvSpPr>
          <p:spPr bwMode="auto">
            <a:xfrm>
              <a:off x="444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5" name="Line 22"/>
            <p:cNvSpPr>
              <a:spLocks noChangeAspect="1" noChangeShapeType="1"/>
            </p:cNvSpPr>
            <p:nvPr/>
          </p:nvSpPr>
          <p:spPr bwMode="auto">
            <a:xfrm>
              <a:off x="936" y="27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6" name="Line 23"/>
            <p:cNvSpPr>
              <a:spLocks noChangeAspect="1" noChangeShapeType="1"/>
            </p:cNvSpPr>
            <p:nvPr/>
          </p:nvSpPr>
          <p:spPr bwMode="auto">
            <a:xfrm>
              <a:off x="936" y="256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7" name="Line 24"/>
            <p:cNvSpPr>
              <a:spLocks noChangeAspect="1" noChangeShapeType="1"/>
            </p:cNvSpPr>
            <p:nvPr/>
          </p:nvSpPr>
          <p:spPr bwMode="auto">
            <a:xfrm>
              <a:off x="936" y="235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8" name="Line 25"/>
            <p:cNvSpPr>
              <a:spLocks noChangeAspect="1" noChangeShapeType="1"/>
            </p:cNvSpPr>
            <p:nvPr/>
          </p:nvSpPr>
          <p:spPr bwMode="auto">
            <a:xfrm>
              <a:off x="944" y="2144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9" name="Line 26"/>
            <p:cNvSpPr>
              <a:spLocks noChangeAspect="1" noChangeShapeType="1"/>
            </p:cNvSpPr>
            <p:nvPr/>
          </p:nvSpPr>
          <p:spPr bwMode="auto">
            <a:xfrm>
              <a:off x="936" y="29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0" name="Line 27"/>
            <p:cNvSpPr>
              <a:spLocks noChangeAspect="1" noChangeShapeType="1"/>
            </p:cNvSpPr>
            <p:nvPr/>
          </p:nvSpPr>
          <p:spPr bwMode="auto">
            <a:xfrm>
              <a:off x="944" y="17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1" name="Line 28"/>
            <p:cNvSpPr>
              <a:spLocks noChangeAspect="1" noChangeShapeType="1"/>
            </p:cNvSpPr>
            <p:nvPr/>
          </p:nvSpPr>
          <p:spPr bwMode="auto">
            <a:xfrm>
              <a:off x="944" y="152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2" name="Line 29"/>
            <p:cNvSpPr>
              <a:spLocks noChangeAspect="1" noChangeShapeType="1"/>
            </p:cNvSpPr>
            <p:nvPr/>
          </p:nvSpPr>
          <p:spPr bwMode="auto">
            <a:xfrm>
              <a:off x="944" y="132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3" name="Line 30"/>
            <p:cNvSpPr>
              <a:spLocks noChangeAspect="1" noChangeShapeType="1"/>
            </p:cNvSpPr>
            <p:nvPr/>
          </p:nvSpPr>
          <p:spPr bwMode="auto">
            <a:xfrm>
              <a:off x="944" y="11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4" name="Line 31"/>
            <p:cNvSpPr>
              <a:spLocks noChangeAspect="1" noChangeShapeType="1"/>
            </p:cNvSpPr>
            <p:nvPr/>
          </p:nvSpPr>
          <p:spPr bwMode="auto">
            <a:xfrm>
              <a:off x="944" y="19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5" name="Line 32"/>
            <p:cNvSpPr>
              <a:spLocks noChangeAspect="1" noChangeShapeType="1"/>
            </p:cNvSpPr>
            <p:nvPr/>
          </p:nvSpPr>
          <p:spPr bwMode="auto">
            <a:xfrm>
              <a:off x="936" y="7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6" name="Line 33"/>
            <p:cNvSpPr>
              <a:spLocks noChangeAspect="1" noChangeShapeType="1"/>
            </p:cNvSpPr>
            <p:nvPr/>
          </p:nvSpPr>
          <p:spPr bwMode="auto">
            <a:xfrm>
              <a:off x="936" y="9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7" name="Line 34"/>
            <p:cNvSpPr>
              <a:spLocks noChangeAspect="1" noChangeShapeType="1"/>
            </p:cNvSpPr>
            <p:nvPr/>
          </p:nvSpPr>
          <p:spPr bwMode="auto">
            <a:xfrm flipH="1">
              <a:off x="3104" y="1624"/>
              <a:ext cx="200" cy="21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8" name="Line 35"/>
            <p:cNvSpPr>
              <a:spLocks noChangeAspect="1" noChangeShapeType="1"/>
            </p:cNvSpPr>
            <p:nvPr/>
          </p:nvSpPr>
          <p:spPr bwMode="auto">
            <a:xfrm>
              <a:off x="3304" y="1624"/>
              <a:ext cx="0" cy="2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9" name="Line 36"/>
            <p:cNvSpPr>
              <a:spLocks noChangeAspect="1"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0" name="Text Box 37"/>
            <p:cNvSpPr txBox="1">
              <a:spLocks noChangeAspect="1" noChangeArrowheads="1"/>
            </p:cNvSpPr>
            <p:nvPr/>
          </p:nvSpPr>
          <p:spPr bwMode="auto">
            <a:xfrm>
              <a:off x="3112" y="1248"/>
              <a:ext cx="472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69635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282575"/>
            <a:ext cx="7772400" cy="752475"/>
          </a:xfrm>
        </p:spPr>
        <p:txBody>
          <a:bodyPr/>
          <a:lstStyle/>
          <a:p>
            <a:pPr eaLnBrk="1" hangingPunct="1"/>
            <a:r>
              <a:rPr lang="en-CA" sz="3600" b="1" smtClean="0">
                <a:solidFill>
                  <a:srgbClr val="003399"/>
                </a:solidFill>
                <a:latin typeface="Arial" pitchFamily="34" charset="0"/>
              </a:rPr>
              <a:t>Limitation due to 8 grid directions.</a:t>
            </a:r>
            <a:endParaRPr lang="en-US" sz="3600" b="1" smtClean="0">
              <a:solidFill>
                <a:srgbClr val="0033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321175" y="914400"/>
          <a:ext cx="4186238" cy="4643438"/>
        </p:xfrm>
        <a:graphic>
          <a:graphicData uri="http://schemas.openxmlformats.org/presentationml/2006/ole">
            <p:oleObj spid="_x0000_s26626" name="Picture" r:id="rId3" imgW="2790720" imgH="3095640" progId="Word.Picture.8">
              <p:embed/>
            </p:oleObj>
          </a:graphicData>
        </a:graphic>
      </p:graphicFrame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803400" y="165100"/>
            <a:ext cx="408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grpSp>
        <p:nvGrpSpPr>
          <p:cNvPr id="26628" name="Group 4"/>
          <p:cNvGrpSpPr>
            <a:grpSpLocks noChangeAspect="1"/>
          </p:cNvGrpSpPr>
          <p:nvPr/>
        </p:nvGrpSpPr>
        <p:grpSpPr bwMode="auto">
          <a:xfrm>
            <a:off x="327025" y="1838325"/>
            <a:ext cx="3903663" cy="3579813"/>
            <a:chOff x="518" y="1530"/>
            <a:chExt cx="2031" cy="1863"/>
          </a:xfrm>
        </p:grpSpPr>
        <p:pic>
          <p:nvPicPr>
            <p:cNvPr id="2663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8824" t="-1195" r="668" b="55"/>
            <a:stretch>
              <a:fillRect/>
            </a:stretch>
          </p:blipFill>
          <p:spPr bwMode="auto">
            <a:xfrm>
              <a:off x="518" y="1530"/>
              <a:ext cx="2031" cy="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1" name="Line 6"/>
            <p:cNvSpPr>
              <a:spLocks noChangeAspect="1" noChangeShapeType="1"/>
            </p:cNvSpPr>
            <p:nvPr/>
          </p:nvSpPr>
          <p:spPr bwMode="auto">
            <a:xfrm flipH="1" flipV="1">
              <a:off x="1465" y="1925"/>
              <a:ext cx="699" cy="11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190500" y="5591175"/>
            <a:ext cx="8953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 (</a:t>
            </a:r>
            <a:r>
              <a:rPr lang="en-US" sz="1800" u="sng">
                <a:solidFill>
                  <a:srgbClr val="003399"/>
                </a:solidFill>
                <a:latin typeface="MS Sans Serif"/>
              </a:rPr>
              <a:t>http://www.engineering.usu.edu/cee/faculty/dtarb/dinf.pdf</a:t>
            </a:r>
            <a:r>
              <a:rPr lang="en-US" sz="18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165225" y="928688"/>
          <a:ext cx="3314700" cy="4329112"/>
        </p:xfrm>
        <a:graphic>
          <a:graphicData uri="http://schemas.openxmlformats.org/presentationml/2006/ole">
            <p:oleObj spid="_x0000_s27650" name="Picture" r:id="rId3" imgW="2209680" imgH="2886120" progId="Word.Picture.8">
              <p:embed/>
            </p:oleObj>
          </a:graphicData>
        </a:graphic>
      </p:graphicFrame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2451100" y="393700"/>
            <a:ext cx="408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0" y="56007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If </a:t>
            </a:r>
            <a:r>
              <a:rPr lang="en-US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does not fit within the triangle the angle is chosen along the steepest edge or diagonal resulting in a slope and direction equivalent to D8 </a:t>
            </a:r>
            <a:r>
              <a:rPr lang="en-US"/>
              <a:t> </a:t>
            </a:r>
          </a:p>
        </p:txBody>
      </p:sp>
      <p:graphicFrame>
        <p:nvGraphicFramePr>
          <p:cNvPr id="27651" name="Object 5"/>
          <p:cNvGraphicFramePr>
            <a:graphicFrameLocks noChangeAspect="1"/>
          </p:cNvGraphicFramePr>
          <p:nvPr/>
        </p:nvGraphicFramePr>
        <p:xfrm>
          <a:off x="5534025" y="2865438"/>
          <a:ext cx="2386013" cy="965200"/>
        </p:xfrm>
        <a:graphic>
          <a:graphicData uri="http://schemas.openxmlformats.org/presentationml/2006/ole">
            <p:oleObj spid="_x0000_s27651" name="Equation" r:id="rId4" imgW="1193760" imgH="482400" progId="Equation.3">
              <p:embed/>
            </p:oleObj>
          </a:graphicData>
        </a:graphic>
      </p:graphicFrame>
      <p:sp>
        <p:nvSpPr>
          <p:cNvPr id="27655" name="Line 6"/>
          <p:cNvSpPr>
            <a:spLocks noChangeShapeType="1"/>
          </p:cNvSpPr>
          <p:nvPr/>
        </p:nvSpPr>
        <p:spPr bwMode="auto">
          <a:xfrm>
            <a:off x="4400550" y="4162425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4400550" y="3067050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4838700" y="3067050"/>
            <a:ext cx="0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4648200" y="3400425"/>
            <a:ext cx="4286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</a:t>
            </a:r>
          </a:p>
        </p:txBody>
      </p:sp>
      <p:graphicFrame>
        <p:nvGraphicFramePr>
          <p:cNvPr id="27652" name="Object 10"/>
          <p:cNvGraphicFramePr>
            <a:graphicFrameLocks noChangeAspect="1"/>
          </p:cNvGraphicFramePr>
          <p:nvPr/>
        </p:nvGraphicFramePr>
        <p:xfrm>
          <a:off x="4740275" y="4235450"/>
          <a:ext cx="3706813" cy="1065213"/>
        </p:xfrm>
        <a:graphic>
          <a:graphicData uri="http://schemas.openxmlformats.org/presentationml/2006/ole">
            <p:oleObj spid="_x0000_s27652" name="Equation" r:id="rId5" imgW="185400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Line 2"/>
          <p:cNvSpPr>
            <a:spLocks noChangeShapeType="1"/>
          </p:cNvSpPr>
          <p:nvPr/>
        </p:nvSpPr>
        <p:spPr bwMode="auto">
          <a:xfrm>
            <a:off x="2016125" y="1716088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AutoShape 3"/>
          <p:cNvSpPr>
            <a:spLocks noChangeArrowheads="1"/>
          </p:cNvSpPr>
          <p:nvPr/>
        </p:nvSpPr>
        <p:spPr bwMode="auto">
          <a:xfrm>
            <a:off x="1998663" y="2638425"/>
            <a:ext cx="933450" cy="990600"/>
          </a:xfrm>
          <a:prstGeom prst="rtTriangle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3248025" y="0"/>
            <a:ext cx="284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/>
              <a:t>D</a:t>
            </a:r>
            <a:r>
              <a:rPr lang="en-US" sz="4000">
                <a:cs typeface="Times New Roman" pitchFamily="18" charset="0"/>
              </a:rPr>
              <a:t>∞</a:t>
            </a:r>
            <a:r>
              <a:rPr lang="en-US" sz="4000"/>
              <a:t> Example</a:t>
            </a:r>
          </a:p>
        </p:txBody>
      </p:sp>
      <p:grpSp>
        <p:nvGrpSpPr>
          <p:cNvPr id="28680" name="Group 6"/>
          <p:cNvGrpSpPr>
            <a:grpSpLocks/>
          </p:cNvGrpSpPr>
          <p:nvPr/>
        </p:nvGrpSpPr>
        <p:grpSpPr bwMode="auto">
          <a:xfrm>
            <a:off x="735013" y="561975"/>
            <a:ext cx="854075" cy="585788"/>
            <a:chOff x="1440" y="928"/>
            <a:chExt cx="538" cy="369"/>
          </a:xfrm>
        </p:grpSpPr>
        <p:sp>
          <p:nvSpPr>
            <p:cNvPr id="28714" name="Line 7"/>
            <p:cNvSpPr>
              <a:spLocks noChangeShapeType="1"/>
            </p:cNvSpPr>
            <p:nvPr/>
          </p:nvSpPr>
          <p:spPr bwMode="auto">
            <a:xfrm>
              <a:off x="1441" y="117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Line 8"/>
            <p:cNvSpPr>
              <a:spLocks noChangeShapeType="1"/>
            </p:cNvSpPr>
            <p:nvPr/>
          </p:nvSpPr>
          <p:spPr bwMode="auto">
            <a:xfrm>
              <a:off x="1975" y="1174"/>
              <a:ext cx="3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6" name="Line 9"/>
            <p:cNvSpPr>
              <a:spLocks noChangeShapeType="1"/>
            </p:cNvSpPr>
            <p:nvPr/>
          </p:nvSpPr>
          <p:spPr bwMode="auto">
            <a:xfrm>
              <a:off x="1858" y="123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7" name="Text Box 10"/>
            <p:cNvSpPr txBox="1">
              <a:spLocks noChangeArrowheads="1"/>
            </p:cNvSpPr>
            <p:nvPr/>
          </p:nvSpPr>
          <p:spPr bwMode="auto">
            <a:xfrm>
              <a:off x="1602" y="928"/>
              <a:ext cx="3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/>
                <a:t>30</a:t>
              </a:r>
            </a:p>
          </p:txBody>
        </p:sp>
        <p:sp>
          <p:nvSpPr>
            <p:cNvPr id="28718" name="Line 11"/>
            <p:cNvSpPr>
              <a:spLocks noChangeShapeType="1"/>
            </p:cNvSpPr>
            <p:nvPr/>
          </p:nvSpPr>
          <p:spPr bwMode="auto">
            <a:xfrm flipH="1">
              <a:off x="1440" y="1233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1" name="Text Box 12"/>
          <p:cNvSpPr txBox="1">
            <a:spLocks noChangeArrowheads="1"/>
          </p:cNvSpPr>
          <p:nvPr/>
        </p:nvSpPr>
        <p:spPr bwMode="auto">
          <a:xfrm>
            <a:off x="1597025" y="212407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28682" name="Text Box 13"/>
          <p:cNvSpPr txBox="1">
            <a:spLocks noChangeArrowheads="1"/>
          </p:cNvSpPr>
          <p:nvPr/>
        </p:nvSpPr>
        <p:spPr bwMode="auto">
          <a:xfrm>
            <a:off x="1555750" y="307657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28683" name="Text Box 14"/>
          <p:cNvSpPr txBox="1">
            <a:spLocks noChangeArrowheads="1"/>
          </p:cNvSpPr>
          <p:nvPr/>
        </p:nvSpPr>
        <p:spPr bwMode="auto">
          <a:xfrm>
            <a:off x="2486025" y="3068638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8</a:t>
            </a:r>
            <a:endParaRPr lang="en-US"/>
          </a:p>
        </p:txBody>
      </p:sp>
      <p:graphicFrame>
        <p:nvGraphicFramePr>
          <p:cNvPr id="275471" name="Object 15"/>
          <p:cNvGraphicFramePr>
            <a:graphicFrameLocks noChangeAspect="1"/>
          </p:cNvGraphicFramePr>
          <p:nvPr/>
        </p:nvGraphicFramePr>
        <p:xfrm>
          <a:off x="4291013" y="1419225"/>
          <a:ext cx="3351212" cy="1879600"/>
        </p:xfrm>
        <a:graphic>
          <a:graphicData uri="http://schemas.openxmlformats.org/presentationml/2006/ole">
            <p:oleObj spid="_x0000_s28674" name="Equation" r:id="rId3" imgW="1676160" imgH="939600" progId="Equation.3">
              <p:embed/>
            </p:oleObj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43075" y="2638425"/>
            <a:ext cx="831850" cy="2255838"/>
            <a:chOff x="1068" y="1662"/>
            <a:chExt cx="524" cy="1421"/>
          </a:xfrm>
        </p:grpSpPr>
        <p:sp>
          <p:nvSpPr>
            <p:cNvPr id="28708" name="Arc 17"/>
            <p:cNvSpPr>
              <a:spLocks/>
            </p:cNvSpPr>
            <p:nvPr/>
          </p:nvSpPr>
          <p:spPr bwMode="auto">
            <a:xfrm flipV="1">
              <a:off x="1233" y="1662"/>
              <a:ext cx="292" cy="1131"/>
            </a:xfrm>
            <a:custGeom>
              <a:avLst/>
              <a:gdLst>
                <a:gd name="T0" fmla="*/ 0 w 6214"/>
                <a:gd name="T1" fmla="*/ 0 h 21600"/>
                <a:gd name="T2" fmla="*/ 1 w 6214"/>
                <a:gd name="T3" fmla="*/ 0 h 21600"/>
                <a:gd name="T4" fmla="*/ 0 w 6214"/>
                <a:gd name="T5" fmla="*/ 3 h 21600"/>
                <a:gd name="T6" fmla="*/ 0 60000 65536"/>
                <a:gd name="T7" fmla="*/ 0 60000 65536"/>
                <a:gd name="T8" fmla="*/ 0 60000 65536"/>
                <a:gd name="T9" fmla="*/ 0 w 6214"/>
                <a:gd name="T10" fmla="*/ 0 h 21600"/>
                <a:gd name="T11" fmla="*/ 6214 w 62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14" h="21600" fill="none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</a:path>
                <a:path w="6214" h="21600" stroke="0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709" name="Group 18"/>
            <p:cNvGrpSpPr>
              <a:grpSpLocks/>
            </p:cNvGrpSpPr>
            <p:nvPr/>
          </p:nvGrpSpPr>
          <p:grpSpPr bwMode="auto">
            <a:xfrm>
              <a:off x="1068" y="1663"/>
              <a:ext cx="524" cy="1420"/>
              <a:chOff x="1068" y="1663"/>
              <a:chExt cx="524" cy="1420"/>
            </a:xfrm>
          </p:grpSpPr>
          <p:sp>
            <p:nvSpPr>
              <p:cNvPr id="28710" name="Line 19"/>
              <p:cNvSpPr>
                <a:spLocks noChangeShapeType="1"/>
              </p:cNvSpPr>
              <p:nvPr/>
            </p:nvSpPr>
            <p:spPr bwMode="auto">
              <a:xfrm>
                <a:off x="1229" y="1663"/>
                <a:ext cx="7" cy="1236"/>
              </a:xfrm>
              <a:prstGeom prst="line">
                <a:avLst/>
              </a:prstGeom>
              <a:noFill/>
              <a:ln w="9525">
                <a:solidFill>
                  <a:srgbClr val="33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711" name="Group 20"/>
              <p:cNvGrpSpPr>
                <a:grpSpLocks/>
              </p:cNvGrpSpPr>
              <p:nvPr/>
            </p:nvGrpSpPr>
            <p:grpSpPr bwMode="auto">
              <a:xfrm>
                <a:off x="1068" y="1663"/>
                <a:ext cx="524" cy="1420"/>
                <a:chOff x="1068" y="1663"/>
                <a:chExt cx="524" cy="1420"/>
              </a:xfrm>
            </p:grpSpPr>
            <p:sp>
              <p:nvSpPr>
                <p:cNvPr id="28712" name="Line 21"/>
                <p:cNvSpPr>
                  <a:spLocks noChangeShapeType="1"/>
                </p:cNvSpPr>
                <p:nvPr/>
              </p:nvSpPr>
              <p:spPr bwMode="auto">
                <a:xfrm>
                  <a:off x="1230" y="1663"/>
                  <a:ext cx="362" cy="124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68" y="2795"/>
                  <a:ext cx="5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14.9</a:t>
                  </a:r>
                  <a:r>
                    <a:rPr lang="en-US" baseline="30000">
                      <a:solidFill>
                        <a:srgbClr val="FF0000"/>
                      </a:solidFill>
                    </a:rPr>
                    <a:t>o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55638" y="1155700"/>
            <a:ext cx="3063875" cy="3417888"/>
            <a:chOff x="413" y="728"/>
            <a:chExt cx="1930" cy="2153"/>
          </a:xfrm>
        </p:grpSpPr>
        <p:sp>
          <p:nvSpPr>
            <p:cNvPr id="28705" name="Line 24"/>
            <p:cNvSpPr>
              <a:spLocks noChangeShapeType="1"/>
            </p:cNvSpPr>
            <p:nvPr/>
          </p:nvSpPr>
          <p:spPr bwMode="auto">
            <a:xfrm>
              <a:off x="1230" y="1657"/>
              <a:ext cx="1113" cy="0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Arc 25"/>
            <p:cNvSpPr>
              <a:spLocks/>
            </p:cNvSpPr>
            <p:nvPr/>
          </p:nvSpPr>
          <p:spPr bwMode="auto">
            <a:xfrm flipV="1">
              <a:off x="413" y="728"/>
              <a:ext cx="1712" cy="1901"/>
            </a:xfrm>
            <a:custGeom>
              <a:avLst/>
              <a:gdLst>
                <a:gd name="T0" fmla="*/ 3 w 43195"/>
                <a:gd name="T1" fmla="*/ 2 h 43200"/>
                <a:gd name="T2" fmla="*/ 2 w 43195"/>
                <a:gd name="T3" fmla="*/ 0 h 43200"/>
                <a:gd name="T4" fmla="*/ 1 w 43195"/>
                <a:gd name="T5" fmla="*/ 2 h 432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43200"/>
                <a:gd name="T11" fmla="*/ 43195 w 431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43200" fill="none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</a:path>
                <a:path w="43195" h="43200" stroke="0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Text Box 26"/>
            <p:cNvSpPr txBox="1">
              <a:spLocks noChangeArrowheads="1"/>
            </p:cNvSpPr>
            <p:nvPr/>
          </p:nvSpPr>
          <p:spPr bwMode="auto">
            <a:xfrm>
              <a:off x="420" y="2593"/>
              <a:ext cx="6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284.9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68775" y="3900488"/>
            <a:ext cx="3759200" cy="1503362"/>
            <a:chOff x="2626" y="2457"/>
            <a:chExt cx="2368" cy="947"/>
          </a:xfrm>
        </p:grpSpPr>
        <p:graphicFrame>
          <p:nvGraphicFramePr>
            <p:cNvPr id="28675" name="Object 28"/>
            <p:cNvGraphicFramePr>
              <a:graphicFrameLocks noChangeAspect="1"/>
            </p:cNvGraphicFramePr>
            <p:nvPr/>
          </p:nvGraphicFramePr>
          <p:xfrm>
            <a:off x="2626" y="2457"/>
            <a:ext cx="2368" cy="926"/>
          </p:xfrm>
          <a:graphic>
            <a:graphicData uri="http://schemas.openxmlformats.org/presentationml/2006/ole">
              <p:oleObj spid="_x0000_s28675" name="Equation" r:id="rId4" imgW="1879560" imgH="736560" progId="Equation.3">
                <p:embed/>
              </p:oleObj>
            </a:graphicData>
          </a:graphic>
        </p:graphicFrame>
        <p:sp>
          <p:nvSpPr>
            <p:cNvPr id="28704" name="Rectangle 29"/>
            <p:cNvSpPr>
              <a:spLocks noChangeArrowheads="1"/>
            </p:cNvSpPr>
            <p:nvPr/>
          </p:nvSpPr>
          <p:spPr bwMode="auto">
            <a:xfrm>
              <a:off x="2705" y="3068"/>
              <a:ext cx="712" cy="3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7" name="Line 30"/>
          <p:cNvSpPr>
            <a:spLocks noChangeShapeType="1"/>
          </p:cNvSpPr>
          <p:nvPr/>
        </p:nvSpPr>
        <p:spPr bwMode="auto">
          <a:xfrm>
            <a:off x="1147763" y="1719263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Line 31"/>
          <p:cNvSpPr>
            <a:spLocks noChangeShapeType="1"/>
          </p:cNvSpPr>
          <p:nvPr/>
        </p:nvSpPr>
        <p:spPr bwMode="auto">
          <a:xfrm>
            <a:off x="2903538" y="1701800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Line 32"/>
          <p:cNvSpPr>
            <a:spLocks noChangeShapeType="1"/>
          </p:cNvSpPr>
          <p:nvPr/>
        </p:nvSpPr>
        <p:spPr bwMode="auto">
          <a:xfrm rot="5400000">
            <a:off x="2027238" y="27543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Line 33"/>
          <p:cNvSpPr>
            <a:spLocks noChangeShapeType="1"/>
          </p:cNvSpPr>
          <p:nvPr/>
        </p:nvSpPr>
        <p:spPr bwMode="auto">
          <a:xfrm rot="5400000">
            <a:off x="2011363" y="17764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Line 34"/>
          <p:cNvSpPr>
            <a:spLocks noChangeShapeType="1"/>
          </p:cNvSpPr>
          <p:nvPr/>
        </p:nvSpPr>
        <p:spPr bwMode="auto">
          <a:xfrm rot="5400000">
            <a:off x="2009776" y="83026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692" name="Group 35"/>
          <p:cNvGrpSpPr>
            <a:grpSpLocks/>
          </p:cNvGrpSpPr>
          <p:nvPr/>
        </p:nvGrpSpPr>
        <p:grpSpPr bwMode="auto">
          <a:xfrm>
            <a:off x="727075" y="1254125"/>
            <a:ext cx="2589213" cy="2827338"/>
            <a:chOff x="1877" y="1152"/>
            <a:chExt cx="775" cy="749"/>
          </a:xfrm>
        </p:grpSpPr>
        <p:sp>
          <p:nvSpPr>
            <p:cNvPr id="28695" name="Rectangle 36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28696" name="Rectangle 37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28697" name="Rectangle 38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28698" name="Rectangle 39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28699" name="Rectangle 40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28700" name="Rectangle 41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28701" name="Rectangle 42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28702" name="Rectangle 43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28703" name="Rectangle 44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28693" name="Line 45"/>
          <p:cNvSpPr>
            <a:spLocks noChangeShapeType="1"/>
          </p:cNvSpPr>
          <p:nvPr/>
        </p:nvSpPr>
        <p:spPr bwMode="auto">
          <a:xfrm rot="5400000">
            <a:off x="1052513" y="1755775"/>
            <a:ext cx="1943100" cy="17462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Line 46"/>
          <p:cNvSpPr>
            <a:spLocks noChangeShapeType="1"/>
          </p:cNvSpPr>
          <p:nvPr/>
        </p:nvSpPr>
        <p:spPr bwMode="auto">
          <a:xfrm rot="10800000">
            <a:off x="1163638" y="1701800"/>
            <a:ext cx="1770062" cy="1931988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Grid (raster) data structures</a:t>
            </a:r>
            <a:r>
              <a:rPr lang="en-US" smtClean="0"/>
              <a:t> represent surfaces as an array of grid cells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Raster calculation </a:t>
            </a:r>
            <a:r>
              <a:rPr lang="en-US" smtClean="0"/>
              <a:t>involves algebraic like operations on grids 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Interpolation and Generalization</a:t>
            </a:r>
            <a:r>
              <a:rPr lang="en-US" smtClean="0"/>
              <a:t> is an inherent part of the raster data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Concepts (2)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539875"/>
            <a:ext cx="795655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The elevation surface represented by a grid digital elevation model is used to derive surfaces representing other hydrologic variables of interest such as</a:t>
            </a:r>
          </a:p>
          <a:p>
            <a:pPr lvl="1" eaLnBrk="1" hangingPunct="1"/>
            <a:r>
              <a:rPr lang="en-US" smtClean="0"/>
              <a:t>Slope</a:t>
            </a:r>
          </a:p>
          <a:p>
            <a:pPr lvl="1" eaLnBrk="1" hangingPunct="1"/>
            <a:r>
              <a:rPr lang="en-US" smtClean="0"/>
              <a:t>Drainage area (more details in later classes)</a:t>
            </a:r>
          </a:p>
          <a:p>
            <a:pPr lvl="1" eaLnBrk="1" hangingPunct="1"/>
            <a:r>
              <a:rPr lang="en-US" smtClean="0"/>
              <a:t>Watersheds and channel networks (more details in later classes)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 (3)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eight direction pour point model approximates the surface flow using eight discrete grid directions.</a:t>
            </a:r>
          </a:p>
          <a:p>
            <a:pPr eaLnBrk="1" hangingPunct="1"/>
            <a:r>
              <a:rPr lang="en-US" smtClean="0"/>
              <a:t>The D</a:t>
            </a:r>
            <a:r>
              <a:rPr lang="en-US" smtClean="0">
                <a:sym typeface="Symbol" pitchFamily="18" charset="2"/>
              </a:rPr>
              <a:t> vector surface flow model approximates the surface flow as a flow vector from each grid cell apportioned between down slope grid cells.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76200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smtClean="0"/>
              <a:t>Raster and Vector are two methods of representing geographic data in GIS</a:t>
            </a:r>
          </a:p>
        </p:txBody>
      </p:sp>
      <p:sp>
        <p:nvSpPr>
          <p:cNvPr id="46083" name="Text Box 26"/>
          <p:cNvSpPr txBox="1">
            <a:spLocks noChangeArrowheads="1"/>
          </p:cNvSpPr>
          <p:nvPr/>
        </p:nvSpPr>
        <p:spPr bwMode="auto">
          <a:xfrm>
            <a:off x="685800" y="2438400"/>
            <a:ext cx="7670800" cy="3503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3200"/>
              <a:t>Both represent different ways to</a:t>
            </a:r>
            <a:r>
              <a:rPr lang="en-US" sz="3200">
                <a:solidFill>
                  <a:schemeClr val="accent2"/>
                </a:solidFill>
              </a:rPr>
              <a:t> </a:t>
            </a:r>
            <a:r>
              <a:rPr lang="en-US" sz="3200" b="1">
                <a:solidFill>
                  <a:srgbClr val="FF3300"/>
                </a:solidFill>
              </a:rPr>
              <a:t>encode</a:t>
            </a:r>
            <a:r>
              <a:rPr lang="en-US" sz="3200"/>
              <a:t> and</a:t>
            </a:r>
            <a:r>
              <a:rPr lang="en-US" sz="3200">
                <a:solidFill>
                  <a:schemeClr val="accent2"/>
                </a:solidFill>
              </a:rPr>
              <a:t> </a:t>
            </a:r>
            <a:r>
              <a:rPr lang="en-US" sz="3200" b="1">
                <a:solidFill>
                  <a:srgbClr val="FF3300"/>
                </a:solidFill>
              </a:rPr>
              <a:t>generalize</a:t>
            </a:r>
            <a:r>
              <a:rPr lang="en-US" sz="3200">
                <a:solidFill>
                  <a:schemeClr val="accent2"/>
                </a:solidFill>
              </a:rPr>
              <a:t> </a:t>
            </a:r>
            <a:r>
              <a:rPr lang="en-US" sz="3200"/>
              <a:t>geographic phenomena</a:t>
            </a:r>
          </a:p>
          <a:p>
            <a:pPr marL="228600" indent="-228600">
              <a:buFontTx/>
              <a:buChar char="•"/>
            </a:pPr>
            <a:r>
              <a:rPr lang="en-US" sz="3200"/>
              <a:t>Both can be used to code </a:t>
            </a:r>
            <a:r>
              <a:rPr lang="en-US" sz="3200" b="1">
                <a:solidFill>
                  <a:srgbClr val="FF3300"/>
                </a:solidFill>
              </a:rPr>
              <a:t>both</a:t>
            </a:r>
            <a:r>
              <a:rPr lang="en-US" sz="3200"/>
              <a:t> fields and discrete objects</a:t>
            </a:r>
          </a:p>
          <a:p>
            <a:pPr marL="228600" indent="-228600">
              <a:buFontTx/>
              <a:buChar char="•"/>
            </a:pPr>
            <a:r>
              <a:rPr lang="en-US" sz="3200"/>
              <a:t>In practice a strong association between </a:t>
            </a:r>
            <a:r>
              <a:rPr lang="en-US" sz="3200" b="1">
                <a:solidFill>
                  <a:srgbClr val="FF3300"/>
                </a:solidFill>
              </a:rPr>
              <a:t>raster and fields</a:t>
            </a:r>
            <a:r>
              <a:rPr lang="en-US" sz="3200"/>
              <a:t> and </a:t>
            </a:r>
            <a:r>
              <a:rPr lang="en-US" sz="3200" b="1">
                <a:solidFill>
                  <a:schemeClr val="accent2"/>
                </a:solidFill>
              </a:rPr>
              <a:t>vector and discrete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166688"/>
            <a:ext cx="7772400" cy="695325"/>
          </a:xfrm>
        </p:spPr>
        <p:txBody>
          <a:bodyPr/>
          <a:lstStyle/>
          <a:p>
            <a:pPr eaLnBrk="1" hangingPunct="1"/>
            <a:r>
              <a:rPr lang="en-US" sz="2800" smtClean="0"/>
              <a:t>Numerical representation of a spatial surface (</a:t>
            </a:r>
            <a:r>
              <a:rPr lang="en-US" sz="2800" smtClean="0">
                <a:solidFill>
                  <a:srgbClr val="FF3300"/>
                </a:solidFill>
              </a:rPr>
              <a:t>field</a:t>
            </a:r>
            <a:r>
              <a:rPr lang="en-US" sz="2800" smtClean="0"/>
              <a:t>)</a:t>
            </a:r>
          </a:p>
        </p:txBody>
      </p:sp>
      <p:pic>
        <p:nvPicPr>
          <p:cNvPr id="47107" name="Picture 3" descr="tinstruc"/>
          <p:cNvPicPr>
            <a:picLocks noChangeAspect="1" noChangeArrowheads="1"/>
          </p:cNvPicPr>
          <p:nvPr/>
        </p:nvPicPr>
        <p:blipFill>
          <a:blip r:embed="rId3" cstate="print"/>
          <a:srcRect l="40628" t="9552"/>
          <a:stretch>
            <a:fillRect/>
          </a:stretch>
        </p:blipFill>
        <p:spPr bwMode="auto">
          <a:xfrm>
            <a:off x="906463" y="4194175"/>
            <a:ext cx="25876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438400" y="174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 l="20833" t="14352" r="3870" b="10199"/>
          <a:stretch>
            <a:fillRect/>
          </a:stretch>
        </p:blipFill>
        <p:spPr bwMode="auto">
          <a:xfrm>
            <a:off x="635000" y="1074738"/>
            <a:ext cx="32131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elevpts"/>
          <p:cNvPicPr>
            <a:picLocks noChangeAspect="1" noChangeArrowheads="1"/>
          </p:cNvPicPr>
          <p:nvPr/>
        </p:nvPicPr>
        <p:blipFill>
          <a:blip r:embed="rId5" cstate="print"/>
          <a:srcRect l="47694" t="2954" b="38281"/>
          <a:stretch>
            <a:fillRect/>
          </a:stretch>
        </p:blipFill>
        <p:spPr bwMode="auto">
          <a:xfrm>
            <a:off x="5327650" y="1181100"/>
            <a:ext cx="3048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/>
          <p:cNvPicPr>
            <a:picLocks noChangeArrowheads="1"/>
          </p:cNvPicPr>
          <p:nvPr/>
        </p:nvPicPr>
        <p:blipFill>
          <a:blip r:embed="rId6" cstate="print"/>
          <a:srcRect l="44542" t="26949" r="7033" b="16425"/>
          <a:stretch>
            <a:fillRect/>
          </a:stretch>
        </p:blipFill>
        <p:spPr bwMode="auto">
          <a:xfrm>
            <a:off x="5294313" y="4140200"/>
            <a:ext cx="3246437" cy="2468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935163" y="36877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4022725" y="2332038"/>
            <a:ext cx="1143000" cy="274637"/>
          </a:xfrm>
          <a:prstGeom prst="rightArrow">
            <a:avLst>
              <a:gd name="adj1" fmla="val 50000"/>
              <a:gd name="adj2" fmla="val 10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 rot="1871375">
            <a:off x="3930650" y="3886200"/>
            <a:ext cx="1143000" cy="274638"/>
          </a:xfrm>
          <a:prstGeom prst="rightArrow">
            <a:avLst>
              <a:gd name="adj1" fmla="val 50287"/>
              <a:gd name="adj2" fmla="val 98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251325" y="1916113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Grid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268538" y="369887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TIN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5302250" y="3744913"/>
            <a:ext cx="278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Contour and flowline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372600" cy="762000"/>
          </a:xfrm>
        </p:spPr>
        <p:txBody>
          <a:bodyPr/>
          <a:lstStyle/>
          <a:p>
            <a:pPr eaLnBrk="1" hangingPunct="1"/>
            <a:r>
              <a:rPr lang="en-US" sz="2800" smtClean="0"/>
              <a:t>Six approximate representations of a field used in GIS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533400" y="860425"/>
          <a:ext cx="2176463" cy="2249488"/>
        </p:xfrm>
        <a:graphic>
          <a:graphicData uri="http://schemas.openxmlformats.org/presentationml/2006/ole">
            <p:oleObj spid="_x0000_s3074" name="Bitmap Image" r:id="rId3" imgW="3109229" imgH="3215238" progId="Paint.Picture">
              <p:embed/>
            </p:oleObj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3276600" y="874713"/>
          <a:ext cx="2271713" cy="2235200"/>
        </p:xfrm>
        <a:graphic>
          <a:graphicData uri="http://schemas.openxmlformats.org/presentationml/2006/ole">
            <p:oleObj spid="_x0000_s3075" name="Bitmap Image" r:id="rId4" imgW="3246401" imgH="3193057" progId="Paint.Picture">
              <p:embed/>
            </p:oleObj>
          </a:graphicData>
        </a:graphic>
      </p:graphicFrame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6019800" y="990600"/>
          <a:ext cx="2239963" cy="2043113"/>
        </p:xfrm>
        <a:graphic>
          <a:graphicData uri="http://schemas.openxmlformats.org/presentationml/2006/ole">
            <p:oleObj spid="_x0000_s3076" name="Bitmap Image" r:id="rId5" imgW="3200677" imgH="2918713" progId="Paint.Picture">
              <p:embed/>
            </p:oleObj>
          </a:graphicData>
        </a:graphic>
      </p:graphicFrame>
      <p:graphicFrame>
        <p:nvGraphicFramePr>
          <p:cNvPr id="3077" name="Object 8"/>
          <p:cNvGraphicFramePr>
            <a:graphicFrameLocks noChangeAspect="1"/>
          </p:cNvGraphicFramePr>
          <p:nvPr/>
        </p:nvGraphicFramePr>
        <p:xfrm>
          <a:off x="381000" y="3773488"/>
          <a:ext cx="2239963" cy="2079625"/>
        </p:xfrm>
        <a:graphic>
          <a:graphicData uri="http://schemas.openxmlformats.org/presentationml/2006/ole">
            <p:oleObj spid="_x0000_s3077" name="Bitmap Image" r:id="rId6" imgW="3200677" imgH="2972058" progId="Paint.Picture">
              <p:embed/>
            </p:oleObj>
          </a:graphicData>
        </a:graphic>
      </p:graphicFrame>
      <p:graphicFrame>
        <p:nvGraphicFramePr>
          <p:cNvPr id="3078" name="Object 9"/>
          <p:cNvGraphicFramePr>
            <a:graphicFrameLocks noChangeAspect="1"/>
          </p:cNvGraphicFramePr>
          <p:nvPr/>
        </p:nvGraphicFramePr>
        <p:xfrm>
          <a:off x="3276600" y="3762375"/>
          <a:ext cx="2133600" cy="2090738"/>
        </p:xfrm>
        <a:graphic>
          <a:graphicData uri="http://schemas.openxmlformats.org/presentationml/2006/ole">
            <p:oleObj spid="_x0000_s3078" name="Bitmap Image" r:id="rId7" imgW="3048264" imgH="2986667" progId="Paint.Picture">
              <p:embed/>
            </p:oleObj>
          </a:graphicData>
        </a:graphic>
      </p:graphicFrame>
      <p:graphicFrame>
        <p:nvGraphicFramePr>
          <p:cNvPr id="3079" name="Object 10"/>
          <p:cNvGraphicFramePr>
            <a:graphicFrameLocks noChangeAspect="1"/>
          </p:cNvGraphicFramePr>
          <p:nvPr/>
        </p:nvGraphicFramePr>
        <p:xfrm>
          <a:off x="5943600" y="3810000"/>
          <a:ext cx="2170113" cy="2043113"/>
        </p:xfrm>
        <a:graphic>
          <a:graphicData uri="http://schemas.openxmlformats.org/presentationml/2006/ole">
            <p:oleObj spid="_x0000_s3079" name="Bitmap Image" r:id="rId8" imgW="3101609" imgH="2918713" progId="Paint.Picture">
              <p:embed/>
            </p:oleObj>
          </a:graphicData>
        </a:graphic>
      </p:graphicFrame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304800" y="3048000"/>
            <a:ext cx="2770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Regularly spaced sample points</a:t>
            </a:r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3200400" y="3048000"/>
            <a:ext cx="2840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Irregularly spaced sample points</a:t>
            </a:r>
          </a:p>
        </p:txBody>
      </p:sp>
      <p:sp>
        <p:nvSpPr>
          <p:cNvPr id="3083" name="Text Box 13"/>
          <p:cNvSpPr txBox="1">
            <a:spLocks noChangeArrowheads="1"/>
          </p:cNvSpPr>
          <p:nvPr/>
        </p:nvSpPr>
        <p:spPr bwMode="auto">
          <a:xfrm>
            <a:off x="6362700" y="3048000"/>
            <a:ext cx="1638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Rectangular Cells</a:t>
            </a:r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auto">
          <a:xfrm>
            <a:off x="304800" y="5791200"/>
            <a:ext cx="2470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Irregularly shaped polygons</a:t>
            </a:r>
          </a:p>
        </p:txBody>
      </p:sp>
      <p:sp>
        <p:nvSpPr>
          <p:cNvPr id="3085" name="Text Box 15"/>
          <p:cNvSpPr txBox="1">
            <a:spLocks noChangeArrowheads="1"/>
          </p:cNvSpPr>
          <p:nvPr/>
        </p:nvSpPr>
        <p:spPr bwMode="auto">
          <a:xfrm>
            <a:off x="2895600" y="5791200"/>
            <a:ext cx="327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Triangulated Irregular Network (TIN)</a:t>
            </a:r>
          </a:p>
        </p:txBody>
      </p:sp>
      <p:sp>
        <p:nvSpPr>
          <p:cNvPr id="3086" name="Text Box 16"/>
          <p:cNvSpPr txBox="1">
            <a:spLocks noChangeArrowheads="1"/>
          </p:cNvSpPr>
          <p:nvPr/>
        </p:nvSpPr>
        <p:spPr bwMode="auto">
          <a:xfrm>
            <a:off x="6324600" y="5791200"/>
            <a:ext cx="174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Polylines/Contours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0" y="62769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from Longley, P. A., M. F. Goodchild, D. J. Maguire and D. W. Rind, (2001), </a:t>
            </a:r>
            <a:r>
              <a:rPr lang="en-US" sz="1600" u="sng"/>
              <a:t>Geographic Information Systems and Science</a:t>
            </a:r>
            <a:r>
              <a:rPr lang="en-US" sz="1600"/>
              <a:t>, Wiley, 454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grid</a:t>
            </a:r>
            <a:r>
              <a:rPr lang="en-US" sz="2800" smtClean="0"/>
              <a:t> defines geographic space as a matrix of identically-sized square cells. Each cell holds a numeric value that measures a geographic attribute (like elevation) for that unit of space.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48131" name="Picture 3" descr="grid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400" y="1962150"/>
            <a:ext cx="5146675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eneric (Online)">
  <a:themeElements>
    <a:clrScheme name="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Generic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1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1_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1_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1665</Words>
  <Application>Microsoft Office PowerPoint</Application>
  <PresentationFormat>On-screen Show (4:3)</PresentationFormat>
  <Paragraphs>423</Paragraphs>
  <Slides>58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58</vt:i4>
      </vt:variant>
    </vt:vector>
  </HeadingPairs>
  <TitlesOfParts>
    <vt:vector size="78" baseType="lpstr">
      <vt:lpstr>Times New Roman</vt:lpstr>
      <vt:lpstr>Arial</vt:lpstr>
      <vt:lpstr>Arial Narrow</vt:lpstr>
      <vt:lpstr>Monotype Sorts</vt:lpstr>
      <vt:lpstr>Symbol</vt:lpstr>
      <vt:lpstr>MS Sans Serif</vt:lpstr>
      <vt:lpstr>Default Design</vt:lpstr>
      <vt:lpstr>Blank Presentation</vt:lpstr>
      <vt:lpstr>Generic (Online)</vt:lpstr>
      <vt:lpstr>1_Default Design</vt:lpstr>
      <vt:lpstr>1_Blank Presentation</vt:lpstr>
      <vt:lpstr>2_Default Design</vt:lpstr>
      <vt:lpstr>3_Default Design</vt:lpstr>
      <vt:lpstr>4_Default Design</vt:lpstr>
      <vt:lpstr>5_Default Design</vt:lpstr>
      <vt:lpstr>SPLUS GraphSheet</vt:lpstr>
      <vt:lpstr>Microsoft Equation 3.0</vt:lpstr>
      <vt:lpstr>Bitmap Image</vt:lpstr>
      <vt:lpstr>Microsoft Word Picture</vt:lpstr>
      <vt:lpstr>Microsoft Word Document</vt:lpstr>
      <vt:lpstr>Spatial Analysis Using Grids  </vt:lpstr>
      <vt:lpstr>Readings – at http://help.arcgis.com </vt:lpstr>
      <vt:lpstr>Readings – at http://help.arcgis.com </vt:lpstr>
      <vt:lpstr>Two fundamental ways of representing geography are discrete objects and fields.</vt:lpstr>
      <vt:lpstr>Raster and Vector Data</vt:lpstr>
      <vt:lpstr>Raster and Vector are two methods of representing geographic data in GIS</vt:lpstr>
      <vt:lpstr>Numerical representation of a spatial surface (field)</vt:lpstr>
      <vt:lpstr>Six approximate representations of a field used in GIS</vt:lpstr>
      <vt:lpstr>A grid defines geographic space as a matrix of identically-sized square cells. Each cell holds a numeric value that measures a geographic attribute (like elevation) for that unit of space. </vt:lpstr>
      <vt:lpstr>The grid data structure</vt:lpstr>
      <vt:lpstr>Definition of a Grid</vt:lpstr>
      <vt:lpstr>Points as Cells</vt:lpstr>
      <vt:lpstr>Line as a Sequence of Cells</vt:lpstr>
      <vt:lpstr>Polygon as a Zone of Cells</vt:lpstr>
      <vt:lpstr>NODATA Cells</vt:lpstr>
      <vt:lpstr>Cell Networks</vt:lpstr>
      <vt:lpstr>Grid Zones</vt:lpstr>
      <vt:lpstr>Floating Point Grids</vt:lpstr>
      <vt:lpstr>Value attribute table for categorical (integer) grid data</vt:lpstr>
      <vt:lpstr>Raster Sampling</vt:lpstr>
      <vt:lpstr>Raster Generalization</vt:lpstr>
      <vt:lpstr>Raster Calculator</vt:lpstr>
      <vt:lpstr>Runoff generation processes</vt:lpstr>
      <vt:lpstr>Runoff generation at a point depends on</vt:lpstr>
      <vt:lpstr>Cell based discharge mapping flow accumulation of generated runoff</vt:lpstr>
      <vt:lpstr>Raster calculation – some subtleties</vt:lpstr>
      <vt:lpstr>Spatial Snowmelt Raster Calculation Example</vt:lpstr>
      <vt:lpstr>New depth calculation using Raster Calculator</vt:lpstr>
      <vt:lpstr>Example and Pixel Inspector</vt:lpstr>
      <vt:lpstr>The Result</vt:lpstr>
      <vt:lpstr>Nearest Neighbor Resampling with Cellsize Maximum of Inputs</vt:lpstr>
      <vt:lpstr>Scale issues in interpretation of measurements and modeling results</vt:lpstr>
      <vt:lpstr>Slide 33</vt:lpstr>
      <vt:lpstr>Use Environment Settings to control the scale of the output</vt:lpstr>
      <vt:lpstr>Raster Calculator “Evaluation” of “temp150”</vt:lpstr>
      <vt:lpstr>Calculation with cell size set to 100 m grid</vt:lpstr>
      <vt:lpstr>100 m cell size raster calculation</vt:lpstr>
      <vt:lpstr>What did we learn? </vt:lpstr>
      <vt:lpstr>Interpolation</vt:lpstr>
      <vt:lpstr>Interpolation methods</vt:lpstr>
      <vt:lpstr>Nearest Neighbor “Thiessen” Polygon Interpolation</vt:lpstr>
      <vt:lpstr>Interpolation Comparison</vt:lpstr>
      <vt:lpstr>Further Reading</vt:lpstr>
      <vt:lpstr>Spatial Surfaces used in Hydrology</vt:lpstr>
      <vt:lpstr>Slide 45</vt:lpstr>
      <vt:lpstr>Topographic Slope</vt:lpstr>
      <vt:lpstr>ArcGIS “Slope” tool</vt:lpstr>
      <vt:lpstr>ArcGIS Aspect – the steepest downslope direction</vt:lpstr>
      <vt:lpstr>Slide 49</vt:lpstr>
      <vt:lpstr>Slide 50</vt:lpstr>
      <vt:lpstr>Slide 51</vt:lpstr>
      <vt:lpstr>Limitation due to 8 grid directions.</vt:lpstr>
      <vt:lpstr>Slide 53</vt:lpstr>
      <vt:lpstr>Slide 54</vt:lpstr>
      <vt:lpstr>Slide 55</vt:lpstr>
      <vt:lpstr>Summary Concepts</vt:lpstr>
      <vt:lpstr>Summary Concepts (2) </vt:lpstr>
      <vt:lpstr>Summary Concepts (3)</vt:lpstr>
    </vt:vector>
  </TitlesOfParts>
  <Company>ut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Raster and Vector Data</dc:title>
  <dc:creator>maidment</dc:creator>
  <cp:lastModifiedBy>maidment</cp:lastModifiedBy>
  <cp:revision>64</cp:revision>
  <dcterms:created xsi:type="dcterms:W3CDTF">2000-09-26T17:33:10Z</dcterms:created>
  <dcterms:modified xsi:type="dcterms:W3CDTF">2010-09-16T15:04:53Z</dcterms:modified>
</cp:coreProperties>
</file>