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Default Extension="doc" ContentType="application/msword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Default Extension="vml" ContentType="application/vnd.openxmlformats-officedocument.vmlDrawing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51"/>
  </p:notesMasterIdLst>
  <p:handoutMasterIdLst>
    <p:handoutMasterId r:id="rId52"/>
  </p:handoutMasterIdLst>
  <p:sldIdLst>
    <p:sldId id="319" r:id="rId2"/>
    <p:sldId id="320" r:id="rId3"/>
    <p:sldId id="392" r:id="rId4"/>
    <p:sldId id="322" r:id="rId5"/>
    <p:sldId id="321" r:id="rId6"/>
    <p:sldId id="337" r:id="rId7"/>
    <p:sldId id="384" r:id="rId8"/>
    <p:sldId id="383" r:id="rId9"/>
    <p:sldId id="262" r:id="rId10"/>
    <p:sldId id="269" r:id="rId11"/>
    <p:sldId id="387" r:id="rId12"/>
    <p:sldId id="388" r:id="rId13"/>
    <p:sldId id="261" r:id="rId14"/>
    <p:sldId id="389" r:id="rId15"/>
    <p:sldId id="349" r:id="rId16"/>
    <p:sldId id="350" r:id="rId17"/>
    <p:sldId id="338" r:id="rId18"/>
    <p:sldId id="413" r:id="rId19"/>
    <p:sldId id="416" r:id="rId20"/>
    <p:sldId id="423" r:id="rId21"/>
    <p:sldId id="422" r:id="rId22"/>
    <p:sldId id="445" r:id="rId23"/>
    <p:sldId id="446" r:id="rId24"/>
    <p:sldId id="424" r:id="rId25"/>
    <p:sldId id="425" r:id="rId26"/>
    <p:sldId id="452" r:id="rId27"/>
    <p:sldId id="453" r:id="rId28"/>
    <p:sldId id="427" r:id="rId29"/>
    <p:sldId id="428" r:id="rId30"/>
    <p:sldId id="444" r:id="rId31"/>
    <p:sldId id="447" r:id="rId32"/>
    <p:sldId id="448" r:id="rId33"/>
    <p:sldId id="449" r:id="rId34"/>
    <p:sldId id="450" r:id="rId35"/>
    <p:sldId id="451" r:id="rId36"/>
    <p:sldId id="440" r:id="rId37"/>
    <p:sldId id="441" r:id="rId38"/>
    <p:sldId id="442" r:id="rId39"/>
    <p:sldId id="443" r:id="rId40"/>
    <p:sldId id="339" r:id="rId41"/>
    <p:sldId id="281" r:id="rId42"/>
    <p:sldId id="279" r:id="rId43"/>
    <p:sldId id="282" r:id="rId44"/>
    <p:sldId id="260" r:id="rId45"/>
    <p:sldId id="317" r:id="rId46"/>
    <p:sldId id="318" r:id="rId47"/>
    <p:sldId id="417" r:id="rId48"/>
    <p:sldId id="418" r:id="rId49"/>
    <p:sldId id="419" r:id="rId50"/>
  </p:sldIdLst>
  <p:sldSz cx="9144000" cy="6858000" type="screen4x3"/>
  <p:notesSz cx="6858000" cy="919956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66FF33"/>
    <a:srgbClr val="FF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9" autoAdjust="0"/>
    <p:restoredTop sz="94664" autoAdjust="0"/>
  </p:normalViewPr>
  <p:slideViewPr>
    <p:cSldViewPr snapToGrid="0">
      <p:cViewPr>
        <p:scale>
          <a:sx n="75" d="100"/>
          <a:sy n="75" d="100"/>
        </p:scale>
        <p:origin x="-858" y="-4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468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image" Target="../media/image37.wmf"/><Relationship Id="rId1" Type="http://schemas.openxmlformats.org/officeDocument/2006/relationships/image" Target="../media/image36.wmf"/><Relationship Id="rId5" Type="http://schemas.openxmlformats.org/officeDocument/2006/relationships/image" Target="../media/image40.wmf"/><Relationship Id="rId4" Type="http://schemas.openxmlformats.org/officeDocument/2006/relationships/image" Target="../media/image39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18" tIns="45609" rIns="91218" bIns="45609" numCol="1" anchor="t" anchorCtr="0" compatLnSpc="1">
            <a:prstTxWarp prst="textNoShape">
              <a:avLst/>
            </a:prstTxWarp>
          </a:bodyPr>
          <a:lstStyle>
            <a:lvl1pPr defTabSz="912813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18" tIns="45609" rIns="91218" bIns="45609" numCol="1" anchor="t" anchorCtr="0" compatLnSpc="1">
            <a:prstTxWarp prst="textNoShape">
              <a:avLst/>
            </a:prstTxWarp>
          </a:bodyPr>
          <a:lstStyle>
            <a:lvl1pPr algn="r" defTabSz="912813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28075"/>
            <a:ext cx="2971800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18" tIns="45609" rIns="91218" bIns="45609" numCol="1" anchor="b" anchorCtr="0" compatLnSpc="1">
            <a:prstTxWarp prst="textNoShape">
              <a:avLst/>
            </a:prstTxWarp>
          </a:bodyPr>
          <a:lstStyle>
            <a:lvl1pPr defTabSz="912813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728075"/>
            <a:ext cx="2971800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18" tIns="45609" rIns="91218" bIns="45609" numCol="1" anchor="b" anchorCtr="0" compatLnSpc="1">
            <a:prstTxWarp prst="textNoShape">
              <a:avLst/>
            </a:prstTxWarp>
          </a:bodyPr>
          <a:lstStyle>
            <a:lvl1pPr algn="r" defTabSz="912813">
              <a:defRPr sz="1200"/>
            </a:lvl1pPr>
          </a:lstStyle>
          <a:p>
            <a:pPr>
              <a:defRPr/>
            </a:pPr>
            <a:fld id="{77532FDE-B1A2-410F-AB0C-4F63EC86BE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18" tIns="45609" rIns="91218" bIns="45609" numCol="1" anchor="t" anchorCtr="0" compatLnSpc="1">
            <a:prstTxWarp prst="textNoShape">
              <a:avLst/>
            </a:prstTxWarp>
          </a:bodyPr>
          <a:lstStyle>
            <a:lvl1pPr defTabSz="912813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18" tIns="45609" rIns="91218" bIns="45609" numCol="1" anchor="t" anchorCtr="0" compatLnSpc="1">
            <a:prstTxWarp prst="textNoShape">
              <a:avLst/>
            </a:prstTxWarp>
          </a:bodyPr>
          <a:lstStyle>
            <a:lvl1pPr algn="r" defTabSz="912813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30300" y="690563"/>
            <a:ext cx="4598988" cy="34496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70388"/>
            <a:ext cx="5029200" cy="4138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18" tIns="45609" rIns="91218" bIns="4560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39188"/>
            <a:ext cx="29718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18" tIns="45609" rIns="91218" bIns="45609" numCol="1" anchor="b" anchorCtr="0" compatLnSpc="1">
            <a:prstTxWarp prst="textNoShape">
              <a:avLst/>
            </a:prstTxWarp>
          </a:bodyPr>
          <a:lstStyle>
            <a:lvl1pPr defTabSz="912813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739188"/>
            <a:ext cx="29718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18" tIns="45609" rIns="91218" bIns="45609" numCol="1" anchor="b" anchorCtr="0" compatLnSpc="1">
            <a:prstTxWarp prst="textNoShape">
              <a:avLst/>
            </a:prstTxWarp>
          </a:bodyPr>
          <a:lstStyle>
            <a:lvl1pPr algn="r" defTabSz="912813">
              <a:defRPr sz="1200"/>
            </a:lvl1pPr>
          </a:lstStyle>
          <a:p>
            <a:pPr>
              <a:defRPr/>
            </a:pPr>
            <a:fld id="{C332E6C0-DAC4-4EF3-B31F-C28A9C5598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FDBF2BA-DACE-45E6-9620-A1886C9D7594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242E9AD-F464-446F-A845-6E7E3C660450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97F074C-2A22-401A-B972-BC393D81A11B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A06F185-D4F7-449F-8946-C6B2A0C6B9EC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1852" tIns="45926" rIns="91852" bIns="45926"/>
          <a:lstStyle/>
          <a:p>
            <a:r>
              <a:rPr lang="en-US" smtClean="0"/>
              <a:t>DRM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A29D493-C76D-43CE-8E21-1ACC571DA1B7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E2DADA5-516B-4D34-BDAE-AD4F0FD03CCF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64B458E-A02A-4BFB-A3EC-6851B63689E0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54265EE-D32C-4051-8FA5-D1075337E97B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5D70069-8288-44D1-A28D-BDCD0D675545}" type="slidenum">
              <a:rPr lang="en-US" smtClean="0">
                <a:ea typeface="ＭＳ Ｐゴシック" pitchFamily="1" charset="-128"/>
              </a:rPr>
              <a:pPr/>
              <a:t>18</a:t>
            </a:fld>
            <a:endParaRPr lang="en-US" smtClean="0">
              <a:ea typeface="ＭＳ Ｐゴシック" pitchFamily="1" charset="-128"/>
            </a:endParaRPr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>
              <a:ea typeface="ＭＳ Ｐゴシック" pitchFamily="1" charset="-128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 wrap="square"/>
          <a:lstStyle/>
          <a:p>
            <a:fld id="{4C791B83-2AA0-4481-B313-A33236716E03}" type="slidenum">
              <a:rPr lang="en-US" smtClean="0">
                <a:latin typeface="Arial" pitchFamily="34" charset="0"/>
                <a:ea typeface="ＭＳ Ｐゴシック"/>
                <a:cs typeface="ＭＳ Ｐゴシック"/>
              </a:rPr>
              <a:pPr/>
              <a:t>21</a:t>
            </a:fld>
            <a:endParaRPr lang="en-US" smtClean="0">
              <a:latin typeface="Arial" pitchFamily="34" charset="0"/>
              <a:ea typeface="ＭＳ Ｐゴシック"/>
              <a:cs typeface="ＭＳ Ｐゴシック"/>
            </a:endParaRPr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 anchor="t"/>
          <a:lstStyle/>
          <a:p>
            <a:pPr eaLnBrk="1" hangingPunct="1">
              <a:spcBef>
                <a:spcPct val="0"/>
              </a:spcBef>
            </a:pPr>
            <a:endParaRPr lang="en-US" dirty="0" smtClean="0">
              <a:latin typeface="Arial" pitchFamily="34" charset="0"/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B619CCE-9FFC-40E0-A245-6C8FDF6A374E}" type="slidenum">
              <a:rPr lang="en-US" smtClean="0"/>
              <a:pPr/>
              <a:t>22</a:t>
            </a:fld>
            <a:endParaRPr lang="en-US" smtClean="0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9599CBA-9CC5-47E3-90DA-0CF03BAE07CA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4DEC73C-1164-CA43-9CA2-E40A5599B5A3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4DEC73C-1164-CA43-9CA2-E40A5599B5A3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4DEC73C-1164-CA43-9CA2-E40A5599B5A3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dirty="0" smtClean="0">
              <a:latin typeface="Arial" pitchFamily="34" charset="0"/>
              <a:ea typeface="ＭＳ Ｐゴシック"/>
              <a:cs typeface="ＭＳ Ｐゴシック"/>
            </a:endParaRPr>
          </a:p>
        </p:txBody>
      </p:sp>
      <p:sp>
        <p:nvSpPr>
          <p:cNvPr id="839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A51B8D1-4508-4080-A134-5CD5D288BF77}" type="slidenum">
              <a:rPr lang="en-US" smtClean="0">
                <a:latin typeface="Times New Roman" pitchFamily="18" charset="0"/>
                <a:ea typeface="ＭＳ Ｐゴシック"/>
                <a:cs typeface="ＭＳ Ｐゴシック"/>
              </a:rPr>
              <a:pPr/>
              <a:t>28</a:t>
            </a:fld>
            <a:endParaRPr lang="en-US" smtClean="0">
              <a:latin typeface="Times New Roman" pitchFamily="18" charset="0"/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4DEC73C-1164-CA43-9CA2-E40A5599B5A3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>
              <a:ea typeface="ＭＳ Ｐゴシック" pitchFamily="1" charset="-128"/>
            </a:endParaRPr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F2E17B0-A78A-4809-BF6C-686F72B86046}" type="slidenum">
              <a:rPr lang="en-US" smtClean="0">
                <a:ea typeface="ＭＳ Ｐゴシック" pitchFamily="1" charset="-128"/>
              </a:rPr>
              <a:pPr/>
              <a:t>31</a:t>
            </a:fld>
            <a:endParaRPr lang="en-US" smtClean="0">
              <a:ea typeface="ＭＳ Ｐゴシック" pitchFamily="1" charset="-128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>
              <a:ea typeface="ＭＳ Ｐゴシック" pitchFamily="1" charset="-128"/>
            </a:endParaRPr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36360EC-130F-48CC-8851-D49F45ACAB3F}" type="slidenum">
              <a:rPr lang="en-US" smtClean="0">
                <a:ea typeface="ＭＳ Ｐゴシック" pitchFamily="1" charset="-128"/>
              </a:rPr>
              <a:pPr/>
              <a:t>32</a:t>
            </a:fld>
            <a:endParaRPr lang="en-US" smtClean="0">
              <a:ea typeface="ＭＳ Ｐゴシック" pitchFamily="1" charset="-128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0B76CD-F963-4CB7-9F07-1F3624FC77A0}" type="slidenum">
              <a:rPr lang="en-US" smtClean="0"/>
              <a:pPr/>
              <a:t>33</a:t>
            </a:fld>
            <a:endParaRPr lang="en-US" smtClean="0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0607AF8-49C7-417A-BC44-9AE4E7C5D8EC}" type="slidenum">
              <a:rPr lang="en-US" smtClean="0"/>
              <a:pPr/>
              <a:t>34</a:t>
            </a:fld>
            <a:endParaRPr lang="en-US" smtClean="0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871BC6F-A21B-49CB-AB5F-A29C935AC05D}" type="slidenum">
              <a:rPr lang="en-US" smtClean="0"/>
              <a:pPr/>
              <a:t>35</a:t>
            </a:fld>
            <a:endParaRPr lang="en-US" smtClean="0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95EA189-DA96-46BA-B15A-156757700C09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095DBA8-116D-4884-BB97-E980DF68FAF2}" type="slidenum">
              <a:rPr lang="en-US" smtClean="0"/>
              <a:pPr/>
              <a:t>40</a:t>
            </a:fld>
            <a:endParaRPr lang="en-US" smtClean="0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D0A7EE4-6405-498D-A6BB-E5B63B52B8D1}" type="slidenum">
              <a:rPr lang="en-US" smtClean="0"/>
              <a:pPr/>
              <a:t>41</a:t>
            </a:fld>
            <a:endParaRPr lang="en-US" smtClean="0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51388C9-C193-455D-B6DF-408C883E09FD}" type="slidenum">
              <a:rPr lang="en-US" smtClean="0"/>
              <a:pPr/>
              <a:t>42</a:t>
            </a:fld>
            <a:endParaRPr lang="en-US" smtClean="0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2F223AB-62CE-4FE0-B0BE-9D6DE7696282}" type="slidenum">
              <a:rPr lang="en-US" smtClean="0"/>
              <a:pPr/>
              <a:t>43</a:t>
            </a:fld>
            <a:endParaRPr lang="en-US" smtClean="0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F00D46A-8A93-49E7-A4BC-44D257A3BD07}" type="slidenum">
              <a:rPr lang="en-US" smtClean="0"/>
              <a:pPr/>
              <a:t>44</a:t>
            </a:fld>
            <a:endParaRPr lang="en-US" smtClean="0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1852" tIns="45926" rIns="91852" bIns="45926"/>
          <a:lstStyle/>
          <a:p>
            <a:r>
              <a:rPr lang="en-US" smtClean="0"/>
              <a:t>DRM</a:t>
            </a: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C93995B-1B1F-46F9-BA78-4D7B4CB16DFF}" type="slidenum">
              <a:rPr lang="en-US" smtClean="0"/>
              <a:pPr/>
              <a:t>45</a:t>
            </a:fld>
            <a:endParaRPr lang="en-US" smtClean="0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D63C797-4E38-402C-B40D-D84A1B41FD2F}" type="slidenum">
              <a:rPr lang="en-US" smtClean="0"/>
              <a:pPr/>
              <a:t>46</a:t>
            </a:fld>
            <a:endParaRPr lang="en-US" smtClean="0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4ED6BA6-BB26-4A7D-9A09-9A9A08E3CD7A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EAF54D0-BC78-4BCC-A764-41569810997F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70948AC-CB73-47F5-9F6D-812C94797087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14592B9-53F5-462F-887B-C4CDC503A874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F8B58E1-48CC-495B-AC77-4E55EE4C209A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1852" tIns="45926" rIns="91852" bIns="45926"/>
          <a:lstStyle/>
          <a:p>
            <a:r>
              <a:rPr lang="en-US" smtClean="0"/>
              <a:t>DRM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9C1419A-E5D1-4FBB-B93E-ED14351C7B26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F673C9-DFA1-4F7D-92D4-32EF467DB0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91C62F-3B17-4014-A02E-2E7D374C93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D210C9-B346-44D5-8A81-06DC74C18A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813" y="687388"/>
            <a:ext cx="7313612" cy="36576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edit Master title style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912813" y="1078992"/>
            <a:ext cx="7313612" cy="342900"/>
          </a:xfrm>
        </p:spPr>
        <p:txBody>
          <a:bodyPr/>
          <a:lstStyle>
            <a:lvl1pPr marL="0" indent="0">
              <a:buFontTx/>
              <a:buNone/>
              <a:defRPr lang="en-US" sz="1600" b="1" i="1">
                <a:solidFill>
                  <a:schemeClr val="accent2"/>
                </a:solidFill>
                <a:effectLst>
                  <a:outerShdw blurRad="50800" dist="38100" dir="2700000" algn="tl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ＭＳ Ｐゴシック" pitchFamily="-110" charset="-128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911225" y="5716588"/>
            <a:ext cx="7315200" cy="457200"/>
          </a:xfrm>
        </p:spPr>
        <p:txBody>
          <a:bodyPr anchor="b"/>
          <a:lstStyle>
            <a:lvl1pPr algn="r">
              <a:buFontTx/>
              <a:buNone/>
              <a:defRPr sz="1300" i="1">
                <a:solidFill>
                  <a:schemeClr val="accent2"/>
                </a:solidFill>
                <a:effectLst>
                  <a:outerShdw blurRad="50800" dist="38100" dir="2700000" algn="tl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813" y="687388"/>
            <a:ext cx="7313612" cy="36576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edit Master title style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912813" y="1078992"/>
            <a:ext cx="7313612" cy="342900"/>
          </a:xfrm>
        </p:spPr>
        <p:txBody>
          <a:bodyPr/>
          <a:lstStyle>
            <a:lvl1pPr marL="0" indent="0">
              <a:buFontTx/>
              <a:buNone/>
              <a:defRPr lang="en-US" sz="1600" b="1" i="1">
                <a:solidFill>
                  <a:schemeClr val="accent2"/>
                </a:solidFill>
                <a:effectLst>
                  <a:outerShdw blurRad="50800" dist="38100" dir="2700000" algn="tl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ＭＳ Ｐゴシック" pitchFamily="-110" charset="-128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911225" y="5716588"/>
            <a:ext cx="7315200" cy="457200"/>
          </a:xfrm>
        </p:spPr>
        <p:txBody>
          <a:bodyPr anchor="b"/>
          <a:lstStyle>
            <a:lvl1pPr algn="r">
              <a:buFontTx/>
              <a:buNone/>
              <a:defRPr sz="1300" i="1">
                <a:solidFill>
                  <a:schemeClr val="accent2"/>
                </a:solidFill>
                <a:effectLst>
                  <a:outerShdw blurRad="50800" dist="38100" dir="2700000" algn="tl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2813" y="687388"/>
            <a:ext cx="7313612" cy="36576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912813" y="1078992"/>
            <a:ext cx="7313612" cy="342900"/>
          </a:xfrm>
        </p:spPr>
        <p:txBody>
          <a:bodyPr/>
          <a:lstStyle>
            <a:lvl1pPr marL="0" indent="0">
              <a:buFontTx/>
              <a:buNone/>
              <a:defRPr sz="1600" i="1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12813" y="5716588"/>
            <a:ext cx="7315200" cy="457200"/>
          </a:xfrm>
        </p:spPr>
        <p:txBody>
          <a:bodyPr anchor="b"/>
          <a:lstStyle>
            <a:lvl1pPr marL="0" indent="0" algn="r">
              <a:buFontTx/>
              <a:buNone/>
              <a:defRPr sz="1300" b="1" i="1">
                <a:solidFill>
                  <a:schemeClr val="accent2"/>
                </a:solidFill>
                <a:effectLst>
                  <a:outerShdw blurRad="50800" dist="38100" dir="2700000" algn="tl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912812" y="2057400"/>
            <a:ext cx="3657600" cy="3200400"/>
          </a:xfrm>
        </p:spPr>
        <p:txBody>
          <a:bodyPr/>
          <a:lstStyle>
            <a:lvl1pPr>
              <a:buClr>
                <a:srgbClr val="FBFF79"/>
              </a:buClr>
              <a:defRPr sz="1600">
                <a:effectLst>
                  <a:outerShdw blurRad="50800" dist="38100" dir="2700000" algn="tl">
                    <a:srgbClr val="000000">
                      <a:alpha val="43000"/>
                    </a:srgbClr>
                  </a:outerShdw>
                </a:effectLst>
              </a:defRPr>
            </a:lvl1pPr>
            <a:lvl2pPr>
              <a:buClr>
                <a:srgbClr val="FBFF79"/>
              </a:buClr>
              <a:buFont typeface="Lucida Grande"/>
              <a:buChar char="-"/>
              <a:defRPr sz="1600">
                <a:effectLst>
                  <a:outerShdw blurRad="50800" dist="38100" dir="2700000" algn="tl">
                    <a:srgbClr val="000000">
                      <a:alpha val="43000"/>
                    </a:srgbClr>
                  </a:outerShdw>
                </a:effectLst>
              </a:defRPr>
            </a:lvl2pPr>
            <a:lvl3pPr>
              <a:buNone/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813" y="687388"/>
            <a:ext cx="7313612" cy="36576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edit Master title style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912813" y="1078992"/>
            <a:ext cx="7313612" cy="342900"/>
          </a:xfrm>
        </p:spPr>
        <p:txBody>
          <a:bodyPr/>
          <a:lstStyle>
            <a:lvl1pPr marL="0" indent="0">
              <a:buFontTx/>
              <a:buNone/>
              <a:defRPr lang="en-US" sz="1600" b="1" i="1">
                <a:solidFill>
                  <a:schemeClr val="accent2"/>
                </a:solidFill>
                <a:effectLst>
                  <a:outerShdw blurRad="50800" dist="38100" dir="2700000" algn="tl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ＭＳ Ｐゴシック" pitchFamily="-110" charset="-128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911225" y="5716588"/>
            <a:ext cx="7315200" cy="457200"/>
          </a:xfrm>
        </p:spPr>
        <p:txBody>
          <a:bodyPr anchor="b"/>
          <a:lstStyle>
            <a:lvl1pPr algn="r">
              <a:buFontTx/>
              <a:buNone/>
              <a:defRPr sz="1300" i="1">
                <a:solidFill>
                  <a:schemeClr val="accent2"/>
                </a:solidFill>
                <a:effectLst>
                  <a:outerShdw blurRad="50800" dist="38100" dir="2700000" algn="tl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ADB331-9C08-4D46-906E-C0EA45AA28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860D24-19E1-406C-8342-050049B799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4A7320-9A07-4E15-BFFD-89EEE6500E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D6669A-09AB-4F85-B94B-EFA0216E92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BD42C7-E0FF-49F8-B5D5-E6B212C963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F2BB7B-DB4D-430A-8EEE-53D1F56247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B870E9-3794-4BFE-BF63-E9322C9893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05EF64-0280-40B3-BCA8-16A34E6F89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7EEBF58B-64A0-4905-AA83-3581935C1E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  <p:sldLayoutId id="2147483663" r:id="rId14"/>
    <p:sldLayoutId id="2147483664" r:id="rId15"/>
    <p:sldLayoutId id="2147483666" r:id="rId16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Microsoft_Office_Word_97_-_2003_Document1.doc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9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1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notesSlide" Target="../notesSlides/notesSlide28.xml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Microsoft_Office_Word_97_-_2003_Document2.doc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wmf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1.wm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3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2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>
                <a:solidFill>
                  <a:schemeClr val="accent2"/>
                </a:solidFill>
              </a:rPr>
              <a:t>GIS in Water Resources: Lecture 1</a:t>
            </a:r>
            <a:endParaRPr lang="en-US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2590800"/>
          </a:xfrm>
        </p:spPr>
        <p:txBody>
          <a:bodyPr/>
          <a:lstStyle/>
          <a:p>
            <a:r>
              <a:rPr lang="en-US" i="1" smtClean="0">
                <a:solidFill>
                  <a:srgbClr val="FF3300"/>
                </a:solidFill>
              </a:rPr>
              <a:t>In-class and distance learning</a:t>
            </a:r>
            <a:endParaRPr lang="en-US" smtClean="0"/>
          </a:p>
          <a:p>
            <a:r>
              <a:rPr lang="en-US" smtClean="0"/>
              <a:t>Geospatial database of hydrologic features </a:t>
            </a:r>
          </a:p>
          <a:p>
            <a:r>
              <a:rPr lang="en-US" smtClean="0"/>
              <a:t>GIS and HIS</a:t>
            </a:r>
          </a:p>
          <a:p>
            <a:r>
              <a:rPr lang="en-US" smtClean="0"/>
              <a:t>Curved earth and a flat map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Themes or Data Layers</a:t>
            </a:r>
          </a:p>
        </p:txBody>
      </p:sp>
      <p:graphicFrame>
        <p:nvGraphicFramePr>
          <p:cNvPr id="1026" name="Object 4"/>
          <p:cNvGraphicFramePr>
            <a:graphicFrameLocks noChangeAspect="1"/>
          </p:cNvGraphicFramePr>
          <p:nvPr/>
        </p:nvGraphicFramePr>
        <p:xfrm>
          <a:off x="2286000" y="2111375"/>
          <a:ext cx="4953000" cy="3268663"/>
        </p:xfrm>
        <a:graphic>
          <a:graphicData uri="http://schemas.openxmlformats.org/presentationml/2006/ole">
            <p:oleObj spid="_x0000_s1026" name="Document" r:id="rId4" imgW="2423880" imgH="1600200" progId="Word.Document.8">
              <p:embed/>
            </p:oleObj>
          </a:graphicData>
        </a:graphic>
      </p:graphicFrame>
      <p:sp>
        <p:nvSpPr>
          <p:cNvPr id="1028" name="Text Box 5"/>
          <p:cNvSpPr txBox="1">
            <a:spLocks noChangeArrowheads="1"/>
          </p:cNvSpPr>
          <p:nvPr/>
        </p:nvSpPr>
        <p:spPr bwMode="auto">
          <a:xfrm>
            <a:off x="1524000" y="5562600"/>
            <a:ext cx="5434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Vector data: point, line or polygon features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Kissimmee watershed, Florida</a:t>
            </a:r>
          </a:p>
        </p:txBody>
      </p:sp>
      <p:pic>
        <p:nvPicPr>
          <p:cNvPr id="14339" name="Picture 5" descr="kissimmee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85800" y="2014538"/>
            <a:ext cx="7772400" cy="4046537"/>
          </a:xfrm>
          <a:noFill/>
        </p:spPr>
      </p:pic>
      <p:sp>
        <p:nvSpPr>
          <p:cNvPr id="14340" name="Text Box 8"/>
          <p:cNvSpPr txBox="1">
            <a:spLocks noChangeArrowheads="1"/>
          </p:cNvSpPr>
          <p:nvPr/>
        </p:nvSpPr>
        <p:spPr bwMode="auto">
          <a:xfrm>
            <a:off x="914400" y="5105400"/>
            <a:ext cx="11477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3300"/>
                </a:solidFill>
              </a:rPr>
              <a:t>Themes</a:t>
            </a:r>
          </a:p>
        </p:txBody>
      </p:sp>
      <p:sp>
        <p:nvSpPr>
          <p:cNvPr id="14341" name="Line 9"/>
          <p:cNvSpPr>
            <a:spLocks noChangeShapeType="1"/>
          </p:cNvSpPr>
          <p:nvPr/>
        </p:nvSpPr>
        <p:spPr bwMode="auto">
          <a:xfrm flipV="1">
            <a:off x="1447800" y="4724400"/>
            <a:ext cx="0" cy="45720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Attributes of a Selected Feature</a:t>
            </a:r>
          </a:p>
        </p:txBody>
      </p:sp>
      <p:pic>
        <p:nvPicPr>
          <p:cNvPr id="15363" name="Picture 3" descr="s65-A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85800" y="2092325"/>
            <a:ext cx="7772400" cy="3890963"/>
          </a:xfrm>
          <a:noFill/>
        </p:spPr>
      </p:pic>
      <p:sp>
        <p:nvSpPr>
          <p:cNvPr id="15364" name="Line 6"/>
          <p:cNvSpPr>
            <a:spLocks noChangeShapeType="1"/>
          </p:cNvSpPr>
          <p:nvPr/>
        </p:nvSpPr>
        <p:spPr bwMode="auto">
          <a:xfrm flipH="1">
            <a:off x="3657600" y="3352800"/>
            <a:ext cx="1371600" cy="205740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671513" y="350838"/>
            <a:ext cx="7772400" cy="1143000"/>
          </a:xfrm>
          <a:noFill/>
        </p:spPr>
        <p:txBody>
          <a:bodyPr lIns="92075" tIns="46038" rIns="92075" bIns="46038"/>
          <a:lstStyle/>
          <a:p>
            <a:r>
              <a:rPr lang="en-US" smtClean="0"/>
              <a:t>Raster and Vector Data</a:t>
            </a:r>
          </a:p>
        </p:txBody>
      </p:sp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1235075" y="3006725"/>
            <a:ext cx="12795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i="1">
                <a:effectLst>
                  <a:outerShdw blurRad="38100" dist="38100" dir="2700000" algn="tl">
                    <a:srgbClr val="C0C0C0"/>
                  </a:outerShdw>
                </a:effectLst>
              </a:rPr>
              <a:t>Point</a:t>
            </a:r>
          </a:p>
        </p:txBody>
      </p:sp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1219200" y="4038600"/>
            <a:ext cx="8159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>
              <a:defRPr/>
            </a:pPr>
            <a:r>
              <a:rPr lang="en-US" sz="2800" i="1">
                <a:effectLst>
                  <a:outerShdw blurRad="38100" dist="38100" dir="2700000" algn="tl">
                    <a:srgbClr val="C0C0C0"/>
                  </a:outerShdw>
                </a:effectLst>
              </a:rPr>
              <a:t>Line</a:t>
            </a:r>
          </a:p>
        </p:txBody>
      </p:sp>
      <p:sp>
        <p:nvSpPr>
          <p:cNvPr id="9221" name="Rectangle 5"/>
          <p:cNvSpPr>
            <a:spLocks noChangeArrowheads="1"/>
          </p:cNvSpPr>
          <p:nvPr/>
        </p:nvSpPr>
        <p:spPr bwMode="auto">
          <a:xfrm>
            <a:off x="1143000" y="4953000"/>
            <a:ext cx="13684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>
              <a:defRPr/>
            </a:pPr>
            <a:r>
              <a:rPr lang="en-US" sz="2800" i="1">
                <a:effectLst>
                  <a:outerShdw blurRad="38100" dist="38100" dir="2700000" algn="tl">
                    <a:srgbClr val="C0C0C0"/>
                  </a:outerShdw>
                </a:effectLst>
              </a:rPr>
              <a:t>Polygon</a:t>
            </a:r>
          </a:p>
        </p:txBody>
      </p:sp>
      <p:sp>
        <p:nvSpPr>
          <p:cNvPr id="9222" name="Rectangle 6"/>
          <p:cNvSpPr>
            <a:spLocks noChangeArrowheads="1"/>
          </p:cNvSpPr>
          <p:nvPr/>
        </p:nvSpPr>
        <p:spPr bwMode="auto">
          <a:xfrm>
            <a:off x="4038600" y="2057400"/>
            <a:ext cx="11303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>
              <a:defRPr/>
            </a:pPr>
            <a:r>
              <a:rPr lang="en-US" sz="2800" i="1">
                <a:effectLst>
                  <a:outerShdw blurRad="38100" dist="38100" dir="2700000" algn="tl">
                    <a:srgbClr val="C0C0C0"/>
                  </a:outerShdw>
                </a:effectLst>
              </a:rPr>
              <a:t>Vector</a:t>
            </a:r>
          </a:p>
        </p:txBody>
      </p:sp>
      <p:sp>
        <p:nvSpPr>
          <p:cNvPr id="9223" name="Rectangle 7"/>
          <p:cNvSpPr>
            <a:spLocks noChangeArrowheads="1"/>
          </p:cNvSpPr>
          <p:nvPr/>
        </p:nvSpPr>
        <p:spPr bwMode="auto">
          <a:xfrm>
            <a:off x="6934200" y="2057400"/>
            <a:ext cx="11112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>
              <a:defRPr/>
            </a:pPr>
            <a:r>
              <a:rPr lang="en-US" sz="2800" i="1">
                <a:effectLst>
                  <a:outerShdw blurRad="38100" dist="38100" dir="2700000" algn="tl">
                    <a:srgbClr val="C0C0C0"/>
                  </a:outerShdw>
                </a:effectLst>
              </a:rPr>
              <a:t>Raster</a:t>
            </a:r>
          </a:p>
        </p:txBody>
      </p:sp>
      <p:sp>
        <p:nvSpPr>
          <p:cNvPr id="16392" name="Freeform 8"/>
          <p:cNvSpPr>
            <a:spLocks/>
          </p:cNvSpPr>
          <p:nvPr/>
        </p:nvSpPr>
        <p:spPr bwMode="auto">
          <a:xfrm>
            <a:off x="4054475" y="4302125"/>
            <a:ext cx="1449388" cy="1588"/>
          </a:xfrm>
          <a:custGeom>
            <a:avLst/>
            <a:gdLst>
              <a:gd name="T0" fmla="*/ 0 w 913"/>
              <a:gd name="T1" fmla="*/ 0 h 1"/>
              <a:gd name="T2" fmla="*/ 1447800 w 913"/>
              <a:gd name="T3" fmla="*/ 0 h 1"/>
              <a:gd name="T4" fmla="*/ 0 60000 65536"/>
              <a:gd name="T5" fmla="*/ 0 60000 65536"/>
              <a:gd name="T6" fmla="*/ 0 w 913"/>
              <a:gd name="T7" fmla="*/ 0 h 1"/>
              <a:gd name="T8" fmla="*/ 913 w 913"/>
              <a:gd name="T9" fmla="*/ 1 h 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913" h="1">
                <a:moveTo>
                  <a:pt x="0" y="0"/>
                </a:moveTo>
                <a:lnTo>
                  <a:pt x="912" y="0"/>
                </a:lnTo>
              </a:path>
            </a:pathLst>
          </a:custGeom>
          <a:noFill/>
          <a:ln w="12700" cap="rnd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6393" name="Oval 9"/>
          <p:cNvSpPr>
            <a:spLocks noChangeArrowheads="1"/>
          </p:cNvSpPr>
          <p:nvPr/>
        </p:nvSpPr>
        <p:spPr bwMode="auto">
          <a:xfrm>
            <a:off x="4511675" y="3082925"/>
            <a:ext cx="76200" cy="762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394" name="Rectangle 10"/>
          <p:cNvSpPr>
            <a:spLocks noChangeArrowheads="1"/>
          </p:cNvSpPr>
          <p:nvPr/>
        </p:nvSpPr>
        <p:spPr bwMode="auto">
          <a:xfrm>
            <a:off x="7331075" y="3006725"/>
            <a:ext cx="228600" cy="228600"/>
          </a:xfrm>
          <a:prstGeom prst="rect">
            <a:avLst/>
          </a:prstGeom>
          <a:solidFill>
            <a:srgbClr val="FFFF66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395" name="Rectangle 11"/>
          <p:cNvSpPr>
            <a:spLocks noChangeArrowheads="1"/>
          </p:cNvSpPr>
          <p:nvPr/>
        </p:nvSpPr>
        <p:spPr bwMode="auto">
          <a:xfrm>
            <a:off x="6873875" y="4073525"/>
            <a:ext cx="228600" cy="228600"/>
          </a:xfrm>
          <a:prstGeom prst="rect">
            <a:avLst/>
          </a:prstGeom>
          <a:solidFill>
            <a:srgbClr val="FFFF66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396" name="Rectangle 12"/>
          <p:cNvSpPr>
            <a:spLocks noChangeArrowheads="1"/>
          </p:cNvSpPr>
          <p:nvPr/>
        </p:nvSpPr>
        <p:spPr bwMode="auto">
          <a:xfrm>
            <a:off x="7559675" y="5216525"/>
            <a:ext cx="228600" cy="228600"/>
          </a:xfrm>
          <a:prstGeom prst="rect">
            <a:avLst/>
          </a:prstGeom>
          <a:solidFill>
            <a:srgbClr val="FFFF66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397" name="Rectangle 13"/>
          <p:cNvSpPr>
            <a:spLocks noChangeArrowheads="1"/>
          </p:cNvSpPr>
          <p:nvPr/>
        </p:nvSpPr>
        <p:spPr bwMode="auto">
          <a:xfrm>
            <a:off x="7331075" y="5216525"/>
            <a:ext cx="228600" cy="228600"/>
          </a:xfrm>
          <a:prstGeom prst="rect">
            <a:avLst/>
          </a:prstGeom>
          <a:solidFill>
            <a:srgbClr val="FFFF66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398" name="Rectangle 14"/>
          <p:cNvSpPr>
            <a:spLocks noChangeArrowheads="1"/>
          </p:cNvSpPr>
          <p:nvPr/>
        </p:nvSpPr>
        <p:spPr bwMode="auto">
          <a:xfrm>
            <a:off x="7102475" y="5216525"/>
            <a:ext cx="228600" cy="228600"/>
          </a:xfrm>
          <a:prstGeom prst="rect">
            <a:avLst/>
          </a:prstGeom>
          <a:solidFill>
            <a:srgbClr val="FFFF66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399" name="Rectangle 15"/>
          <p:cNvSpPr>
            <a:spLocks noChangeArrowheads="1"/>
          </p:cNvSpPr>
          <p:nvPr/>
        </p:nvSpPr>
        <p:spPr bwMode="auto">
          <a:xfrm>
            <a:off x="7559675" y="5445125"/>
            <a:ext cx="228600" cy="228600"/>
          </a:xfrm>
          <a:prstGeom prst="rect">
            <a:avLst/>
          </a:prstGeom>
          <a:solidFill>
            <a:srgbClr val="FFFF66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400" name="Rectangle 16"/>
          <p:cNvSpPr>
            <a:spLocks noChangeArrowheads="1"/>
          </p:cNvSpPr>
          <p:nvPr/>
        </p:nvSpPr>
        <p:spPr bwMode="auto">
          <a:xfrm>
            <a:off x="7331075" y="5445125"/>
            <a:ext cx="228600" cy="228600"/>
          </a:xfrm>
          <a:prstGeom prst="rect">
            <a:avLst/>
          </a:prstGeom>
          <a:solidFill>
            <a:srgbClr val="FFFF66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401" name="Rectangle 17"/>
          <p:cNvSpPr>
            <a:spLocks noChangeArrowheads="1"/>
          </p:cNvSpPr>
          <p:nvPr/>
        </p:nvSpPr>
        <p:spPr bwMode="auto">
          <a:xfrm>
            <a:off x="7102475" y="5445125"/>
            <a:ext cx="228600" cy="228600"/>
          </a:xfrm>
          <a:prstGeom prst="rect">
            <a:avLst/>
          </a:prstGeom>
          <a:solidFill>
            <a:srgbClr val="FFFF66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402" name="Rectangle 18"/>
          <p:cNvSpPr>
            <a:spLocks noChangeArrowheads="1"/>
          </p:cNvSpPr>
          <p:nvPr/>
        </p:nvSpPr>
        <p:spPr bwMode="auto">
          <a:xfrm>
            <a:off x="7559675" y="5673725"/>
            <a:ext cx="228600" cy="228600"/>
          </a:xfrm>
          <a:prstGeom prst="rect">
            <a:avLst/>
          </a:prstGeom>
          <a:solidFill>
            <a:srgbClr val="FFFF66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403" name="Rectangle 19"/>
          <p:cNvSpPr>
            <a:spLocks noChangeArrowheads="1"/>
          </p:cNvSpPr>
          <p:nvPr/>
        </p:nvSpPr>
        <p:spPr bwMode="auto">
          <a:xfrm>
            <a:off x="7331075" y="5673725"/>
            <a:ext cx="228600" cy="228600"/>
          </a:xfrm>
          <a:prstGeom prst="rect">
            <a:avLst/>
          </a:prstGeom>
          <a:solidFill>
            <a:srgbClr val="FFFF66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404" name="Rectangle 20"/>
          <p:cNvSpPr>
            <a:spLocks noChangeArrowheads="1"/>
          </p:cNvSpPr>
          <p:nvPr/>
        </p:nvSpPr>
        <p:spPr bwMode="auto">
          <a:xfrm>
            <a:off x="7102475" y="5673725"/>
            <a:ext cx="228600" cy="228600"/>
          </a:xfrm>
          <a:prstGeom prst="rect">
            <a:avLst/>
          </a:prstGeom>
          <a:solidFill>
            <a:srgbClr val="FFFF66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405" name="Rectangle 21"/>
          <p:cNvSpPr>
            <a:spLocks noChangeArrowheads="1"/>
          </p:cNvSpPr>
          <p:nvPr/>
        </p:nvSpPr>
        <p:spPr bwMode="auto">
          <a:xfrm>
            <a:off x="7559675" y="4073525"/>
            <a:ext cx="228600" cy="228600"/>
          </a:xfrm>
          <a:prstGeom prst="rect">
            <a:avLst/>
          </a:prstGeom>
          <a:solidFill>
            <a:srgbClr val="FFFF66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406" name="Rectangle 22"/>
          <p:cNvSpPr>
            <a:spLocks noChangeArrowheads="1"/>
          </p:cNvSpPr>
          <p:nvPr/>
        </p:nvSpPr>
        <p:spPr bwMode="auto">
          <a:xfrm>
            <a:off x="7331075" y="4073525"/>
            <a:ext cx="228600" cy="228600"/>
          </a:xfrm>
          <a:prstGeom prst="rect">
            <a:avLst/>
          </a:prstGeom>
          <a:solidFill>
            <a:srgbClr val="FFFF66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407" name="Rectangle 23"/>
          <p:cNvSpPr>
            <a:spLocks noChangeArrowheads="1"/>
          </p:cNvSpPr>
          <p:nvPr/>
        </p:nvSpPr>
        <p:spPr bwMode="auto">
          <a:xfrm>
            <a:off x="7102475" y="4073525"/>
            <a:ext cx="228600" cy="228600"/>
          </a:xfrm>
          <a:prstGeom prst="rect">
            <a:avLst/>
          </a:prstGeom>
          <a:solidFill>
            <a:srgbClr val="FFFF66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408" name="Rectangle 24"/>
          <p:cNvSpPr>
            <a:spLocks noChangeArrowheads="1"/>
          </p:cNvSpPr>
          <p:nvPr/>
        </p:nvSpPr>
        <p:spPr bwMode="auto">
          <a:xfrm>
            <a:off x="4283075" y="5140325"/>
            <a:ext cx="838200" cy="7620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409" name="Rectangle 25"/>
          <p:cNvSpPr>
            <a:spLocks noChangeArrowheads="1"/>
          </p:cNvSpPr>
          <p:nvPr/>
        </p:nvSpPr>
        <p:spPr bwMode="auto">
          <a:xfrm>
            <a:off x="7788275" y="4073525"/>
            <a:ext cx="228600" cy="228600"/>
          </a:xfrm>
          <a:prstGeom prst="rect">
            <a:avLst/>
          </a:prstGeom>
          <a:solidFill>
            <a:srgbClr val="FFFF66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410" name="Text Box 26"/>
          <p:cNvSpPr txBox="1">
            <a:spLocks noChangeArrowheads="1"/>
          </p:cNvSpPr>
          <p:nvPr/>
        </p:nvSpPr>
        <p:spPr bwMode="auto">
          <a:xfrm>
            <a:off x="762000" y="1503363"/>
            <a:ext cx="7215188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>
                <a:solidFill>
                  <a:schemeClr val="accent2"/>
                </a:solidFill>
              </a:rPr>
              <a:t>Raster</a:t>
            </a:r>
            <a:r>
              <a:rPr lang="en-US"/>
              <a:t> data are described by a cell grid, one value per cell</a:t>
            </a:r>
          </a:p>
        </p:txBody>
      </p:sp>
      <p:sp>
        <p:nvSpPr>
          <p:cNvPr id="16411" name="Text Box 27"/>
          <p:cNvSpPr txBox="1">
            <a:spLocks noChangeArrowheads="1"/>
          </p:cNvSpPr>
          <p:nvPr/>
        </p:nvSpPr>
        <p:spPr bwMode="auto">
          <a:xfrm>
            <a:off x="6521450" y="4505325"/>
            <a:ext cx="1773238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>
                <a:solidFill>
                  <a:schemeClr val="accent2"/>
                </a:solidFill>
              </a:rPr>
              <a:t>Zone</a:t>
            </a:r>
            <a:r>
              <a:rPr lang="en-US"/>
              <a:t> of cells</a:t>
            </a:r>
          </a:p>
        </p:txBody>
      </p:sp>
      <p:sp>
        <p:nvSpPr>
          <p:cNvPr id="16412" name="Line 28"/>
          <p:cNvSpPr>
            <a:spLocks noChangeShapeType="1"/>
          </p:cNvSpPr>
          <p:nvPr/>
        </p:nvSpPr>
        <p:spPr bwMode="auto">
          <a:xfrm>
            <a:off x="5546725" y="2362200"/>
            <a:ext cx="1158875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islavist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1066800"/>
            <a:ext cx="6781800" cy="5119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3" descr="srt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81200" y="228600"/>
            <a:ext cx="5934075" cy="143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1524000" y="6172200"/>
            <a:ext cx="62103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>
                <a:solidFill>
                  <a:schemeClr val="accent2"/>
                </a:solidFill>
              </a:rPr>
              <a:t>http://srtm.usgs.gov/srtmimagegallery/index.html</a:t>
            </a:r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1355725" y="1717675"/>
            <a:ext cx="3286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>
                <a:solidFill>
                  <a:schemeClr val="bg1"/>
                </a:solidFill>
              </a:rPr>
              <a:t>Santa Barbara, California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How do we combine these data?</a:t>
            </a:r>
          </a:p>
        </p:txBody>
      </p:sp>
      <p:pic>
        <p:nvPicPr>
          <p:cNvPr id="18435" name="Picture 3" descr="four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89075" y="2468563"/>
            <a:ext cx="1608138" cy="279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4" descr="four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63938" y="2438400"/>
            <a:ext cx="1884362" cy="294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5" descr="four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73725" y="2525713"/>
            <a:ext cx="1708150" cy="273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6" descr="Four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415213" y="3048000"/>
            <a:ext cx="1511300" cy="163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9" name="Text Box 7"/>
          <p:cNvSpPr txBox="1">
            <a:spLocks noChangeArrowheads="1"/>
          </p:cNvSpPr>
          <p:nvPr/>
        </p:nvSpPr>
        <p:spPr bwMode="auto">
          <a:xfrm>
            <a:off x="1292225" y="5310188"/>
            <a:ext cx="22701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/>
              <a:t>Digital Elevation</a:t>
            </a:r>
          </a:p>
          <a:p>
            <a:pPr eaLnBrk="1" hangingPunct="1"/>
            <a:r>
              <a:rPr lang="en-US"/>
              <a:t>Models</a:t>
            </a:r>
          </a:p>
        </p:txBody>
      </p:sp>
      <p:sp>
        <p:nvSpPr>
          <p:cNvPr id="18440" name="Text Box 8"/>
          <p:cNvSpPr txBox="1">
            <a:spLocks noChangeArrowheads="1"/>
          </p:cNvSpPr>
          <p:nvPr/>
        </p:nvSpPr>
        <p:spPr bwMode="auto">
          <a:xfrm>
            <a:off x="3709988" y="5468938"/>
            <a:ext cx="16049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/>
              <a:t>Watersheds</a:t>
            </a:r>
          </a:p>
        </p:txBody>
      </p:sp>
      <p:sp>
        <p:nvSpPr>
          <p:cNvPr id="18441" name="Text Box 9"/>
          <p:cNvSpPr txBox="1">
            <a:spLocks noChangeArrowheads="1"/>
          </p:cNvSpPr>
          <p:nvPr/>
        </p:nvSpPr>
        <p:spPr bwMode="auto">
          <a:xfrm>
            <a:off x="5837238" y="5449888"/>
            <a:ext cx="11652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/>
              <a:t>Streams</a:t>
            </a:r>
          </a:p>
        </p:txBody>
      </p:sp>
      <p:sp>
        <p:nvSpPr>
          <p:cNvPr id="18442" name="Text Box 10"/>
          <p:cNvSpPr txBox="1">
            <a:spLocks noChangeArrowheads="1"/>
          </p:cNvSpPr>
          <p:nvPr/>
        </p:nvSpPr>
        <p:spPr bwMode="auto">
          <a:xfrm>
            <a:off x="7421563" y="5486400"/>
            <a:ext cx="17224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/>
              <a:t>Waterbodies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5087938" y="1497013"/>
            <a:ext cx="3810000" cy="1736725"/>
          </a:xfrm>
        </p:spPr>
        <p:txBody>
          <a:bodyPr/>
          <a:lstStyle/>
          <a:p>
            <a:pPr algn="r"/>
            <a:r>
              <a:rPr lang="en-US" smtClean="0"/>
              <a:t>An integrated </a:t>
            </a:r>
            <a:br>
              <a:rPr lang="en-US" smtClean="0"/>
            </a:br>
            <a:r>
              <a:rPr lang="en-US" smtClean="0"/>
              <a:t>raster-vector </a:t>
            </a:r>
            <a:br>
              <a:rPr lang="en-US" smtClean="0"/>
            </a:br>
            <a:r>
              <a:rPr lang="en-US" smtClean="0"/>
              <a:t>database</a:t>
            </a:r>
          </a:p>
        </p:txBody>
      </p:sp>
      <p:pic>
        <p:nvPicPr>
          <p:cNvPr id="19459" name="Picture 3" descr="combin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41500" y="304800"/>
            <a:ext cx="3957638" cy="561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>
                <a:solidFill>
                  <a:schemeClr val="accent2"/>
                </a:solidFill>
              </a:rPr>
              <a:t>GIS in Water Resources: Lecture 1</a:t>
            </a:r>
            <a:endParaRPr lang="en-US" smtClean="0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2590800"/>
          </a:xfrm>
        </p:spPr>
        <p:txBody>
          <a:bodyPr/>
          <a:lstStyle/>
          <a:p>
            <a:r>
              <a:rPr lang="en-US" smtClean="0"/>
              <a:t>In-class and distance learning</a:t>
            </a:r>
          </a:p>
          <a:p>
            <a:r>
              <a:rPr lang="en-US" smtClean="0"/>
              <a:t>Geospatial database of hydrologic features </a:t>
            </a:r>
          </a:p>
          <a:p>
            <a:r>
              <a:rPr lang="en-US" i="1" smtClean="0">
                <a:solidFill>
                  <a:srgbClr val="FF3300"/>
                </a:solidFill>
              </a:rPr>
              <a:t>GIS and HIS</a:t>
            </a:r>
          </a:p>
          <a:p>
            <a:r>
              <a:rPr lang="en-US" smtClean="0"/>
              <a:t>Curved earth and a flat map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Linking Geographic Information Systems and Water Resources</a:t>
            </a:r>
          </a:p>
        </p:txBody>
      </p:sp>
      <p:sp>
        <p:nvSpPr>
          <p:cNvPr id="21507" name="Oval 3"/>
          <p:cNvSpPr>
            <a:spLocks noChangeArrowheads="1"/>
          </p:cNvSpPr>
          <p:nvPr/>
        </p:nvSpPr>
        <p:spPr bwMode="auto">
          <a:xfrm>
            <a:off x="609600" y="2133600"/>
            <a:ext cx="4800600" cy="3276600"/>
          </a:xfrm>
          <a:prstGeom prst="ellipse">
            <a:avLst/>
          </a:prstGeom>
          <a:noFill/>
          <a:ln w="38100" algn="ctr">
            <a:solidFill>
              <a:srgbClr val="33CC33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502788" name="Oval 4"/>
          <p:cNvSpPr>
            <a:spLocks noChangeArrowheads="1"/>
          </p:cNvSpPr>
          <p:nvPr/>
        </p:nvSpPr>
        <p:spPr bwMode="auto">
          <a:xfrm>
            <a:off x="3505200" y="2133600"/>
            <a:ext cx="4800600" cy="3276600"/>
          </a:xfrm>
          <a:prstGeom prst="ellipse">
            <a:avLst/>
          </a:prstGeom>
          <a:noFill/>
          <a:ln w="38100" algn="ctr">
            <a:solidFill>
              <a:srgbClr val="66CC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66CC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</p:txBody>
      </p:sp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2133600" y="3352800"/>
            <a:ext cx="1058863" cy="708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>
                <a:solidFill>
                  <a:srgbClr val="33CC33"/>
                </a:solidFill>
                <a:latin typeface="Calibri" pitchFamily="34" charset="0"/>
              </a:rPr>
              <a:t>GIS</a:t>
            </a:r>
          </a:p>
        </p:txBody>
      </p:sp>
      <p:sp>
        <p:nvSpPr>
          <p:cNvPr id="21510" name="Text Box 6"/>
          <p:cNvSpPr txBox="1">
            <a:spLocks noChangeArrowheads="1"/>
          </p:cNvSpPr>
          <p:nvPr/>
        </p:nvSpPr>
        <p:spPr bwMode="auto">
          <a:xfrm>
            <a:off x="5562600" y="3048000"/>
            <a:ext cx="2613025" cy="1920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000">
                <a:solidFill>
                  <a:srgbClr val="66CCFF"/>
                </a:solidFill>
                <a:latin typeface="Calibri" pitchFamily="34" charset="0"/>
              </a:rPr>
              <a:t>Water</a:t>
            </a:r>
          </a:p>
          <a:p>
            <a:r>
              <a:rPr lang="en-US" sz="4000">
                <a:solidFill>
                  <a:srgbClr val="66CCFF"/>
                </a:solidFill>
                <a:latin typeface="Calibri" pitchFamily="34" charset="0"/>
              </a:rPr>
              <a:t>Resources</a:t>
            </a:r>
          </a:p>
          <a:p>
            <a:endParaRPr lang="en-US" sz="4000">
              <a:solidFill>
                <a:srgbClr val="0066FF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Point Water Observations Time Series</a:t>
            </a:r>
          </a:p>
        </p:txBody>
      </p:sp>
      <p:pic>
        <p:nvPicPr>
          <p:cNvPr id="2048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2400" y="2362200"/>
            <a:ext cx="4419600" cy="265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5" descr="stream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2438400"/>
            <a:ext cx="2290763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5" name="TextBox 4"/>
          <p:cNvSpPr txBox="1">
            <a:spLocks noChangeArrowheads="1"/>
          </p:cNvSpPr>
          <p:nvPr/>
        </p:nvSpPr>
        <p:spPr bwMode="auto">
          <a:xfrm>
            <a:off x="685800" y="5448300"/>
            <a:ext cx="32416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A </a:t>
            </a:r>
            <a:r>
              <a:rPr lang="en-US">
                <a:solidFill>
                  <a:srgbClr val="FF0000"/>
                </a:solidFill>
                <a:latin typeface="Calibri" pitchFamily="34" charset="0"/>
              </a:rPr>
              <a:t>point</a:t>
            </a:r>
            <a:r>
              <a:rPr lang="en-US">
                <a:latin typeface="Calibri" pitchFamily="34" charset="0"/>
              </a:rPr>
              <a:t> location in </a:t>
            </a:r>
            <a:r>
              <a:rPr lang="en-US">
                <a:solidFill>
                  <a:srgbClr val="FF0000"/>
                </a:solidFill>
                <a:latin typeface="Calibri" pitchFamily="34" charset="0"/>
              </a:rPr>
              <a:t>space</a:t>
            </a:r>
          </a:p>
        </p:txBody>
      </p:sp>
      <p:sp>
        <p:nvSpPr>
          <p:cNvPr id="20486" name="TextBox 5"/>
          <p:cNvSpPr txBox="1">
            <a:spLocks noChangeArrowheads="1"/>
          </p:cNvSpPr>
          <p:nvPr/>
        </p:nvSpPr>
        <p:spPr bwMode="auto">
          <a:xfrm>
            <a:off x="4800600" y="5448300"/>
            <a:ext cx="32829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A </a:t>
            </a:r>
            <a:r>
              <a:rPr lang="en-US">
                <a:solidFill>
                  <a:srgbClr val="FF0000"/>
                </a:solidFill>
                <a:latin typeface="Calibri" pitchFamily="34" charset="0"/>
              </a:rPr>
              <a:t>series</a:t>
            </a:r>
            <a:r>
              <a:rPr lang="en-US">
                <a:latin typeface="Calibri" pitchFamily="34" charset="0"/>
              </a:rPr>
              <a:t> of values in </a:t>
            </a:r>
            <a:r>
              <a:rPr lang="en-US">
                <a:solidFill>
                  <a:srgbClr val="FF0000"/>
                </a:solidFill>
                <a:latin typeface="Calibri" pitchFamily="34" charset="0"/>
              </a:rPr>
              <a:t>time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chemeClr val="accent2"/>
                </a:solidFill>
              </a:rPr>
              <a:t>Six Basic Course Elements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mtClean="0">
                <a:solidFill>
                  <a:srgbClr val="FF3300"/>
                </a:solidFill>
              </a:rPr>
              <a:t>Lectures</a:t>
            </a:r>
          </a:p>
          <a:p>
            <a:pPr lvl="1"/>
            <a:r>
              <a:rPr lang="en-US" smtClean="0"/>
              <a:t>Powerpoint slides</a:t>
            </a:r>
          </a:p>
          <a:p>
            <a:pPr lvl="1"/>
            <a:r>
              <a:rPr lang="en-US" smtClean="0"/>
              <a:t>Video streaming</a:t>
            </a:r>
          </a:p>
          <a:p>
            <a:r>
              <a:rPr lang="en-US" smtClean="0">
                <a:solidFill>
                  <a:srgbClr val="FF3300"/>
                </a:solidFill>
              </a:rPr>
              <a:t>Readings</a:t>
            </a:r>
          </a:p>
          <a:p>
            <a:pPr lvl="1"/>
            <a:r>
              <a:rPr lang="en-US" smtClean="0"/>
              <a:t>“Arc Hydro: GIS in Water Resources” and other materials</a:t>
            </a:r>
          </a:p>
          <a:p>
            <a:r>
              <a:rPr lang="en-US" smtClean="0">
                <a:solidFill>
                  <a:srgbClr val="FF3300"/>
                </a:solidFill>
              </a:rPr>
              <a:t>Homework</a:t>
            </a:r>
          </a:p>
          <a:p>
            <a:pPr lvl="1"/>
            <a:r>
              <a:rPr lang="en-US" smtClean="0"/>
              <a:t>Computer exercises</a:t>
            </a:r>
          </a:p>
          <a:p>
            <a:pPr lvl="1"/>
            <a:r>
              <a:rPr lang="en-US" smtClean="0"/>
              <a:t>Hand exercises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mtClean="0">
                <a:solidFill>
                  <a:srgbClr val="FF3300"/>
                </a:solidFill>
              </a:rPr>
              <a:t>Term Project</a:t>
            </a:r>
          </a:p>
          <a:p>
            <a:pPr lvl="1"/>
            <a:r>
              <a:rPr lang="en-US" smtClean="0"/>
              <a:t>Oral presentation</a:t>
            </a:r>
          </a:p>
          <a:p>
            <a:pPr lvl="1"/>
            <a:r>
              <a:rPr lang="en-US" smtClean="0"/>
              <a:t>HTML report</a:t>
            </a:r>
          </a:p>
          <a:p>
            <a:r>
              <a:rPr lang="en-US" smtClean="0">
                <a:solidFill>
                  <a:srgbClr val="FF3300"/>
                </a:solidFill>
              </a:rPr>
              <a:t>Class Interaction</a:t>
            </a:r>
          </a:p>
          <a:p>
            <a:pPr lvl="1"/>
            <a:r>
              <a:rPr lang="en-US" smtClean="0"/>
              <a:t>Email</a:t>
            </a:r>
          </a:p>
          <a:p>
            <a:pPr lvl="1"/>
            <a:r>
              <a:rPr lang="en-US" smtClean="0"/>
              <a:t>Discussion</a:t>
            </a:r>
          </a:p>
          <a:p>
            <a:r>
              <a:rPr lang="en-US" smtClean="0">
                <a:solidFill>
                  <a:srgbClr val="FF3300"/>
                </a:solidFill>
              </a:rPr>
              <a:t>Examinations</a:t>
            </a:r>
          </a:p>
          <a:p>
            <a:pPr lvl="1"/>
            <a:r>
              <a:rPr lang="en-US" smtClean="0"/>
              <a:t>Midterm, final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3108325" y="1290638"/>
            <a:ext cx="2922588" cy="2325687"/>
            <a:chOff x="3108865" y="1290638"/>
            <a:chExt cx="2921508" cy="2326124"/>
          </a:xfrm>
        </p:grpSpPr>
        <p:pic>
          <p:nvPicPr>
            <p:cNvPr id="3" name="Picture 2" descr="rain-gauge-platform-400"/>
            <p:cNvPicPr>
              <a:picLocks noChangeAspect="1" noChangeArrowheads="1"/>
            </p:cNvPicPr>
            <p:nvPr/>
          </p:nvPicPr>
          <p:blipFill>
            <a:blip r:embed="rId2" cstate="print"/>
            <a:srcRect l="6047" r="9295"/>
            <a:stretch>
              <a:fillRect/>
            </a:stretch>
          </p:blipFill>
          <p:spPr bwMode="auto">
            <a:xfrm>
              <a:off x="3108865" y="1668534"/>
              <a:ext cx="2921508" cy="19482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127000" dist="63500" dir="2700000">
                <a:srgbClr val="000000">
                  <a:alpha val="40000"/>
                </a:srgbClr>
              </a:outerShdw>
            </a:effectLst>
          </p:spPr>
        </p:pic>
        <p:sp>
          <p:nvSpPr>
            <p:cNvPr id="4" name="Text Box 4"/>
            <p:cNvSpPr txBox="1">
              <a:spLocks noChangeArrowheads="1"/>
            </p:cNvSpPr>
            <p:nvPr/>
          </p:nvSpPr>
          <p:spPr bwMode="auto">
            <a:xfrm>
              <a:off x="3837259" y="1290638"/>
              <a:ext cx="1599609" cy="3382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  <a:defRPr/>
              </a:pPr>
              <a:r>
                <a:rPr lang="en-US" sz="1600" dirty="0">
                  <a:solidFill>
                    <a:schemeClr val="accent1"/>
                  </a:solidFill>
                  <a:effectLst>
                    <a:outerShdw blurRad="50800" dist="38100" dir="2700000">
                      <a:srgbClr val="000000">
                        <a:alpha val="43000"/>
                      </a:srgbClr>
                    </a:outerShdw>
                  </a:effectLst>
                  <a:latin typeface="Arial"/>
                  <a:ea typeface="ＭＳ Ｐゴシック" pitchFamily="-112" charset="-128"/>
                  <a:cs typeface="Arial"/>
                </a:rPr>
                <a:t>Rainfall</a:t>
              </a:r>
            </a:p>
          </p:txBody>
        </p:sp>
      </p:grpSp>
      <p:grpSp>
        <p:nvGrpSpPr>
          <p:cNvPr id="5" name="Group 17"/>
          <p:cNvGrpSpPr>
            <a:grpSpLocks/>
          </p:cNvGrpSpPr>
          <p:nvPr/>
        </p:nvGrpSpPr>
        <p:grpSpPr bwMode="auto">
          <a:xfrm>
            <a:off x="912813" y="1290638"/>
            <a:ext cx="1600200" cy="2327275"/>
            <a:chOff x="912813" y="1290638"/>
            <a:chExt cx="1600200" cy="2326941"/>
          </a:xfrm>
        </p:grpSpPr>
        <p:pic>
          <p:nvPicPr>
            <p:cNvPr id="6" name="Picture 5" descr="stream3"/>
            <p:cNvPicPr>
              <a:picLocks noChangeAspect="1" noChangeArrowheads="1"/>
            </p:cNvPicPr>
            <p:nvPr/>
          </p:nvPicPr>
          <p:blipFill>
            <a:blip r:embed="rId3" cstate="print"/>
            <a:srcRect r="3028" b="6181"/>
            <a:stretch>
              <a:fillRect/>
            </a:stretch>
          </p:blipFill>
          <p:spPr bwMode="auto">
            <a:xfrm>
              <a:off x="912813" y="1662060"/>
              <a:ext cx="1600200" cy="19555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127000" dist="63500" dir="2700000">
                <a:srgbClr val="000000">
                  <a:alpha val="40000"/>
                </a:srgbClr>
              </a:outerShdw>
            </a:effectLst>
          </p:spPr>
        </p:pic>
        <p:sp>
          <p:nvSpPr>
            <p:cNvPr id="7" name="Text Box 7"/>
            <p:cNvSpPr txBox="1">
              <a:spLocks noChangeArrowheads="1"/>
            </p:cNvSpPr>
            <p:nvPr/>
          </p:nvSpPr>
          <p:spPr bwMode="auto">
            <a:xfrm>
              <a:off x="912813" y="1290638"/>
              <a:ext cx="1600200" cy="3380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  <a:defRPr/>
              </a:pPr>
              <a:r>
                <a:rPr lang="en-US" sz="1600" dirty="0">
                  <a:solidFill>
                    <a:schemeClr val="accent1"/>
                  </a:solidFill>
                  <a:effectLst>
                    <a:outerShdw blurRad="50800" dist="38100" dir="2700000">
                      <a:srgbClr val="000000">
                        <a:alpha val="43000"/>
                      </a:srgbClr>
                    </a:outerShdw>
                  </a:effectLst>
                  <a:latin typeface="Arial"/>
                  <a:ea typeface="ＭＳ Ｐゴシック" pitchFamily="-112" charset="-128"/>
                  <a:cs typeface="Arial"/>
                </a:rPr>
                <a:t>Water quantity</a:t>
              </a:r>
            </a:p>
          </p:txBody>
        </p:sp>
      </p:grpSp>
      <p:grpSp>
        <p:nvGrpSpPr>
          <p:cNvPr id="8" name="Group 19"/>
          <p:cNvGrpSpPr>
            <a:grpSpLocks/>
          </p:cNvGrpSpPr>
          <p:nvPr/>
        </p:nvGrpSpPr>
        <p:grpSpPr bwMode="auto">
          <a:xfrm>
            <a:off x="3141663" y="3835400"/>
            <a:ext cx="2855912" cy="2335213"/>
            <a:chOff x="3142143" y="3835400"/>
            <a:chExt cx="2854951" cy="2335891"/>
          </a:xfrm>
        </p:grpSpPr>
        <p:pic>
          <p:nvPicPr>
            <p:cNvPr id="9" name="Picture 15" descr="VAIRA3"/>
            <p:cNvPicPr>
              <a:picLocks noChangeAspect="1" noChangeArrowheads="1"/>
            </p:cNvPicPr>
            <p:nvPr/>
          </p:nvPicPr>
          <p:blipFill>
            <a:blip r:embed="rId4" cstate="print"/>
            <a:srcRect t="16559" b="5535"/>
            <a:stretch>
              <a:fillRect/>
            </a:stretch>
          </p:blipFill>
          <p:spPr bwMode="auto">
            <a:xfrm>
              <a:off x="3142143" y="4222862"/>
              <a:ext cx="2854951" cy="19484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127000" dist="63500" dir="2700000">
                <a:srgbClr val="000000">
                  <a:alpha val="40000"/>
                </a:srgbClr>
              </a:outerShdw>
            </a:effectLst>
          </p:spPr>
        </p:pic>
        <p:sp>
          <p:nvSpPr>
            <p:cNvPr id="10" name="Text Box 17"/>
            <p:cNvSpPr txBox="1">
              <a:spLocks noChangeArrowheads="1"/>
            </p:cNvSpPr>
            <p:nvPr/>
          </p:nvSpPr>
          <p:spPr bwMode="auto">
            <a:xfrm>
              <a:off x="3472232" y="3835400"/>
              <a:ext cx="2194773" cy="3382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  <a:defRPr/>
              </a:pPr>
              <a:r>
                <a:rPr lang="en-US" sz="1600" dirty="0">
                  <a:solidFill>
                    <a:schemeClr val="accent1"/>
                  </a:solidFill>
                  <a:effectLst>
                    <a:outerShdw blurRad="50800" dist="38100" dir="2700000">
                      <a:srgbClr val="000000">
                        <a:alpha val="43000"/>
                      </a:srgbClr>
                    </a:outerShdw>
                  </a:effectLst>
                  <a:latin typeface="Arial"/>
                  <a:ea typeface="ＭＳ Ｐゴシック" pitchFamily="-112" charset="-128"/>
                  <a:cs typeface="Arial"/>
                </a:rPr>
                <a:t>Meteorology</a:t>
              </a:r>
            </a:p>
          </p:txBody>
        </p:sp>
      </p:grpSp>
      <p:grpSp>
        <p:nvGrpSpPr>
          <p:cNvPr id="11" name="Group 20"/>
          <p:cNvGrpSpPr>
            <a:grpSpLocks/>
          </p:cNvGrpSpPr>
          <p:nvPr/>
        </p:nvGrpSpPr>
        <p:grpSpPr bwMode="auto">
          <a:xfrm>
            <a:off x="6626225" y="1290638"/>
            <a:ext cx="1600200" cy="2319337"/>
            <a:chOff x="6626225" y="1290638"/>
            <a:chExt cx="1600200" cy="2319631"/>
          </a:xfrm>
        </p:grpSpPr>
        <p:pic>
          <p:nvPicPr>
            <p:cNvPr id="12" name="Picture 6" descr="tdr"/>
            <p:cNvPicPr>
              <a:picLocks noChangeAspect="1" noChangeArrowheads="1"/>
            </p:cNvPicPr>
            <p:nvPr/>
          </p:nvPicPr>
          <p:blipFill>
            <a:blip r:embed="rId5" cstate="print"/>
            <a:srcRect t="15483"/>
            <a:stretch>
              <a:fillRect/>
            </a:stretch>
          </p:blipFill>
          <p:spPr bwMode="auto">
            <a:xfrm>
              <a:off x="6626225" y="1668511"/>
              <a:ext cx="1600200" cy="19417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127000" dist="63500" dir="2700000">
                <a:srgbClr val="000000">
                  <a:alpha val="40000"/>
                </a:srgbClr>
              </a:outerShdw>
            </a:effectLst>
          </p:spPr>
        </p:pic>
        <p:sp>
          <p:nvSpPr>
            <p:cNvPr id="13" name="Text Box 18"/>
            <p:cNvSpPr txBox="1">
              <a:spLocks noChangeArrowheads="1"/>
            </p:cNvSpPr>
            <p:nvPr/>
          </p:nvSpPr>
          <p:spPr bwMode="auto">
            <a:xfrm>
              <a:off x="6761163" y="1290638"/>
              <a:ext cx="1465262" cy="3381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  <a:defRPr/>
              </a:pPr>
              <a:r>
                <a:rPr lang="en-US" sz="1600" dirty="0">
                  <a:solidFill>
                    <a:schemeClr val="accent1"/>
                  </a:solidFill>
                  <a:effectLst>
                    <a:outerShdw blurRad="50800" dist="38100" dir="2700000">
                      <a:srgbClr val="000000">
                        <a:alpha val="43000"/>
                      </a:srgbClr>
                    </a:outerShdw>
                  </a:effectLst>
                  <a:latin typeface="Arial"/>
                  <a:ea typeface="ＭＳ Ｐゴシック" pitchFamily="-112" charset="-128"/>
                  <a:cs typeface="Arial"/>
                </a:rPr>
                <a:t>Soil water </a:t>
              </a:r>
            </a:p>
          </p:txBody>
        </p:sp>
      </p:grpSp>
      <p:grpSp>
        <p:nvGrpSpPr>
          <p:cNvPr id="14" name="Group 21"/>
          <p:cNvGrpSpPr>
            <a:grpSpLocks/>
          </p:cNvGrpSpPr>
          <p:nvPr/>
        </p:nvGrpSpPr>
        <p:grpSpPr bwMode="auto">
          <a:xfrm>
            <a:off x="6626225" y="3835400"/>
            <a:ext cx="1600200" cy="2322513"/>
            <a:chOff x="6626225" y="3835400"/>
            <a:chExt cx="1600200" cy="2321794"/>
          </a:xfrm>
        </p:grpSpPr>
        <p:sp>
          <p:nvSpPr>
            <p:cNvPr id="15" name="Text Box 10"/>
            <p:cNvSpPr txBox="1">
              <a:spLocks noChangeArrowheads="1"/>
            </p:cNvSpPr>
            <p:nvPr/>
          </p:nvSpPr>
          <p:spPr bwMode="auto">
            <a:xfrm>
              <a:off x="6626225" y="3835400"/>
              <a:ext cx="1600200" cy="3380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  <a:defRPr/>
              </a:pPr>
              <a:r>
                <a:rPr lang="en-US" sz="1600" dirty="0">
                  <a:solidFill>
                    <a:schemeClr val="accent1"/>
                  </a:solidFill>
                  <a:effectLst>
                    <a:outerShdw blurRad="50800" dist="38100" dir="2700000">
                      <a:srgbClr val="000000">
                        <a:alpha val="43000"/>
                      </a:srgbClr>
                    </a:outerShdw>
                  </a:effectLst>
                  <a:latin typeface="Arial"/>
                  <a:ea typeface="ＭＳ Ｐゴシック" pitchFamily="-112" charset="-128"/>
                  <a:cs typeface="Arial"/>
                </a:rPr>
                <a:t>Groundwater</a:t>
              </a:r>
            </a:p>
          </p:txBody>
        </p:sp>
        <p:pic>
          <p:nvPicPr>
            <p:cNvPr id="16" name="Picture 2"/>
            <p:cNvPicPr>
              <a:picLocks noChangeAspect="1" noChangeArrowheads="1"/>
            </p:cNvPicPr>
            <p:nvPr/>
          </p:nvPicPr>
          <p:blipFill>
            <a:blip r:embed="rId6" cstate="print"/>
            <a:srcRect b="3039"/>
            <a:stretch>
              <a:fillRect/>
            </a:stretch>
          </p:blipFill>
          <p:spPr bwMode="auto">
            <a:xfrm>
              <a:off x="6626225" y="4224218"/>
              <a:ext cx="1600200" cy="19329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127000" dist="63500" dir="2700000">
                <a:srgbClr val="000000">
                  <a:alpha val="40000"/>
                </a:srgbClr>
              </a:outerShdw>
            </a:effectLst>
          </p:spPr>
        </p:pic>
      </p:grpSp>
      <p:sp>
        <p:nvSpPr>
          <p:cNvPr id="17" name="Title 15"/>
          <p:cNvSpPr txBox="1">
            <a:spLocks/>
          </p:cNvSpPr>
          <p:nvPr/>
        </p:nvSpPr>
        <p:spPr>
          <a:xfrm>
            <a:off x="912813" y="322263"/>
            <a:ext cx="7313612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Calibri" charset="0"/>
                <a:ea typeface="+mj-ea"/>
                <a:cs typeface="+mj-cs"/>
              </a:rPr>
              <a:t>This System Integrates</a:t>
            </a:r>
            <a:br>
              <a: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Calibri" charset="0"/>
                <a:ea typeface="+mj-ea"/>
                <a:cs typeface="+mj-cs"/>
              </a:rPr>
            </a:br>
            <a:r>
              <a: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Calibri" charset="0"/>
                <a:ea typeface="+mj-ea"/>
                <a:cs typeface="+mj-cs"/>
              </a:rPr>
              <a:t>Many Types of Water Observations Data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8" name="Text Box 7"/>
          <p:cNvSpPr txBox="1">
            <a:spLocks noChangeArrowheads="1"/>
          </p:cNvSpPr>
          <p:nvPr/>
        </p:nvSpPr>
        <p:spPr bwMode="auto">
          <a:xfrm>
            <a:off x="912813" y="3835400"/>
            <a:ext cx="16002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1600" dirty="0">
                <a:solidFill>
                  <a:schemeClr val="accent1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Arial"/>
                <a:ea typeface="ＭＳ Ｐゴシック" pitchFamily="-112" charset="-128"/>
                <a:cs typeface="Arial"/>
              </a:rPr>
              <a:t>Water quality </a:t>
            </a:r>
          </a:p>
        </p:txBody>
      </p:sp>
      <p:pic>
        <p:nvPicPr>
          <p:cNvPr id="19" name="Picture 5" descr="Contaminants biologists monitoring water quality"/>
          <p:cNvPicPr>
            <a:picLocks noChangeAspect="1" noChangeArrowheads="1"/>
          </p:cNvPicPr>
          <p:nvPr/>
        </p:nvPicPr>
        <p:blipFill>
          <a:blip r:embed="rId7" cstate="print"/>
          <a:srcRect b="22210"/>
          <a:stretch>
            <a:fillRect/>
          </a:stretch>
        </p:blipFill>
        <p:spPr bwMode="auto">
          <a:xfrm>
            <a:off x="912813" y="4211638"/>
            <a:ext cx="1600200" cy="1957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27000" dist="63500" dir="270000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 descr="watershe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2813" y="2259013"/>
            <a:ext cx="1838325" cy="2408237"/>
          </a:xfrm>
          <a:prstGeom prst="rect">
            <a:avLst/>
          </a:prstGeom>
          <a:effectLst>
            <a:outerShdw blurRad="190500" dist="63500" dir="2700000">
              <a:srgbClr val="000000">
                <a:alpha val="50000"/>
              </a:srgbClr>
            </a:outerShdw>
          </a:effectLst>
        </p:spPr>
      </p:pic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912813" y="687388"/>
            <a:ext cx="7313612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A </a:t>
            </a:r>
            <a:r>
              <a:rPr lang="en-US" dirty="0" smtClean="0"/>
              <a:t>Key Challenge</a:t>
            </a:r>
          </a:p>
        </p:txBody>
      </p:sp>
      <p:sp>
        <p:nvSpPr>
          <p:cNvPr id="502791" name="Text Box 7"/>
          <p:cNvSpPr txBox="1">
            <a:spLocks noChangeArrowheads="1"/>
          </p:cNvSpPr>
          <p:nvPr/>
        </p:nvSpPr>
        <p:spPr bwMode="auto">
          <a:xfrm>
            <a:off x="1141413" y="4557713"/>
            <a:ext cx="2239962" cy="1106487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ＭＳ Ｐゴシック" pitchFamily="-109" charset="-128"/>
                <a:cs typeface="Arial"/>
              </a:rPr>
              <a:t>GIS</a:t>
            </a: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ＭＳ Ｐゴシック" pitchFamily="-109" charset="-128"/>
                <a:cs typeface="Arial"/>
              </a:rPr>
              <a:t>Water Environment</a:t>
            </a: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ＭＳ Ｐゴシック" pitchFamily="-109" charset="-128"/>
                <a:cs typeface="Arial"/>
              </a:rPr>
              <a:t>(Watersheds, streams,</a:t>
            </a:r>
            <a:b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ＭＳ Ｐゴシック" pitchFamily="-109" charset="-128"/>
                <a:cs typeface="Arial"/>
              </a:rPr>
            </a:b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ＭＳ Ｐゴシック" pitchFamily="-109" charset="-128"/>
                <a:cs typeface="Arial"/>
              </a:rPr>
              <a:t>gages, sampling points)</a:t>
            </a:r>
          </a:p>
        </p:txBody>
      </p:sp>
      <p:sp>
        <p:nvSpPr>
          <p:cNvPr id="65550" name="TextBox 16"/>
          <p:cNvSpPr txBox="1">
            <a:spLocks noChangeArrowheads="1"/>
          </p:cNvSpPr>
          <p:nvPr/>
        </p:nvSpPr>
        <p:spPr bwMode="auto">
          <a:xfrm>
            <a:off x="343441" y="1250950"/>
            <a:ext cx="823013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ＭＳ Ｐゴシック" pitchFamily="-112" charset="-128"/>
                <a:cs typeface="Arial"/>
              </a:rPr>
              <a:t>How to connect water environment with water observations</a:t>
            </a:r>
            <a:endParaRPr lang="en-US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ea typeface="ＭＳ Ｐゴシック" pitchFamily="-112" charset="-128"/>
              <a:cs typeface="Arial"/>
            </a:endParaRPr>
          </a:p>
        </p:txBody>
      </p:sp>
      <p:sp>
        <p:nvSpPr>
          <p:cNvPr id="19" name="Text Box 6"/>
          <p:cNvSpPr txBox="1">
            <a:spLocks noChangeArrowheads="1"/>
          </p:cNvSpPr>
          <p:nvPr/>
        </p:nvSpPr>
        <p:spPr bwMode="auto">
          <a:xfrm>
            <a:off x="5507038" y="4456113"/>
            <a:ext cx="163353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ＭＳ Ｐゴシック" pitchFamily="-112" charset="-128"/>
                <a:cs typeface="Arial"/>
              </a:rPr>
              <a:t>Time Series Data</a:t>
            </a:r>
          </a:p>
        </p:txBody>
      </p:sp>
      <p:cxnSp>
        <p:nvCxnSpPr>
          <p:cNvPr id="24" name="Straight Connector 8"/>
          <p:cNvCxnSpPr>
            <a:cxnSpLocks noChangeShapeType="1"/>
          </p:cNvCxnSpPr>
          <p:nvPr/>
        </p:nvCxnSpPr>
        <p:spPr bwMode="auto">
          <a:xfrm>
            <a:off x="2043113" y="3978275"/>
            <a:ext cx="2749550" cy="79375"/>
          </a:xfrm>
          <a:prstGeom prst="line">
            <a:avLst/>
          </a:prstGeom>
          <a:noFill/>
          <a:ln w="25400">
            <a:solidFill>
              <a:srgbClr val="FFFF66"/>
            </a:solidFill>
            <a:round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cxnSp>
      <p:cxnSp>
        <p:nvCxnSpPr>
          <p:cNvPr id="23" name="Straight Connector 6"/>
          <p:cNvCxnSpPr>
            <a:cxnSpLocks noChangeShapeType="1"/>
          </p:cNvCxnSpPr>
          <p:nvPr/>
        </p:nvCxnSpPr>
        <p:spPr bwMode="auto">
          <a:xfrm flipV="1">
            <a:off x="2044700" y="2332038"/>
            <a:ext cx="2757488" cy="1651000"/>
          </a:xfrm>
          <a:prstGeom prst="line">
            <a:avLst/>
          </a:prstGeom>
          <a:noFill/>
          <a:ln w="25400">
            <a:solidFill>
              <a:srgbClr val="FFFF66"/>
            </a:solidFill>
            <a:round/>
            <a:headEnd type="oval" w="lg" len="lg"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cxn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4725" y="2306638"/>
            <a:ext cx="2892425" cy="1778000"/>
          </a:xfrm>
          <a:prstGeom prst="rect">
            <a:avLst/>
          </a:prstGeom>
          <a:effectLst>
            <a:outerShdw blurRad="190500" dist="63500" dir="2700000">
              <a:srgbClr val="000000">
                <a:alpha val="50000"/>
              </a:srgbClr>
            </a:outerShdw>
          </a:effectLst>
        </p:spPr>
      </p:pic>
      <p:grpSp>
        <p:nvGrpSpPr>
          <p:cNvPr id="2" name="Group 36"/>
          <p:cNvGrpSpPr>
            <a:grpSpLocks/>
          </p:cNvGrpSpPr>
          <p:nvPr/>
        </p:nvGrpSpPr>
        <p:grpSpPr bwMode="auto">
          <a:xfrm>
            <a:off x="7016750" y="1989138"/>
            <a:ext cx="971550" cy="1077912"/>
            <a:chOff x="7092566" y="1522743"/>
            <a:chExt cx="1295400" cy="1435100"/>
          </a:xfrm>
        </p:grpSpPr>
        <p:pic>
          <p:nvPicPr>
            <p:cNvPr id="33807" name="Picture 65" descr="calendar.png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587866" y="2137106"/>
              <a:ext cx="800100" cy="8207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808" name="Picture 66" descr="clock.png"/>
            <p:cNvPicPr>
              <a:picLocks noChangeAspect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7092566" y="1522743"/>
              <a:ext cx="908050" cy="930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1" name="Text Box 7"/>
          <p:cNvSpPr txBox="1">
            <a:spLocks noChangeArrowheads="1"/>
          </p:cNvSpPr>
          <p:nvPr/>
        </p:nvSpPr>
        <p:spPr bwMode="auto">
          <a:xfrm>
            <a:off x="5297488" y="4964113"/>
            <a:ext cx="2893549" cy="1200329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ＭＳ Ｐゴシック" pitchFamily="-109" charset="-128"/>
                <a:cs typeface="Arial"/>
              </a:rPr>
              <a:t>Water Observations</a:t>
            </a:r>
            <a:endParaRPr lang="en-US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ea typeface="ＭＳ Ｐゴシック" pitchFamily="-109" charset="-128"/>
              <a:cs typeface="Arial"/>
            </a:endParaRP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ＭＳ Ｐゴシック" pitchFamily="-109" charset="-128"/>
                <a:cs typeface="Arial"/>
              </a:rPr>
              <a:t>(Flow, water level</a:t>
            </a:r>
            <a:b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ＭＳ Ｐゴシック" pitchFamily="-109" charset="-128"/>
                <a:cs typeface="Arial"/>
              </a:rPr>
            </a:b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ＭＳ Ｐゴシック" pitchFamily="-109" charset="-128"/>
                <a:cs typeface="Arial"/>
              </a:rPr>
              <a:t>concentration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ＭＳ Ｐゴシック" pitchFamily="-109" charset="-128"/>
                <a:cs typeface="Arial"/>
              </a:rPr>
              <a:t>)</a:t>
            </a:r>
          </a:p>
        </p:txBody>
      </p:sp>
      <p:sp>
        <p:nvSpPr>
          <p:cNvPr id="42" name="Left-Right Arrow 41"/>
          <p:cNvSpPr/>
          <p:nvPr/>
        </p:nvSpPr>
        <p:spPr bwMode="auto">
          <a:xfrm rot="10800000" flipV="1">
            <a:off x="4079875" y="5137150"/>
            <a:ext cx="1147763" cy="311150"/>
          </a:xfrm>
          <a:prstGeom prst="leftRightArrow">
            <a:avLst>
              <a:gd name="adj1" fmla="val 42475"/>
              <a:gd name="adj2" fmla="val 78573"/>
            </a:avLst>
          </a:prstGeom>
          <a:solidFill>
            <a:srgbClr val="9AE1F7"/>
          </a:solidFill>
          <a:ln w="25400" cap="flat" cmpd="sng" algn="ctr">
            <a:solidFill>
              <a:srgbClr val="5EB4E6"/>
            </a:solidFill>
            <a:prstDash val="solid"/>
            <a:round/>
            <a:headEnd type="none" w="med" len="med"/>
            <a:tailEnd type="none" w="med" len="med"/>
          </a:ln>
          <a:effectLst>
            <a:outerShdw dist="25400" dir="5400000">
              <a:srgbClr val="000000">
                <a:alpha val="20000"/>
              </a:srgbClr>
            </a:outerShdw>
          </a:effectLst>
        </p:spPr>
        <p:txBody>
          <a:bodyPr wrap="none" anchor="ctr"/>
          <a:lstStyle/>
          <a:p>
            <a:pPr algn="ctr" eaLnBrk="0" hangingPunct="0">
              <a:defRPr/>
            </a:pPr>
            <a:endParaRPr>
              <a:latin typeface="Arial" pitchFamily="-106" charset="0"/>
              <a:ea typeface="ＭＳ Ｐゴシック" pitchFamily="-112" charset="-128"/>
              <a:cs typeface="ＭＳ Ｐゴシック" pitchFamily="-112" charset="-128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698500" y="3175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CUAHSI Member Institutions</a:t>
            </a:r>
          </a:p>
        </p:txBody>
      </p:sp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3175000" y="5905500"/>
            <a:ext cx="44672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122 Universities as of August 2009</a:t>
            </a:r>
          </a:p>
        </p:txBody>
      </p:sp>
      <p:pic>
        <p:nvPicPr>
          <p:cNvPr id="2560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1219200"/>
            <a:ext cx="7877175" cy="457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Hydrologic Information System Goals</a:t>
            </a: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>
          <a:xfrm>
            <a:off x="698500" y="1841500"/>
            <a:ext cx="7772400" cy="4114800"/>
          </a:xfrm>
        </p:spPr>
        <p:txBody>
          <a:bodyPr/>
          <a:lstStyle/>
          <a:p>
            <a:pPr eaLnBrk="1" hangingPunct="1"/>
            <a:r>
              <a:rPr lang="en-US" b="1" smtClean="0">
                <a:solidFill>
                  <a:srgbClr val="FF0000"/>
                </a:solidFill>
              </a:rPr>
              <a:t>Data Access</a:t>
            </a:r>
            <a:r>
              <a:rPr lang="en-US" smtClean="0">
                <a:solidFill>
                  <a:srgbClr val="FF0000"/>
                </a:solidFill>
              </a:rPr>
              <a:t> </a:t>
            </a:r>
            <a:r>
              <a:rPr lang="en-US" smtClean="0"/>
              <a:t>– providing better access to a large volume of high quality hydrologic data;</a:t>
            </a:r>
          </a:p>
          <a:p>
            <a:pPr eaLnBrk="1" hangingPunct="1"/>
            <a:r>
              <a:rPr lang="en-US" b="1" smtClean="0">
                <a:solidFill>
                  <a:srgbClr val="FF0000"/>
                </a:solidFill>
              </a:rPr>
              <a:t>Hydrologic Observatories</a:t>
            </a:r>
            <a:r>
              <a:rPr lang="en-US" smtClean="0">
                <a:solidFill>
                  <a:srgbClr val="FF0000"/>
                </a:solidFill>
              </a:rPr>
              <a:t> </a:t>
            </a:r>
            <a:r>
              <a:rPr lang="en-US" smtClean="0"/>
              <a:t>– storing and synthesizing hydrologic data for a region;</a:t>
            </a:r>
          </a:p>
          <a:p>
            <a:pPr eaLnBrk="1" hangingPunct="1"/>
            <a:r>
              <a:rPr lang="en-US" b="1" smtClean="0">
                <a:solidFill>
                  <a:srgbClr val="FF0000"/>
                </a:solidFill>
              </a:rPr>
              <a:t>Hydrologic Science</a:t>
            </a:r>
            <a:r>
              <a:rPr lang="en-US" smtClean="0">
                <a:solidFill>
                  <a:srgbClr val="FF0000"/>
                </a:solidFill>
              </a:rPr>
              <a:t> </a:t>
            </a:r>
            <a:r>
              <a:rPr lang="en-US" smtClean="0"/>
              <a:t>– providing a stronger hydrologic information infrastructure;</a:t>
            </a:r>
          </a:p>
          <a:p>
            <a:pPr eaLnBrk="1" hangingPunct="1"/>
            <a:r>
              <a:rPr lang="en-US" b="1" smtClean="0">
                <a:solidFill>
                  <a:srgbClr val="FF0000"/>
                </a:solidFill>
              </a:rPr>
              <a:t>Hydrologic Education</a:t>
            </a:r>
            <a:r>
              <a:rPr lang="en-US" smtClean="0">
                <a:solidFill>
                  <a:srgbClr val="FF0000"/>
                </a:solidFill>
              </a:rPr>
              <a:t> </a:t>
            </a:r>
            <a:r>
              <a:rPr lang="en-US" smtClean="0"/>
              <a:t>– bringing more hydrologic data into the classroom.</a:t>
            </a:r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auto">
          <a:xfrm>
            <a:off x="0" y="1765300"/>
            <a:ext cx="9144000" cy="3822700"/>
          </a:xfrm>
          <a:prstGeom prst="rect">
            <a:avLst/>
          </a:prstGeom>
          <a:gradFill flip="none" rotWithShape="1">
            <a:gsLst>
              <a:gs pos="50000">
                <a:schemeClr val="bg2">
                  <a:alpha val="50000"/>
                </a:schemeClr>
              </a:gs>
              <a:gs pos="100000">
                <a:schemeClr val="bg2">
                  <a:alpha val="0"/>
                </a:schemeClr>
              </a:gs>
              <a:gs pos="0">
                <a:schemeClr val="bg2">
                  <a:alpha val="0"/>
                </a:schemeClr>
              </a:gs>
            </a:gsLst>
            <a:lin ang="0" scaled="1"/>
            <a:tileRect/>
          </a:gradFill>
          <a:ln w="12700" cap="flat" cmpd="sng" algn="ctr">
            <a:gradFill flip="none" rotWithShape="1">
              <a:gsLst>
                <a:gs pos="50000">
                  <a:srgbClr val="55B8FE"/>
                </a:gs>
                <a:gs pos="100000">
                  <a:srgbClr val="55B8FE">
                    <a:alpha val="0"/>
                  </a:srgbClr>
                </a:gs>
                <a:gs pos="0">
                  <a:srgbClr val="55B8FE">
                    <a:alpha val="0"/>
                  </a:srgbClr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pitchFamily="1" charset="-128"/>
              <a:cs typeface="ＭＳ Ｐゴシック" pitchFamily="-112" charset="-128"/>
            </a:endParaRPr>
          </a:p>
        </p:txBody>
      </p:sp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912813" y="687388"/>
            <a:ext cx="7313612" cy="365125"/>
          </a:xfrm>
        </p:spPr>
        <p:txBody>
          <a:bodyPr/>
          <a:lstStyle/>
          <a:p>
            <a:pPr>
              <a:defRPr/>
            </a:pPr>
            <a:r>
              <a:rPr lang="en-US"/>
              <a:t>This is Enabled by WaterML 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912813" y="1181100"/>
            <a:ext cx="7313612" cy="342900"/>
          </a:xfrm>
        </p:spPr>
        <p:txBody>
          <a:bodyPr/>
          <a:lstStyle/>
          <a:p>
            <a:pPr>
              <a:defRPr/>
            </a:pPr>
            <a:r>
              <a:rPr sz="2400" dirty="0" smtClean="0">
                <a:effectLst/>
              </a:rPr>
              <a:t>A </a:t>
            </a:r>
            <a:r>
              <a:rPr sz="2400" dirty="0">
                <a:effectLst/>
              </a:rPr>
              <a:t>Web Language for </a:t>
            </a:r>
            <a:r>
              <a:rPr sz="2400" dirty="0" smtClean="0">
                <a:effectLst/>
              </a:rPr>
              <a:t>Water Observations Data</a:t>
            </a:r>
            <a:endParaRPr sz="2400" dirty="0">
              <a:effectLst/>
            </a:endParaRP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355600" y="5716588"/>
            <a:ext cx="8382000" cy="457200"/>
          </a:xfrm>
        </p:spPr>
        <p:txBody>
          <a:bodyPr/>
          <a:lstStyle/>
          <a:p>
            <a:pPr>
              <a:defRPr/>
            </a:pPr>
            <a:r>
              <a:rPr lang="en-US" sz="1800" dirty="0"/>
              <a:t> . . .Adopted by USGS, and other agencies for Publishing </a:t>
            </a:r>
            <a:r>
              <a:rPr lang="en-US" sz="1800" dirty="0" smtClean="0"/>
              <a:t>Some of their </a:t>
            </a:r>
            <a:r>
              <a:rPr lang="en-US" sz="1800" dirty="0"/>
              <a:t>Data  </a:t>
            </a:r>
          </a:p>
        </p:txBody>
      </p:sp>
      <p:grpSp>
        <p:nvGrpSpPr>
          <p:cNvPr id="2" name="Group 6"/>
          <p:cNvGrpSpPr/>
          <p:nvPr/>
        </p:nvGrpSpPr>
        <p:grpSpPr>
          <a:xfrm>
            <a:off x="772114" y="2331244"/>
            <a:ext cx="7599772" cy="2944812"/>
            <a:chOff x="0" y="2208213"/>
            <a:chExt cx="9058275" cy="3509962"/>
          </a:xfrm>
          <a:effectLst>
            <a:outerShdw blurRad="127000" dist="63500" dir="2700000">
              <a:srgbClr val="000000">
                <a:alpha val="40000"/>
              </a:srgbClr>
            </a:outerShdw>
          </a:effectLst>
        </p:grpSpPr>
        <p:pic>
          <p:nvPicPr>
            <p:cNvPr id="78851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2208213"/>
              <a:ext cx="9058275" cy="35099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8852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724400" y="2565428"/>
              <a:ext cx="4152900" cy="2497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7897" name="TextBox 6"/>
          <p:cNvSpPr txBox="1">
            <a:spLocks noChangeArrowheads="1"/>
          </p:cNvSpPr>
          <p:nvPr/>
        </p:nvSpPr>
        <p:spPr bwMode="auto">
          <a:xfrm>
            <a:off x="2876550" y="1905000"/>
            <a:ext cx="3370263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1600">
                <a:solidFill>
                  <a:schemeClr val="tx1"/>
                </a:solidFill>
              </a:rPr>
              <a:t>GetValues Response in WaterML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ctrTitle"/>
          </p:nvPr>
        </p:nvSpPr>
        <p:spPr>
          <a:xfrm>
            <a:off x="912813" y="687388"/>
            <a:ext cx="7313612" cy="365125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/>
              <a:t>The CUAHSI Data Catalog Integrates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912813" y="1079500"/>
            <a:ext cx="7313612" cy="342900"/>
          </a:xfrm>
        </p:spPr>
        <p:txBody>
          <a:bodyPr/>
          <a:lstStyle/>
          <a:p>
            <a:pPr>
              <a:defRPr/>
            </a:pPr>
            <a:r>
              <a:rPr lang="en-US" sz="2400" dirty="0" smtClean="0"/>
              <a:t>Multi Source Water Data Services</a:t>
            </a:r>
            <a:endParaRPr lang="en-US" sz="2400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defRPr/>
            </a:pPr>
            <a:r>
              <a:rPr lang="en-US" sz="2400" dirty="0">
                <a:latin typeface="Arial" pitchFamily="34" charset="0"/>
                <a:cs typeface="ＭＳ Ｐゴシック"/>
              </a:rPr>
              <a:t>. . . The  Worlds Largest Water Data Catalog 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6373813" y="1930400"/>
            <a:ext cx="2249487" cy="2387600"/>
          </a:xfrm>
        </p:spPr>
        <p:txBody>
          <a:bodyPr/>
          <a:lstStyle/>
          <a:p>
            <a:pPr>
              <a:spcAft>
                <a:spcPts val="600"/>
              </a:spcAft>
              <a:defRPr/>
            </a:pPr>
            <a:r>
              <a:rPr lang="en-US" dirty="0">
                <a:solidFill>
                  <a:schemeClr val="bg2"/>
                </a:solidFill>
                <a:latin typeface="Calibri" charset="0"/>
              </a:rPr>
              <a:t>47 services</a:t>
            </a:r>
          </a:p>
          <a:p>
            <a:pPr>
              <a:spcAft>
                <a:spcPts val="600"/>
              </a:spcAft>
              <a:defRPr/>
            </a:pPr>
            <a:r>
              <a:rPr lang="en-US" dirty="0">
                <a:solidFill>
                  <a:schemeClr val="bg2"/>
                </a:solidFill>
                <a:latin typeface="Calibri" charset="0"/>
              </a:rPr>
              <a:t>15,000 variables</a:t>
            </a:r>
          </a:p>
          <a:p>
            <a:pPr>
              <a:spcAft>
                <a:spcPts val="600"/>
              </a:spcAft>
              <a:defRPr/>
            </a:pPr>
            <a:r>
              <a:rPr lang="en-US" dirty="0">
                <a:solidFill>
                  <a:schemeClr val="bg2"/>
                </a:solidFill>
                <a:latin typeface="Calibri" charset="0"/>
              </a:rPr>
              <a:t>1.8 million sites</a:t>
            </a:r>
          </a:p>
          <a:p>
            <a:pPr>
              <a:spcAft>
                <a:spcPts val="600"/>
              </a:spcAft>
              <a:defRPr/>
            </a:pPr>
            <a:r>
              <a:rPr lang="en-US" dirty="0">
                <a:solidFill>
                  <a:schemeClr val="bg2"/>
                </a:solidFill>
                <a:latin typeface="Calibri" charset="0"/>
              </a:rPr>
              <a:t>9 million series</a:t>
            </a:r>
          </a:p>
          <a:p>
            <a:pPr>
              <a:spcAft>
                <a:spcPts val="600"/>
              </a:spcAft>
              <a:defRPr/>
            </a:pPr>
            <a:r>
              <a:rPr lang="en-US" dirty="0">
                <a:solidFill>
                  <a:schemeClr val="bg2"/>
                </a:solidFill>
                <a:latin typeface="Calibri" charset="0"/>
              </a:rPr>
              <a:t>4.3 billion data Values</a:t>
            </a:r>
          </a:p>
        </p:txBody>
      </p:sp>
      <p:grpSp>
        <p:nvGrpSpPr>
          <p:cNvPr id="2" name="Group 13"/>
          <p:cNvGrpSpPr/>
          <p:nvPr/>
        </p:nvGrpSpPr>
        <p:grpSpPr>
          <a:xfrm>
            <a:off x="836613" y="1905000"/>
            <a:ext cx="5399087" cy="3657600"/>
            <a:chOff x="912813" y="1689100"/>
            <a:chExt cx="5399087" cy="3657600"/>
          </a:xfrm>
          <a:effectLst>
            <a:reflection stA="40000" endPos="30000" dist="12700" dir="5400000" sy="-100000" algn="bl" rotWithShape="0"/>
          </a:effectLst>
        </p:grpSpPr>
        <p:sp>
          <p:nvSpPr>
            <p:cNvPr id="13" name="Rounded Rectangle 12"/>
            <p:cNvSpPr/>
            <p:nvPr/>
          </p:nvSpPr>
          <p:spPr>
            <a:xfrm>
              <a:off x="912813" y="1689100"/>
              <a:ext cx="5399087" cy="3657600"/>
            </a:xfrm>
            <a:prstGeom prst="roundRect">
              <a:avLst>
                <a:gd name="adj" fmla="val 1956"/>
              </a:avLst>
            </a:prstGeom>
            <a:solidFill>
              <a:srgbClr val="000000">
                <a:alpha val="50000"/>
              </a:srgbClr>
            </a:solidFill>
            <a:ln w="0" cap="flat" cmpd="sng" algn="ctr">
              <a:solidFill>
                <a:srgbClr val="6BE4E4">
                  <a:alpha val="6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127000" dist="38100" dir="2700000" rotWithShape="0">
                <a:srgbClr val="000000">
                  <a:alpha val="60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US"/>
            </a:p>
          </p:txBody>
        </p:sp>
        <p:pic>
          <p:nvPicPr>
            <p:cNvPr id="81928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068593" y="2247900"/>
              <a:ext cx="5087526" cy="2877502"/>
            </a:xfrm>
            <a:prstGeom prst="rect">
              <a:avLst/>
            </a:prstGeom>
            <a:noFill/>
            <a:ln w="0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81929" name="TextBox 6"/>
            <p:cNvSpPr txBox="1">
              <a:spLocks noChangeArrowheads="1"/>
            </p:cNvSpPr>
            <p:nvPr/>
          </p:nvSpPr>
          <p:spPr bwMode="auto">
            <a:xfrm>
              <a:off x="1065213" y="1791796"/>
              <a:ext cx="5132387" cy="338554"/>
            </a:xfrm>
            <a:prstGeom prst="rect">
              <a:avLst/>
            </a:prstGeom>
            <a:noFill/>
            <a:ln w="0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defRPr/>
              </a:pPr>
              <a:r>
                <a:rPr lang="en-US" sz="1600" dirty="0">
                  <a:latin typeface="Arial" pitchFamily="-106" charset="0"/>
                  <a:ea typeface="ＭＳ Ｐゴシック" pitchFamily="-112" charset="-128"/>
                  <a:cs typeface="ＭＳ Ｐゴシック" pitchFamily="-112" charset="-128"/>
                </a:rPr>
                <a:t> </a:t>
              </a:r>
              <a:r>
                <a:rPr lang="en-US" sz="1600" dirty="0">
                  <a:solidFill>
                    <a:schemeClr val="bg1"/>
                  </a:solidFill>
                  <a:latin typeface="Arial" pitchFamily="-106" charset="0"/>
                  <a:ea typeface="ＭＳ Ｐゴシック" pitchFamily="-112" charset="-128"/>
                  <a:cs typeface="ＭＳ Ｐゴシック" pitchFamily="-112" charset="-128"/>
                </a:rPr>
                <a:t>Map Integrating NWIS, STORET, &amp; Climatic Sites  </a:t>
              </a: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266700" y="1042988"/>
            <a:ext cx="8326329" cy="365125"/>
          </a:xfrm>
        </p:spPr>
        <p:txBody>
          <a:bodyPr/>
          <a:lstStyle/>
          <a:p>
            <a:pPr>
              <a:defRPr/>
            </a:pPr>
            <a:r>
              <a:rPr lang="en-US" sz="4000" dirty="0" smtClean="0">
                <a:solidFill>
                  <a:schemeClr val="accent2"/>
                </a:solidFill>
              </a:rPr>
              <a:t>Three Basic Internet Components: Catalog, Server, </a:t>
            </a:r>
            <a:r>
              <a:rPr lang="en-US" sz="4000" dirty="0" smtClean="0">
                <a:solidFill>
                  <a:schemeClr val="accent2"/>
                </a:solidFill>
              </a:rPr>
              <a:t>User Linked by HTML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sz="2400" dirty="0" smtClean="0">
              <a:solidFill>
                <a:schemeClr val="accent2"/>
              </a:solidFill>
            </a:endParaRPr>
          </a:p>
        </p:txBody>
      </p:sp>
      <p:pic>
        <p:nvPicPr>
          <p:cNvPr id="39939" name="Picture 15" descr="Figure6-1_noText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2030" y="2425700"/>
            <a:ext cx="6614588" cy="353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Box 18"/>
          <p:cNvSpPr txBox="1"/>
          <p:nvPr/>
        </p:nvSpPr>
        <p:spPr>
          <a:xfrm>
            <a:off x="4271586" y="2011363"/>
            <a:ext cx="1062791" cy="369332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algn="ctr" eaLnBrk="0" hangingPunct="0">
              <a:defRPr/>
            </a:pPr>
            <a:r>
              <a:rPr lang="en-US" dirty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Arial" pitchFamily="-106" charset="0"/>
                <a:ea typeface="ＭＳ Ｐゴシック" pitchFamily="-112" charset="-128"/>
                <a:cs typeface="ＭＳ Ｐゴシック" pitchFamily="-112" charset="-128"/>
              </a:rPr>
              <a:t>Catalog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006460" y="4668838"/>
            <a:ext cx="650819" cy="369332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algn="ctr" eaLnBrk="0" hangingPunct="0">
              <a:defRPr/>
            </a:pPr>
            <a:r>
              <a:rPr lang="en-US" dirty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Arial" pitchFamily="-106" charset="0"/>
                <a:ea typeface="ＭＳ Ｐゴシック" pitchFamily="-112" charset="-128"/>
                <a:cs typeface="ＭＳ Ｐゴシック" pitchFamily="-112" charset="-128"/>
              </a:rPr>
              <a:t>User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660901" y="4668838"/>
            <a:ext cx="907300" cy="369332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algn="ctr" eaLnBrk="0" hangingPunct="0">
              <a:defRPr/>
            </a:pPr>
            <a:r>
              <a:rPr lang="en-US" dirty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Arial" pitchFamily="-106" charset="0"/>
                <a:ea typeface="ＭＳ Ｐゴシック" pitchFamily="-112" charset="-128"/>
                <a:cs typeface="ＭＳ Ｐゴシック" pitchFamily="-112" charset="-128"/>
              </a:rPr>
              <a:t>Server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383797" y="4233863"/>
            <a:ext cx="838371" cy="369332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algn="ctr" eaLnBrk="0" hangingPunct="0">
              <a:defRPr/>
            </a:pPr>
            <a:r>
              <a:rPr lang="en-US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Arial" pitchFamily="-106" charset="0"/>
                <a:ea typeface="ＭＳ Ｐゴシック" pitchFamily="-112" charset="-128"/>
                <a:cs typeface="ＭＳ Ｐゴシック" pitchFamily="-112" charset="-128"/>
              </a:rPr>
              <a:t>HTML</a:t>
            </a:r>
            <a:endParaRPr lang="en-US" dirty="0"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latin typeface="Arial" pitchFamily="-106" charset="0"/>
              <a:ea typeface="ＭＳ Ｐゴシック" pitchFamily="-112" charset="-128"/>
              <a:cs typeface="ＭＳ Ｐゴシック" pitchFamily="-112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CUAHSI HIS Components Linked by </a:t>
            </a:r>
            <a:r>
              <a:rPr lang="en-US" dirty="0" err="1" smtClean="0"/>
              <a:t>WaterML</a:t>
            </a:r>
            <a:endParaRPr lang="en-US" dirty="0"/>
          </a:p>
        </p:txBody>
      </p:sp>
      <p:pic>
        <p:nvPicPr>
          <p:cNvPr id="3" name="Picture 17" descr="Figure6-2_noText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69262" y="2603500"/>
            <a:ext cx="6614263" cy="352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3945822" y="2158137"/>
            <a:ext cx="1118303" cy="369332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 eaLnBrk="0" hangingPunct="0">
              <a:defRPr/>
            </a:pPr>
            <a:r>
              <a:rPr lang="en-US" dirty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Arial" pitchFamily="-106" charset="0"/>
                <a:ea typeface="ＭＳ Ｐゴシック" pitchFamily="-112" charset="-128"/>
                <a:cs typeface="ＭＳ Ｐゴシック" pitchFamily="-112" charset="-128"/>
              </a:rPr>
              <a:t>Catalog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796989" y="4825137"/>
            <a:ext cx="678549" cy="369332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 eaLnBrk="0" hangingPunct="0">
              <a:defRPr/>
            </a:pPr>
            <a:r>
              <a:rPr lang="en-US" dirty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Arial" pitchFamily="-106" charset="0"/>
                <a:ea typeface="ＭＳ Ｐゴシック" pitchFamily="-112" charset="-128"/>
                <a:cs typeface="ＭＳ Ｐゴシック" pitchFamily="-112" charset="-128"/>
              </a:rPr>
              <a:t>User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08599" y="4799737"/>
            <a:ext cx="950440" cy="369332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 eaLnBrk="0" hangingPunct="0">
              <a:defRPr/>
            </a:pPr>
            <a:r>
              <a:rPr lang="en-US" dirty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Arial" pitchFamily="-106" charset="0"/>
                <a:ea typeface="ＭＳ Ｐゴシック" pitchFamily="-112" charset="-128"/>
                <a:cs typeface="ＭＳ Ｐゴシック" pitchFamily="-112" charset="-128"/>
              </a:rPr>
              <a:t>Server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006520" y="4424363"/>
            <a:ext cx="1237326" cy="369332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algn="ctr" eaLnBrk="0" hangingPunct="0">
              <a:defRPr/>
            </a:pPr>
            <a:r>
              <a:rPr lang="en-US" dirty="0" err="1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Arial" pitchFamily="-106" charset="0"/>
                <a:ea typeface="ＭＳ Ｐゴシック" pitchFamily="-112" charset="-128"/>
                <a:cs typeface="ＭＳ Ｐゴシック" pitchFamily="-112" charset="-128"/>
              </a:rPr>
              <a:t>WaterML</a:t>
            </a:r>
            <a:endParaRPr lang="en-US" dirty="0"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latin typeface="Arial" pitchFamily="-106" charset="0"/>
              <a:ea typeface="ＭＳ Ｐゴシック" pitchFamily="-112" charset="-128"/>
              <a:cs typeface="ＭＳ Ｐゴシック" pitchFamily="-112" charset="-128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813" y="687388"/>
            <a:ext cx="7313612" cy="365125"/>
          </a:xfrm>
        </p:spPr>
        <p:txBody>
          <a:bodyPr/>
          <a:lstStyle/>
          <a:p>
            <a:pPr>
              <a:defRPr/>
            </a:pPr>
            <a:r>
              <a:rPr lang="en-US" sz="3600" dirty="0" smtClean="0"/>
              <a:t>Organize </a:t>
            </a:r>
            <a:r>
              <a:rPr lang="en-US" sz="3600" dirty="0" smtClean="0"/>
              <a:t>Water Data Into “Themes”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26" name="Text Placeholder 25"/>
          <p:cNvSpPr>
            <a:spLocks noGrp="1"/>
          </p:cNvSpPr>
          <p:nvPr>
            <p:ph type="body" sz="quarter" idx="10"/>
          </p:nvPr>
        </p:nvSpPr>
        <p:spPr>
          <a:xfrm>
            <a:off x="912812" y="1079500"/>
            <a:ext cx="7964487" cy="342900"/>
          </a:xfrm>
        </p:spPr>
        <p:txBody>
          <a:bodyPr/>
          <a:lstStyle/>
          <a:p>
            <a:pPr>
              <a:defRPr/>
            </a:pPr>
            <a:r>
              <a:rPr sz="2400" dirty="0" smtClean="0">
                <a:effectLst/>
              </a:rPr>
              <a:t>Integrating Water Data Services From Multiple Agencies</a:t>
            </a:r>
            <a:endParaRPr sz="2400" dirty="0">
              <a:effectLst/>
            </a:endParaRPr>
          </a:p>
        </p:txBody>
      </p:sp>
      <p:sp>
        <p:nvSpPr>
          <p:cNvPr id="27" name="Text Placeholder 2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			</a:t>
            </a:r>
            <a:r>
              <a:rPr lang="en-US" sz="2400" dirty="0" smtClean="0"/>
              <a:t>. . . Across </a:t>
            </a:r>
            <a:r>
              <a:rPr lang="en-US" sz="2400" dirty="0" smtClean="0"/>
              <a:t>Groups </a:t>
            </a:r>
            <a:r>
              <a:rPr lang="en-US" sz="2400" dirty="0" smtClean="0"/>
              <a:t>of Organizations</a:t>
            </a:r>
          </a:p>
        </p:txBody>
      </p:sp>
      <p:pic>
        <p:nvPicPr>
          <p:cNvPr id="45061" name="Picture 24" descr="Figure10_noText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5313" y="1955801"/>
            <a:ext cx="8072848" cy="311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00200" y="3151753"/>
            <a:ext cx="4648200" cy="3706247"/>
          </a:xfrm>
          <a:prstGeom prst="rect">
            <a:avLst/>
          </a:prstGeom>
          <a:solidFill>
            <a:schemeClr val="bg1"/>
          </a:solidFill>
          <a:ln w="38100">
            <a:solidFill>
              <a:schemeClr val="tx2"/>
            </a:solidFill>
            <a:miter lim="800000"/>
            <a:headEnd/>
            <a:tailEnd/>
          </a:ln>
          <a:scene3d>
            <a:camera prst="isometricTopUp"/>
            <a:lightRig rig="threePt" dir="t"/>
          </a:scene3d>
        </p:spPr>
      </p:pic>
      <p:pic>
        <p:nvPicPr>
          <p:cNvPr id="2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47800" y="2286000"/>
            <a:ext cx="4876800" cy="3789254"/>
          </a:xfrm>
          <a:prstGeom prst="rect">
            <a:avLst/>
          </a:prstGeom>
          <a:noFill/>
          <a:ln w="38100">
            <a:solidFill>
              <a:schemeClr val="tx2"/>
            </a:solidFill>
            <a:miter lim="800000"/>
            <a:headEnd/>
            <a:tailEnd/>
          </a:ln>
          <a:scene3d>
            <a:camera prst="isometricTopUp"/>
            <a:lightRig rig="threePt" dir="t"/>
          </a:scene3d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538619" y="678731"/>
            <a:ext cx="8325981" cy="1006863"/>
          </a:xfrm>
          <a:prstGeom prst="rect">
            <a:avLst/>
          </a:prstGeom>
        </p:spPr>
        <p:txBody>
          <a:bodyPr rtlCol="0">
            <a:normAutofit fontScale="775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Bringing Water Into GIS</a:t>
            </a:r>
            <a:b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3600" b="1" i="1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Thematic Maps of Water Observations as GIS Layers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0" y="1447801"/>
            <a:ext cx="4785968" cy="3733800"/>
          </a:xfrm>
          <a:prstGeom prst="rect">
            <a:avLst/>
          </a:prstGeom>
          <a:noFill/>
          <a:ln w="38100">
            <a:solidFill>
              <a:schemeClr val="tx2"/>
            </a:solidFill>
            <a:miter lim="800000"/>
            <a:headEnd/>
            <a:tailEnd/>
          </a:ln>
          <a:scene3d>
            <a:camera prst="isometricTopUp"/>
            <a:lightRig rig="threePt" dir="t"/>
          </a:scene3d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6477000" y="2590800"/>
            <a:ext cx="2057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>
                <a:latin typeface="Calibri" pitchFamily="34" charset="0"/>
              </a:rPr>
              <a:t>Groundwater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010400" y="4495800"/>
            <a:ext cx="10890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Calibri" pitchFamily="34" charset="0"/>
              </a:rPr>
              <a:t>Salinity</a:t>
            </a:r>
          </a:p>
        </p:txBody>
      </p:sp>
      <p:sp>
        <p:nvSpPr>
          <p:cNvPr id="7" name="TextBox 4"/>
          <p:cNvSpPr txBox="1">
            <a:spLocks noChangeArrowheads="1"/>
          </p:cNvSpPr>
          <p:nvPr/>
        </p:nvSpPr>
        <p:spPr bwMode="auto">
          <a:xfrm>
            <a:off x="6858000" y="3657600"/>
            <a:ext cx="2057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>
                <a:latin typeface="Calibri" pitchFamily="34" charset="0"/>
              </a:rPr>
              <a:t>Streamflow</a:t>
            </a:r>
          </a:p>
        </p:txBody>
      </p:sp>
      <p:sp>
        <p:nvSpPr>
          <p:cNvPr id="8" name="TextBox 9"/>
          <p:cNvSpPr txBox="1">
            <a:spLocks noChangeArrowheads="1"/>
          </p:cNvSpPr>
          <p:nvPr/>
        </p:nvSpPr>
        <p:spPr bwMode="auto">
          <a:xfrm>
            <a:off x="4107553" y="6337300"/>
            <a:ext cx="521386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schemeClr val="accent2"/>
                </a:solidFill>
              </a:rPr>
              <a:t>Unified access to water data in Texas ….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0713" y="1052513"/>
            <a:ext cx="7902575" cy="544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93688"/>
            <a:ext cx="7772400" cy="838200"/>
          </a:xfrm>
        </p:spPr>
        <p:txBody>
          <a:bodyPr/>
          <a:lstStyle/>
          <a:p>
            <a:r>
              <a:rPr lang="en-US" smtClean="0"/>
              <a:t>Our Classroom</a:t>
            </a: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1123950" y="1455738"/>
            <a:ext cx="3060700" cy="1187450"/>
          </a:xfrm>
          <a:prstGeom prst="rect">
            <a:avLst/>
          </a:prstGeom>
          <a:solidFill>
            <a:schemeClr val="bg1">
              <a:alpha val="79999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Dr David Tarboton</a:t>
            </a:r>
          </a:p>
          <a:p>
            <a:pPr algn="ctr"/>
            <a:r>
              <a:rPr lang="en-US"/>
              <a:t>Students at Utah State University</a:t>
            </a:r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3048000" y="5524500"/>
            <a:ext cx="3019425" cy="830263"/>
          </a:xfrm>
          <a:prstGeom prst="rect">
            <a:avLst/>
          </a:prstGeom>
          <a:solidFill>
            <a:schemeClr val="bg1">
              <a:alpha val="79999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Dr David Maidment Students at UT Austin</a:t>
            </a:r>
          </a:p>
        </p:txBody>
      </p:sp>
      <p:sp>
        <p:nvSpPr>
          <p:cNvPr id="7174" name="Line 10"/>
          <p:cNvSpPr>
            <a:spLocks noChangeShapeType="1"/>
          </p:cNvSpPr>
          <p:nvPr/>
        </p:nvSpPr>
        <p:spPr bwMode="auto">
          <a:xfrm>
            <a:off x="2794000" y="3095625"/>
            <a:ext cx="1554163" cy="2174875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175" name="Line 11"/>
          <p:cNvSpPr>
            <a:spLocks noChangeShapeType="1"/>
          </p:cNvSpPr>
          <p:nvPr/>
        </p:nvSpPr>
        <p:spPr bwMode="auto">
          <a:xfrm>
            <a:off x="2874963" y="3005138"/>
            <a:ext cx="1574800" cy="295275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176" name="Line 12"/>
          <p:cNvSpPr>
            <a:spLocks noChangeShapeType="1"/>
          </p:cNvSpPr>
          <p:nvPr/>
        </p:nvSpPr>
        <p:spPr bwMode="auto">
          <a:xfrm flipH="1">
            <a:off x="4489450" y="3482975"/>
            <a:ext cx="163513" cy="1757363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177" name="Text Box 13"/>
          <p:cNvSpPr txBox="1">
            <a:spLocks noChangeArrowheads="1"/>
          </p:cNvSpPr>
          <p:nvPr/>
        </p:nvSpPr>
        <p:spPr bwMode="auto">
          <a:xfrm>
            <a:off x="4613275" y="1665288"/>
            <a:ext cx="3019425" cy="1200150"/>
          </a:xfrm>
          <a:prstGeom prst="rect">
            <a:avLst/>
          </a:prstGeom>
          <a:solidFill>
            <a:schemeClr val="bg1">
              <a:alpha val="79999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Dr Ayse Irmak Students at University of Nebraska - Lincoln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Arc Hydro: GIS for Water Resources</a:t>
            </a:r>
            <a:endParaRPr lang="en-US" dirty="0"/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799111" y="2616317"/>
            <a:ext cx="4833916" cy="3111217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Arc</a:t>
            </a:r>
            <a:r>
              <a: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Hydro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An ArcGIS </a:t>
            </a:r>
            <a:r>
              <a: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cs typeface="+mn-cs"/>
              </a:rPr>
              <a:t>data</a:t>
            </a:r>
            <a:r>
              <a: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cs typeface="+mn-cs"/>
              </a:rPr>
              <a:t>model</a:t>
            </a:r>
            <a:r>
              <a: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for water resources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Arc Hydro </a:t>
            </a:r>
            <a:r>
              <a: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cs typeface="+mn-cs"/>
              </a:rPr>
              <a:t>toolset</a:t>
            </a:r>
            <a:r>
              <a: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for implementation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Framework for linking </a:t>
            </a:r>
            <a:r>
              <a: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cs typeface="+mn-cs"/>
              </a:rPr>
              <a:t>hydrologic</a:t>
            </a:r>
            <a:r>
              <a: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cs typeface="+mn-cs"/>
              </a:rPr>
              <a:t>simulation</a:t>
            </a:r>
            <a:r>
              <a: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models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</p:txBody>
      </p:sp>
      <p:pic>
        <p:nvPicPr>
          <p:cNvPr id="4" name="Picture 4" descr="ArcHydro_frn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9037" y="2699320"/>
            <a:ext cx="2876471" cy="3431968"/>
          </a:xfrm>
          <a:prstGeom prst="rect">
            <a:avLst/>
          </a:prstGeom>
          <a:ln>
            <a:noFill/>
          </a:ln>
          <a:effectLst>
            <a:reflection blurRad="6350" stA="50000" endA="275" endPos="40000" dist="1016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347025" y="5417787"/>
            <a:ext cx="4254691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>
                <a:cs typeface="+mn-cs"/>
              </a:rPr>
              <a:t>The Arc Hydro data model and</a:t>
            </a:r>
          </a:p>
          <a:p>
            <a:pPr>
              <a:defRPr/>
            </a:pPr>
            <a:r>
              <a:rPr lang="en-US" sz="2000" dirty="0">
                <a:cs typeface="+mn-cs"/>
              </a:rPr>
              <a:t>application tools are in the public</a:t>
            </a:r>
          </a:p>
          <a:p>
            <a:pPr>
              <a:defRPr/>
            </a:pPr>
            <a:r>
              <a:rPr lang="en-US" sz="2000" smtClean="0">
                <a:cs typeface="+mn-cs"/>
              </a:rPr>
              <a:t>Domain.</a:t>
            </a:r>
            <a:endParaRPr lang="en-US" sz="2000" dirty="0">
              <a:cs typeface="+mn-cs"/>
            </a:endParaRP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825273" y="2064596"/>
            <a:ext cx="6281737" cy="400050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>
                <a:cs typeface="+mn-cs"/>
              </a:rPr>
              <a:t>Published in 2002, now in revision for Arc Hydro II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571500" y="241300"/>
            <a:ext cx="7772400" cy="1143000"/>
          </a:xfrm>
        </p:spPr>
        <p:txBody>
          <a:bodyPr/>
          <a:lstStyle/>
          <a:p>
            <a:pPr eaLnBrk="1" hangingPunct="1"/>
            <a:r>
              <a:rPr lang="en-US" sz="3600" smtClean="0"/>
              <a:t>Arc </a:t>
            </a:r>
            <a:r>
              <a:rPr lang="en-US" sz="3600" smtClean="0">
                <a:solidFill>
                  <a:schemeClr val="accent1"/>
                </a:solidFill>
              </a:rPr>
              <a:t>Hydro</a:t>
            </a:r>
            <a:r>
              <a:rPr lang="en-US" sz="3600" smtClean="0">
                <a:solidFill>
                  <a:schemeClr val="accent2"/>
                </a:solidFill>
              </a:rPr>
              <a:t> </a:t>
            </a:r>
            <a:r>
              <a:rPr lang="en-US" sz="3600" smtClean="0">
                <a:cs typeface="Times New Roman" pitchFamily="18" charset="0"/>
              </a:rPr>
              <a:t>—</a:t>
            </a:r>
            <a:r>
              <a:rPr lang="en-US" sz="3600" smtClean="0"/>
              <a:t> </a:t>
            </a:r>
            <a:r>
              <a:rPr lang="en-US" sz="3600" smtClean="0">
                <a:solidFill>
                  <a:schemeClr val="accent1"/>
                </a:solidFill>
              </a:rPr>
              <a:t>Hydro</a:t>
            </a:r>
            <a:r>
              <a:rPr lang="en-US" sz="3600" smtClean="0"/>
              <a:t>graphy</a:t>
            </a:r>
          </a:p>
        </p:txBody>
      </p:sp>
      <p:pic>
        <p:nvPicPr>
          <p:cNvPr id="36867" name="Picture 3" descr="dr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0" y="1752600"/>
            <a:ext cx="4498975" cy="454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6644" name="Text Box 4"/>
          <p:cNvSpPr txBox="1">
            <a:spLocks noChangeArrowheads="1"/>
          </p:cNvSpPr>
          <p:nvPr/>
        </p:nvSpPr>
        <p:spPr bwMode="auto">
          <a:xfrm>
            <a:off x="2805113" y="1204913"/>
            <a:ext cx="3036887" cy="461962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The blue lines on maps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hydrocycl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1447800"/>
            <a:ext cx="7734300" cy="503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1" name="Rectangle 3"/>
          <p:cNvSpPr>
            <a:spLocks noGrp="1" noChangeArrowheads="1"/>
          </p:cNvSpPr>
          <p:nvPr>
            <p:ph type="title"/>
          </p:nvPr>
        </p:nvSpPr>
        <p:spPr>
          <a:xfrm>
            <a:off x="384175" y="231775"/>
            <a:ext cx="7772400" cy="1143000"/>
          </a:xfrm>
        </p:spPr>
        <p:txBody>
          <a:bodyPr/>
          <a:lstStyle/>
          <a:p>
            <a:pPr eaLnBrk="1" hangingPunct="1"/>
            <a:r>
              <a:rPr lang="en-US" sz="3200" smtClean="0"/>
              <a:t>Arc </a:t>
            </a:r>
            <a:r>
              <a:rPr lang="en-US" sz="3200" smtClean="0">
                <a:solidFill>
                  <a:schemeClr val="accent1"/>
                </a:solidFill>
              </a:rPr>
              <a:t>Hydro</a:t>
            </a:r>
            <a:r>
              <a:rPr lang="en-US" sz="3200" smtClean="0">
                <a:solidFill>
                  <a:schemeClr val="accent2"/>
                </a:solidFill>
              </a:rPr>
              <a:t> </a:t>
            </a:r>
            <a:r>
              <a:rPr lang="en-US" sz="3200" smtClean="0">
                <a:cs typeface="Times New Roman" pitchFamily="18" charset="0"/>
              </a:rPr>
              <a:t>—</a:t>
            </a:r>
            <a:r>
              <a:rPr lang="en-US" sz="3200" smtClean="0"/>
              <a:t> </a:t>
            </a:r>
            <a:r>
              <a:rPr lang="en-US" sz="3200" smtClean="0">
                <a:solidFill>
                  <a:schemeClr val="accent1"/>
                </a:solidFill>
              </a:rPr>
              <a:t>Hydro</a:t>
            </a:r>
            <a:r>
              <a:rPr lang="en-US" sz="3200" smtClean="0"/>
              <a:t>logy</a:t>
            </a:r>
          </a:p>
        </p:txBody>
      </p:sp>
      <p:sp>
        <p:nvSpPr>
          <p:cNvPr id="497668" name="Text Box 4"/>
          <p:cNvSpPr txBox="1">
            <a:spLocks noChangeArrowheads="1"/>
          </p:cNvSpPr>
          <p:nvPr/>
        </p:nvSpPr>
        <p:spPr bwMode="auto">
          <a:xfrm>
            <a:off x="852488" y="1019175"/>
            <a:ext cx="7567612" cy="430213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The movement of water through the hydrologic system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Integrating Data Inventory using a Behavioral Model</a:t>
            </a:r>
          </a:p>
        </p:txBody>
      </p:sp>
      <p:pic>
        <p:nvPicPr>
          <p:cNvPr id="38915" name="Picture 3" descr="redro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3581400"/>
            <a:ext cx="3886200" cy="279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914400" y="2438400"/>
            <a:ext cx="2590800" cy="381000"/>
            <a:chOff x="576" y="1392"/>
            <a:chExt cx="1632" cy="240"/>
          </a:xfrm>
        </p:grpSpPr>
        <p:sp>
          <p:nvSpPr>
            <p:cNvPr id="38959" name="Line 5"/>
            <p:cNvSpPr>
              <a:spLocks noChangeShapeType="1"/>
            </p:cNvSpPr>
            <p:nvPr/>
          </p:nvSpPr>
          <p:spPr bwMode="auto">
            <a:xfrm flipH="1">
              <a:off x="1056" y="1392"/>
              <a:ext cx="1152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960" name="Line 6"/>
            <p:cNvSpPr>
              <a:spLocks noChangeShapeType="1"/>
            </p:cNvSpPr>
            <p:nvPr/>
          </p:nvSpPr>
          <p:spPr bwMode="auto">
            <a:xfrm flipH="1">
              <a:off x="1728" y="1392"/>
              <a:ext cx="480" cy="24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3" name="Group 7"/>
            <p:cNvGrpSpPr>
              <a:grpSpLocks/>
            </p:cNvGrpSpPr>
            <p:nvPr/>
          </p:nvGrpSpPr>
          <p:grpSpPr bwMode="auto">
            <a:xfrm flipH="1" flipV="1">
              <a:off x="576" y="1392"/>
              <a:ext cx="1152" cy="240"/>
              <a:chOff x="1152" y="1488"/>
              <a:chExt cx="1152" cy="240"/>
            </a:xfrm>
          </p:grpSpPr>
          <p:sp>
            <p:nvSpPr>
              <p:cNvPr id="38962" name="Line 8"/>
              <p:cNvSpPr>
                <a:spLocks noChangeShapeType="1"/>
              </p:cNvSpPr>
              <p:nvPr/>
            </p:nvSpPr>
            <p:spPr bwMode="auto">
              <a:xfrm flipH="1">
                <a:off x="1152" y="1488"/>
                <a:ext cx="1152" cy="0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63" name="Line 9"/>
              <p:cNvSpPr>
                <a:spLocks noChangeShapeType="1"/>
              </p:cNvSpPr>
              <p:nvPr/>
            </p:nvSpPr>
            <p:spPr bwMode="auto">
              <a:xfrm flipH="1">
                <a:off x="1824" y="1488"/>
                <a:ext cx="480" cy="240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914400" y="3124200"/>
            <a:ext cx="2590800" cy="381000"/>
            <a:chOff x="576" y="1392"/>
            <a:chExt cx="1632" cy="240"/>
          </a:xfrm>
        </p:grpSpPr>
        <p:sp>
          <p:nvSpPr>
            <p:cNvPr id="38954" name="Line 11"/>
            <p:cNvSpPr>
              <a:spLocks noChangeShapeType="1"/>
            </p:cNvSpPr>
            <p:nvPr/>
          </p:nvSpPr>
          <p:spPr bwMode="auto">
            <a:xfrm flipH="1">
              <a:off x="1056" y="1392"/>
              <a:ext cx="1152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955" name="Line 12"/>
            <p:cNvSpPr>
              <a:spLocks noChangeShapeType="1"/>
            </p:cNvSpPr>
            <p:nvPr/>
          </p:nvSpPr>
          <p:spPr bwMode="auto">
            <a:xfrm flipH="1">
              <a:off x="1728" y="1392"/>
              <a:ext cx="480" cy="24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5" name="Group 13"/>
            <p:cNvGrpSpPr>
              <a:grpSpLocks/>
            </p:cNvGrpSpPr>
            <p:nvPr/>
          </p:nvGrpSpPr>
          <p:grpSpPr bwMode="auto">
            <a:xfrm flipH="1" flipV="1">
              <a:off x="576" y="1392"/>
              <a:ext cx="1152" cy="240"/>
              <a:chOff x="1152" y="1488"/>
              <a:chExt cx="1152" cy="240"/>
            </a:xfrm>
          </p:grpSpPr>
          <p:sp>
            <p:nvSpPr>
              <p:cNvPr id="38957" name="Line 14"/>
              <p:cNvSpPr>
                <a:spLocks noChangeShapeType="1"/>
              </p:cNvSpPr>
              <p:nvPr/>
            </p:nvSpPr>
            <p:spPr bwMode="auto">
              <a:xfrm flipH="1">
                <a:off x="1152" y="1488"/>
                <a:ext cx="1152" cy="0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58" name="Line 15"/>
              <p:cNvSpPr>
                <a:spLocks noChangeShapeType="1"/>
              </p:cNvSpPr>
              <p:nvPr/>
            </p:nvSpPr>
            <p:spPr bwMode="auto">
              <a:xfrm flipH="1">
                <a:off x="1824" y="1488"/>
                <a:ext cx="480" cy="240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6" name="Group 16"/>
          <p:cNvGrpSpPr>
            <a:grpSpLocks/>
          </p:cNvGrpSpPr>
          <p:nvPr/>
        </p:nvGrpSpPr>
        <p:grpSpPr bwMode="auto">
          <a:xfrm>
            <a:off x="914400" y="3657600"/>
            <a:ext cx="2590800" cy="381000"/>
            <a:chOff x="576" y="1392"/>
            <a:chExt cx="1632" cy="240"/>
          </a:xfrm>
        </p:grpSpPr>
        <p:sp>
          <p:nvSpPr>
            <p:cNvPr id="38949" name="Line 17"/>
            <p:cNvSpPr>
              <a:spLocks noChangeShapeType="1"/>
            </p:cNvSpPr>
            <p:nvPr/>
          </p:nvSpPr>
          <p:spPr bwMode="auto">
            <a:xfrm flipH="1">
              <a:off x="1056" y="1392"/>
              <a:ext cx="1152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950" name="Line 18"/>
            <p:cNvSpPr>
              <a:spLocks noChangeShapeType="1"/>
            </p:cNvSpPr>
            <p:nvPr/>
          </p:nvSpPr>
          <p:spPr bwMode="auto">
            <a:xfrm flipH="1">
              <a:off x="1728" y="1392"/>
              <a:ext cx="480" cy="24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7" name="Group 19"/>
            <p:cNvGrpSpPr>
              <a:grpSpLocks/>
            </p:cNvGrpSpPr>
            <p:nvPr/>
          </p:nvGrpSpPr>
          <p:grpSpPr bwMode="auto">
            <a:xfrm flipH="1" flipV="1">
              <a:off x="576" y="1392"/>
              <a:ext cx="1152" cy="240"/>
              <a:chOff x="1152" y="1488"/>
              <a:chExt cx="1152" cy="240"/>
            </a:xfrm>
          </p:grpSpPr>
          <p:sp>
            <p:nvSpPr>
              <p:cNvPr id="38952" name="Line 20"/>
              <p:cNvSpPr>
                <a:spLocks noChangeShapeType="1"/>
              </p:cNvSpPr>
              <p:nvPr/>
            </p:nvSpPr>
            <p:spPr bwMode="auto">
              <a:xfrm flipH="1">
                <a:off x="1152" y="1488"/>
                <a:ext cx="1152" cy="0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53" name="Line 21"/>
              <p:cNvSpPr>
                <a:spLocks noChangeShapeType="1"/>
              </p:cNvSpPr>
              <p:nvPr/>
            </p:nvSpPr>
            <p:spPr bwMode="auto">
              <a:xfrm flipH="1">
                <a:off x="1824" y="1488"/>
                <a:ext cx="480" cy="240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8" name="Group 22"/>
          <p:cNvGrpSpPr>
            <a:grpSpLocks/>
          </p:cNvGrpSpPr>
          <p:nvPr/>
        </p:nvGrpSpPr>
        <p:grpSpPr bwMode="auto">
          <a:xfrm>
            <a:off x="914400" y="4267200"/>
            <a:ext cx="2590800" cy="381000"/>
            <a:chOff x="576" y="1392"/>
            <a:chExt cx="1632" cy="240"/>
          </a:xfrm>
        </p:grpSpPr>
        <p:sp>
          <p:nvSpPr>
            <p:cNvPr id="38944" name="Line 23"/>
            <p:cNvSpPr>
              <a:spLocks noChangeShapeType="1"/>
            </p:cNvSpPr>
            <p:nvPr/>
          </p:nvSpPr>
          <p:spPr bwMode="auto">
            <a:xfrm flipH="1">
              <a:off x="1056" y="1392"/>
              <a:ext cx="1152" cy="0"/>
            </a:xfrm>
            <a:prstGeom prst="line">
              <a:avLst/>
            </a:prstGeom>
            <a:noFill/>
            <a:ln w="28575">
              <a:solidFill>
                <a:srgbClr val="00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945" name="Line 24"/>
            <p:cNvSpPr>
              <a:spLocks noChangeShapeType="1"/>
            </p:cNvSpPr>
            <p:nvPr/>
          </p:nvSpPr>
          <p:spPr bwMode="auto">
            <a:xfrm flipH="1">
              <a:off x="1728" y="1392"/>
              <a:ext cx="480" cy="240"/>
            </a:xfrm>
            <a:prstGeom prst="line">
              <a:avLst/>
            </a:prstGeom>
            <a:noFill/>
            <a:ln w="28575">
              <a:solidFill>
                <a:srgbClr val="00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9" name="Group 25"/>
            <p:cNvGrpSpPr>
              <a:grpSpLocks/>
            </p:cNvGrpSpPr>
            <p:nvPr/>
          </p:nvGrpSpPr>
          <p:grpSpPr bwMode="auto">
            <a:xfrm flipH="1" flipV="1">
              <a:off x="576" y="1392"/>
              <a:ext cx="1152" cy="240"/>
              <a:chOff x="1152" y="1488"/>
              <a:chExt cx="1152" cy="240"/>
            </a:xfrm>
          </p:grpSpPr>
          <p:sp>
            <p:nvSpPr>
              <p:cNvPr id="38947" name="Line 26"/>
              <p:cNvSpPr>
                <a:spLocks noChangeShapeType="1"/>
              </p:cNvSpPr>
              <p:nvPr/>
            </p:nvSpPr>
            <p:spPr bwMode="auto">
              <a:xfrm flipH="1">
                <a:off x="1152" y="1488"/>
                <a:ext cx="1152" cy="0"/>
              </a:xfrm>
              <a:prstGeom prst="line">
                <a:avLst/>
              </a:prstGeom>
              <a:noFill/>
              <a:ln w="28575">
                <a:solidFill>
                  <a:srgbClr val="00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48" name="Line 27"/>
              <p:cNvSpPr>
                <a:spLocks noChangeShapeType="1"/>
              </p:cNvSpPr>
              <p:nvPr/>
            </p:nvSpPr>
            <p:spPr bwMode="auto">
              <a:xfrm flipH="1">
                <a:off x="1824" y="1488"/>
                <a:ext cx="480" cy="240"/>
              </a:xfrm>
              <a:prstGeom prst="line">
                <a:avLst/>
              </a:prstGeom>
              <a:noFill/>
              <a:ln w="28575">
                <a:solidFill>
                  <a:srgbClr val="00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0" name="Group 28"/>
          <p:cNvGrpSpPr>
            <a:grpSpLocks/>
          </p:cNvGrpSpPr>
          <p:nvPr/>
        </p:nvGrpSpPr>
        <p:grpSpPr bwMode="auto">
          <a:xfrm>
            <a:off x="914400" y="4876800"/>
            <a:ext cx="2590800" cy="381000"/>
            <a:chOff x="576" y="1392"/>
            <a:chExt cx="1632" cy="240"/>
          </a:xfrm>
        </p:grpSpPr>
        <p:sp>
          <p:nvSpPr>
            <p:cNvPr id="38939" name="Line 29"/>
            <p:cNvSpPr>
              <a:spLocks noChangeShapeType="1"/>
            </p:cNvSpPr>
            <p:nvPr/>
          </p:nvSpPr>
          <p:spPr bwMode="auto">
            <a:xfrm flipH="1">
              <a:off x="1056" y="1392"/>
              <a:ext cx="1152" cy="0"/>
            </a:xfrm>
            <a:prstGeom prst="line">
              <a:avLst/>
            </a:prstGeom>
            <a:noFill/>
            <a:ln w="28575">
              <a:solidFill>
                <a:srgbClr val="99663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940" name="Line 30"/>
            <p:cNvSpPr>
              <a:spLocks noChangeShapeType="1"/>
            </p:cNvSpPr>
            <p:nvPr/>
          </p:nvSpPr>
          <p:spPr bwMode="auto">
            <a:xfrm flipH="1">
              <a:off x="1728" y="1392"/>
              <a:ext cx="480" cy="240"/>
            </a:xfrm>
            <a:prstGeom prst="line">
              <a:avLst/>
            </a:prstGeom>
            <a:noFill/>
            <a:ln w="28575">
              <a:solidFill>
                <a:srgbClr val="99663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1" name="Group 31"/>
            <p:cNvGrpSpPr>
              <a:grpSpLocks/>
            </p:cNvGrpSpPr>
            <p:nvPr/>
          </p:nvGrpSpPr>
          <p:grpSpPr bwMode="auto">
            <a:xfrm flipH="1" flipV="1">
              <a:off x="576" y="1392"/>
              <a:ext cx="1152" cy="240"/>
              <a:chOff x="1152" y="1488"/>
              <a:chExt cx="1152" cy="240"/>
            </a:xfrm>
          </p:grpSpPr>
          <p:sp>
            <p:nvSpPr>
              <p:cNvPr id="38942" name="Line 32"/>
              <p:cNvSpPr>
                <a:spLocks noChangeShapeType="1"/>
              </p:cNvSpPr>
              <p:nvPr/>
            </p:nvSpPr>
            <p:spPr bwMode="auto">
              <a:xfrm flipH="1">
                <a:off x="1152" y="1488"/>
                <a:ext cx="1152" cy="0"/>
              </a:xfrm>
              <a:prstGeom prst="line">
                <a:avLst/>
              </a:prstGeom>
              <a:noFill/>
              <a:ln w="28575">
                <a:solidFill>
                  <a:srgbClr val="9966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43" name="Line 33"/>
              <p:cNvSpPr>
                <a:spLocks noChangeShapeType="1"/>
              </p:cNvSpPr>
              <p:nvPr/>
            </p:nvSpPr>
            <p:spPr bwMode="auto">
              <a:xfrm flipH="1">
                <a:off x="1824" y="1488"/>
                <a:ext cx="480" cy="240"/>
              </a:xfrm>
              <a:prstGeom prst="line">
                <a:avLst/>
              </a:prstGeom>
              <a:noFill/>
              <a:ln w="28575">
                <a:solidFill>
                  <a:srgbClr val="9966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2" name="Group 34"/>
          <p:cNvGrpSpPr>
            <a:grpSpLocks/>
          </p:cNvGrpSpPr>
          <p:nvPr/>
        </p:nvGrpSpPr>
        <p:grpSpPr bwMode="auto">
          <a:xfrm>
            <a:off x="914400" y="5486400"/>
            <a:ext cx="2590800" cy="381000"/>
            <a:chOff x="576" y="1392"/>
            <a:chExt cx="1632" cy="240"/>
          </a:xfrm>
        </p:grpSpPr>
        <p:sp>
          <p:nvSpPr>
            <p:cNvPr id="38934" name="Line 35"/>
            <p:cNvSpPr>
              <a:spLocks noChangeShapeType="1"/>
            </p:cNvSpPr>
            <p:nvPr/>
          </p:nvSpPr>
          <p:spPr bwMode="auto">
            <a:xfrm flipH="1">
              <a:off x="1056" y="1392"/>
              <a:ext cx="1152" cy="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935" name="Line 36"/>
            <p:cNvSpPr>
              <a:spLocks noChangeShapeType="1"/>
            </p:cNvSpPr>
            <p:nvPr/>
          </p:nvSpPr>
          <p:spPr bwMode="auto">
            <a:xfrm flipH="1">
              <a:off x="1728" y="1392"/>
              <a:ext cx="480" cy="24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3" name="Group 37"/>
            <p:cNvGrpSpPr>
              <a:grpSpLocks/>
            </p:cNvGrpSpPr>
            <p:nvPr/>
          </p:nvGrpSpPr>
          <p:grpSpPr bwMode="auto">
            <a:xfrm flipH="1" flipV="1">
              <a:off x="576" y="1392"/>
              <a:ext cx="1152" cy="240"/>
              <a:chOff x="1152" y="1488"/>
              <a:chExt cx="1152" cy="240"/>
            </a:xfrm>
          </p:grpSpPr>
          <p:sp>
            <p:nvSpPr>
              <p:cNvPr id="38937" name="Line 38"/>
              <p:cNvSpPr>
                <a:spLocks noChangeShapeType="1"/>
              </p:cNvSpPr>
              <p:nvPr/>
            </p:nvSpPr>
            <p:spPr bwMode="auto">
              <a:xfrm flipH="1">
                <a:off x="1152" y="1488"/>
                <a:ext cx="1152" cy="0"/>
              </a:xfrm>
              <a:prstGeom prst="line">
                <a:avLst/>
              </a:prstGeom>
              <a:noFill/>
              <a:ln w="2857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38" name="Line 39"/>
              <p:cNvSpPr>
                <a:spLocks noChangeShapeType="1"/>
              </p:cNvSpPr>
              <p:nvPr/>
            </p:nvSpPr>
            <p:spPr bwMode="auto">
              <a:xfrm flipH="1">
                <a:off x="1824" y="1488"/>
                <a:ext cx="480" cy="240"/>
              </a:xfrm>
              <a:prstGeom prst="line">
                <a:avLst/>
              </a:prstGeom>
              <a:noFill/>
              <a:ln w="2857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4" name="Group 40"/>
          <p:cNvGrpSpPr>
            <a:grpSpLocks/>
          </p:cNvGrpSpPr>
          <p:nvPr/>
        </p:nvGrpSpPr>
        <p:grpSpPr bwMode="auto">
          <a:xfrm>
            <a:off x="1676400" y="2590800"/>
            <a:ext cx="1143000" cy="3200400"/>
            <a:chOff x="1056" y="1632"/>
            <a:chExt cx="720" cy="2016"/>
          </a:xfrm>
        </p:grpSpPr>
        <p:sp>
          <p:nvSpPr>
            <p:cNvPr id="38927" name="Line 41"/>
            <p:cNvSpPr>
              <a:spLocks noChangeShapeType="1"/>
            </p:cNvSpPr>
            <p:nvPr/>
          </p:nvSpPr>
          <p:spPr bwMode="auto">
            <a:xfrm>
              <a:off x="1056" y="1632"/>
              <a:ext cx="0" cy="48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928" name="Line 42"/>
            <p:cNvSpPr>
              <a:spLocks noChangeShapeType="1"/>
            </p:cNvSpPr>
            <p:nvPr/>
          </p:nvSpPr>
          <p:spPr bwMode="auto">
            <a:xfrm>
              <a:off x="1440" y="1632"/>
              <a:ext cx="0" cy="816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929" name="Line 43"/>
            <p:cNvSpPr>
              <a:spLocks noChangeShapeType="1"/>
            </p:cNvSpPr>
            <p:nvPr/>
          </p:nvSpPr>
          <p:spPr bwMode="auto">
            <a:xfrm flipV="1">
              <a:off x="1104" y="2160"/>
              <a:ext cx="0" cy="1056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930" name="Line 44"/>
            <p:cNvSpPr>
              <a:spLocks noChangeShapeType="1"/>
            </p:cNvSpPr>
            <p:nvPr/>
          </p:nvSpPr>
          <p:spPr bwMode="auto">
            <a:xfrm>
              <a:off x="1296" y="2448"/>
              <a:ext cx="0" cy="384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931" name="Line 45"/>
            <p:cNvSpPr>
              <a:spLocks noChangeShapeType="1"/>
            </p:cNvSpPr>
            <p:nvPr/>
          </p:nvSpPr>
          <p:spPr bwMode="auto">
            <a:xfrm flipV="1">
              <a:off x="1392" y="2736"/>
              <a:ext cx="0" cy="912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932" name="Line 46"/>
            <p:cNvSpPr>
              <a:spLocks noChangeShapeType="1"/>
            </p:cNvSpPr>
            <p:nvPr/>
          </p:nvSpPr>
          <p:spPr bwMode="auto">
            <a:xfrm flipV="1">
              <a:off x="1680" y="2400"/>
              <a:ext cx="0" cy="120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933" name="Line 47"/>
            <p:cNvSpPr>
              <a:spLocks noChangeShapeType="1"/>
            </p:cNvSpPr>
            <p:nvPr/>
          </p:nvSpPr>
          <p:spPr bwMode="auto">
            <a:xfrm>
              <a:off x="1776" y="1632"/>
              <a:ext cx="0" cy="48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8923" name="Text Box 48"/>
          <p:cNvSpPr txBox="1">
            <a:spLocks noChangeArrowheads="1"/>
          </p:cNvSpPr>
          <p:nvPr/>
        </p:nvSpPr>
        <p:spPr bwMode="auto">
          <a:xfrm>
            <a:off x="4724400" y="2133600"/>
            <a:ext cx="37846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>
                <a:solidFill>
                  <a:srgbClr val="FF3300"/>
                </a:solidFill>
              </a:rPr>
              <a:t>Relationships between</a:t>
            </a:r>
          </a:p>
          <a:p>
            <a:pPr eaLnBrk="1" hangingPunct="1"/>
            <a:r>
              <a:rPr lang="en-US">
                <a:solidFill>
                  <a:srgbClr val="FF3300"/>
                </a:solidFill>
              </a:rPr>
              <a:t>objects linked by tracing path</a:t>
            </a:r>
          </a:p>
          <a:p>
            <a:pPr eaLnBrk="1" hangingPunct="1"/>
            <a:r>
              <a:rPr lang="en-US">
                <a:solidFill>
                  <a:srgbClr val="FF3300"/>
                </a:solidFill>
              </a:rPr>
              <a:t>of water movement </a:t>
            </a:r>
          </a:p>
        </p:txBody>
      </p:sp>
      <p:sp>
        <p:nvSpPr>
          <p:cNvPr id="38924" name="Line 49"/>
          <p:cNvSpPr>
            <a:spLocks noChangeShapeType="1"/>
          </p:cNvSpPr>
          <p:nvPr/>
        </p:nvSpPr>
        <p:spPr bwMode="auto">
          <a:xfrm flipH="1">
            <a:off x="2819400" y="2362200"/>
            <a:ext cx="1905000" cy="53340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8925" name="Line 50"/>
          <p:cNvSpPr>
            <a:spLocks noChangeShapeType="1"/>
          </p:cNvSpPr>
          <p:nvPr/>
        </p:nvSpPr>
        <p:spPr bwMode="auto">
          <a:xfrm flipH="1">
            <a:off x="2286000" y="2362200"/>
            <a:ext cx="2438400" cy="106680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8926" name="Line 51"/>
          <p:cNvSpPr>
            <a:spLocks noChangeShapeType="1"/>
          </p:cNvSpPr>
          <p:nvPr/>
        </p:nvSpPr>
        <p:spPr bwMode="auto">
          <a:xfrm>
            <a:off x="6248400" y="3276600"/>
            <a:ext cx="381000" cy="53340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6934200" y="3048000"/>
            <a:ext cx="2006600" cy="1984375"/>
            <a:chOff x="4368" y="1728"/>
            <a:chExt cx="1264" cy="1250"/>
          </a:xfrm>
        </p:grpSpPr>
        <p:graphicFrame>
          <p:nvGraphicFramePr>
            <p:cNvPr id="2054" name="Object 3"/>
            <p:cNvGraphicFramePr>
              <a:graphicFrameLocks noChangeAspect="1"/>
            </p:cNvGraphicFramePr>
            <p:nvPr/>
          </p:nvGraphicFramePr>
          <p:xfrm>
            <a:off x="4378" y="1872"/>
            <a:ext cx="1180" cy="808"/>
          </p:xfrm>
          <a:graphic>
            <a:graphicData uri="http://schemas.openxmlformats.org/presentationml/2006/ole">
              <p:oleObj spid="_x0000_s88070" name="VISIO" r:id="rId4" imgW="1873800" imgH="1282680" progId="Visio.Drawing.11">
                <p:embed/>
              </p:oleObj>
            </a:graphicData>
          </a:graphic>
        </p:graphicFrame>
        <p:sp>
          <p:nvSpPr>
            <p:cNvPr id="2072" name="Line 4"/>
            <p:cNvSpPr>
              <a:spLocks noChangeShapeType="1"/>
            </p:cNvSpPr>
            <p:nvPr/>
          </p:nvSpPr>
          <p:spPr bwMode="auto">
            <a:xfrm>
              <a:off x="4378" y="2688"/>
              <a:ext cx="1248" cy="0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3" name="Line 5"/>
            <p:cNvSpPr>
              <a:spLocks noChangeShapeType="1"/>
            </p:cNvSpPr>
            <p:nvPr/>
          </p:nvSpPr>
          <p:spPr bwMode="auto">
            <a:xfrm flipV="1">
              <a:off x="4378" y="1776"/>
              <a:ext cx="0" cy="912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4" name="Text Box 6"/>
            <p:cNvSpPr txBox="1">
              <a:spLocks noChangeArrowheads="1"/>
            </p:cNvSpPr>
            <p:nvPr/>
          </p:nvSpPr>
          <p:spPr bwMode="auto">
            <a:xfrm>
              <a:off x="4368" y="1728"/>
              <a:ext cx="346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400"/>
                <a:t>Flow</a:t>
              </a:r>
            </a:p>
          </p:txBody>
        </p:sp>
        <p:sp>
          <p:nvSpPr>
            <p:cNvPr id="2075" name="Text Box 7"/>
            <p:cNvSpPr txBox="1">
              <a:spLocks noChangeArrowheads="1"/>
            </p:cNvSpPr>
            <p:nvPr/>
          </p:nvSpPr>
          <p:spPr bwMode="auto">
            <a:xfrm>
              <a:off x="5280" y="2448"/>
              <a:ext cx="35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400"/>
                <a:t>Time</a:t>
              </a:r>
            </a:p>
          </p:txBody>
        </p:sp>
        <p:sp>
          <p:nvSpPr>
            <p:cNvPr id="2076" name="Text Box 8"/>
            <p:cNvSpPr txBox="1">
              <a:spLocks noChangeArrowheads="1"/>
            </p:cNvSpPr>
            <p:nvPr/>
          </p:nvSpPr>
          <p:spPr bwMode="auto">
            <a:xfrm>
              <a:off x="4512" y="2690"/>
              <a:ext cx="103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>
                  <a:solidFill>
                    <a:schemeClr val="accent2"/>
                  </a:solidFill>
                </a:rPr>
                <a:t>Time Series</a:t>
              </a:r>
            </a:p>
          </p:txBody>
        </p:sp>
      </p:grp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373063" y="4343400"/>
            <a:ext cx="2320925" cy="2027238"/>
            <a:chOff x="528" y="2448"/>
            <a:chExt cx="1558" cy="1421"/>
          </a:xfrm>
        </p:grpSpPr>
        <p:graphicFrame>
          <p:nvGraphicFramePr>
            <p:cNvPr id="2053" name="Object 10"/>
            <p:cNvGraphicFramePr>
              <a:graphicFrameLocks noChangeAspect="1"/>
            </p:cNvGraphicFramePr>
            <p:nvPr/>
          </p:nvGraphicFramePr>
          <p:xfrm>
            <a:off x="528" y="2448"/>
            <a:ext cx="1558" cy="1369"/>
          </p:xfrm>
          <a:graphic>
            <a:graphicData uri="http://schemas.openxmlformats.org/presentationml/2006/ole">
              <p:oleObj spid="_x0000_s88069" name="VISIO" r:id="rId5" imgW="3235320" imgH="2844000" progId="Visio.Drawing.11">
                <p:embed/>
              </p:oleObj>
            </a:graphicData>
          </a:graphic>
        </p:graphicFrame>
        <p:sp>
          <p:nvSpPr>
            <p:cNvPr id="2071" name="Text Box 11"/>
            <p:cNvSpPr txBox="1">
              <a:spLocks noChangeArrowheads="1"/>
            </p:cNvSpPr>
            <p:nvPr/>
          </p:nvSpPr>
          <p:spPr bwMode="auto">
            <a:xfrm>
              <a:off x="720" y="3549"/>
              <a:ext cx="1215" cy="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>
                  <a:solidFill>
                    <a:schemeClr val="accent2"/>
                  </a:solidFill>
                </a:rPr>
                <a:t>Hydrography</a:t>
              </a:r>
            </a:p>
          </p:txBody>
        </p:sp>
      </p:grpSp>
      <p:grpSp>
        <p:nvGrpSpPr>
          <p:cNvPr id="4" name="Group 12"/>
          <p:cNvGrpSpPr>
            <a:grpSpLocks/>
          </p:cNvGrpSpPr>
          <p:nvPr/>
        </p:nvGrpSpPr>
        <p:grpSpPr bwMode="auto">
          <a:xfrm>
            <a:off x="3576638" y="1371600"/>
            <a:ext cx="2606675" cy="2027238"/>
            <a:chOff x="2496" y="576"/>
            <a:chExt cx="1750" cy="1421"/>
          </a:xfrm>
        </p:grpSpPr>
        <p:graphicFrame>
          <p:nvGraphicFramePr>
            <p:cNvPr id="2052" name="Object 13"/>
            <p:cNvGraphicFramePr>
              <a:graphicFrameLocks noChangeAspect="1"/>
            </p:cNvGraphicFramePr>
            <p:nvPr/>
          </p:nvGraphicFramePr>
          <p:xfrm>
            <a:off x="2496" y="576"/>
            <a:ext cx="1593" cy="1275"/>
          </p:xfrm>
          <a:graphic>
            <a:graphicData uri="http://schemas.openxmlformats.org/presentationml/2006/ole">
              <p:oleObj spid="_x0000_s88068" name="VISIO" r:id="rId6" imgW="2986200" imgH="2390040" progId="Visio.Drawing.11">
                <p:embed/>
              </p:oleObj>
            </a:graphicData>
          </a:graphic>
        </p:graphicFrame>
        <p:sp>
          <p:nvSpPr>
            <p:cNvPr id="2070" name="Text Box 14"/>
            <p:cNvSpPr txBox="1">
              <a:spLocks noChangeArrowheads="1"/>
            </p:cNvSpPr>
            <p:nvPr/>
          </p:nvSpPr>
          <p:spPr bwMode="auto">
            <a:xfrm>
              <a:off x="2832" y="1677"/>
              <a:ext cx="1414" cy="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>
                  <a:solidFill>
                    <a:schemeClr val="accent2"/>
                  </a:solidFill>
                </a:rPr>
                <a:t>Hydro Network</a:t>
              </a:r>
            </a:p>
          </p:txBody>
        </p:sp>
      </p:grp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3854450" y="4275138"/>
            <a:ext cx="2386013" cy="2095500"/>
            <a:chOff x="2640" y="2496"/>
            <a:chExt cx="1602" cy="1469"/>
          </a:xfrm>
        </p:grpSpPr>
        <p:graphicFrame>
          <p:nvGraphicFramePr>
            <p:cNvPr id="2051" name="Object 16"/>
            <p:cNvGraphicFramePr>
              <a:graphicFrameLocks noChangeAspect="1"/>
            </p:cNvGraphicFramePr>
            <p:nvPr/>
          </p:nvGraphicFramePr>
          <p:xfrm>
            <a:off x="2640" y="2496"/>
            <a:ext cx="1308" cy="1181"/>
          </p:xfrm>
          <a:graphic>
            <a:graphicData uri="http://schemas.openxmlformats.org/presentationml/2006/ole">
              <p:oleObj spid="_x0000_s88067" name="VISIO" r:id="rId7" imgW="2610000" imgH="2357640" progId="Visio.Drawing.11">
                <p:embed/>
              </p:oleObj>
            </a:graphicData>
          </a:graphic>
        </p:graphicFrame>
        <p:sp>
          <p:nvSpPr>
            <p:cNvPr id="2069" name="Text Box 17"/>
            <p:cNvSpPr txBox="1">
              <a:spLocks noChangeArrowheads="1"/>
            </p:cNvSpPr>
            <p:nvPr/>
          </p:nvSpPr>
          <p:spPr bwMode="auto">
            <a:xfrm>
              <a:off x="2784" y="3645"/>
              <a:ext cx="1458" cy="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>
                  <a:solidFill>
                    <a:schemeClr val="accent2"/>
                  </a:solidFill>
                </a:rPr>
                <a:t>Channel System</a:t>
              </a:r>
            </a:p>
          </p:txBody>
        </p:sp>
      </p:grpSp>
      <p:grpSp>
        <p:nvGrpSpPr>
          <p:cNvPr id="6" name="Group 18"/>
          <p:cNvGrpSpPr>
            <a:grpSpLocks/>
          </p:cNvGrpSpPr>
          <p:nvPr/>
        </p:nvGrpSpPr>
        <p:grpSpPr bwMode="auto">
          <a:xfrm>
            <a:off x="304800" y="1371600"/>
            <a:ext cx="2559050" cy="2027238"/>
            <a:chOff x="432" y="576"/>
            <a:chExt cx="1718" cy="1421"/>
          </a:xfrm>
        </p:grpSpPr>
        <p:graphicFrame>
          <p:nvGraphicFramePr>
            <p:cNvPr id="2050" name="Object 19"/>
            <p:cNvGraphicFramePr>
              <a:graphicFrameLocks noChangeAspect="1"/>
            </p:cNvGraphicFramePr>
            <p:nvPr/>
          </p:nvGraphicFramePr>
          <p:xfrm>
            <a:off x="432" y="576"/>
            <a:ext cx="1638" cy="1309"/>
          </p:xfrm>
          <a:graphic>
            <a:graphicData uri="http://schemas.openxmlformats.org/presentationml/2006/ole">
              <p:oleObj spid="_x0000_s88066" name="VISIO" r:id="rId8" imgW="3361680" imgH="2688120" progId="Visio.Drawing.11">
                <p:embed/>
              </p:oleObj>
            </a:graphicData>
          </a:graphic>
        </p:graphicFrame>
        <p:sp>
          <p:nvSpPr>
            <p:cNvPr id="2068" name="Text Box 20"/>
            <p:cNvSpPr txBox="1">
              <a:spLocks noChangeArrowheads="1"/>
            </p:cNvSpPr>
            <p:nvPr/>
          </p:nvSpPr>
          <p:spPr bwMode="auto">
            <a:xfrm>
              <a:off x="624" y="1677"/>
              <a:ext cx="1526" cy="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>
                  <a:solidFill>
                    <a:schemeClr val="accent2"/>
                  </a:solidFill>
                </a:rPr>
                <a:t>Drainage System</a:t>
              </a:r>
            </a:p>
          </p:txBody>
        </p:sp>
      </p:grpSp>
      <p:sp>
        <p:nvSpPr>
          <p:cNvPr id="2060" name="AutoShape 21"/>
          <p:cNvSpPr>
            <a:spLocks noChangeArrowheads="1"/>
          </p:cNvSpPr>
          <p:nvPr/>
        </p:nvSpPr>
        <p:spPr bwMode="auto">
          <a:xfrm>
            <a:off x="3001963" y="2017713"/>
            <a:ext cx="571500" cy="274637"/>
          </a:xfrm>
          <a:prstGeom prst="leftRightArrow">
            <a:avLst>
              <a:gd name="adj1" fmla="val 50000"/>
              <a:gd name="adj2" fmla="val 41619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61" name="AutoShape 22"/>
          <p:cNvSpPr>
            <a:spLocks noChangeArrowheads="1"/>
          </p:cNvSpPr>
          <p:nvPr/>
        </p:nvSpPr>
        <p:spPr bwMode="auto">
          <a:xfrm>
            <a:off x="1539875" y="3565525"/>
            <a:ext cx="357188" cy="479425"/>
          </a:xfrm>
          <a:prstGeom prst="upDownArrow">
            <a:avLst>
              <a:gd name="adj1" fmla="val 50000"/>
              <a:gd name="adj2" fmla="val 2684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62" name="AutoShape 23"/>
          <p:cNvSpPr>
            <a:spLocks noChangeArrowheads="1"/>
          </p:cNvSpPr>
          <p:nvPr/>
        </p:nvSpPr>
        <p:spPr bwMode="auto">
          <a:xfrm>
            <a:off x="4664075" y="3489325"/>
            <a:ext cx="357188" cy="479425"/>
          </a:xfrm>
          <a:prstGeom prst="upDownArrow">
            <a:avLst>
              <a:gd name="adj1" fmla="val 50000"/>
              <a:gd name="adj2" fmla="val 2684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63" name="AutoShape 24"/>
          <p:cNvSpPr>
            <a:spLocks noChangeArrowheads="1"/>
          </p:cNvSpPr>
          <p:nvPr/>
        </p:nvSpPr>
        <p:spPr bwMode="auto">
          <a:xfrm>
            <a:off x="3001963" y="4760913"/>
            <a:ext cx="571500" cy="274637"/>
          </a:xfrm>
          <a:prstGeom prst="leftRightArrow">
            <a:avLst>
              <a:gd name="adj1" fmla="val 50000"/>
              <a:gd name="adj2" fmla="val 41619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64" name="Rectangle 25"/>
          <p:cNvSpPr>
            <a:spLocks noChangeArrowheads="1"/>
          </p:cNvSpPr>
          <p:nvPr/>
        </p:nvSpPr>
        <p:spPr bwMode="auto">
          <a:xfrm>
            <a:off x="228600" y="1371600"/>
            <a:ext cx="6019800" cy="4953000"/>
          </a:xfrm>
          <a:prstGeom prst="rect">
            <a:avLst/>
          </a:prstGeom>
          <a:noFill/>
          <a:ln w="12700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>
              <a:solidFill>
                <a:srgbClr val="FF3300"/>
              </a:solidFill>
            </a:endParaRPr>
          </a:p>
        </p:txBody>
      </p:sp>
      <p:sp>
        <p:nvSpPr>
          <p:cNvPr id="2065" name="AutoShape 26"/>
          <p:cNvSpPr>
            <a:spLocks noChangeArrowheads="1"/>
          </p:cNvSpPr>
          <p:nvPr/>
        </p:nvSpPr>
        <p:spPr bwMode="auto">
          <a:xfrm>
            <a:off x="6324600" y="3886200"/>
            <a:ext cx="457200" cy="304800"/>
          </a:xfrm>
          <a:prstGeom prst="leftRightArrow">
            <a:avLst>
              <a:gd name="adj1" fmla="val 50000"/>
              <a:gd name="adj2" fmla="val 300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66" name="Text Box 27"/>
          <p:cNvSpPr txBox="1">
            <a:spLocks noChangeArrowheads="1"/>
          </p:cNvSpPr>
          <p:nvPr/>
        </p:nvSpPr>
        <p:spPr bwMode="auto">
          <a:xfrm>
            <a:off x="1828800" y="381000"/>
            <a:ext cx="51943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4000">
                <a:solidFill>
                  <a:schemeClr val="accent2"/>
                </a:solidFill>
              </a:rPr>
              <a:t>Arc  Hydro Components</a:t>
            </a:r>
          </a:p>
        </p:txBody>
      </p:sp>
      <p:sp>
        <p:nvSpPr>
          <p:cNvPr id="2067" name="Rectangle 28"/>
          <p:cNvSpPr>
            <a:spLocks noChangeArrowheads="1"/>
          </p:cNvSpPr>
          <p:nvPr/>
        </p:nvSpPr>
        <p:spPr bwMode="auto">
          <a:xfrm>
            <a:off x="6858000" y="2895600"/>
            <a:ext cx="2133600" cy="2057400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3"/>
          <p:cNvSpPr txBox="1">
            <a:spLocks noChangeArrowheads="1"/>
          </p:cNvSpPr>
          <p:nvPr/>
        </p:nvSpPr>
        <p:spPr bwMode="auto">
          <a:xfrm>
            <a:off x="1143000" y="114300"/>
            <a:ext cx="732313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4400">
                <a:solidFill>
                  <a:schemeClr val="accent2"/>
                </a:solidFill>
              </a:rPr>
              <a:t>Hydrologic Information System</a:t>
            </a:r>
          </a:p>
        </p:txBody>
      </p:sp>
      <p:grpSp>
        <p:nvGrpSpPr>
          <p:cNvPr id="2" name="Group 35"/>
          <p:cNvGrpSpPr>
            <a:grpSpLocks/>
          </p:cNvGrpSpPr>
          <p:nvPr/>
        </p:nvGrpSpPr>
        <p:grpSpPr bwMode="auto">
          <a:xfrm>
            <a:off x="1200150" y="1028700"/>
            <a:ext cx="10653713" cy="4832350"/>
            <a:chOff x="480" y="648"/>
            <a:chExt cx="6987" cy="3312"/>
          </a:xfrm>
        </p:grpSpPr>
        <p:sp>
          <p:nvSpPr>
            <p:cNvPr id="39941" name="Rectangle 2"/>
            <p:cNvSpPr>
              <a:spLocks noChangeArrowheads="1"/>
            </p:cNvSpPr>
            <p:nvPr/>
          </p:nvSpPr>
          <p:spPr bwMode="auto">
            <a:xfrm>
              <a:off x="1707" y="1104"/>
              <a:ext cx="5760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pic>
          <p:nvPicPr>
            <p:cNvPr id="39942" name="Picture 4" descr="melbourne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72" y="1272"/>
              <a:ext cx="1169" cy="18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9943" name="Picture 5" descr="melbourne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496" y="2760"/>
              <a:ext cx="1488" cy="1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9944" name="Rectangle 6"/>
            <p:cNvSpPr>
              <a:spLocks noChangeArrowheads="1"/>
            </p:cNvSpPr>
            <p:nvPr/>
          </p:nvSpPr>
          <p:spPr bwMode="auto">
            <a:xfrm>
              <a:off x="3050" y="648"/>
              <a:ext cx="1222" cy="1039"/>
            </a:xfrm>
            <a:prstGeom prst="rect">
              <a:avLst/>
            </a:prstGeom>
            <a:noFill/>
            <a:ln w="2857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45" name="Line 7"/>
            <p:cNvSpPr>
              <a:spLocks noChangeShapeType="1"/>
            </p:cNvSpPr>
            <p:nvPr/>
          </p:nvSpPr>
          <p:spPr bwMode="auto">
            <a:xfrm>
              <a:off x="2256" y="1207"/>
              <a:ext cx="794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46" name="Line 8"/>
            <p:cNvSpPr>
              <a:spLocks noChangeShapeType="1"/>
            </p:cNvSpPr>
            <p:nvPr/>
          </p:nvSpPr>
          <p:spPr bwMode="auto">
            <a:xfrm>
              <a:off x="4272" y="1207"/>
              <a:ext cx="672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47" name="Line 9"/>
            <p:cNvSpPr>
              <a:spLocks noChangeShapeType="1"/>
            </p:cNvSpPr>
            <p:nvPr/>
          </p:nvSpPr>
          <p:spPr bwMode="auto">
            <a:xfrm flipH="1">
              <a:off x="2640" y="2280"/>
              <a:ext cx="2016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48" name="Line 10"/>
            <p:cNvSpPr>
              <a:spLocks noChangeShapeType="1"/>
            </p:cNvSpPr>
            <p:nvPr/>
          </p:nvSpPr>
          <p:spPr bwMode="auto">
            <a:xfrm flipH="1" flipV="1">
              <a:off x="2640" y="1207"/>
              <a:ext cx="4" cy="1073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49" name="Rectangle 11"/>
            <p:cNvSpPr>
              <a:spLocks noChangeArrowheads="1"/>
            </p:cNvSpPr>
            <p:nvPr/>
          </p:nvSpPr>
          <p:spPr bwMode="auto">
            <a:xfrm>
              <a:off x="3580" y="795"/>
              <a:ext cx="183" cy="16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50" name="Rectangle 12"/>
            <p:cNvSpPr>
              <a:spLocks noChangeArrowheads="1"/>
            </p:cNvSpPr>
            <p:nvPr/>
          </p:nvSpPr>
          <p:spPr bwMode="auto">
            <a:xfrm>
              <a:off x="3172" y="1368"/>
              <a:ext cx="184" cy="16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51" name="Rectangle 13"/>
            <p:cNvSpPr>
              <a:spLocks noChangeArrowheads="1"/>
            </p:cNvSpPr>
            <p:nvPr/>
          </p:nvSpPr>
          <p:spPr bwMode="auto">
            <a:xfrm>
              <a:off x="3301" y="1048"/>
              <a:ext cx="183" cy="159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52" name="Rectangle 14"/>
            <p:cNvSpPr>
              <a:spLocks noChangeArrowheads="1"/>
            </p:cNvSpPr>
            <p:nvPr/>
          </p:nvSpPr>
          <p:spPr bwMode="auto">
            <a:xfrm>
              <a:off x="3417" y="1368"/>
              <a:ext cx="183" cy="16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39953" name="AutoShape 15"/>
            <p:cNvCxnSpPr>
              <a:cxnSpLocks noChangeShapeType="1"/>
              <a:stCxn id="39950" idx="0"/>
              <a:endCxn id="39951" idx="2"/>
            </p:cNvCxnSpPr>
            <p:nvPr/>
          </p:nvCxnSpPr>
          <p:spPr bwMode="auto">
            <a:xfrm rot="-5400000">
              <a:off x="3248" y="1223"/>
              <a:ext cx="161" cy="129"/>
            </a:xfrm>
            <a:prstGeom prst="bentConnector3">
              <a:avLst>
                <a:gd name="adj1" fmla="val 49639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cxnSp>
        <p:cxnSp>
          <p:nvCxnSpPr>
            <p:cNvPr id="39954" name="AutoShape 16"/>
            <p:cNvCxnSpPr>
              <a:cxnSpLocks noChangeShapeType="1"/>
              <a:stCxn id="39952" idx="0"/>
              <a:endCxn id="39951" idx="2"/>
            </p:cNvCxnSpPr>
            <p:nvPr/>
          </p:nvCxnSpPr>
          <p:spPr bwMode="auto">
            <a:xfrm rot="5400000" flipH="1">
              <a:off x="3370" y="1230"/>
              <a:ext cx="161" cy="116"/>
            </a:xfrm>
            <a:prstGeom prst="bentConnector3">
              <a:avLst>
                <a:gd name="adj1" fmla="val 49639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cxnSp>
        <p:cxnSp>
          <p:nvCxnSpPr>
            <p:cNvPr id="39955" name="AutoShape 17"/>
            <p:cNvCxnSpPr>
              <a:cxnSpLocks noChangeShapeType="1"/>
              <a:stCxn id="39951" idx="0"/>
              <a:endCxn id="39949" idx="2"/>
            </p:cNvCxnSpPr>
            <p:nvPr/>
          </p:nvCxnSpPr>
          <p:spPr bwMode="auto">
            <a:xfrm rot="-5400000">
              <a:off x="3486" y="862"/>
              <a:ext cx="93" cy="279"/>
            </a:xfrm>
            <a:prstGeom prst="bentConnector3">
              <a:avLst>
                <a:gd name="adj1" fmla="val 49384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cxnSp>
        <p:cxnSp>
          <p:nvCxnSpPr>
            <p:cNvPr id="39956" name="AutoShape 18"/>
            <p:cNvCxnSpPr>
              <a:cxnSpLocks noChangeShapeType="1"/>
              <a:stCxn id="39958" idx="0"/>
              <a:endCxn id="39949" idx="2"/>
            </p:cNvCxnSpPr>
            <p:nvPr/>
          </p:nvCxnSpPr>
          <p:spPr bwMode="auto">
            <a:xfrm rot="5400000" flipH="1">
              <a:off x="3759" y="868"/>
              <a:ext cx="97" cy="271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cxnSp>
        <p:sp>
          <p:nvSpPr>
            <p:cNvPr id="39957" name="Rectangle 19"/>
            <p:cNvSpPr>
              <a:spLocks noChangeArrowheads="1"/>
            </p:cNvSpPr>
            <p:nvPr/>
          </p:nvSpPr>
          <p:spPr bwMode="auto">
            <a:xfrm>
              <a:off x="3722" y="1371"/>
              <a:ext cx="184" cy="16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58" name="Rectangle 20"/>
            <p:cNvSpPr>
              <a:spLocks noChangeArrowheads="1"/>
            </p:cNvSpPr>
            <p:nvPr/>
          </p:nvSpPr>
          <p:spPr bwMode="auto">
            <a:xfrm>
              <a:off x="3851" y="1052"/>
              <a:ext cx="183" cy="159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59" name="Rectangle 21"/>
            <p:cNvSpPr>
              <a:spLocks noChangeArrowheads="1"/>
            </p:cNvSpPr>
            <p:nvPr/>
          </p:nvSpPr>
          <p:spPr bwMode="auto">
            <a:xfrm>
              <a:off x="3968" y="1371"/>
              <a:ext cx="182" cy="16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39960" name="AutoShape 22"/>
            <p:cNvCxnSpPr>
              <a:cxnSpLocks noChangeShapeType="1"/>
              <a:stCxn id="39957" idx="0"/>
              <a:endCxn id="39958" idx="2"/>
            </p:cNvCxnSpPr>
            <p:nvPr/>
          </p:nvCxnSpPr>
          <p:spPr bwMode="auto">
            <a:xfrm rot="-5400000">
              <a:off x="3799" y="1226"/>
              <a:ext cx="160" cy="129"/>
            </a:xfrm>
            <a:prstGeom prst="bentConnector3">
              <a:avLst>
                <a:gd name="adj1" fmla="val 49639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cxnSp>
        <p:cxnSp>
          <p:nvCxnSpPr>
            <p:cNvPr id="39961" name="AutoShape 23"/>
            <p:cNvCxnSpPr>
              <a:cxnSpLocks noChangeShapeType="1"/>
              <a:stCxn id="39959" idx="0"/>
              <a:endCxn id="39958" idx="2"/>
            </p:cNvCxnSpPr>
            <p:nvPr/>
          </p:nvCxnSpPr>
          <p:spPr bwMode="auto">
            <a:xfrm rot="5400000" flipH="1">
              <a:off x="3921" y="1233"/>
              <a:ext cx="160" cy="116"/>
            </a:xfrm>
            <a:prstGeom prst="bentConnector3">
              <a:avLst>
                <a:gd name="adj1" fmla="val 49639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cxnSp>
        <p:sp>
          <p:nvSpPr>
            <p:cNvPr id="39962" name="Text Box 24"/>
            <p:cNvSpPr txBox="1">
              <a:spLocks noChangeArrowheads="1"/>
            </p:cNvSpPr>
            <p:nvPr/>
          </p:nvSpPr>
          <p:spPr bwMode="auto">
            <a:xfrm>
              <a:off x="2770" y="1714"/>
              <a:ext cx="1797" cy="5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>
                  <a:solidFill>
                    <a:schemeClr val="accent2"/>
                  </a:solidFill>
                </a:rPr>
                <a:t>Analysis, Modeling, </a:t>
              </a:r>
            </a:p>
            <a:p>
              <a:pPr algn="ctr" eaLnBrk="1" hangingPunct="1"/>
              <a:r>
                <a:rPr lang="en-US">
                  <a:solidFill>
                    <a:schemeClr val="accent2"/>
                  </a:solidFill>
                </a:rPr>
                <a:t>Decision Making</a:t>
              </a:r>
            </a:p>
          </p:txBody>
        </p:sp>
        <p:sp>
          <p:nvSpPr>
            <p:cNvPr id="39963" name="Line 25"/>
            <p:cNvSpPr>
              <a:spLocks noChangeShapeType="1"/>
            </p:cNvSpPr>
            <p:nvPr/>
          </p:nvSpPr>
          <p:spPr bwMode="auto">
            <a:xfrm>
              <a:off x="480" y="984"/>
              <a:ext cx="0" cy="2976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64" name="Line 26"/>
            <p:cNvSpPr>
              <a:spLocks noChangeShapeType="1"/>
            </p:cNvSpPr>
            <p:nvPr/>
          </p:nvSpPr>
          <p:spPr bwMode="auto">
            <a:xfrm>
              <a:off x="480" y="3960"/>
              <a:ext cx="3888" cy="0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65" name="Line 27"/>
            <p:cNvSpPr>
              <a:spLocks noChangeShapeType="1"/>
            </p:cNvSpPr>
            <p:nvPr/>
          </p:nvSpPr>
          <p:spPr bwMode="auto">
            <a:xfrm>
              <a:off x="480" y="984"/>
              <a:ext cx="1488" cy="0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66" name="Line 28"/>
            <p:cNvSpPr>
              <a:spLocks noChangeShapeType="1"/>
            </p:cNvSpPr>
            <p:nvPr/>
          </p:nvSpPr>
          <p:spPr bwMode="auto">
            <a:xfrm>
              <a:off x="1968" y="984"/>
              <a:ext cx="0" cy="1680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67" name="Line 29"/>
            <p:cNvSpPr>
              <a:spLocks noChangeShapeType="1"/>
            </p:cNvSpPr>
            <p:nvPr/>
          </p:nvSpPr>
          <p:spPr bwMode="auto">
            <a:xfrm>
              <a:off x="1968" y="2664"/>
              <a:ext cx="2400" cy="0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68" name="Line 30"/>
            <p:cNvSpPr>
              <a:spLocks noChangeShapeType="1"/>
            </p:cNvSpPr>
            <p:nvPr/>
          </p:nvSpPr>
          <p:spPr bwMode="auto">
            <a:xfrm>
              <a:off x="4368" y="2664"/>
              <a:ext cx="0" cy="1296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69" name="AutoShape 31"/>
            <p:cNvSpPr>
              <a:spLocks noChangeArrowheads="1"/>
            </p:cNvSpPr>
            <p:nvPr/>
          </p:nvSpPr>
          <p:spPr bwMode="auto">
            <a:xfrm>
              <a:off x="2064" y="1800"/>
              <a:ext cx="480" cy="192"/>
            </a:xfrm>
            <a:prstGeom prst="leftRightArrow">
              <a:avLst>
                <a:gd name="adj1" fmla="val 50000"/>
                <a:gd name="adj2" fmla="val 50000"/>
              </a:avLst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70" name="AutoShape 32"/>
            <p:cNvSpPr>
              <a:spLocks noChangeArrowheads="1"/>
            </p:cNvSpPr>
            <p:nvPr/>
          </p:nvSpPr>
          <p:spPr bwMode="auto">
            <a:xfrm>
              <a:off x="3264" y="2328"/>
              <a:ext cx="240" cy="288"/>
            </a:xfrm>
            <a:prstGeom prst="upDownArrow">
              <a:avLst>
                <a:gd name="adj1" fmla="val 50000"/>
                <a:gd name="adj2" fmla="val 24000"/>
              </a:avLst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71" name="Text Box 33"/>
            <p:cNvSpPr txBox="1">
              <a:spLocks noChangeArrowheads="1"/>
            </p:cNvSpPr>
            <p:nvPr/>
          </p:nvSpPr>
          <p:spPr bwMode="auto">
            <a:xfrm>
              <a:off x="799" y="3162"/>
              <a:ext cx="1484" cy="7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3200">
                  <a:solidFill>
                    <a:srgbClr val="008000"/>
                  </a:solidFill>
                </a:rPr>
                <a:t>Arc Hydro </a:t>
              </a:r>
            </a:p>
            <a:p>
              <a:pPr algn="ctr" eaLnBrk="1" hangingPunct="1"/>
              <a:r>
                <a:rPr lang="en-US" sz="3200">
                  <a:solidFill>
                    <a:srgbClr val="008000"/>
                  </a:solidFill>
                </a:rPr>
                <a:t>Geodatabase</a:t>
              </a:r>
            </a:p>
          </p:txBody>
        </p:sp>
        <p:sp>
          <p:nvSpPr>
            <p:cNvPr id="39972" name="Line 34"/>
            <p:cNvSpPr>
              <a:spLocks noChangeShapeType="1"/>
            </p:cNvSpPr>
            <p:nvPr/>
          </p:nvSpPr>
          <p:spPr bwMode="auto">
            <a:xfrm flipH="1" flipV="1">
              <a:off x="4656" y="1224"/>
              <a:ext cx="0" cy="1056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9940" name="Text Box 36"/>
          <p:cNvSpPr txBox="1">
            <a:spLocks noChangeArrowheads="1"/>
          </p:cNvSpPr>
          <p:nvPr/>
        </p:nvSpPr>
        <p:spPr bwMode="auto">
          <a:xfrm>
            <a:off x="295275" y="6035675"/>
            <a:ext cx="88487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chemeClr val="accent2"/>
                </a:solidFill>
              </a:rPr>
              <a:t>A synthesis of geospatial and temporal data supporting hydrologic analysis and modeling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0062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80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6778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2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381000"/>
            <a:ext cx="7772400" cy="1143000"/>
          </a:xfrm>
        </p:spPr>
        <p:txBody>
          <a:bodyPr/>
          <a:lstStyle/>
          <a:p>
            <a:r>
              <a:rPr lang="en-US" smtClean="0">
                <a:solidFill>
                  <a:schemeClr val="accent2"/>
                </a:solidFill>
              </a:rPr>
              <a:t>University Without Walls</a:t>
            </a:r>
          </a:p>
        </p:txBody>
      </p:sp>
      <p:grpSp>
        <p:nvGrpSpPr>
          <p:cNvPr id="8195" name="Group 3"/>
          <p:cNvGrpSpPr>
            <a:grpSpLocks/>
          </p:cNvGrpSpPr>
          <p:nvPr/>
        </p:nvGrpSpPr>
        <p:grpSpPr bwMode="auto">
          <a:xfrm>
            <a:off x="838200" y="1600200"/>
            <a:ext cx="7978775" cy="4692650"/>
            <a:chOff x="528" y="1200"/>
            <a:chExt cx="5026" cy="2956"/>
          </a:xfrm>
        </p:grpSpPr>
        <p:sp>
          <p:nvSpPr>
            <p:cNvPr id="8196" name="Rectangle 4"/>
            <p:cNvSpPr>
              <a:spLocks noChangeArrowheads="1"/>
            </p:cNvSpPr>
            <p:nvPr/>
          </p:nvSpPr>
          <p:spPr bwMode="auto">
            <a:xfrm>
              <a:off x="576" y="1632"/>
              <a:ext cx="1728" cy="1632"/>
            </a:xfrm>
            <a:prstGeom prst="rect">
              <a:avLst/>
            </a:prstGeom>
            <a:noFill/>
            <a:ln w="762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8197" name="Group 5"/>
            <p:cNvGrpSpPr>
              <a:grpSpLocks/>
            </p:cNvGrpSpPr>
            <p:nvPr/>
          </p:nvGrpSpPr>
          <p:grpSpPr bwMode="auto">
            <a:xfrm>
              <a:off x="672" y="1872"/>
              <a:ext cx="1536" cy="1114"/>
              <a:chOff x="874" y="1998"/>
              <a:chExt cx="1238" cy="988"/>
            </a:xfrm>
          </p:grpSpPr>
          <p:sp>
            <p:nvSpPr>
              <p:cNvPr id="8228" name="Line 6"/>
              <p:cNvSpPr>
                <a:spLocks noChangeShapeType="1"/>
              </p:cNvSpPr>
              <p:nvPr/>
            </p:nvSpPr>
            <p:spPr bwMode="auto">
              <a:xfrm flipH="1">
                <a:off x="1018" y="2190"/>
                <a:ext cx="288" cy="127"/>
              </a:xfrm>
              <a:prstGeom prst="line">
                <a:avLst/>
              </a:prstGeom>
              <a:noFill/>
              <a:ln w="3810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29" name="Line 7"/>
              <p:cNvSpPr>
                <a:spLocks noChangeShapeType="1"/>
              </p:cNvSpPr>
              <p:nvPr/>
            </p:nvSpPr>
            <p:spPr bwMode="auto">
              <a:xfrm flipH="1">
                <a:off x="1162" y="2126"/>
                <a:ext cx="230" cy="414"/>
              </a:xfrm>
              <a:prstGeom prst="line">
                <a:avLst/>
              </a:prstGeom>
              <a:noFill/>
              <a:ln w="3810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30" name="Line 8"/>
              <p:cNvSpPr>
                <a:spLocks noChangeShapeType="1"/>
              </p:cNvSpPr>
              <p:nvPr/>
            </p:nvSpPr>
            <p:spPr bwMode="auto">
              <a:xfrm flipH="1">
                <a:off x="1334" y="2158"/>
                <a:ext cx="58" cy="765"/>
              </a:xfrm>
              <a:prstGeom prst="line">
                <a:avLst/>
              </a:prstGeom>
              <a:noFill/>
              <a:ln w="3810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31" name="Line 9"/>
              <p:cNvSpPr>
                <a:spLocks noChangeShapeType="1"/>
              </p:cNvSpPr>
              <p:nvPr/>
            </p:nvSpPr>
            <p:spPr bwMode="auto">
              <a:xfrm>
                <a:off x="1450" y="2158"/>
                <a:ext cx="115" cy="414"/>
              </a:xfrm>
              <a:prstGeom prst="line">
                <a:avLst/>
              </a:prstGeom>
              <a:noFill/>
              <a:ln w="3810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32" name="Line 10"/>
              <p:cNvSpPr>
                <a:spLocks noChangeShapeType="1"/>
              </p:cNvSpPr>
              <p:nvPr/>
            </p:nvSpPr>
            <p:spPr bwMode="auto">
              <a:xfrm>
                <a:off x="1478" y="2126"/>
                <a:ext cx="548" cy="765"/>
              </a:xfrm>
              <a:prstGeom prst="line">
                <a:avLst/>
              </a:prstGeom>
              <a:noFill/>
              <a:ln w="3810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33" name="Line 11"/>
              <p:cNvSpPr>
                <a:spLocks noChangeShapeType="1"/>
              </p:cNvSpPr>
              <p:nvPr/>
            </p:nvSpPr>
            <p:spPr bwMode="auto">
              <a:xfrm>
                <a:off x="1450" y="2094"/>
                <a:ext cx="489" cy="255"/>
              </a:xfrm>
              <a:prstGeom prst="line">
                <a:avLst/>
              </a:prstGeom>
              <a:noFill/>
              <a:ln w="3810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34" name="Oval 12"/>
              <p:cNvSpPr>
                <a:spLocks noChangeArrowheads="1"/>
              </p:cNvSpPr>
              <p:nvPr/>
            </p:nvSpPr>
            <p:spPr bwMode="auto">
              <a:xfrm>
                <a:off x="1248" y="1998"/>
                <a:ext cx="288" cy="319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>
                  <a:solidFill>
                    <a:srgbClr val="FF3300"/>
                  </a:solidFill>
                </a:endParaRPr>
              </a:p>
            </p:txBody>
          </p:sp>
          <p:sp>
            <p:nvSpPr>
              <p:cNvPr id="8235" name="Rectangle 13"/>
              <p:cNvSpPr>
                <a:spLocks noChangeArrowheads="1"/>
              </p:cNvSpPr>
              <p:nvPr/>
            </p:nvSpPr>
            <p:spPr bwMode="auto">
              <a:xfrm>
                <a:off x="1075" y="2476"/>
                <a:ext cx="173" cy="160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36" name="Rectangle 14"/>
              <p:cNvSpPr>
                <a:spLocks noChangeArrowheads="1"/>
              </p:cNvSpPr>
              <p:nvPr/>
            </p:nvSpPr>
            <p:spPr bwMode="auto">
              <a:xfrm>
                <a:off x="874" y="2253"/>
                <a:ext cx="172" cy="160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37" name="Rectangle 15"/>
              <p:cNvSpPr>
                <a:spLocks noChangeArrowheads="1"/>
              </p:cNvSpPr>
              <p:nvPr/>
            </p:nvSpPr>
            <p:spPr bwMode="auto">
              <a:xfrm>
                <a:off x="1248" y="2827"/>
                <a:ext cx="173" cy="159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38" name="Rectangle 16"/>
              <p:cNvSpPr>
                <a:spLocks noChangeArrowheads="1"/>
              </p:cNvSpPr>
              <p:nvPr/>
            </p:nvSpPr>
            <p:spPr bwMode="auto">
              <a:xfrm>
                <a:off x="1478" y="2508"/>
                <a:ext cx="173" cy="160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39" name="Rectangle 17"/>
              <p:cNvSpPr>
                <a:spLocks noChangeArrowheads="1"/>
              </p:cNvSpPr>
              <p:nvPr/>
            </p:nvSpPr>
            <p:spPr bwMode="auto">
              <a:xfrm>
                <a:off x="1939" y="2795"/>
                <a:ext cx="173" cy="160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40" name="Rectangle 18"/>
              <p:cNvSpPr>
                <a:spLocks noChangeArrowheads="1"/>
              </p:cNvSpPr>
              <p:nvPr/>
            </p:nvSpPr>
            <p:spPr bwMode="auto">
              <a:xfrm>
                <a:off x="1853" y="2253"/>
                <a:ext cx="173" cy="160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8198" name="Text Box 19"/>
            <p:cNvSpPr txBox="1">
              <a:spLocks noChangeArrowheads="1"/>
            </p:cNvSpPr>
            <p:nvPr/>
          </p:nvSpPr>
          <p:spPr bwMode="auto">
            <a:xfrm>
              <a:off x="528" y="3360"/>
              <a:ext cx="183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Traditional Classroom</a:t>
              </a:r>
            </a:p>
          </p:txBody>
        </p:sp>
        <p:sp>
          <p:nvSpPr>
            <p:cNvPr id="8199" name="Line 20"/>
            <p:cNvSpPr>
              <a:spLocks noChangeShapeType="1"/>
            </p:cNvSpPr>
            <p:nvPr/>
          </p:nvSpPr>
          <p:spPr bwMode="auto">
            <a:xfrm>
              <a:off x="3648" y="1344"/>
              <a:ext cx="967" cy="693"/>
            </a:xfrm>
            <a:prstGeom prst="line">
              <a:avLst/>
            </a:prstGeom>
            <a:noFill/>
            <a:ln w="3810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00" name="Line 21"/>
            <p:cNvSpPr>
              <a:spLocks noChangeShapeType="1"/>
            </p:cNvSpPr>
            <p:nvPr/>
          </p:nvSpPr>
          <p:spPr bwMode="auto">
            <a:xfrm>
              <a:off x="4615" y="2076"/>
              <a:ext cx="809" cy="804"/>
            </a:xfrm>
            <a:prstGeom prst="line">
              <a:avLst/>
            </a:prstGeom>
            <a:noFill/>
            <a:ln w="3810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01" name="Line 22"/>
            <p:cNvSpPr>
              <a:spLocks noChangeShapeType="1"/>
            </p:cNvSpPr>
            <p:nvPr/>
          </p:nvSpPr>
          <p:spPr bwMode="auto">
            <a:xfrm flipH="1">
              <a:off x="4560" y="2928"/>
              <a:ext cx="816" cy="732"/>
            </a:xfrm>
            <a:prstGeom prst="line">
              <a:avLst/>
            </a:prstGeom>
            <a:noFill/>
            <a:ln w="3810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02" name="Line 23"/>
            <p:cNvSpPr>
              <a:spLocks noChangeShapeType="1"/>
            </p:cNvSpPr>
            <p:nvPr/>
          </p:nvSpPr>
          <p:spPr bwMode="auto">
            <a:xfrm flipH="1" flipV="1">
              <a:off x="3823" y="2965"/>
              <a:ext cx="737" cy="635"/>
            </a:xfrm>
            <a:prstGeom prst="line">
              <a:avLst/>
            </a:prstGeom>
            <a:noFill/>
            <a:ln w="3810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03" name="Line 24"/>
            <p:cNvSpPr>
              <a:spLocks noChangeShapeType="1"/>
            </p:cNvSpPr>
            <p:nvPr/>
          </p:nvSpPr>
          <p:spPr bwMode="auto">
            <a:xfrm flipH="1" flipV="1">
              <a:off x="3521" y="2463"/>
              <a:ext cx="302" cy="541"/>
            </a:xfrm>
            <a:prstGeom prst="line">
              <a:avLst/>
            </a:prstGeom>
            <a:noFill/>
            <a:ln w="3810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04" name="Line 25"/>
            <p:cNvSpPr>
              <a:spLocks noChangeShapeType="1"/>
            </p:cNvSpPr>
            <p:nvPr/>
          </p:nvSpPr>
          <p:spPr bwMode="auto">
            <a:xfrm flipV="1">
              <a:off x="3521" y="1344"/>
              <a:ext cx="127" cy="1119"/>
            </a:xfrm>
            <a:prstGeom prst="line">
              <a:avLst/>
            </a:prstGeom>
            <a:noFill/>
            <a:ln w="3810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05" name="Line 26"/>
            <p:cNvSpPr>
              <a:spLocks noChangeShapeType="1"/>
            </p:cNvSpPr>
            <p:nvPr/>
          </p:nvSpPr>
          <p:spPr bwMode="auto">
            <a:xfrm>
              <a:off x="3648" y="1344"/>
              <a:ext cx="514" cy="1041"/>
            </a:xfrm>
            <a:prstGeom prst="line">
              <a:avLst/>
            </a:prstGeom>
            <a:noFill/>
            <a:ln w="3810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06" name="Line 27"/>
            <p:cNvSpPr>
              <a:spLocks noChangeShapeType="1"/>
            </p:cNvSpPr>
            <p:nvPr/>
          </p:nvSpPr>
          <p:spPr bwMode="auto">
            <a:xfrm flipH="1">
              <a:off x="4162" y="2076"/>
              <a:ext cx="453" cy="309"/>
            </a:xfrm>
            <a:prstGeom prst="line">
              <a:avLst/>
            </a:prstGeom>
            <a:noFill/>
            <a:ln w="3810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07" name="Line 28"/>
            <p:cNvSpPr>
              <a:spLocks noChangeShapeType="1"/>
            </p:cNvSpPr>
            <p:nvPr/>
          </p:nvSpPr>
          <p:spPr bwMode="auto">
            <a:xfrm flipH="1" flipV="1">
              <a:off x="4200" y="2424"/>
              <a:ext cx="1224" cy="456"/>
            </a:xfrm>
            <a:prstGeom prst="line">
              <a:avLst/>
            </a:prstGeom>
            <a:noFill/>
            <a:ln w="3810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08" name="Line 29"/>
            <p:cNvSpPr>
              <a:spLocks noChangeShapeType="1"/>
            </p:cNvSpPr>
            <p:nvPr/>
          </p:nvSpPr>
          <p:spPr bwMode="auto">
            <a:xfrm>
              <a:off x="4200" y="2424"/>
              <a:ext cx="408" cy="1176"/>
            </a:xfrm>
            <a:prstGeom prst="line">
              <a:avLst/>
            </a:prstGeom>
            <a:noFill/>
            <a:ln w="3810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09" name="Line 30"/>
            <p:cNvSpPr>
              <a:spLocks noChangeShapeType="1"/>
            </p:cNvSpPr>
            <p:nvPr/>
          </p:nvSpPr>
          <p:spPr bwMode="auto">
            <a:xfrm flipH="1">
              <a:off x="3823" y="2424"/>
              <a:ext cx="339" cy="541"/>
            </a:xfrm>
            <a:prstGeom prst="line">
              <a:avLst/>
            </a:prstGeom>
            <a:noFill/>
            <a:ln w="3810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10" name="Line 31"/>
            <p:cNvSpPr>
              <a:spLocks noChangeShapeType="1"/>
            </p:cNvSpPr>
            <p:nvPr/>
          </p:nvSpPr>
          <p:spPr bwMode="auto">
            <a:xfrm flipH="1">
              <a:off x="3521" y="2424"/>
              <a:ext cx="641" cy="39"/>
            </a:xfrm>
            <a:prstGeom prst="line">
              <a:avLst/>
            </a:prstGeom>
            <a:noFill/>
            <a:ln w="3810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11" name="Line 32"/>
            <p:cNvSpPr>
              <a:spLocks noChangeShapeType="1"/>
            </p:cNvSpPr>
            <p:nvPr/>
          </p:nvSpPr>
          <p:spPr bwMode="auto">
            <a:xfrm>
              <a:off x="3648" y="1296"/>
              <a:ext cx="175" cy="1631"/>
            </a:xfrm>
            <a:prstGeom prst="line">
              <a:avLst/>
            </a:prstGeom>
            <a:noFill/>
            <a:ln w="3810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12" name="Line 33"/>
            <p:cNvSpPr>
              <a:spLocks noChangeShapeType="1"/>
            </p:cNvSpPr>
            <p:nvPr/>
          </p:nvSpPr>
          <p:spPr bwMode="auto">
            <a:xfrm>
              <a:off x="3648" y="1344"/>
              <a:ext cx="960" cy="2304"/>
            </a:xfrm>
            <a:prstGeom prst="line">
              <a:avLst/>
            </a:prstGeom>
            <a:noFill/>
            <a:ln w="3810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13" name="Line 34"/>
            <p:cNvSpPr>
              <a:spLocks noChangeShapeType="1"/>
            </p:cNvSpPr>
            <p:nvPr/>
          </p:nvSpPr>
          <p:spPr bwMode="auto">
            <a:xfrm>
              <a:off x="3648" y="1344"/>
              <a:ext cx="1776" cy="1536"/>
            </a:xfrm>
            <a:prstGeom prst="line">
              <a:avLst/>
            </a:prstGeom>
            <a:noFill/>
            <a:ln w="3810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14" name="Line 35"/>
            <p:cNvSpPr>
              <a:spLocks noChangeShapeType="1"/>
            </p:cNvSpPr>
            <p:nvPr/>
          </p:nvSpPr>
          <p:spPr bwMode="auto">
            <a:xfrm flipH="1">
              <a:off x="3521" y="2037"/>
              <a:ext cx="1094" cy="426"/>
            </a:xfrm>
            <a:prstGeom prst="line">
              <a:avLst/>
            </a:prstGeom>
            <a:noFill/>
            <a:ln w="3810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15" name="Line 36"/>
            <p:cNvSpPr>
              <a:spLocks noChangeShapeType="1"/>
            </p:cNvSpPr>
            <p:nvPr/>
          </p:nvSpPr>
          <p:spPr bwMode="auto">
            <a:xfrm flipH="1">
              <a:off x="3823" y="2037"/>
              <a:ext cx="792" cy="928"/>
            </a:xfrm>
            <a:prstGeom prst="line">
              <a:avLst/>
            </a:prstGeom>
            <a:noFill/>
            <a:ln w="3810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16" name="Line 37"/>
            <p:cNvSpPr>
              <a:spLocks noChangeShapeType="1"/>
            </p:cNvSpPr>
            <p:nvPr/>
          </p:nvSpPr>
          <p:spPr bwMode="auto">
            <a:xfrm flipH="1">
              <a:off x="4608" y="2037"/>
              <a:ext cx="7" cy="1563"/>
            </a:xfrm>
            <a:prstGeom prst="line">
              <a:avLst/>
            </a:prstGeom>
            <a:noFill/>
            <a:ln w="3810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17" name="Line 38"/>
            <p:cNvSpPr>
              <a:spLocks noChangeShapeType="1"/>
            </p:cNvSpPr>
            <p:nvPr/>
          </p:nvSpPr>
          <p:spPr bwMode="auto">
            <a:xfrm flipH="1" flipV="1">
              <a:off x="3521" y="2463"/>
              <a:ext cx="1855" cy="417"/>
            </a:xfrm>
            <a:prstGeom prst="line">
              <a:avLst/>
            </a:prstGeom>
            <a:noFill/>
            <a:ln w="3810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18" name="Line 39"/>
            <p:cNvSpPr>
              <a:spLocks noChangeShapeType="1"/>
            </p:cNvSpPr>
            <p:nvPr/>
          </p:nvSpPr>
          <p:spPr bwMode="auto">
            <a:xfrm flipH="1">
              <a:off x="3823" y="2880"/>
              <a:ext cx="1553" cy="85"/>
            </a:xfrm>
            <a:prstGeom prst="line">
              <a:avLst/>
            </a:prstGeom>
            <a:noFill/>
            <a:ln w="3810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19" name="Oval 40"/>
            <p:cNvSpPr>
              <a:spLocks noChangeArrowheads="1"/>
            </p:cNvSpPr>
            <p:nvPr/>
          </p:nvSpPr>
          <p:spPr bwMode="auto">
            <a:xfrm>
              <a:off x="3984" y="2208"/>
              <a:ext cx="377" cy="386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solidFill>
                  <a:srgbClr val="FF3300"/>
                </a:solidFill>
              </a:endParaRPr>
            </a:p>
          </p:txBody>
        </p:sp>
        <p:sp>
          <p:nvSpPr>
            <p:cNvPr id="8220" name="Rectangle 41"/>
            <p:cNvSpPr>
              <a:spLocks noChangeArrowheads="1"/>
            </p:cNvSpPr>
            <p:nvPr/>
          </p:nvSpPr>
          <p:spPr bwMode="auto">
            <a:xfrm>
              <a:off x="5328" y="2784"/>
              <a:ext cx="226" cy="19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21" name="AutoShape 42"/>
            <p:cNvSpPr>
              <a:spLocks noChangeArrowheads="1"/>
            </p:cNvSpPr>
            <p:nvPr/>
          </p:nvSpPr>
          <p:spPr bwMode="auto">
            <a:xfrm>
              <a:off x="4502" y="1921"/>
              <a:ext cx="226" cy="232"/>
            </a:xfrm>
            <a:prstGeom prst="parallelogram">
              <a:avLst>
                <a:gd name="adj" fmla="val 25000"/>
              </a:avLst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22" name="AutoShape 43"/>
            <p:cNvSpPr>
              <a:spLocks noChangeArrowheads="1"/>
            </p:cNvSpPr>
            <p:nvPr/>
          </p:nvSpPr>
          <p:spPr bwMode="auto">
            <a:xfrm>
              <a:off x="4464" y="3504"/>
              <a:ext cx="264" cy="232"/>
            </a:xfrm>
            <a:custGeom>
              <a:avLst/>
              <a:gdLst>
                <a:gd name="T0" fmla="*/ 3 w 21600"/>
                <a:gd name="T1" fmla="*/ 1 h 21600"/>
                <a:gd name="T2" fmla="*/ 2 w 21600"/>
                <a:gd name="T3" fmla="*/ 2 h 21600"/>
                <a:gd name="T4" fmla="*/ 0 w 21600"/>
                <a:gd name="T5" fmla="*/ 1 h 21600"/>
                <a:gd name="T6" fmla="*/ 2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00 w 21600"/>
                <a:gd name="T13" fmla="*/ 4469 h 21600"/>
                <a:gd name="T14" fmla="*/ 17100 w 21600"/>
                <a:gd name="T15" fmla="*/ 17131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23" name="AutoShape 44"/>
            <p:cNvSpPr>
              <a:spLocks noChangeArrowheads="1"/>
            </p:cNvSpPr>
            <p:nvPr/>
          </p:nvSpPr>
          <p:spPr bwMode="auto">
            <a:xfrm>
              <a:off x="3504" y="1200"/>
              <a:ext cx="264" cy="271"/>
            </a:xfrm>
            <a:prstGeom prst="plus">
              <a:avLst>
                <a:gd name="adj" fmla="val 25000"/>
              </a:avLst>
            </a:prstGeom>
            <a:solidFill>
              <a:srgbClr val="FF33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24" name="AutoShape 45"/>
            <p:cNvSpPr>
              <a:spLocks noChangeArrowheads="1"/>
            </p:cNvSpPr>
            <p:nvPr/>
          </p:nvSpPr>
          <p:spPr bwMode="auto">
            <a:xfrm>
              <a:off x="3408" y="2308"/>
              <a:ext cx="226" cy="232"/>
            </a:xfrm>
            <a:prstGeom prst="triangle">
              <a:avLst>
                <a:gd name="adj" fmla="val 50000"/>
              </a:avLst>
            </a:prstGeom>
            <a:solidFill>
              <a:srgbClr val="00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25" name="AutoShape 46"/>
            <p:cNvSpPr>
              <a:spLocks noChangeArrowheads="1"/>
            </p:cNvSpPr>
            <p:nvPr/>
          </p:nvSpPr>
          <p:spPr bwMode="auto">
            <a:xfrm>
              <a:off x="3710" y="2849"/>
              <a:ext cx="226" cy="232"/>
            </a:xfrm>
            <a:prstGeom prst="pentagon">
              <a:avLst/>
            </a:prstGeom>
            <a:solidFill>
              <a:srgbClr val="CC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26" name="Rectangle 47"/>
            <p:cNvSpPr>
              <a:spLocks noChangeArrowheads="1"/>
            </p:cNvSpPr>
            <p:nvPr/>
          </p:nvSpPr>
          <p:spPr bwMode="auto">
            <a:xfrm>
              <a:off x="3360" y="1632"/>
              <a:ext cx="1728" cy="1632"/>
            </a:xfrm>
            <a:prstGeom prst="rect">
              <a:avLst/>
            </a:prstGeom>
            <a:noFill/>
            <a:ln w="76200">
              <a:solidFill>
                <a:schemeClr val="tx1"/>
              </a:solidFill>
              <a:prstDash val="lg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27" name="Text Box 48"/>
            <p:cNvSpPr txBox="1">
              <a:spLocks noChangeArrowheads="1"/>
            </p:cNvSpPr>
            <p:nvPr/>
          </p:nvSpPr>
          <p:spPr bwMode="auto">
            <a:xfrm>
              <a:off x="3120" y="3408"/>
              <a:ext cx="1555" cy="7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Community</a:t>
              </a:r>
            </a:p>
            <a:p>
              <a:r>
                <a:rPr lang="en-US"/>
                <a:t>Inside and Outside</a:t>
              </a:r>
            </a:p>
            <a:p>
              <a:r>
                <a:rPr lang="en-US"/>
                <a:t>The Classroom</a:t>
              </a:r>
            </a:p>
          </p:txBody>
        </p:sp>
      </p:grp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>
                <a:solidFill>
                  <a:schemeClr val="accent2"/>
                </a:solidFill>
              </a:rPr>
              <a:t>GIS in Water Resources: Lecture 1</a:t>
            </a:r>
            <a:endParaRPr lang="en-US" smtClean="0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2590800"/>
          </a:xfrm>
        </p:spPr>
        <p:txBody>
          <a:bodyPr/>
          <a:lstStyle/>
          <a:p>
            <a:r>
              <a:rPr lang="en-US" smtClean="0"/>
              <a:t>In-class and distance learning</a:t>
            </a:r>
          </a:p>
          <a:p>
            <a:r>
              <a:rPr lang="en-US" smtClean="0"/>
              <a:t>Geospatial database of hydrologic features </a:t>
            </a:r>
          </a:p>
          <a:p>
            <a:r>
              <a:rPr lang="en-US" smtClean="0">
                <a:solidFill>
                  <a:schemeClr val="tx2"/>
                </a:solidFill>
              </a:rPr>
              <a:t>GIS and HIS</a:t>
            </a:r>
          </a:p>
          <a:p>
            <a:r>
              <a:rPr lang="en-US" i="1" smtClean="0">
                <a:solidFill>
                  <a:srgbClr val="FF3300"/>
                </a:solidFill>
              </a:rPr>
              <a:t>Curved earth and a flat map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8077200" cy="1143000"/>
          </a:xfrm>
        </p:spPr>
        <p:txBody>
          <a:bodyPr/>
          <a:lstStyle/>
          <a:p>
            <a:r>
              <a:rPr lang="en-US" smtClean="0"/>
              <a:t>Origin of Geographic Coordinates</a:t>
            </a:r>
          </a:p>
        </p:txBody>
      </p:sp>
      <p:pic>
        <p:nvPicPr>
          <p:cNvPr id="41987" name="Picture 6" descr="eart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4600" y="1676400"/>
            <a:ext cx="4176713" cy="444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8" name="Oval 7"/>
          <p:cNvSpPr>
            <a:spLocks noChangeArrowheads="1"/>
          </p:cNvSpPr>
          <p:nvPr/>
        </p:nvSpPr>
        <p:spPr bwMode="auto">
          <a:xfrm>
            <a:off x="4587875" y="4740275"/>
            <a:ext cx="114300" cy="122238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989" name="Text Box 8"/>
          <p:cNvSpPr txBox="1">
            <a:spLocks noChangeArrowheads="1"/>
          </p:cNvSpPr>
          <p:nvPr/>
        </p:nvSpPr>
        <p:spPr bwMode="auto">
          <a:xfrm>
            <a:off x="3954463" y="4740275"/>
            <a:ext cx="768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(0,0)</a:t>
            </a:r>
          </a:p>
        </p:txBody>
      </p:sp>
      <p:sp>
        <p:nvSpPr>
          <p:cNvPr id="41990" name="Text Box 9"/>
          <p:cNvSpPr txBox="1">
            <a:spLocks noChangeArrowheads="1"/>
          </p:cNvSpPr>
          <p:nvPr/>
        </p:nvSpPr>
        <p:spPr bwMode="auto">
          <a:xfrm>
            <a:off x="1508125" y="4460875"/>
            <a:ext cx="11477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Equator</a:t>
            </a:r>
          </a:p>
        </p:txBody>
      </p:sp>
      <p:sp>
        <p:nvSpPr>
          <p:cNvPr id="41991" name="Text Box 10"/>
          <p:cNvSpPr txBox="1">
            <a:spLocks noChangeArrowheads="1"/>
          </p:cNvSpPr>
          <p:nvPr/>
        </p:nvSpPr>
        <p:spPr bwMode="auto">
          <a:xfrm>
            <a:off x="5394325" y="5603875"/>
            <a:ext cx="21034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Prime Meridian</a:t>
            </a:r>
          </a:p>
        </p:txBody>
      </p:sp>
      <p:sp>
        <p:nvSpPr>
          <p:cNvPr id="41992" name="Line 11"/>
          <p:cNvSpPr>
            <a:spLocks noChangeShapeType="1"/>
          </p:cNvSpPr>
          <p:nvPr/>
        </p:nvSpPr>
        <p:spPr bwMode="auto">
          <a:xfrm flipH="1" flipV="1">
            <a:off x="4648200" y="5181600"/>
            <a:ext cx="7620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993" name="Line 12"/>
          <p:cNvSpPr>
            <a:spLocks noChangeShapeType="1"/>
          </p:cNvSpPr>
          <p:nvPr/>
        </p:nvSpPr>
        <p:spPr bwMode="auto">
          <a:xfrm flipV="1">
            <a:off x="2667000" y="4648200"/>
            <a:ext cx="8382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Latitude and Longitude</a:t>
            </a:r>
          </a:p>
        </p:txBody>
      </p:sp>
      <p:graphicFrame>
        <p:nvGraphicFramePr>
          <p:cNvPr id="3074" name="Object 3"/>
          <p:cNvGraphicFramePr>
            <a:graphicFrameLocks noChangeAspect="1"/>
          </p:cNvGraphicFramePr>
          <p:nvPr/>
        </p:nvGraphicFramePr>
        <p:xfrm>
          <a:off x="4191000" y="2590800"/>
          <a:ext cx="3844925" cy="2730500"/>
        </p:xfrm>
        <a:graphic>
          <a:graphicData uri="http://schemas.openxmlformats.org/presentationml/2006/ole">
            <p:oleObj spid="_x0000_s3074" name="Document" r:id="rId4" imgW="2507760" imgH="1781280" progId="Word.Document.8">
              <p:embed/>
            </p:oleObj>
          </a:graphicData>
        </a:graphic>
      </p:graphicFrame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517525" y="2022475"/>
            <a:ext cx="33623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accent2"/>
                </a:solidFill>
              </a:rPr>
              <a:t>Longitude</a:t>
            </a:r>
            <a:r>
              <a:rPr lang="en-US"/>
              <a:t> line (Meridian)</a:t>
            </a:r>
          </a:p>
        </p:txBody>
      </p:sp>
      <p:sp>
        <p:nvSpPr>
          <p:cNvPr id="3077" name="Line 5"/>
          <p:cNvSpPr>
            <a:spLocks noChangeShapeType="1"/>
          </p:cNvSpPr>
          <p:nvPr/>
        </p:nvSpPr>
        <p:spPr bwMode="auto">
          <a:xfrm>
            <a:off x="3825875" y="2308225"/>
            <a:ext cx="930275" cy="8239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078" name="Group 15"/>
          <p:cNvGrpSpPr>
            <a:grpSpLocks/>
          </p:cNvGrpSpPr>
          <p:nvPr/>
        </p:nvGrpSpPr>
        <p:grpSpPr bwMode="auto">
          <a:xfrm>
            <a:off x="1524000" y="2667000"/>
            <a:ext cx="469900" cy="457200"/>
            <a:chOff x="960" y="1680"/>
            <a:chExt cx="296" cy="288"/>
          </a:xfrm>
        </p:grpSpPr>
        <p:sp>
          <p:nvSpPr>
            <p:cNvPr id="3098" name="Line 6"/>
            <p:cNvSpPr>
              <a:spLocks noChangeShapeType="1"/>
            </p:cNvSpPr>
            <p:nvPr/>
          </p:nvSpPr>
          <p:spPr bwMode="auto">
            <a:xfrm>
              <a:off x="1104" y="1680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99" name="Oval 8"/>
            <p:cNvSpPr>
              <a:spLocks noChangeArrowheads="1"/>
            </p:cNvSpPr>
            <p:nvPr/>
          </p:nvSpPr>
          <p:spPr bwMode="auto">
            <a:xfrm>
              <a:off x="960" y="1728"/>
              <a:ext cx="288" cy="14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00" name="Line 9"/>
            <p:cNvSpPr>
              <a:spLocks noChangeShapeType="1"/>
            </p:cNvSpPr>
            <p:nvPr/>
          </p:nvSpPr>
          <p:spPr bwMode="auto">
            <a:xfrm flipV="1">
              <a:off x="1209" y="1788"/>
              <a:ext cx="47" cy="6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01" name="Rectangle 11"/>
            <p:cNvSpPr>
              <a:spLocks noChangeArrowheads="1"/>
            </p:cNvSpPr>
            <p:nvPr/>
          </p:nvSpPr>
          <p:spPr bwMode="auto">
            <a:xfrm>
              <a:off x="1200" y="1747"/>
              <a:ext cx="47" cy="4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079" name="Text Box 13"/>
          <p:cNvSpPr txBox="1">
            <a:spLocks noChangeArrowheads="1"/>
          </p:cNvSpPr>
          <p:nvPr/>
        </p:nvSpPr>
        <p:spPr bwMode="auto">
          <a:xfrm>
            <a:off x="1600200" y="2362200"/>
            <a:ext cx="381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N</a:t>
            </a:r>
            <a:endParaRPr lang="en-US"/>
          </a:p>
        </p:txBody>
      </p:sp>
      <p:sp>
        <p:nvSpPr>
          <p:cNvPr id="3080" name="Text Box 14"/>
          <p:cNvSpPr txBox="1">
            <a:spLocks noChangeArrowheads="1"/>
          </p:cNvSpPr>
          <p:nvPr/>
        </p:nvSpPr>
        <p:spPr bwMode="auto">
          <a:xfrm>
            <a:off x="1600200" y="3048000"/>
            <a:ext cx="31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/>
              <a:t>S</a:t>
            </a:r>
            <a:endParaRPr lang="en-US"/>
          </a:p>
        </p:txBody>
      </p:sp>
      <p:sp>
        <p:nvSpPr>
          <p:cNvPr id="3081" name="Text Box 16"/>
          <p:cNvSpPr txBox="1">
            <a:spLocks noChangeArrowheads="1"/>
          </p:cNvSpPr>
          <p:nvPr/>
        </p:nvSpPr>
        <p:spPr bwMode="auto">
          <a:xfrm>
            <a:off x="1219200" y="2667000"/>
            <a:ext cx="400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/>
              <a:t>W</a:t>
            </a:r>
            <a:endParaRPr lang="en-US"/>
          </a:p>
        </p:txBody>
      </p:sp>
      <p:sp>
        <p:nvSpPr>
          <p:cNvPr id="3082" name="Text Box 18"/>
          <p:cNvSpPr txBox="1">
            <a:spLocks noChangeArrowheads="1"/>
          </p:cNvSpPr>
          <p:nvPr/>
        </p:nvSpPr>
        <p:spPr bwMode="auto">
          <a:xfrm>
            <a:off x="1981200" y="2667000"/>
            <a:ext cx="323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/>
              <a:t>E</a:t>
            </a:r>
            <a:endParaRPr lang="en-US"/>
          </a:p>
        </p:txBody>
      </p:sp>
      <p:sp>
        <p:nvSpPr>
          <p:cNvPr id="3083" name="Text Box 19"/>
          <p:cNvSpPr txBox="1">
            <a:spLocks noChangeArrowheads="1"/>
          </p:cNvSpPr>
          <p:nvPr/>
        </p:nvSpPr>
        <p:spPr bwMode="auto">
          <a:xfrm>
            <a:off x="381000" y="3379788"/>
            <a:ext cx="34559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Range: 180ºW - 0º - 180ºE</a:t>
            </a:r>
          </a:p>
        </p:txBody>
      </p:sp>
      <p:sp>
        <p:nvSpPr>
          <p:cNvPr id="3084" name="Text Box 20"/>
          <p:cNvSpPr txBox="1">
            <a:spLocks noChangeArrowheads="1"/>
          </p:cNvSpPr>
          <p:nvPr/>
        </p:nvSpPr>
        <p:spPr bwMode="auto">
          <a:xfrm>
            <a:off x="533400" y="4343400"/>
            <a:ext cx="2936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accent2"/>
                </a:solidFill>
              </a:rPr>
              <a:t>Latitude</a:t>
            </a:r>
            <a:r>
              <a:rPr lang="en-US"/>
              <a:t> line (Parallel)</a:t>
            </a:r>
          </a:p>
        </p:txBody>
      </p:sp>
      <p:sp>
        <p:nvSpPr>
          <p:cNvPr id="3085" name="Line 21"/>
          <p:cNvSpPr>
            <a:spLocks noChangeShapeType="1"/>
          </p:cNvSpPr>
          <p:nvPr/>
        </p:nvSpPr>
        <p:spPr bwMode="auto">
          <a:xfrm flipV="1">
            <a:off x="3436938" y="3619500"/>
            <a:ext cx="1271587" cy="9493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86" name="Text Box 27"/>
          <p:cNvSpPr txBox="1">
            <a:spLocks noChangeArrowheads="1"/>
          </p:cNvSpPr>
          <p:nvPr/>
        </p:nvSpPr>
        <p:spPr bwMode="auto">
          <a:xfrm>
            <a:off x="1616075" y="4683125"/>
            <a:ext cx="381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N</a:t>
            </a:r>
            <a:endParaRPr lang="en-US"/>
          </a:p>
        </p:txBody>
      </p:sp>
      <p:sp>
        <p:nvSpPr>
          <p:cNvPr id="3087" name="Text Box 28"/>
          <p:cNvSpPr txBox="1">
            <a:spLocks noChangeArrowheads="1"/>
          </p:cNvSpPr>
          <p:nvPr/>
        </p:nvSpPr>
        <p:spPr bwMode="auto">
          <a:xfrm>
            <a:off x="1616075" y="5368925"/>
            <a:ext cx="31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/>
              <a:t>S</a:t>
            </a:r>
            <a:endParaRPr lang="en-US"/>
          </a:p>
        </p:txBody>
      </p:sp>
      <p:sp>
        <p:nvSpPr>
          <p:cNvPr id="3088" name="Text Box 29"/>
          <p:cNvSpPr txBox="1">
            <a:spLocks noChangeArrowheads="1"/>
          </p:cNvSpPr>
          <p:nvPr/>
        </p:nvSpPr>
        <p:spPr bwMode="auto">
          <a:xfrm>
            <a:off x="1235075" y="4987925"/>
            <a:ext cx="400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/>
              <a:t>W</a:t>
            </a:r>
            <a:endParaRPr lang="en-US"/>
          </a:p>
        </p:txBody>
      </p:sp>
      <p:sp>
        <p:nvSpPr>
          <p:cNvPr id="3089" name="Text Box 30"/>
          <p:cNvSpPr txBox="1">
            <a:spLocks noChangeArrowheads="1"/>
          </p:cNvSpPr>
          <p:nvPr/>
        </p:nvSpPr>
        <p:spPr bwMode="auto">
          <a:xfrm>
            <a:off x="1997075" y="4987925"/>
            <a:ext cx="323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/>
              <a:t>E</a:t>
            </a:r>
            <a:endParaRPr lang="en-US"/>
          </a:p>
        </p:txBody>
      </p:sp>
      <p:sp>
        <p:nvSpPr>
          <p:cNvPr id="3090" name="Text Box 31"/>
          <p:cNvSpPr txBox="1">
            <a:spLocks noChangeArrowheads="1"/>
          </p:cNvSpPr>
          <p:nvPr/>
        </p:nvSpPr>
        <p:spPr bwMode="auto">
          <a:xfrm>
            <a:off x="457200" y="5715000"/>
            <a:ext cx="30686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Range: 90ºS - 0º - 90ºN</a:t>
            </a:r>
          </a:p>
        </p:txBody>
      </p:sp>
      <p:sp>
        <p:nvSpPr>
          <p:cNvPr id="3091" name="Rectangle 26"/>
          <p:cNvSpPr>
            <a:spLocks noChangeArrowheads="1"/>
          </p:cNvSpPr>
          <p:nvPr/>
        </p:nvSpPr>
        <p:spPr bwMode="auto">
          <a:xfrm rot="5400000" flipH="1">
            <a:off x="1812131" y="5003007"/>
            <a:ext cx="98425" cy="1031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92" name="Oval 33"/>
          <p:cNvSpPr>
            <a:spLocks noChangeArrowheads="1"/>
          </p:cNvSpPr>
          <p:nvPr/>
        </p:nvSpPr>
        <p:spPr bwMode="auto">
          <a:xfrm>
            <a:off x="1651000" y="5160963"/>
            <a:ext cx="304800" cy="98425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93" name="Line 25"/>
          <p:cNvSpPr>
            <a:spLocks noChangeShapeType="1"/>
          </p:cNvSpPr>
          <p:nvPr/>
        </p:nvSpPr>
        <p:spPr bwMode="auto">
          <a:xfrm rot="5400000" flipH="1" flipV="1">
            <a:off x="1732756" y="4987132"/>
            <a:ext cx="60325" cy="1349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94" name="Oval 41"/>
          <p:cNvSpPr>
            <a:spLocks noChangeArrowheads="1"/>
          </p:cNvSpPr>
          <p:nvPr/>
        </p:nvSpPr>
        <p:spPr bwMode="auto">
          <a:xfrm>
            <a:off x="1646238" y="5046663"/>
            <a:ext cx="312737" cy="36195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95" name="Rectangle 42"/>
          <p:cNvSpPr>
            <a:spLocks noChangeArrowheads="1"/>
          </p:cNvSpPr>
          <p:nvPr/>
        </p:nvSpPr>
        <p:spPr bwMode="auto">
          <a:xfrm>
            <a:off x="1812925" y="5040313"/>
            <a:ext cx="74613" cy="746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096" name="Text Box 43"/>
          <p:cNvSpPr txBox="1">
            <a:spLocks noChangeArrowheads="1"/>
          </p:cNvSpPr>
          <p:nvPr/>
        </p:nvSpPr>
        <p:spPr bwMode="auto">
          <a:xfrm>
            <a:off x="4419600" y="5410200"/>
            <a:ext cx="321945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(0ºN, 0ºE) </a:t>
            </a:r>
          </a:p>
          <a:p>
            <a:pPr algn="ctr"/>
            <a:r>
              <a:rPr lang="en-US"/>
              <a:t>Equator, Prime Meridian</a:t>
            </a:r>
          </a:p>
          <a:p>
            <a:pPr algn="ctr"/>
            <a:endParaRPr lang="en-US"/>
          </a:p>
        </p:txBody>
      </p:sp>
      <p:sp>
        <p:nvSpPr>
          <p:cNvPr id="3097" name="Line 44"/>
          <p:cNvSpPr>
            <a:spLocks noChangeShapeType="1"/>
          </p:cNvSpPr>
          <p:nvPr/>
        </p:nvSpPr>
        <p:spPr bwMode="auto">
          <a:xfrm>
            <a:off x="5181600" y="4419600"/>
            <a:ext cx="61595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/>
              <a:t>Latitude and Longitude </a:t>
            </a:r>
            <a:br>
              <a:rPr lang="en-US" sz="3600" smtClean="0"/>
            </a:br>
            <a:r>
              <a:rPr lang="en-US" sz="3600" smtClean="0"/>
              <a:t>in North America</a:t>
            </a:r>
            <a:endParaRPr lang="en-US" smtClean="0"/>
          </a:p>
        </p:txBody>
      </p:sp>
      <p:grpSp>
        <p:nvGrpSpPr>
          <p:cNvPr id="43011" name="Group 14"/>
          <p:cNvGrpSpPr>
            <a:grpSpLocks/>
          </p:cNvGrpSpPr>
          <p:nvPr/>
        </p:nvGrpSpPr>
        <p:grpSpPr bwMode="auto">
          <a:xfrm>
            <a:off x="4140200" y="2133600"/>
            <a:ext cx="4070350" cy="4084638"/>
            <a:chOff x="1584" y="1344"/>
            <a:chExt cx="2564" cy="2573"/>
          </a:xfrm>
        </p:grpSpPr>
        <p:pic>
          <p:nvPicPr>
            <p:cNvPr id="43017" name="Picture 4" descr="earthus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584" y="1344"/>
              <a:ext cx="2564" cy="25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3018" name="Text Box 5"/>
            <p:cNvSpPr txBox="1">
              <a:spLocks noChangeArrowheads="1"/>
            </p:cNvSpPr>
            <p:nvPr/>
          </p:nvSpPr>
          <p:spPr bwMode="auto">
            <a:xfrm>
              <a:off x="2582" y="2779"/>
              <a:ext cx="75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chemeClr val="tx2"/>
                  </a:solidFill>
                </a:rPr>
                <a:t>90 W</a:t>
              </a:r>
              <a:endParaRPr lang="en-US"/>
            </a:p>
          </p:txBody>
        </p:sp>
        <p:sp>
          <p:nvSpPr>
            <p:cNvPr id="43019" name="Text Box 6"/>
            <p:cNvSpPr txBox="1">
              <a:spLocks noChangeArrowheads="1"/>
            </p:cNvSpPr>
            <p:nvPr/>
          </p:nvSpPr>
          <p:spPr bwMode="auto">
            <a:xfrm rot="937487">
              <a:off x="1897" y="2697"/>
              <a:ext cx="75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120 W</a:t>
              </a:r>
            </a:p>
          </p:txBody>
        </p:sp>
        <p:sp>
          <p:nvSpPr>
            <p:cNvPr id="43020" name="Text Box 7"/>
            <p:cNvSpPr txBox="1">
              <a:spLocks noChangeArrowheads="1"/>
            </p:cNvSpPr>
            <p:nvPr/>
          </p:nvSpPr>
          <p:spPr bwMode="auto">
            <a:xfrm rot="-740906">
              <a:off x="3166" y="2670"/>
              <a:ext cx="67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chemeClr val="tx2"/>
                  </a:solidFill>
                </a:rPr>
                <a:t>60 W</a:t>
              </a:r>
              <a:endParaRPr lang="en-US"/>
            </a:p>
          </p:txBody>
        </p:sp>
        <p:sp>
          <p:nvSpPr>
            <p:cNvPr id="43021" name="Text Box 8"/>
            <p:cNvSpPr txBox="1">
              <a:spLocks noChangeArrowheads="1"/>
            </p:cNvSpPr>
            <p:nvPr/>
          </p:nvSpPr>
          <p:spPr bwMode="auto">
            <a:xfrm rot="363621">
              <a:off x="2391" y="2352"/>
              <a:ext cx="53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chemeClr val="tx2"/>
                  </a:solidFill>
                </a:rPr>
                <a:t>30 N</a:t>
              </a:r>
              <a:endParaRPr lang="en-US"/>
            </a:p>
          </p:txBody>
        </p:sp>
        <p:sp>
          <p:nvSpPr>
            <p:cNvPr id="43022" name="Text Box 9"/>
            <p:cNvSpPr txBox="1">
              <a:spLocks noChangeArrowheads="1"/>
            </p:cNvSpPr>
            <p:nvPr/>
          </p:nvSpPr>
          <p:spPr bwMode="auto">
            <a:xfrm rot="476609">
              <a:off x="2400" y="2976"/>
              <a:ext cx="43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chemeClr val="tx2"/>
                  </a:solidFill>
                </a:rPr>
                <a:t>0 N</a:t>
              </a:r>
              <a:endParaRPr lang="en-US"/>
            </a:p>
          </p:txBody>
        </p:sp>
        <p:sp>
          <p:nvSpPr>
            <p:cNvPr id="43023" name="Text Box 10"/>
            <p:cNvSpPr txBox="1">
              <a:spLocks noChangeArrowheads="1"/>
            </p:cNvSpPr>
            <p:nvPr/>
          </p:nvSpPr>
          <p:spPr bwMode="auto">
            <a:xfrm rot="559830">
              <a:off x="2438" y="1943"/>
              <a:ext cx="51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chemeClr val="tx2"/>
                  </a:solidFill>
                </a:rPr>
                <a:t>60 N</a:t>
              </a:r>
              <a:endParaRPr lang="en-US"/>
            </a:p>
          </p:txBody>
        </p:sp>
      </p:grpSp>
      <p:sp>
        <p:nvSpPr>
          <p:cNvPr id="43012" name="Text Box 11"/>
          <p:cNvSpPr txBox="1">
            <a:spLocks noChangeArrowheads="1"/>
          </p:cNvSpPr>
          <p:nvPr/>
        </p:nvSpPr>
        <p:spPr bwMode="auto">
          <a:xfrm>
            <a:off x="365125" y="2632075"/>
            <a:ext cx="1225550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Austin: </a:t>
            </a:r>
          </a:p>
          <a:p>
            <a:endParaRPr lang="en-US"/>
          </a:p>
          <a:p>
            <a:endParaRPr lang="en-US"/>
          </a:p>
          <a:p>
            <a:r>
              <a:rPr lang="en-US"/>
              <a:t>Logan:</a:t>
            </a:r>
          </a:p>
          <a:p>
            <a:endParaRPr lang="en-US"/>
          </a:p>
          <a:p>
            <a:endParaRPr lang="en-US"/>
          </a:p>
          <a:p>
            <a:r>
              <a:rPr lang="en-US"/>
              <a:t>Lincoln:</a:t>
            </a:r>
          </a:p>
          <a:p>
            <a:endParaRPr lang="en-US"/>
          </a:p>
          <a:p>
            <a:endParaRPr lang="en-US"/>
          </a:p>
        </p:txBody>
      </p:sp>
      <p:sp>
        <p:nvSpPr>
          <p:cNvPr id="43013" name="Text Box 12"/>
          <p:cNvSpPr txBox="1">
            <a:spLocks noChangeArrowheads="1"/>
          </p:cNvSpPr>
          <p:nvPr/>
        </p:nvSpPr>
        <p:spPr bwMode="auto">
          <a:xfrm>
            <a:off x="403225" y="3051175"/>
            <a:ext cx="3822700" cy="4667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(30</a:t>
            </a:r>
            <a:r>
              <a:rPr lang="en-US">
                <a:cs typeface="Times New Roman" pitchFamily="18" charset="0"/>
              </a:rPr>
              <a:t>°18' 22" N, </a:t>
            </a:r>
            <a:r>
              <a:rPr lang="en-US"/>
              <a:t>97°45' 3" W)</a:t>
            </a:r>
          </a:p>
        </p:txBody>
      </p:sp>
      <p:sp>
        <p:nvSpPr>
          <p:cNvPr id="43014" name="Text Box 13"/>
          <p:cNvSpPr txBox="1">
            <a:spLocks noChangeArrowheads="1"/>
          </p:cNvSpPr>
          <p:nvPr/>
        </p:nvSpPr>
        <p:spPr bwMode="auto">
          <a:xfrm>
            <a:off x="454025" y="4168775"/>
            <a:ext cx="3794125" cy="4667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(41</a:t>
            </a:r>
            <a:r>
              <a:rPr lang="en-US">
                <a:cs typeface="Times New Roman" pitchFamily="18" charset="0"/>
              </a:rPr>
              <a:t>°44' 24" N, </a:t>
            </a:r>
            <a:r>
              <a:rPr lang="en-US"/>
              <a:t>111°50' 9" W)</a:t>
            </a:r>
          </a:p>
        </p:txBody>
      </p:sp>
      <p:sp>
        <p:nvSpPr>
          <p:cNvPr id="43015" name="Rectangle 15"/>
          <p:cNvSpPr>
            <a:spLocks noChangeArrowheads="1"/>
          </p:cNvSpPr>
          <p:nvPr/>
        </p:nvSpPr>
        <p:spPr bwMode="auto">
          <a:xfrm>
            <a:off x="2436813" y="1839913"/>
            <a:ext cx="233997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40 50 59 96 45 0 </a:t>
            </a:r>
          </a:p>
        </p:txBody>
      </p:sp>
      <p:sp>
        <p:nvSpPr>
          <p:cNvPr id="43016" name="Text Box 13"/>
          <p:cNvSpPr txBox="1">
            <a:spLocks noChangeArrowheads="1"/>
          </p:cNvSpPr>
          <p:nvPr/>
        </p:nvSpPr>
        <p:spPr bwMode="auto">
          <a:xfrm>
            <a:off x="517525" y="5324475"/>
            <a:ext cx="3660775" cy="4619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(40</a:t>
            </a:r>
            <a:r>
              <a:rPr lang="en-US">
                <a:cs typeface="Times New Roman" pitchFamily="18" charset="0"/>
              </a:rPr>
              <a:t>°50' 59" N, </a:t>
            </a:r>
            <a:r>
              <a:rPr lang="en-US"/>
              <a:t>96°45' 0" W)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2146300" y="579438"/>
            <a:ext cx="5486400" cy="1143000"/>
          </a:xfrm>
          <a:noFill/>
        </p:spPr>
        <p:txBody>
          <a:bodyPr lIns="92075" tIns="46038" rIns="92075" bIns="46038"/>
          <a:lstStyle/>
          <a:p>
            <a:r>
              <a:rPr lang="en-US" smtClean="0"/>
              <a:t>Map Projection</a:t>
            </a:r>
          </a:p>
        </p:txBody>
      </p:sp>
      <p:sp>
        <p:nvSpPr>
          <p:cNvPr id="44035" name="Freeform 3"/>
          <p:cNvSpPr>
            <a:spLocks/>
          </p:cNvSpPr>
          <p:nvPr/>
        </p:nvSpPr>
        <p:spPr bwMode="auto">
          <a:xfrm>
            <a:off x="3690938" y="2657475"/>
            <a:ext cx="1177925" cy="947738"/>
          </a:xfrm>
          <a:custGeom>
            <a:avLst/>
            <a:gdLst>
              <a:gd name="T0" fmla="*/ 1006475 w 742"/>
              <a:gd name="T1" fmla="*/ 946150 h 597"/>
              <a:gd name="T2" fmla="*/ 1176338 w 742"/>
              <a:gd name="T3" fmla="*/ 554038 h 597"/>
              <a:gd name="T4" fmla="*/ 1050925 w 742"/>
              <a:gd name="T5" fmla="*/ 593725 h 597"/>
              <a:gd name="T6" fmla="*/ 1006475 w 742"/>
              <a:gd name="T7" fmla="*/ 468313 h 597"/>
              <a:gd name="T8" fmla="*/ 962025 w 742"/>
              <a:gd name="T9" fmla="*/ 352425 h 597"/>
              <a:gd name="T10" fmla="*/ 900113 w 742"/>
              <a:gd name="T11" fmla="*/ 254000 h 597"/>
              <a:gd name="T12" fmla="*/ 828675 w 742"/>
              <a:gd name="T13" fmla="*/ 168275 h 597"/>
              <a:gd name="T14" fmla="*/ 749300 w 742"/>
              <a:gd name="T15" fmla="*/ 98425 h 597"/>
              <a:gd name="T16" fmla="*/ 668337 w 742"/>
              <a:gd name="T17" fmla="*/ 41275 h 597"/>
              <a:gd name="T18" fmla="*/ 579438 w 742"/>
              <a:gd name="T19" fmla="*/ 12700 h 597"/>
              <a:gd name="T20" fmla="*/ 534988 w 742"/>
              <a:gd name="T21" fmla="*/ 6350 h 597"/>
              <a:gd name="T22" fmla="*/ 500063 w 742"/>
              <a:gd name="T23" fmla="*/ 0 h 597"/>
              <a:gd name="T24" fmla="*/ 454025 w 742"/>
              <a:gd name="T25" fmla="*/ 6350 h 597"/>
              <a:gd name="T26" fmla="*/ 409575 w 742"/>
              <a:gd name="T27" fmla="*/ 17463 h 597"/>
              <a:gd name="T28" fmla="*/ 0 w 742"/>
              <a:gd name="T29" fmla="*/ 150813 h 597"/>
              <a:gd name="T30" fmla="*/ 98425 w 742"/>
              <a:gd name="T31" fmla="*/ 455613 h 597"/>
              <a:gd name="T32" fmla="*/ 517525 w 742"/>
              <a:gd name="T33" fmla="*/ 323850 h 597"/>
              <a:gd name="T34" fmla="*/ 544513 w 742"/>
              <a:gd name="T35" fmla="*/ 323850 h 597"/>
              <a:gd name="T36" fmla="*/ 569913 w 742"/>
              <a:gd name="T37" fmla="*/ 328613 h 597"/>
              <a:gd name="T38" fmla="*/ 596900 w 742"/>
              <a:gd name="T39" fmla="*/ 346075 h 597"/>
              <a:gd name="T40" fmla="*/ 623887 w 742"/>
              <a:gd name="T41" fmla="*/ 374650 h 597"/>
              <a:gd name="T42" fmla="*/ 660400 w 742"/>
              <a:gd name="T43" fmla="*/ 409575 h 597"/>
              <a:gd name="T44" fmla="*/ 685800 w 742"/>
              <a:gd name="T45" fmla="*/ 455613 h 597"/>
              <a:gd name="T46" fmla="*/ 712787 w 742"/>
              <a:gd name="T47" fmla="*/ 501650 h 597"/>
              <a:gd name="T48" fmla="*/ 730250 w 742"/>
              <a:gd name="T49" fmla="*/ 560388 h 597"/>
              <a:gd name="T50" fmla="*/ 774700 w 742"/>
              <a:gd name="T51" fmla="*/ 687388 h 597"/>
              <a:gd name="T52" fmla="*/ 641350 w 742"/>
              <a:gd name="T53" fmla="*/ 727075 h 597"/>
              <a:gd name="T54" fmla="*/ 1006475 w 742"/>
              <a:gd name="T55" fmla="*/ 946150 h 597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742"/>
              <a:gd name="T85" fmla="*/ 0 h 597"/>
              <a:gd name="T86" fmla="*/ 742 w 742"/>
              <a:gd name="T87" fmla="*/ 597 h 597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742" h="597">
                <a:moveTo>
                  <a:pt x="634" y="596"/>
                </a:moveTo>
                <a:lnTo>
                  <a:pt x="741" y="349"/>
                </a:lnTo>
                <a:lnTo>
                  <a:pt x="662" y="374"/>
                </a:lnTo>
                <a:lnTo>
                  <a:pt x="634" y="295"/>
                </a:lnTo>
                <a:lnTo>
                  <a:pt x="606" y="222"/>
                </a:lnTo>
                <a:lnTo>
                  <a:pt x="567" y="160"/>
                </a:lnTo>
                <a:lnTo>
                  <a:pt x="522" y="106"/>
                </a:lnTo>
                <a:lnTo>
                  <a:pt x="472" y="62"/>
                </a:lnTo>
                <a:lnTo>
                  <a:pt x="421" y="26"/>
                </a:lnTo>
                <a:lnTo>
                  <a:pt x="365" y="8"/>
                </a:lnTo>
                <a:lnTo>
                  <a:pt x="337" y="4"/>
                </a:lnTo>
                <a:lnTo>
                  <a:pt x="315" y="0"/>
                </a:lnTo>
                <a:lnTo>
                  <a:pt x="286" y="4"/>
                </a:lnTo>
                <a:lnTo>
                  <a:pt x="258" y="11"/>
                </a:lnTo>
                <a:lnTo>
                  <a:pt x="0" y="95"/>
                </a:lnTo>
                <a:lnTo>
                  <a:pt x="62" y="287"/>
                </a:lnTo>
                <a:lnTo>
                  <a:pt x="326" y="204"/>
                </a:lnTo>
                <a:lnTo>
                  <a:pt x="343" y="204"/>
                </a:lnTo>
                <a:lnTo>
                  <a:pt x="359" y="207"/>
                </a:lnTo>
                <a:lnTo>
                  <a:pt x="376" y="218"/>
                </a:lnTo>
                <a:lnTo>
                  <a:pt x="393" y="236"/>
                </a:lnTo>
                <a:lnTo>
                  <a:pt x="416" y="258"/>
                </a:lnTo>
                <a:lnTo>
                  <a:pt x="432" y="287"/>
                </a:lnTo>
                <a:lnTo>
                  <a:pt x="449" y="316"/>
                </a:lnTo>
                <a:lnTo>
                  <a:pt x="460" y="353"/>
                </a:lnTo>
                <a:lnTo>
                  <a:pt x="488" y="433"/>
                </a:lnTo>
                <a:lnTo>
                  <a:pt x="404" y="458"/>
                </a:lnTo>
                <a:lnTo>
                  <a:pt x="634" y="596"/>
                </a:lnTo>
              </a:path>
            </a:pathLst>
          </a:custGeom>
          <a:solidFill>
            <a:schemeClr val="accent2"/>
          </a:solidFill>
          <a:ln w="12700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036" name="Rectangle 4"/>
          <p:cNvSpPr>
            <a:spLocks noChangeArrowheads="1"/>
          </p:cNvSpPr>
          <p:nvPr/>
        </p:nvSpPr>
        <p:spPr bwMode="auto">
          <a:xfrm>
            <a:off x="412750" y="4384675"/>
            <a:ext cx="3944938" cy="1309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ctr"/>
            <a:r>
              <a:rPr lang="en-US" sz="3200" b="1" i="1">
                <a:solidFill>
                  <a:schemeClr val="accent2"/>
                </a:solidFill>
              </a:rPr>
              <a:t>Curved Earth</a:t>
            </a:r>
            <a:endParaRPr lang="en-US" b="1"/>
          </a:p>
          <a:p>
            <a:pPr algn="ctr"/>
            <a:r>
              <a:rPr lang="en-US" b="1">
                <a:solidFill>
                  <a:schemeClr val="accent2"/>
                </a:solidFill>
              </a:rPr>
              <a:t>Geographic coordinates: </a:t>
            </a:r>
            <a:r>
              <a:rPr lang="en-US" b="1">
                <a:solidFill>
                  <a:schemeClr val="accent2"/>
                </a:solidFill>
                <a:latin typeface="Symbol" pitchFamily="18" charset="2"/>
              </a:rPr>
              <a:t>f</a:t>
            </a:r>
            <a:r>
              <a:rPr lang="en-US" b="1">
                <a:solidFill>
                  <a:schemeClr val="accent2"/>
                </a:solidFill>
              </a:rPr>
              <a:t>, </a:t>
            </a:r>
            <a:r>
              <a:rPr lang="en-US" b="1">
                <a:solidFill>
                  <a:schemeClr val="accent2"/>
                </a:solidFill>
                <a:latin typeface="Symbol" pitchFamily="18" charset="2"/>
              </a:rPr>
              <a:t>l</a:t>
            </a:r>
          </a:p>
          <a:p>
            <a:pPr algn="ctr"/>
            <a:r>
              <a:rPr lang="en-US" b="1"/>
              <a:t>(Latitude &amp; Longitude)</a:t>
            </a:r>
          </a:p>
        </p:txBody>
      </p:sp>
      <p:sp>
        <p:nvSpPr>
          <p:cNvPr id="44037" name="Rectangle 5"/>
          <p:cNvSpPr>
            <a:spLocks noChangeArrowheads="1"/>
          </p:cNvSpPr>
          <p:nvPr/>
        </p:nvSpPr>
        <p:spPr bwMode="auto">
          <a:xfrm>
            <a:off x="4940300" y="2632075"/>
            <a:ext cx="3806825" cy="1309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ctr"/>
            <a:r>
              <a:rPr lang="en-US" sz="3200" b="1" i="1">
                <a:solidFill>
                  <a:srgbClr val="008000"/>
                </a:solidFill>
              </a:rPr>
              <a:t>Flat Map</a:t>
            </a:r>
            <a:r>
              <a:rPr lang="en-US" b="1"/>
              <a:t> </a:t>
            </a:r>
          </a:p>
          <a:p>
            <a:pPr algn="ctr"/>
            <a:r>
              <a:rPr lang="en-US" b="1">
                <a:solidFill>
                  <a:srgbClr val="008000"/>
                </a:solidFill>
              </a:rPr>
              <a:t>Cartesian coordinates: x,y</a:t>
            </a:r>
          </a:p>
          <a:p>
            <a:pPr algn="ctr"/>
            <a:r>
              <a:rPr lang="en-US" b="1"/>
              <a:t>(Easting &amp; Northing)</a:t>
            </a:r>
          </a:p>
        </p:txBody>
      </p:sp>
      <p:pic>
        <p:nvPicPr>
          <p:cNvPr id="44038" name="Picture 6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2613" y="1717675"/>
            <a:ext cx="3030537" cy="259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9" name="Picture 7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79925" y="4143375"/>
            <a:ext cx="3862388" cy="210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533400"/>
          </a:xfrm>
        </p:spPr>
        <p:txBody>
          <a:bodyPr/>
          <a:lstStyle/>
          <a:p>
            <a:r>
              <a:rPr lang="en-US" smtClean="0"/>
              <a:t>Earth to Globe to Map</a:t>
            </a:r>
          </a:p>
        </p:txBody>
      </p:sp>
      <p:pic>
        <p:nvPicPr>
          <p:cNvPr id="45059" name="Picture 3" descr="eart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371600"/>
            <a:ext cx="288925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0" name="Picture 4" descr="eart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1000" y="2133600"/>
            <a:ext cx="1300163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61" name="Line 5"/>
          <p:cNvSpPr>
            <a:spLocks noChangeShapeType="1"/>
          </p:cNvSpPr>
          <p:nvPr/>
        </p:nvSpPr>
        <p:spPr bwMode="auto">
          <a:xfrm>
            <a:off x="1981200" y="1371600"/>
            <a:ext cx="2860675" cy="752475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062" name="Line 6"/>
          <p:cNvSpPr>
            <a:spLocks noChangeShapeType="1"/>
          </p:cNvSpPr>
          <p:nvPr/>
        </p:nvSpPr>
        <p:spPr bwMode="auto">
          <a:xfrm flipV="1">
            <a:off x="1971675" y="3413125"/>
            <a:ext cx="2890838" cy="792163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5063" name="Group 7"/>
          <p:cNvGrpSpPr>
            <a:grpSpLocks/>
          </p:cNvGrpSpPr>
          <p:nvPr/>
        </p:nvGrpSpPr>
        <p:grpSpPr bwMode="auto">
          <a:xfrm>
            <a:off x="6310313" y="2046288"/>
            <a:ext cx="2514600" cy="1447800"/>
            <a:chOff x="3792" y="1872"/>
            <a:chExt cx="1584" cy="912"/>
          </a:xfrm>
        </p:grpSpPr>
        <p:pic>
          <p:nvPicPr>
            <p:cNvPr id="45076" name="Picture 8" descr="map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792" y="1872"/>
              <a:ext cx="1584" cy="9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5077" name="Rectangle 9"/>
            <p:cNvSpPr>
              <a:spLocks noChangeArrowheads="1"/>
            </p:cNvSpPr>
            <p:nvPr/>
          </p:nvSpPr>
          <p:spPr bwMode="auto">
            <a:xfrm>
              <a:off x="3792" y="1872"/>
              <a:ext cx="1584" cy="912"/>
            </a:xfrm>
            <a:prstGeom prst="rect">
              <a:avLst/>
            </a:prstGeom>
            <a:noFill/>
            <a:ln w="19050">
              <a:solidFill>
                <a:srgbClr val="996633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5064" name="Group 10"/>
          <p:cNvGrpSpPr>
            <a:grpSpLocks/>
          </p:cNvGrpSpPr>
          <p:nvPr/>
        </p:nvGrpSpPr>
        <p:grpSpPr bwMode="auto">
          <a:xfrm>
            <a:off x="1519238" y="4733925"/>
            <a:ext cx="3482975" cy="1370013"/>
            <a:chOff x="3566" y="1440"/>
            <a:chExt cx="2194" cy="863"/>
          </a:xfrm>
        </p:grpSpPr>
        <p:sp>
          <p:nvSpPr>
            <p:cNvPr id="45074" name="Text Box 11"/>
            <p:cNvSpPr txBox="1">
              <a:spLocks noChangeArrowheads="1"/>
            </p:cNvSpPr>
            <p:nvPr/>
          </p:nvSpPr>
          <p:spPr bwMode="auto">
            <a:xfrm>
              <a:off x="3566" y="1440"/>
              <a:ext cx="2194" cy="8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>
                  <a:solidFill>
                    <a:srgbClr val="0000FF"/>
                  </a:solidFill>
                </a:rPr>
                <a:t>Representative Fraction</a:t>
              </a:r>
              <a:endParaRPr lang="en-US"/>
            </a:p>
            <a:p>
              <a:pPr algn="ctr">
                <a:spcBef>
                  <a:spcPct val="50000"/>
                </a:spcBef>
              </a:pPr>
              <a:r>
                <a:rPr lang="en-US" u="sng"/>
                <a:t>Globe distance</a:t>
              </a:r>
              <a:br>
                <a:rPr lang="en-US" u="sng"/>
              </a:br>
              <a:r>
                <a:rPr lang="en-US"/>
                <a:t>Earth distance </a:t>
              </a:r>
            </a:p>
          </p:txBody>
        </p:sp>
        <p:sp>
          <p:nvSpPr>
            <p:cNvPr id="45075" name="Text Box 12"/>
            <p:cNvSpPr txBox="1">
              <a:spLocks noChangeArrowheads="1"/>
            </p:cNvSpPr>
            <p:nvPr/>
          </p:nvSpPr>
          <p:spPr bwMode="auto">
            <a:xfrm>
              <a:off x="3859" y="1863"/>
              <a:ext cx="22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=</a:t>
              </a:r>
            </a:p>
          </p:txBody>
        </p:sp>
      </p:grpSp>
      <p:sp>
        <p:nvSpPr>
          <p:cNvPr id="45065" name="Text Box 13"/>
          <p:cNvSpPr txBox="1">
            <a:spLocks noChangeArrowheads="1"/>
          </p:cNvSpPr>
          <p:nvPr/>
        </p:nvSpPr>
        <p:spPr bwMode="auto">
          <a:xfrm>
            <a:off x="2357438" y="4241800"/>
            <a:ext cx="1562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3300"/>
                </a:solidFill>
              </a:rPr>
              <a:t>Map Scale:</a:t>
            </a:r>
            <a:endParaRPr lang="en-US"/>
          </a:p>
        </p:txBody>
      </p:sp>
      <p:sp>
        <p:nvSpPr>
          <p:cNvPr id="45066" name="AutoShape 14"/>
          <p:cNvSpPr>
            <a:spLocks noChangeArrowheads="1"/>
          </p:cNvSpPr>
          <p:nvPr/>
        </p:nvSpPr>
        <p:spPr bwMode="auto">
          <a:xfrm>
            <a:off x="3505200" y="2590800"/>
            <a:ext cx="609600" cy="457200"/>
          </a:xfrm>
          <a:prstGeom prst="rightArrow">
            <a:avLst>
              <a:gd name="adj1" fmla="val 50000"/>
              <a:gd name="adj2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067" name="AutoShape 15"/>
          <p:cNvSpPr>
            <a:spLocks noChangeArrowheads="1"/>
          </p:cNvSpPr>
          <p:nvPr/>
        </p:nvSpPr>
        <p:spPr bwMode="auto">
          <a:xfrm>
            <a:off x="5562600" y="2590800"/>
            <a:ext cx="609600" cy="457200"/>
          </a:xfrm>
          <a:prstGeom prst="rightArrow">
            <a:avLst>
              <a:gd name="adj1" fmla="val 50000"/>
              <a:gd name="adj2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068" name="Text Box 16"/>
          <p:cNvSpPr txBox="1">
            <a:spLocks noChangeArrowheads="1"/>
          </p:cNvSpPr>
          <p:nvPr/>
        </p:nvSpPr>
        <p:spPr bwMode="auto">
          <a:xfrm>
            <a:off x="6273800" y="4165600"/>
            <a:ext cx="21542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3300"/>
                </a:solidFill>
              </a:rPr>
              <a:t>Map Projection:</a:t>
            </a:r>
            <a:endParaRPr lang="en-US"/>
          </a:p>
        </p:txBody>
      </p:sp>
      <p:sp>
        <p:nvSpPr>
          <p:cNvPr id="45069" name="Text Box 17"/>
          <p:cNvSpPr txBox="1">
            <a:spLocks noChangeArrowheads="1"/>
          </p:cNvSpPr>
          <p:nvPr/>
        </p:nvSpPr>
        <p:spPr bwMode="auto">
          <a:xfrm>
            <a:off x="6527800" y="4705350"/>
            <a:ext cx="16970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FF"/>
                </a:solidFill>
              </a:rPr>
              <a:t>Scale Factor</a:t>
            </a:r>
            <a:endParaRPr lang="en-US"/>
          </a:p>
        </p:txBody>
      </p:sp>
      <p:sp>
        <p:nvSpPr>
          <p:cNvPr id="45070" name="Text Box 18"/>
          <p:cNvSpPr txBox="1">
            <a:spLocks noChangeArrowheads="1"/>
          </p:cNvSpPr>
          <p:nvPr/>
        </p:nvSpPr>
        <p:spPr bwMode="auto">
          <a:xfrm>
            <a:off x="6477000" y="5257800"/>
            <a:ext cx="21113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u="sng"/>
              <a:t>Map distance</a:t>
            </a:r>
            <a:r>
              <a:rPr lang="en-US"/>
              <a:t/>
            </a:r>
            <a:br>
              <a:rPr lang="en-US"/>
            </a:br>
            <a:r>
              <a:rPr lang="en-US"/>
              <a:t>Globe distance </a:t>
            </a:r>
          </a:p>
        </p:txBody>
      </p:sp>
      <p:sp>
        <p:nvSpPr>
          <p:cNvPr id="45071" name="Text Box 19"/>
          <p:cNvSpPr txBox="1">
            <a:spLocks noChangeArrowheads="1"/>
          </p:cNvSpPr>
          <p:nvPr/>
        </p:nvSpPr>
        <p:spPr bwMode="auto">
          <a:xfrm>
            <a:off x="6161088" y="5430838"/>
            <a:ext cx="35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=</a:t>
            </a:r>
          </a:p>
        </p:txBody>
      </p:sp>
      <p:sp>
        <p:nvSpPr>
          <p:cNvPr id="45072" name="Text Box 20"/>
          <p:cNvSpPr txBox="1">
            <a:spLocks noChangeArrowheads="1"/>
          </p:cNvSpPr>
          <p:nvPr/>
        </p:nvSpPr>
        <p:spPr bwMode="auto">
          <a:xfrm>
            <a:off x="2295525" y="5791200"/>
            <a:ext cx="19780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  <a:p>
            <a:r>
              <a:rPr lang="en-US"/>
              <a:t>(e.g. 1:24,000)</a:t>
            </a:r>
          </a:p>
        </p:txBody>
      </p:sp>
      <p:sp>
        <p:nvSpPr>
          <p:cNvPr id="45073" name="Text Box 21"/>
          <p:cNvSpPr txBox="1">
            <a:spLocks noChangeArrowheads="1"/>
          </p:cNvSpPr>
          <p:nvPr/>
        </p:nvSpPr>
        <p:spPr bwMode="auto">
          <a:xfrm>
            <a:off x="6761163" y="5765800"/>
            <a:ext cx="1741487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  <a:p>
            <a:r>
              <a:rPr lang="en-US"/>
              <a:t>(e.g. 0.9996)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Coordinate Systems</a:t>
            </a:r>
          </a:p>
        </p:txBody>
      </p:sp>
      <p:grpSp>
        <p:nvGrpSpPr>
          <p:cNvPr id="46083" name="Group 3"/>
          <p:cNvGrpSpPr>
            <a:grpSpLocks/>
          </p:cNvGrpSpPr>
          <p:nvPr/>
        </p:nvGrpSpPr>
        <p:grpSpPr bwMode="auto">
          <a:xfrm>
            <a:off x="5257800" y="3505200"/>
            <a:ext cx="2514600" cy="1447800"/>
            <a:chOff x="3792" y="1872"/>
            <a:chExt cx="1584" cy="912"/>
          </a:xfrm>
        </p:grpSpPr>
        <p:pic>
          <p:nvPicPr>
            <p:cNvPr id="46098" name="Picture 4" descr="map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792" y="1872"/>
              <a:ext cx="1584" cy="9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6099" name="Rectangle 5"/>
            <p:cNvSpPr>
              <a:spLocks noChangeArrowheads="1"/>
            </p:cNvSpPr>
            <p:nvPr/>
          </p:nvSpPr>
          <p:spPr bwMode="auto">
            <a:xfrm>
              <a:off x="3792" y="1872"/>
              <a:ext cx="1584" cy="912"/>
            </a:xfrm>
            <a:prstGeom prst="rect">
              <a:avLst/>
            </a:prstGeom>
            <a:noFill/>
            <a:ln w="19050">
              <a:solidFill>
                <a:srgbClr val="996633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46084" name="Picture 6" descr="earth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50988" y="3205163"/>
            <a:ext cx="20955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5" name="Oval 7"/>
          <p:cNvSpPr>
            <a:spLocks noChangeArrowheads="1"/>
          </p:cNvSpPr>
          <p:nvPr/>
        </p:nvSpPr>
        <p:spPr bwMode="auto">
          <a:xfrm>
            <a:off x="2514600" y="4678363"/>
            <a:ext cx="136525" cy="142875"/>
          </a:xfrm>
          <a:prstGeom prst="ellipse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086" name="Oval 8"/>
          <p:cNvSpPr>
            <a:spLocks noChangeArrowheads="1"/>
          </p:cNvSpPr>
          <p:nvPr/>
        </p:nvSpPr>
        <p:spPr bwMode="auto">
          <a:xfrm>
            <a:off x="5837238" y="4181475"/>
            <a:ext cx="136525" cy="142875"/>
          </a:xfrm>
          <a:prstGeom prst="ellipse">
            <a:avLst/>
          </a:prstGeom>
          <a:solidFill>
            <a:srgbClr val="996633"/>
          </a:solidFill>
          <a:ln w="9525">
            <a:solidFill>
              <a:srgbClr val="996633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087" name="Text Box 9"/>
          <p:cNvSpPr txBox="1">
            <a:spLocks noChangeArrowheads="1"/>
          </p:cNvSpPr>
          <p:nvPr/>
        </p:nvSpPr>
        <p:spPr bwMode="auto">
          <a:xfrm>
            <a:off x="1219200" y="5410200"/>
            <a:ext cx="9921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3300"/>
                </a:solidFill>
              </a:rPr>
              <a:t>(</a:t>
            </a:r>
            <a:r>
              <a:rPr lang="en-US">
                <a:solidFill>
                  <a:srgbClr val="FF3300"/>
                </a:solidFill>
                <a:latin typeface="Symbol" pitchFamily="18" charset="2"/>
              </a:rPr>
              <a:t>f</a:t>
            </a:r>
            <a:r>
              <a:rPr lang="en-US" baseline="-25000">
                <a:solidFill>
                  <a:srgbClr val="FF3300"/>
                </a:solidFill>
              </a:rPr>
              <a:t>o</a:t>
            </a:r>
            <a:r>
              <a:rPr lang="en-US">
                <a:solidFill>
                  <a:srgbClr val="FF3300"/>
                </a:solidFill>
              </a:rPr>
              <a:t>,</a:t>
            </a:r>
            <a:r>
              <a:rPr lang="en-US">
                <a:solidFill>
                  <a:srgbClr val="FF3300"/>
                </a:solidFill>
                <a:latin typeface="Symbol" pitchFamily="18" charset="2"/>
              </a:rPr>
              <a:t>l</a:t>
            </a:r>
            <a:r>
              <a:rPr lang="en-US" baseline="-25000">
                <a:solidFill>
                  <a:srgbClr val="FF3300"/>
                </a:solidFill>
              </a:rPr>
              <a:t>o</a:t>
            </a:r>
            <a:r>
              <a:rPr lang="en-US">
                <a:solidFill>
                  <a:srgbClr val="FF3300"/>
                </a:solidFill>
              </a:rPr>
              <a:t>)</a:t>
            </a:r>
            <a:endParaRPr lang="en-US"/>
          </a:p>
        </p:txBody>
      </p:sp>
      <p:sp>
        <p:nvSpPr>
          <p:cNvPr id="46088" name="Text Box 10"/>
          <p:cNvSpPr txBox="1">
            <a:spLocks noChangeArrowheads="1"/>
          </p:cNvSpPr>
          <p:nvPr/>
        </p:nvSpPr>
        <p:spPr bwMode="auto">
          <a:xfrm>
            <a:off x="6226175" y="5005388"/>
            <a:ext cx="971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996633"/>
                </a:solidFill>
              </a:rPr>
              <a:t>(x</a:t>
            </a:r>
            <a:r>
              <a:rPr lang="en-US" baseline="-25000">
                <a:solidFill>
                  <a:srgbClr val="996633"/>
                </a:solidFill>
              </a:rPr>
              <a:t>o</a:t>
            </a:r>
            <a:r>
              <a:rPr lang="en-US">
                <a:solidFill>
                  <a:srgbClr val="996633"/>
                </a:solidFill>
              </a:rPr>
              <a:t>,y</a:t>
            </a:r>
            <a:r>
              <a:rPr lang="en-US" baseline="-25000">
                <a:solidFill>
                  <a:srgbClr val="996633"/>
                </a:solidFill>
              </a:rPr>
              <a:t>o</a:t>
            </a:r>
            <a:r>
              <a:rPr lang="en-US">
                <a:solidFill>
                  <a:srgbClr val="996633"/>
                </a:solidFill>
              </a:rPr>
              <a:t>)</a:t>
            </a:r>
            <a:endParaRPr lang="en-US"/>
          </a:p>
        </p:txBody>
      </p:sp>
      <p:sp>
        <p:nvSpPr>
          <p:cNvPr id="46089" name="Line 11"/>
          <p:cNvSpPr>
            <a:spLocks noChangeShapeType="1"/>
          </p:cNvSpPr>
          <p:nvPr/>
        </p:nvSpPr>
        <p:spPr bwMode="auto">
          <a:xfrm>
            <a:off x="5943600" y="4343400"/>
            <a:ext cx="381000" cy="838200"/>
          </a:xfrm>
          <a:prstGeom prst="line">
            <a:avLst/>
          </a:prstGeom>
          <a:noFill/>
          <a:ln w="9525">
            <a:solidFill>
              <a:srgbClr val="996633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090" name="Line 12"/>
          <p:cNvSpPr>
            <a:spLocks noChangeShapeType="1"/>
          </p:cNvSpPr>
          <p:nvPr/>
        </p:nvSpPr>
        <p:spPr bwMode="auto">
          <a:xfrm flipV="1">
            <a:off x="2133600" y="4876800"/>
            <a:ext cx="381000" cy="68580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091" name="Line 13"/>
          <p:cNvSpPr>
            <a:spLocks noChangeShapeType="1"/>
          </p:cNvSpPr>
          <p:nvPr/>
        </p:nvSpPr>
        <p:spPr bwMode="auto">
          <a:xfrm flipH="1">
            <a:off x="5943600" y="2743200"/>
            <a:ext cx="0" cy="1620838"/>
          </a:xfrm>
          <a:prstGeom prst="line">
            <a:avLst/>
          </a:prstGeom>
          <a:noFill/>
          <a:ln w="28575">
            <a:solidFill>
              <a:srgbClr val="996633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092" name="Line 14"/>
          <p:cNvSpPr>
            <a:spLocks noChangeShapeType="1"/>
          </p:cNvSpPr>
          <p:nvPr/>
        </p:nvSpPr>
        <p:spPr bwMode="auto">
          <a:xfrm rot="5400000" flipH="1">
            <a:off x="7173119" y="3058319"/>
            <a:ext cx="0" cy="2417762"/>
          </a:xfrm>
          <a:prstGeom prst="line">
            <a:avLst/>
          </a:prstGeom>
          <a:noFill/>
          <a:ln w="28575">
            <a:solidFill>
              <a:srgbClr val="996633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093" name="Text Box 15"/>
          <p:cNvSpPr txBox="1">
            <a:spLocks noChangeArrowheads="1"/>
          </p:cNvSpPr>
          <p:nvPr/>
        </p:nvSpPr>
        <p:spPr bwMode="auto">
          <a:xfrm>
            <a:off x="8229600" y="4343400"/>
            <a:ext cx="404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996633"/>
                </a:solidFill>
              </a:rPr>
              <a:t>X</a:t>
            </a:r>
            <a:endParaRPr lang="en-US"/>
          </a:p>
        </p:txBody>
      </p:sp>
      <p:sp>
        <p:nvSpPr>
          <p:cNvPr id="46094" name="Text Box 16"/>
          <p:cNvSpPr txBox="1">
            <a:spLocks noChangeArrowheads="1"/>
          </p:cNvSpPr>
          <p:nvPr/>
        </p:nvSpPr>
        <p:spPr bwMode="auto">
          <a:xfrm>
            <a:off x="6019800" y="2743200"/>
            <a:ext cx="404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996633"/>
                </a:solidFill>
              </a:rPr>
              <a:t>Y</a:t>
            </a:r>
            <a:endParaRPr lang="en-US"/>
          </a:p>
        </p:txBody>
      </p:sp>
      <p:sp>
        <p:nvSpPr>
          <p:cNvPr id="46095" name="Line 17"/>
          <p:cNvSpPr>
            <a:spLocks noChangeShapeType="1"/>
          </p:cNvSpPr>
          <p:nvPr/>
        </p:nvSpPr>
        <p:spPr bwMode="auto">
          <a:xfrm flipV="1">
            <a:off x="2667000" y="4276725"/>
            <a:ext cx="3144838" cy="447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096" name="Text Box 18"/>
          <p:cNvSpPr txBox="1">
            <a:spLocks noChangeArrowheads="1"/>
          </p:cNvSpPr>
          <p:nvPr/>
        </p:nvSpPr>
        <p:spPr bwMode="auto">
          <a:xfrm>
            <a:off x="3946525" y="4460875"/>
            <a:ext cx="9794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Origin</a:t>
            </a:r>
          </a:p>
        </p:txBody>
      </p:sp>
      <p:sp>
        <p:nvSpPr>
          <p:cNvPr id="46097" name="Text Box 19"/>
          <p:cNvSpPr txBox="1">
            <a:spLocks noChangeArrowheads="1"/>
          </p:cNvSpPr>
          <p:nvPr/>
        </p:nvSpPr>
        <p:spPr bwMode="auto">
          <a:xfrm>
            <a:off x="1905000" y="1676400"/>
            <a:ext cx="61404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A planar coordinate system is defined by a pair</a:t>
            </a:r>
          </a:p>
          <a:p>
            <a:r>
              <a:rPr lang="en-US"/>
              <a:t>of orthogonal (x,y) axes drawn through an origin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Summary (1)</a:t>
            </a:r>
          </a:p>
        </p:txBody>
      </p:sp>
      <p:sp>
        <p:nvSpPr>
          <p:cNvPr id="471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GIS in Water Resources is about </a:t>
            </a:r>
            <a:r>
              <a:rPr lang="en-US" smtClean="0">
                <a:solidFill>
                  <a:srgbClr val="FF0000"/>
                </a:solidFill>
              </a:rPr>
              <a:t>empowerment through use of information technology </a:t>
            </a:r>
            <a:r>
              <a:rPr lang="en-US" smtClean="0"/>
              <a:t>– helping you to understand the world around you and to investigate problems of interest to you</a:t>
            </a:r>
          </a:p>
          <a:p>
            <a:r>
              <a:rPr lang="en-US" smtClean="0"/>
              <a:t>This is an “</a:t>
            </a:r>
            <a:r>
              <a:rPr lang="en-US" smtClean="0">
                <a:solidFill>
                  <a:srgbClr val="FF0000"/>
                </a:solidFill>
              </a:rPr>
              <a:t>open class</a:t>
            </a:r>
            <a:r>
              <a:rPr lang="en-US" smtClean="0"/>
              <a:t>” in every sense where we learn from one another as well as from the instructors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Summary (2)</a:t>
            </a:r>
          </a:p>
        </p:txBody>
      </p:sp>
      <p:sp>
        <p:nvSpPr>
          <p:cNvPr id="481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>
                <a:solidFill>
                  <a:srgbClr val="FF0000"/>
                </a:solidFill>
              </a:rPr>
              <a:t>GIS</a:t>
            </a:r>
            <a:r>
              <a:rPr lang="en-US" smtClean="0"/>
              <a:t> offers a structured information model for working with geospatial data that describe the “</a:t>
            </a:r>
            <a:r>
              <a:rPr lang="en-US" smtClean="0">
                <a:solidFill>
                  <a:srgbClr val="FF0000"/>
                </a:solidFill>
              </a:rPr>
              <a:t>water environment</a:t>
            </a:r>
            <a:r>
              <a:rPr lang="en-US" smtClean="0"/>
              <a:t>” (watersheds, streams, lakes, land use, ….)</a:t>
            </a:r>
          </a:p>
          <a:p>
            <a:r>
              <a:rPr lang="en-US" smtClean="0">
                <a:solidFill>
                  <a:srgbClr val="FF0000"/>
                </a:solidFill>
              </a:rPr>
              <a:t>Water resources </a:t>
            </a:r>
            <a:r>
              <a:rPr lang="en-US" smtClean="0"/>
              <a:t>also needs observations and modeling to describe “</a:t>
            </a:r>
            <a:r>
              <a:rPr lang="en-US" smtClean="0">
                <a:solidFill>
                  <a:srgbClr val="FF0000"/>
                </a:solidFill>
              </a:rPr>
              <a:t>the water</a:t>
            </a:r>
            <a:r>
              <a:rPr lang="en-US" smtClean="0"/>
              <a:t>” (discharge, water quality, water level, precipitation)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Summary (3)</a:t>
            </a:r>
          </a:p>
        </p:txBody>
      </p:sp>
      <p:sp>
        <p:nvSpPr>
          <p:cNvPr id="491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dirty="0" smtClean="0">
                <a:solidFill>
                  <a:srgbClr val="FF0000"/>
                </a:solidFill>
              </a:rPr>
              <a:t>Hydrologic Information System </a:t>
            </a:r>
            <a:r>
              <a:rPr lang="en-US" dirty="0" smtClean="0"/>
              <a:t>depends on water web services and integrates spatial and temporal water resources data</a:t>
            </a:r>
          </a:p>
          <a:p>
            <a:r>
              <a:rPr lang="en-US" dirty="0" smtClean="0"/>
              <a:t>Geography </a:t>
            </a:r>
            <a:r>
              <a:rPr lang="en-US" dirty="0" smtClean="0"/>
              <a:t>“</a:t>
            </a:r>
            <a:r>
              <a:rPr lang="en-US" dirty="0" smtClean="0">
                <a:solidFill>
                  <a:srgbClr val="FF0000"/>
                </a:solidFill>
              </a:rPr>
              <a:t>brings things together</a:t>
            </a:r>
            <a:r>
              <a:rPr lang="en-US" dirty="0" smtClean="0"/>
              <a:t>” through </a:t>
            </a:r>
            <a:r>
              <a:rPr lang="en-US" dirty="0" err="1" smtClean="0"/>
              <a:t>georeferencing</a:t>
            </a:r>
            <a:r>
              <a:rPr lang="en-US" dirty="0" smtClean="0"/>
              <a:t> on the earth’s surface</a:t>
            </a:r>
          </a:p>
          <a:p>
            <a:r>
              <a:rPr lang="en-US" dirty="0" smtClean="0"/>
              <a:t>Understanding </a:t>
            </a:r>
            <a:r>
              <a:rPr lang="en-US" dirty="0" err="1" smtClean="0">
                <a:solidFill>
                  <a:srgbClr val="FF0000"/>
                </a:solidFill>
              </a:rPr>
              <a:t>geolocation</a:t>
            </a:r>
            <a:r>
              <a:rPr lang="en-US" dirty="0" smtClean="0">
                <a:solidFill>
                  <a:srgbClr val="FF0000"/>
                </a:solidFill>
              </a:rPr>
              <a:t> on the earth </a:t>
            </a:r>
            <a:r>
              <a:rPr lang="en-US" dirty="0" smtClean="0"/>
              <a:t>and working with geospatial coordinate systems is fundamental to this field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chemeClr val="accent2"/>
                </a:solidFill>
              </a:rPr>
              <a:t>Learning Styles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mtClean="0"/>
              <a:t>Instructor-Centered Presentation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mtClean="0"/>
              <a:t>Community-Centered Presentation</a:t>
            </a:r>
          </a:p>
        </p:txBody>
      </p:sp>
      <p:sp>
        <p:nvSpPr>
          <p:cNvPr id="9221" name="Line 5"/>
          <p:cNvSpPr>
            <a:spLocks noChangeShapeType="1"/>
          </p:cNvSpPr>
          <p:nvPr/>
        </p:nvSpPr>
        <p:spPr bwMode="auto">
          <a:xfrm flipH="1">
            <a:off x="1143000" y="3768725"/>
            <a:ext cx="762000" cy="304800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22" name="Line 6"/>
          <p:cNvSpPr>
            <a:spLocks noChangeShapeType="1"/>
          </p:cNvSpPr>
          <p:nvPr/>
        </p:nvSpPr>
        <p:spPr bwMode="auto">
          <a:xfrm flipH="1">
            <a:off x="1524000" y="3616325"/>
            <a:ext cx="609600" cy="990600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23" name="Line 7"/>
          <p:cNvSpPr>
            <a:spLocks noChangeShapeType="1"/>
          </p:cNvSpPr>
          <p:nvPr/>
        </p:nvSpPr>
        <p:spPr bwMode="auto">
          <a:xfrm flipH="1">
            <a:off x="1981200" y="3692525"/>
            <a:ext cx="152400" cy="1828800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24" name="Line 8"/>
          <p:cNvSpPr>
            <a:spLocks noChangeShapeType="1"/>
          </p:cNvSpPr>
          <p:nvPr/>
        </p:nvSpPr>
        <p:spPr bwMode="auto">
          <a:xfrm>
            <a:off x="2286000" y="3692525"/>
            <a:ext cx="304800" cy="990600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25" name="Line 9"/>
          <p:cNvSpPr>
            <a:spLocks noChangeShapeType="1"/>
          </p:cNvSpPr>
          <p:nvPr/>
        </p:nvSpPr>
        <p:spPr bwMode="auto">
          <a:xfrm>
            <a:off x="2362200" y="3616325"/>
            <a:ext cx="1447800" cy="1828800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26" name="Line 10"/>
          <p:cNvSpPr>
            <a:spLocks noChangeShapeType="1"/>
          </p:cNvSpPr>
          <p:nvPr/>
        </p:nvSpPr>
        <p:spPr bwMode="auto">
          <a:xfrm>
            <a:off x="2286000" y="3540125"/>
            <a:ext cx="1295400" cy="609600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27" name="Oval 11"/>
          <p:cNvSpPr>
            <a:spLocks noChangeArrowheads="1"/>
          </p:cNvSpPr>
          <p:nvPr/>
        </p:nvSpPr>
        <p:spPr bwMode="auto">
          <a:xfrm>
            <a:off x="1752600" y="3311525"/>
            <a:ext cx="762000" cy="762000"/>
          </a:xfrm>
          <a:prstGeom prst="ellipse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FF3300"/>
              </a:solidFill>
            </a:endParaRPr>
          </a:p>
        </p:txBody>
      </p:sp>
      <p:sp>
        <p:nvSpPr>
          <p:cNvPr id="9228" name="Rectangle 12"/>
          <p:cNvSpPr>
            <a:spLocks noChangeArrowheads="1"/>
          </p:cNvSpPr>
          <p:nvPr/>
        </p:nvSpPr>
        <p:spPr bwMode="auto">
          <a:xfrm>
            <a:off x="1295400" y="4454525"/>
            <a:ext cx="4572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29" name="Rectangle 13"/>
          <p:cNvSpPr>
            <a:spLocks noChangeArrowheads="1"/>
          </p:cNvSpPr>
          <p:nvPr/>
        </p:nvSpPr>
        <p:spPr bwMode="auto">
          <a:xfrm>
            <a:off x="762000" y="3921125"/>
            <a:ext cx="4572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30" name="Rectangle 14"/>
          <p:cNvSpPr>
            <a:spLocks noChangeArrowheads="1"/>
          </p:cNvSpPr>
          <p:nvPr/>
        </p:nvSpPr>
        <p:spPr bwMode="auto">
          <a:xfrm>
            <a:off x="1752600" y="5292725"/>
            <a:ext cx="4572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31" name="Rectangle 15"/>
          <p:cNvSpPr>
            <a:spLocks noChangeArrowheads="1"/>
          </p:cNvSpPr>
          <p:nvPr/>
        </p:nvSpPr>
        <p:spPr bwMode="auto">
          <a:xfrm>
            <a:off x="2362200" y="4530725"/>
            <a:ext cx="4572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32" name="Rectangle 16"/>
          <p:cNvSpPr>
            <a:spLocks noChangeArrowheads="1"/>
          </p:cNvSpPr>
          <p:nvPr/>
        </p:nvSpPr>
        <p:spPr bwMode="auto">
          <a:xfrm>
            <a:off x="3581400" y="5216525"/>
            <a:ext cx="4572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33" name="Rectangle 17"/>
          <p:cNvSpPr>
            <a:spLocks noChangeArrowheads="1"/>
          </p:cNvSpPr>
          <p:nvPr/>
        </p:nvSpPr>
        <p:spPr bwMode="auto">
          <a:xfrm>
            <a:off x="3352800" y="3921125"/>
            <a:ext cx="4572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34" name="Text Box 18"/>
          <p:cNvSpPr txBox="1">
            <a:spLocks noChangeArrowheads="1"/>
          </p:cNvSpPr>
          <p:nvPr/>
        </p:nvSpPr>
        <p:spPr bwMode="auto">
          <a:xfrm>
            <a:off x="609600" y="5445125"/>
            <a:ext cx="11144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tx2"/>
                </a:solidFill>
              </a:rPr>
              <a:t>Student</a:t>
            </a:r>
          </a:p>
        </p:txBody>
      </p:sp>
      <p:sp>
        <p:nvSpPr>
          <p:cNvPr id="9235" name="Text Box 19"/>
          <p:cNvSpPr txBox="1">
            <a:spLocks noChangeArrowheads="1"/>
          </p:cNvSpPr>
          <p:nvPr/>
        </p:nvSpPr>
        <p:spPr bwMode="auto">
          <a:xfrm>
            <a:off x="533400" y="3124200"/>
            <a:ext cx="1444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3300"/>
                </a:solidFill>
              </a:rPr>
              <a:t>Instructor </a:t>
            </a:r>
          </a:p>
        </p:txBody>
      </p:sp>
      <p:grpSp>
        <p:nvGrpSpPr>
          <p:cNvPr id="9236" name="Group 20"/>
          <p:cNvGrpSpPr>
            <a:grpSpLocks/>
          </p:cNvGrpSpPr>
          <p:nvPr/>
        </p:nvGrpSpPr>
        <p:grpSpPr bwMode="auto">
          <a:xfrm>
            <a:off x="5105400" y="3276600"/>
            <a:ext cx="3200400" cy="2743200"/>
            <a:chOff x="3216" y="2064"/>
            <a:chExt cx="2016" cy="1728"/>
          </a:xfrm>
        </p:grpSpPr>
        <p:sp>
          <p:nvSpPr>
            <p:cNvPr id="9238" name="Line 21"/>
            <p:cNvSpPr>
              <a:spLocks noChangeShapeType="1"/>
            </p:cNvSpPr>
            <p:nvPr/>
          </p:nvSpPr>
          <p:spPr bwMode="auto">
            <a:xfrm>
              <a:off x="3792" y="2208"/>
              <a:ext cx="960" cy="240"/>
            </a:xfrm>
            <a:prstGeom prst="line">
              <a:avLst/>
            </a:prstGeom>
            <a:noFill/>
            <a:ln w="3810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39" name="Line 22"/>
            <p:cNvSpPr>
              <a:spLocks noChangeShapeType="1"/>
            </p:cNvSpPr>
            <p:nvPr/>
          </p:nvSpPr>
          <p:spPr bwMode="auto">
            <a:xfrm>
              <a:off x="4752" y="2496"/>
              <a:ext cx="336" cy="720"/>
            </a:xfrm>
            <a:prstGeom prst="line">
              <a:avLst/>
            </a:prstGeom>
            <a:noFill/>
            <a:ln w="3810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40" name="Line 23"/>
            <p:cNvSpPr>
              <a:spLocks noChangeShapeType="1"/>
            </p:cNvSpPr>
            <p:nvPr/>
          </p:nvSpPr>
          <p:spPr bwMode="auto">
            <a:xfrm flipH="1">
              <a:off x="4368" y="3216"/>
              <a:ext cx="720" cy="432"/>
            </a:xfrm>
            <a:prstGeom prst="line">
              <a:avLst/>
            </a:prstGeom>
            <a:noFill/>
            <a:ln w="3810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41" name="Line 24"/>
            <p:cNvSpPr>
              <a:spLocks noChangeShapeType="1"/>
            </p:cNvSpPr>
            <p:nvPr/>
          </p:nvSpPr>
          <p:spPr bwMode="auto">
            <a:xfrm flipH="1" flipV="1">
              <a:off x="3744" y="3600"/>
              <a:ext cx="672" cy="48"/>
            </a:xfrm>
            <a:prstGeom prst="line">
              <a:avLst/>
            </a:prstGeom>
            <a:noFill/>
            <a:ln w="3810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42" name="Line 25"/>
            <p:cNvSpPr>
              <a:spLocks noChangeShapeType="1"/>
            </p:cNvSpPr>
            <p:nvPr/>
          </p:nvSpPr>
          <p:spPr bwMode="auto">
            <a:xfrm flipH="1" flipV="1">
              <a:off x="3360" y="2976"/>
              <a:ext cx="384" cy="672"/>
            </a:xfrm>
            <a:prstGeom prst="line">
              <a:avLst/>
            </a:prstGeom>
            <a:noFill/>
            <a:ln w="3810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43" name="Line 26"/>
            <p:cNvSpPr>
              <a:spLocks noChangeShapeType="1"/>
            </p:cNvSpPr>
            <p:nvPr/>
          </p:nvSpPr>
          <p:spPr bwMode="auto">
            <a:xfrm flipV="1">
              <a:off x="3360" y="2208"/>
              <a:ext cx="432" cy="768"/>
            </a:xfrm>
            <a:prstGeom prst="line">
              <a:avLst/>
            </a:prstGeom>
            <a:noFill/>
            <a:ln w="3810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44" name="Line 27"/>
            <p:cNvSpPr>
              <a:spLocks noChangeShapeType="1"/>
            </p:cNvSpPr>
            <p:nvPr/>
          </p:nvSpPr>
          <p:spPr bwMode="auto">
            <a:xfrm>
              <a:off x="3792" y="2208"/>
              <a:ext cx="384" cy="672"/>
            </a:xfrm>
            <a:prstGeom prst="line">
              <a:avLst/>
            </a:prstGeom>
            <a:noFill/>
            <a:ln w="3810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45" name="Line 28"/>
            <p:cNvSpPr>
              <a:spLocks noChangeShapeType="1"/>
            </p:cNvSpPr>
            <p:nvPr/>
          </p:nvSpPr>
          <p:spPr bwMode="auto">
            <a:xfrm flipH="1">
              <a:off x="4176" y="2496"/>
              <a:ext cx="576" cy="384"/>
            </a:xfrm>
            <a:prstGeom prst="line">
              <a:avLst/>
            </a:prstGeom>
            <a:noFill/>
            <a:ln w="3810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46" name="Line 29"/>
            <p:cNvSpPr>
              <a:spLocks noChangeShapeType="1"/>
            </p:cNvSpPr>
            <p:nvPr/>
          </p:nvSpPr>
          <p:spPr bwMode="auto">
            <a:xfrm flipH="1" flipV="1">
              <a:off x="4224" y="2928"/>
              <a:ext cx="864" cy="288"/>
            </a:xfrm>
            <a:prstGeom prst="line">
              <a:avLst/>
            </a:prstGeom>
            <a:noFill/>
            <a:ln w="3810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47" name="Line 30"/>
            <p:cNvSpPr>
              <a:spLocks noChangeShapeType="1"/>
            </p:cNvSpPr>
            <p:nvPr/>
          </p:nvSpPr>
          <p:spPr bwMode="auto">
            <a:xfrm>
              <a:off x="4224" y="2928"/>
              <a:ext cx="192" cy="720"/>
            </a:xfrm>
            <a:prstGeom prst="line">
              <a:avLst/>
            </a:prstGeom>
            <a:noFill/>
            <a:ln w="3810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48" name="Line 31"/>
            <p:cNvSpPr>
              <a:spLocks noChangeShapeType="1"/>
            </p:cNvSpPr>
            <p:nvPr/>
          </p:nvSpPr>
          <p:spPr bwMode="auto">
            <a:xfrm flipH="1">
              <a:off x="3744" y="2928"/>
              <a:ext cx="432" cy="672"/>
            </a:xfrm>
            <a:prstGeom prst="line">
              <a:avLst/>
            </a:prstGeom>
            <a:noFill/>
            <a:ln w="3810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49" name="Line 32"/>
            <p:cNvSpPr>
              <a:spLocks noChangeShapeType="1"/>
            </p:cNvSpPr>
            <p:nvPr/>
          </p:nvSpPr>
          <p:spPr bwMode="auto">
            <a:xfrm flipH="1">
              <a:off x="3360" y="2928"/>
              <a:ext cx="816" cy="48"/>
            </a:xfrm>
            <a:prstGeom prst="line">
              <a:avLst/>
            </a:prstGeom>
            <a:noFill/>
            <a:ln w="3810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50" name="Line 33"/>
            <p:cNvSpPr>
              <a:spLocks noChangeShapeType="1"/>
            </p:cNvSpPr>
            <p:nvPr/>
          </p:nvSpPr>
          <p:spPr bwMode="auto">
            <a:xfrm flipH="1">
              <a:off x="3744" y="2208"/>
              <a:ext cx="48" cy="1344"/>
            </a:xfrm>
            <a:prstGeom prst="line">
              <a:avLst/>
            </a:prstGeom>
            <a:noFill/>
            <a:ln w="3810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51" name="Line 34"/>
            <p:cNvSpPr>
              <a:spLocks noChangeShapeType="1"/>
            </p:cNvSpPr>
            <p:nvPr/>
          </p:nvSpPr>
          <p:spPr bwMode="auto">
            <a:xfrm>
              <a:off x="3792" y="2256"/>
              <a:ext cx="624" cy="1344"/>
            </a:xfrm>
            <a:prstGeom prst="line">
              <a:avLst/>
            </a:prstGeom>
            <a:noFill/>
            <a:ln w="3810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52" name="Line 35"/>
            <p:cNvSpPr>
              <a:spLocks noChangeShapeType="1"/>
            </p:cNvSpPr>
            <p:nvPr/>
          </p:nvSpPr>
          <p:spPr bwMode="auto">
            <a:xfrm>
              <a:off x="3792" y="2256"/>
              <a:ext cx="1296" cy="960"/>
            </a:xfrm>
            <a:prstGeom prst="line">
              <a:avLst/>
            </a:prstGeom>
            <a:noFill/>
            <a:ln w="3810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53" name="Line 36"/>
            <p:cNvSpPr>
              <a:spLocks noChangeShapeType="1"/>
            </p:cNvSpPr>
            <p:nvPr/>
          </p:nvSpPr>
          <p:spPr bwMode="auto">
            <a:xfrm flipH="1">
              <a:off x="3360" y="2448"/>
              <a:ext cx="1392" cy="528"/>
            </a:xfrm>
            <a:prstGeom prst="line">
              <a:avLst/>
            </a:prstGeom>
            <a:noFill/>
            <a:ln w="3810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54" name="Line 37"/>
            <p:cNvSpPr>
              <a:spLocks noChangeShapeType="1"/>
            </p:cNvSpPr>
            <p:nvPr/>
          </p:nvSpPr>
          <p:spPr bwMode="auto">
            <a:xfrm flipH="1">
              <a:off x="3744" y="2448"/>
              <a:ext cx="1008" cy="1152"/>
            </a:xfrm>
            <a:prstGeom prst="line">
              <a:avLst/>
            </a:prstGeom>
            <a:noFill/>
            <a:ln w="3810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55" name="Line 38"/>
            <p:cNvSpPr>
              <a:spLocks noChangeShapeType="1"/>
            </p:cNvSpPr>
            <p:nvPr/>
          </p:nvSpPr>
          <p:spPr bwMode="auto">
            <a:xfrm flipH="1">
              <a:off x="4416" y="2448"/>
              <a:ext cx="336" cy="1248"/>
            </a:xfrm>
            <a:prstGeom prst="line">
              <a:avLst/>
            </a:prstGeom>
            <a:noFill/>
            <a:ln w="3810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56" name="Line 39"/>
            <p:cNvSpPr>
              <a:spLocks noChangeShapeType="1"/>
            </p:cNvSpPr>
            <p:nvPr/>
          </p:nvSpPr>
          <p:spPr bwMode="auto">
            <a:xfrm flipH="1" flipV="1">
              <a:off x="3360" y="2976"/>
              <a:ext cx="1728" cy="240"/>
            </a:xfrm>
            <a:prstGeom prst="line">
              <a:avLst/>
            </a:prstGeom>
            <a:noFill/>
            <a:ln w="3810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57" name="Line 40"/>
            <p:cNvSpPr>
              <a:spLocks noChangeShapeType="1"/>
            </p:cNvSpPr>
            <p:nvPr/>
          </p:nvSpPr>
          <p:spPr bwMode="auto">
            <a:xfrm flipH="1">
              <a:off x="3744" y="3216"/>
              <a:ext cx="1344" cy="384"/>
            </a:xfrm>
            <a:prstGeom prst="line">
              <a:avLst/>
            </a:prstGeom>
            <a:noFill/>
            <a:ln w="3810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58" name="Oval 41"/>
            <p:cNvSpPr>
              <a:spLocks noChangeArrowheads="1"/>
            </p:cNvSpPr>
            <p:nvPr/>
          </p:nvSpPr>
          <p:spPr bwMode="auto">
            <a:xfrm>
              <a:off x="3936" y="2688"/>
              <a:ext cx="480" cy="480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solidFill>
                  <a:srgbClr val="FF3300"/>
                </a:solidFill>
              </a:endParaRPr>
            </a:p>
          </p:txBody>
        </p:sp>
        <p:sp>
          <p:nvSpPr>
            <p:cNvPr id="9259" name="Rectangle 42"/>
            <p:cNvSpPr>
              <a:spLocks noChangeArrowheads="1"/>
            </p:cNvSpPr>
            <p:nvPr/>
          </p:nvSpPr>
          <p:spPr bwMode="auto">
            <a:xfrm>
              <a:off x="4944" y="3120"/>
              <a:ext cx="288" cy="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60" name="AutoShape 43"/>
            <p:cNvSpPr>
              <a:spLocks noChangeArrowheads="1"/>
            </p:cNvSpPr>
            <p:nvPr/>
          </p:nvSpPr>
          <p:spPr bwMode="auto">
            <a:xfrm>
              <a:off x="4608" y="2304"/>
              <a:ext cx="288" cy="288"/>
            </a:xfrm>
            <a:prstGeom prst="parallelogram">
              <a:avLst>
                <a:gd name="adj" fmla="val 25000"/>
              </a:avLst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61" name="AutoShape 44"/>
            <p:cNvSpPr>
              <a:spLocks noChangeArrowheads="1"/>
            </p:cNvSpPr>
            <p:nvPr/>
          </p:nvSpPr>
          <p:spPr bwMode="auto">
            <a:xfrm>
              <a:off x="4224" y="3504"/>
              <a:ext cx="336" cy="288"/>
            </a:xfrm>
            <a:custGeom>
              <a:avLst/>
              <a:gdLst>
                <a:gd name="T0" fmla="*/ 5 w 21600"/>
                <a:gd name="T1" fmla="*/ 2 h 21600"/>
                <a:gd name="T2" fmla="*/ 3 w 21600"/>
                <a:gd name="T3" fmla="*/ 4 h 21600"/>
                <a:gd name="T4" fmla="*/ 1 w 21600"/>
                <a:gd name="T5" fmla="*/ 2 h 21600"/>
                <a:gd name="T6" fmla="*/ 3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00 w 21600"/>
                <a:gd name="T13" fmla="*/ 4500 h 21600"/>
                <a:gd name="T14" fmla="*/ 17100 w 21600"/>
                <a:gd name="T15" fmla="*/ 171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62" name="AutoShape 45"/>
            <p:cNvSpPr>
              <a:spLocks noChangeArrowheads="1"/>
            </p:cNvSpPr>
            <p:nvPr/>
          </p:nvSpPr>
          <p:spPr bwMode="auto">
            <a:xfrm>
              <a:off x="3648" y="2064"/>
              <a:ext cx="336" cy="336"/>
            </a:xfrm>
            <a:prstGeom prst="plus">
              <a:avLst>
                <a:gd name="adj" fmla="val 25000"/>
              </a:avLst>
            </a:prstGeom>
            <a:solidFill>
              <a:srgbClr val="FF33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63" name="AutoShape 46"/>
            <p:cNvSpPr>
              <a:spLocks noChangeArrowheads="1"/>
            </p:cNvSpPr>
            <p:nvPr/>
          </p:nvSpPr>
          <p:spPr bwMode="auto">
            <a:xfrm>
              <a:off x="3216" y="2784"/>
              <a:ext cx="288" cy="288"/>
            </a:xfrm>
            <a:prstGeom prst="triangle">
              <a:avLst>
                <a:gd name="adj" fmla="val 50000"/>
              </a:avLst>
            </a:prstGeom>
            <a:solidFill>
              <a:srgbClr val="00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64" name="AutoShape 47"/>
            <p:cNvSpPr>
              <a:spLocks noChangeArrowheads="1"/>
            </p:cNvSpPr>
            <p:nvPr/>
          </p:nvSpPr>
          <p:spPr bwMode="auto">
            <a:xfrm>
              <a:off x="3600" y="3456"/>
              <a:ext cx="288" cy="288"/>
            </a:xfrm>
            <a:prstGeom prst="pentagon">
              <a:avLst/>
            </a:prstGeom>
            <a:solidFill>
              <a:srgbClr val="CC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237" name="TextBox 49"/>
          <p:cNvSpPr txBox="1">
            <a:spLocks noChangeArrowheads="1"/>
          </p:cNvSpPr>
          <p:nvPr/>
        </p:nvSpPr>
        <p:spPr bwMode="auto">
          <a:xfrm>
            <a:off x="3289300" y="6121400"/>
            <a:ext cx="56483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We learn from the instructors and each other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>
                <a:solidFill>
                  <a:schemeClr val="accent2"/>
                </a:solidFill>
              </a:rPr>
              <a:t>GIS in Water Resources: Lecture 1</a:t>
            </a:r>
            <a:endParaRPr lang="en-US" smtClean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2590800"/>
          </a:xfrm>
        </p:spPr>
        <p:txBody>
          <a:bodyPr/>
          <a:lstStyle/>
          <a:p>
            <a:r>
              <a:rPr lang="en-US" smtClean="0"/>
              <a:t>In-class and distance learning</a:t>
            </a:r>
          </a:p>
          <a:p>
            <a:r>
              <a:rPr lang="en-US" i="1" smtClean="0">
                <a:solidFill>
                  <a:srgbClr val="FF3300"/>
                </a:solidFill>
              </a:rPr>
              <a:t>Geospatial database of hydrologic features</a:t>
            </a:r>
            <a:r>
              <a:rPr lang="en-US" smtClean="0"/>
              <a:t> </a:t>
            </a:r>
          </a:p>
          <a:p>
            <a:r>
              <a:rPr lang="en-US" smtClean="0"/>
              <a:t>GIS and HIS</a:t>
            </a:r>
          </a:p>
          <a:p>
            <a:r>
              <a:rPr lang="en-US" smtClean="0"/>
              <a:t>Curved earth and a flat map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Geographic Data Model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 smtClean="0">
                <a:solidFill>
                  <a:srgbClr val="FF0000"/>
                </a:solidFill>
              </a:rPr>
              <a:t>Conceptual Model</a:t>
            </a:r>
            <a:r>
              <a:rPr lang="en-US" sz="2800" smtClean="0"/>
              <a:t> – a set of concepts that describe a subject and allow reasoning about it</a:t>
            </a:r>
          </a:p>
          <a:p>
            <a:pPr>
              <a:lnSpc>
                <a:spcPct val="90000"/>
              </a:lnSpc>
            </a:pPr>
            <a:r>
              <a:rPr lang="en-US" sz="2800" smtClean="0">
                <a:solidFill>
                  <a:srgbClr val="FF0000"/>
                </a:solidFill>
              </a:rPr>
              <a:t>Mathematical Model</a:t>
            </a:r>
            <a:r>
              <a:rPr lang="en-US" sz="2800" smtClean="0"/>
              <a:t> – a conceptual model expressed in symbols and equations</a:t>
            </a:r>
          </a:p>
          <a:p>
            <a:pPr>
              <a:lnSpc>
                <a:spcPct val="90000"/>
              </a:lnSpc>
            </a:pPr>
            <a:r>
              <a:rPr lang="en-US" sz="2800" smtClean="0">
                <a:solidFill>
                  <a:srgbClr val="FF0000"/>
                </a:solidFill>
              </a:rPr>
              <a:t>Data Model</a:t>
            </a:r>
            <a:r>
              <a:rPr lang="en-US" sz="2800" smtClean="0"/>
              <a:t> – a conceptual model expressed in a data structure (e.g. ascii files, Excel tables, …..)</a:t>
            </a:r>
          </a:p>
          <a:p>
            <a:pPr>
              <a:lnSpc>
                <a:spcPct val="90000"/>
              </a:lnSpc>
            </a:pPr>
            <a:r>
              <a:rPr lang="en-US" sz="2800" smtClean="0">
                <a:solidFill>
                  <a:srgbClr val="FF0000"/>
                </a:solidFill>
              </a:rPr>
              <a:t>Geographic Data Model</a:t>
            </a:r>
            <a:r>
              <a:rPr lang="en-US" sz="2800" smtClean="0"/>
              <a:t> – a conceptual model for describing and reasoning about the world expressed in a GIS database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322263" y="522288"/>
            <a:ext cx="19192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>
              <a:latin typeface="Times" pitchFamily="18" charset="0"/>
            </a:endParaRPr>
          </a:p>
        </p:txBody>
      </p:sp>
      <p:sp>
        <p:nvSpPr>
          <p:cNvPr id="209923" name="Text Box 3"/>
          <p:cNvSpPr txBox="1">
            <a:spLocks noChangeArrowheads="1"/>
          </p:cNvSpPr>
          <p:nvPr/>
        </p:nvSpPr>
        <p:spPr bwMode="auto">
          <a:xfrm>
            <a:off x="339725" y="268288"/>
            <a:ext cx="2506663" cy="204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32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Data Model based on Inventory of data layers</a:t>
            </a:r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17813" y="252413"/>
            <a:ext cx="5091112" cy="6211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Line 2"/>
          <p:cNvSpPr>
            <a:spLocks noChangeShapeType="1"/>
          </p:cNvSpPr>
          <p:nvPr/>
        </p:nvSpPr>
        <p:spPr bwMode="auto">
          <a:xfrm flipV="1">
            <a:off x="6973888" y="3938588"/>
            <a:ext cx="557212" cy="3794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15" name="Line 3"/>
          <p:cNvSpPr>
            <a:spLocks noChangeShapeType="1"/>
          </p:cNvSpPr>
          <p:nvPr/>
        </p:nvSpPr>
        <p:spPr bwMode="auto">
          <a:xfrm>
            <a:off x="6453188" y="3963988"/>
            <a:ext cx="519112" cy="3540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16" name="Line 4"/>
          <p:cNvSpPr>
            <a:spLocks noChangeShapeType="1"/>
          </p:cNvSpPr>
          <p:nvPr/>
        </p:nvSpPr>
        <p:spPr bwMode="auto">
          <a:xfrm flipV="1">
            <a:off x="5691188" y="3951288"/>
            <a:ext cx="773112" cy="3667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2075" tIns="46038" rIns="92075" bIns="46038"/>
          <a:lstStyle/>
          <a:p>
            <a:r>
              <a:rPr lang="en-US" smtClean="0"/>
              <a:t>Spatial Data: Vector format</a:t>
            </a:r>
          </a:p>
        </p:txBody>
      </p:sp>
      <p:sp>
        <p:nvSpPr>
          <p:cNvPr id="11270" name="Rectangle 6"/>
          <p:cNvSpPr>
            <a:spLocks noChangeArrowheads="1"/>
          </p:cNvSpPr>
          <p:nvPr/>
        </p:nvSpPr>
        <p:spPr bwMode="auto">
          <a:xfrm>
            <a:off x="898525" y="2479675"/>
            <a:ext cx="456406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>
              <a:defRPr/>
            </a:pPr>
            <a:r>
              <a:rPr lang="en-US" i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Point</a:t>
            </a:r>
            <a:r>
              <a:rPr lang="en-US"/>
              <a:t> - a pair of x and y coordinates</a:t>
            </a:r>
          </a:p>
          <a:p>
            <a:pPr>
              <a:defRPr/>
            </a:pPr>
            <a:endParaRPr lang="en-US"/>
          </a:p>
        </p:txBody>
      </p:sp>
      <p:sp>
        <p:nvSpPr>
          <p:cNvPr id="13319" name="Oval 7"/>
          <p:cNvSpPr>
            <a:spLocks noChangeArrowheads="1"/>
          </p:cNvSpPr>
          <p:nvPr/>
        </p:nvSpPr>
        <p:spPr bwMode="auto">
          <a:xfrm>
            <a:off x="6402388" y="2668588"/>
            <a:ext cx="73025" cy="73025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20" name="Rectangle 8"/>
          <p:cNvSpPr>
            <a:spLocks noChangeArrowheads="1"/>
          </p:cNvSpPr>
          <p:nvPr/>
        </p:nvSpPr>
        <p:spPr bwMode="auto">
          <a:xfrm>
            <a:off x="6429375" y="2251075"/>
            <a:ext cx="971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/>
              <a:t>(x</a:t>
            </a:r>
            <a:r>
              <a:rPr lang="en-US" baseline="-25000"/>
              <a:t>1</a:t>
            </a:r>
            <a:r>
              <a:rPr lang="en-US"/>
              <a:t>,y</a:t>
            </a:r>
            <a:r>
              <a:rPr lang="en-US" baseline="-25000"/>
              <a:t>1</a:t>
            </a:r>
            <a:r>
              <a:rPr lang="en-US"/>
              <a:t>)</a:t>
            </a:r>
          </a:p>
        </p:txBody>
      </p:sp>
      <p:sp>
        <p:nvSpPr>
          <p:cNvPr id="11273" name="Rectangle 9"/>
          <p:cNvSpPr>
            <a:spLocks noChangeArrowheads="1"/>
          </p:cNvSpPr>
          <p:nvPr/>
        </p:nvSpPr>
        <p:spPr bwMode="auto">
          <a:xfrm>
            <a:off x="898525" y="3851275"/>
            <a:ext cx="34575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>
              <a:defRPr/>
            </a:pPr>
            <a:r>
              <a:rPr lang="en-US" i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Line</a:t>
            </a:r>
            <a:r>
              <a:rPr lang="en-US"/>
              <a:t> - a sequence of points</a:t>
            </a:r>
          </a:p>
        </p:txBody>
      </p:sp>
      <p:sp>
        <p:nvSpPr>
          <p:cNvPr id="13322" name="Oval 10"/>
          <p:cNvSpPr>
            <a:spLocks noChangeArrowheads="1"/>
          </p:cNvSpPr>
          <p:nvPr/>
        </p:nvSpPr>
        <p:spPr bwMode="auto">
          <a:xfrm>
            <a:off x="6935788" y="4284663"/>
            <a:ext cx="73025" cy="73025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23" name="Oval 11"/>
          <p:cNvSpPr>
            <a:spLocks noChangeArrowheads="1"/>
          </p:cNvSpPr>
          <p:nvPr/>
        </p:nvSpPr>
        <p:spPr bwMode="auto">
          <a:xfrm>
            <a:off x="6427788" y="3929063"/>
            <a:ext cx="73025" cy="73025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24" name="Oval 12"/>
          <p:cNvSpPr>
            <a:spLocks noChangeArrowheads="1"/>
          </p:cNvSpPr>
          <p:nvPr/>
        </p:nvSpPr>
        <p:spPr bwMode="auto">
          <a:xfrm>
            <a:off x="5665788" y="4281488"/>
            <a:ext cx="73025" cy="73025"/>
          </a:xfrm>
          <a:prstGeom prst="ellipse">
            <a:avLst/>
          </a:prstGeom>
          <a:solidFill>
            <a:schemeClr val="accent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25" name="Oval 13"/>
          <p:cNvSpPr>
            <a:spLocks noChangeArrowheads="1"/>
          </p:cNvSpPr>
          <p:nvPr/>
        </p:nvSpPr>
        <p:spPr bwMode="auto">
          <a:xfrm>
            <a:off x="7491413" y="3903663"/>
            <a:ext cx="73025" cy="73025"/>
          </a:xfrm>
          <a:prstGeom prst="ellipse">
            <a:avLst/>
          </a:prstGeom>
          <a:solidFill>
            <a:schemeClr val="accent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26" name="Line 14"/>
          <p:cNvSpPr>
            <a:spLocks noChangeShapeType="1"/>
          </p:cNvSpPr>
          <p:nvPr/>
        </p:nvSpPr>
        <p:spPr bwMode="auto">
          <a:xfrm>
            <a:off x="5715000" y="4384675"/>
            <a:ext cx="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79" name="Rectangle 15"/>
          <p:cNvSpPr>
            <a:spLocks noChangeArrowheads="1"/>
          </p:cNvSpPr>
          <p:nvPr/>
        </p:nvSpPr>
        <p:spPr bwMode="auto">
          <a:xfrm>
            <a:off x="949325" y="5159375"/>
            <a:ext cx="38369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>
              <a:defRPr/>
            </a:pPr>
            <a:r>
              <a:rPr lang="en-US" i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Polygon</a:t>
            </a:r>
            <a:r>
              <a:rPr lang="en-US"/>
              <a:t> - a closed set of lines</a:t>
            </a:r>
          </a:p>
        </p:txBody>
      </p:sp>
      <p:sp>
        <p:nvSpPr>
          <p:cNvPr id="13328" name="Line 16"/>
          <p:cNvSpPr>
            <a:spLocks noChangeShapeType="1"/>
          </p:cNvSpPr>
          <p:nvPr/>
        </p:nvSpPr>
        <p:spPr bwMode="auto">
          <a:xfrm>
            <a:off x="5588000" y="5081588"/>
            <a:ext cx="0" cy="836612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29" name="Line 17"/>
          <p:cNvSpPr>
            <a:spLocks noChangeShapeType="1"/>
          </p:cNvSpPr>
          <p:nvPr/>
        </p:nvSpPr>
        <p:spPr bwMode="auto">
          <a:xfrm>
            <a:off x="5589588" y="5918200"/>
            <a:ext cx="823912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30" name="Line 18"/>
          <p:cNvSpPr>
            <a:spLocks noChangeShapeType="1"/>
          </p:cNvSpPr>
          <p:nvPr/>
        </p:nvSpPr>
        <p:spPr bwMode="auto">
          <a:xfrm>
            <a:off x="5589588" y="5080000"/>
            <a:ext cx="798512" cy="0"/>
          </a:xfrm>
          <a:prstGeom prst="line">
            <a:avLst/>
          </a:prstGeom>
          <a:noFill/>
          <a:ln w="12700">
            <a:solidFill>
              <a:srgbClr val="008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31" name="Line 19"/>
          <p:cNvSpPr>
            <a:spLocks noChangeShapeType="1"/>
          </p:cNvSpPr>
          <p:nvPr/>
        </p:nvSpPr>
        <p:spPr bwMode="auto">
          <a:xfrm>
            <a:off x="6391275" y="5076825"/>
            <a:ext cx="747713" cy="392113"/>
          </a:xfrm>
          <a:prstGeom prst="line">
            <a:avLst/>
          </a:prstGeom>
          <a:noFill/>
          <a:ln w="12700">
            <a:solidFill>
              <a:srgbClr val="008000"/>
            </a:solidFill>
            <a:round/>
            <a:headEnd type="none" w="sm" len="sm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32" name="Line 20"/>
          <p:cNvSpPr>
            <a:spLocks noChangeShapeType="1"/>
          </p:cNvSpPr>
          <p:nvPr/>
        </p:nvSpPr>
        <p:spPr bwMode="auto">
          <a:xfrm flipV="1">
            <a:off x="6397625" y="5472113"/>
            <a:ext cx="722313" cy="442912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 type="triangle" w="med" len="med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33" name="Text Box 21"/>
          <p:cNvSpPr txBox="1">
            <a:spLocks noChangeArrowheads="1"/>
          </p:cNvSpPr>
          <p:nvPr/>
        </p:nvSpPr>
        <p:spPr bwMode="auto">
          <a:xfrm>
            <a:off x="5318125" y="4202113"/>
            <a:ext cx="84455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/>
              <a:t>Node</a:t>
            </a:r>
          </a:p>
        </p:txBody>
      </p:sp>
      <p:sp>
        <p:nvSpPr>
          <p:cNvPr id="13334" name="Text Box 22"/>
          <p:cNvSpPr txBox="1">
            <a:spLocks noChangeArrowheads="1"/>
          </p:cNvSpPr>
          <p:nvPr/>
        </p:nvSpPr>
        <p:spPr bwMode="auto">
          <a:xfrm>
            <a:off x="6118225" y="3478213"/>
            <a:ext cx="944563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/>
              <a:t>vertex</a:t>
            </a:r>
          </a:p>
        </p:txBody>
      </p:sp>
      <p:sp>
        <p:nvSpPr>
          <p:cNvPr id="13335" name="Text Box 23"/>
          <p:cNvSpPr txBox="1">
            <a:spLocks noChangeArrowheads="1"/>
          </p:cNvSpPr>
          <p:nvPr/>
        </p:nvSpPr>
        <p:spPr bwMode="auto">
          <a:xfrm>
            <a:off x="868363" y="1854200"/>
            <a:ext cx="429895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>
                <a:solidFill>
                  <a:schemeClr val="accent2"/>
                </a:solidFill>
              </a:rPr>
              <a:t>Vector</a:t>
            </a:r>
            <a:r>
              <a:rPr lang="en-US"/>
              <a:t> data are defined spatially: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Office\Templates\Blank Presentation.pot</Template>
  <TotalTime>773</TotalTime>
  <Words>1177</Words>
  <Application>Microsoft Office PowerPoint</Application>
  <PresentationFormat>On-screen Show (4:3)</PresentationFormat>
  <Paragraphs>296</Paragraphs>
  <Slides>49</Slides>
  <Notes>36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49</vt:i4>
      </vt:variant>
    </vt:vector>
  </HeadingPairs>
  <TitlesOfParts>
    <vt:vector size="52" baseType="lpstr">
      <vt:lpstr>Blank Presentation</vt:lpstr>
      <vt:lpstr>Document</vt:lpstr>
      <vt:lpstr>VISIO</vt:lpstr>
      <vt:lpstr>GIS in Water Resources: Lecture 1</vt:lpstr>
      <vt:lpstr>Six Basic Course Elements</vt:lpstr>
      <vt:lpstr>Our Classroom</vt:lpstr>
      <vt:lpstr>University Without Walls</vt:lpstr>
      <vt:lpstr>Learning Styles</vt:lpstr>
      <vt:lpstr>GIS in Water Resources: Lecture 1</vt:lpstr>
      <vt:lpstr>Geographic Data Model</vt:lpstr>
      <vt:lpstr>Slide 8</vt:lpstr>
      <vt:lpstr>Spatial Data: Vector format</vt:lpstr>
      <vt:lpstr>Themes or Data Layers</vt:lpstr>
      <vt:lpstr>Kissimmee watershed, Florida</vt:lpstr>
      <vt:lpstr>Attributes of a Selected Feature</vt:lpstr>
      <vt:lpstr>Raster and Vector Data</vt:lpstr>
      <vt:lpstr>Slide 14</vt:lpstr>
      <vt:lpstr>How do we combine these data?</vt:lpstr>
      <vt:lpstr>An integrated  raster-vector  database</vt:lpstr>
      <vt:lpstr>GIS in Water Resources: Lecture 1</vt:lpstr>
      <vt:lpstr>Linking Geographic Information Systems and Water Resources</vt:lpstr>
      <vt:lpstr>Point Water Observations Time Series</vt:lpstr>
      <vt:lpstr>Slide 20</vt:lpstr>
      <vt:lpstr>A Key Challenge</vt:lpstr>
      <vt:lpstr>CUAHSI Member Institutions</vt:lpstr>
      <vt:lpstr>Hydrologic Information System Goals</vt:lpstr>
      <vt:lpstr>This is Enabled by WaterML </vt:lpstr>
      <vt:lpstr>The CUAHSI Data Catalog Integrates </vt:lpstr>
      <vt:lpstr>Three Basic Internet Components: Catalog, Server, User Linked by HTML  </vt:lpstr>
      <vt:lpstr>CUAHSI HIS Components Linked by WaterML</vt:lpstr>
      <vt:lpstr>Organize Water Data Into “Themes”  </vt:lpstr>
      <vt:lpstr>Slide 29</vt:lpstr>
      <vt:lpstr>Arc Hydro: GIS for Water Resources</vt:lpstr>
      <vt:lpstr>Arc Hydro — Hydrography</vt:lpstr>
      <vt:lpstr>Arc Hydro — Hydrology</vt:lpstr>
      <vt:lpstr>Integrating Data Inventory using a Behavioral Model</vt:lpstr>
      <vt:lpstr>Slide 34</vt:lpstr>
      <vt:lpstr>Slide 35</vt:lpstr>
      <vt:lpstr>Slide 36</vt:lpstr>
      <vt:lpstr>Slide 37</vt:lpstr>
      <vt:lpstr>Slide 38</vt:lpstr>
      <vt:lpstr>Slide 39</vt:lpstr>
      <vt:lpstr>GIS in Water Resources: Lecture 1</vt:lpstr>
      <vt:lpstr>Origin of Geographic Coordinates</vt:lpstr>
      <vt:lpstr>Latitude and Longitude</vt:lpstr>
      <vt:lpstr>Latitude and Longitude  in North America</vt:lpstr>
      <vt:lpstr>Map Projection</vt:lpstr>
      <vt:lpstr>Earth to Globe to Map</vt:lpstr>
      <vt:lpstr>Coordinate Systems</vt:lpstr>
      <vt:lpstr>Summary (1)</vt:lpstr>
      <vt:lpstr>Summary (2)</vt:lpstr>
      <vt:lpstr>Summary (3)</vt:lpstr>
    </vt:vector>
  </TitlesOfParts>
  <Company>CRWR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maidment</dc:creator>
  <cp:lastModifiedBy>David Maidment</cp:lastModifiedBy>
  <cp:revision>98</cp:revision>
  <cp:lastPrinted>1998-08-27T15:04:43Z</cp:lastPrinted>
  <dcterms:created xsi:type="dcterms:W3CDTF">1998-06-30T21:37:06Z</dcterms:created>
  <dcterms:modified xsi:type="dcterms:W3CDTF">2010-08-26T14:10:45Z</dcterms:modified>
</cp:coreProperties>
</file>