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80" r:id="rId2"/>
    <p:sldId id="328" r:id="rId3"/>
    <p:sldId id="342" r:id="rId4"/>
    <p:sldId id="305" r:id="rId5"/>
    <p:sldId id="277" r:id="rId6"/>
    <p:sldId id="304" r:id="rId7"/>
    <p:sldId id="261" r:id="rId8"/>
    <p:sldId id="258" r:id="rId9"/>
    <p:sldId id="303" r:id="rId10"/>
    <p:sldId id="302" r:id="rId11"/>
    <p:sldId id="308" r:id="rId12"/>
    <p:sldId id="260" r:id="rId13"/>
    <p:sldId id="271" r:id="rId14"/>
    <p:sldId id="263" r:id="rId15"/>
    <p:sldId id="262" r:id="rId16"/>
    <p:sldId id="264" r:id="rId17"/>
    <p:sldId id="265" r:id="rId18"/>
    <p:sldId id="266" r:id="rId19"/>
    <p:sldId id="270" r:id="rId20"/>
    <p:sldId id="316" r:id="rId21"/>
    <p:sldId id="272" r:id="rId22"/>
    <p:sldId id="273" r:id="rId23"/>
    <p:sldId id="274" r:id="rId24"/>
    <p:sldId id="327" r:id="rId25"/>
    <p:sldId id="276" r:id="rId26"/>
    <p:sldId id="278" r:id="rId27"/>
    <p:sldId id="317" r:id="rId28"/>
    <p:sldId id="329" r:id="rId29"/>
    <p:sldId id="330" r:id="rId30"/>
    <p:sldId id="331" r:id="rId31"/>
    <p:sldId id="332" r:id="rId32"/>
    <p:sldId id="343" r:id="rId33"/>
    <p:sldId id="344" r:id="rId34"/>
    <p:sldId id="345" r:id="rId35"/>
    <p:sldId id="346" r:id="rId36"/>
    <p:sldId id="350" r:id="rId37"/>
    <p:sldId id="352" r:id="rId38"/>
    <p:sldId id="351" r:id="rId39"/>
    <p:sldId id="354" r:id="rId40"/>
    <p:sldId id="347" r:id="rId41"/>
    <p:sldId id="348" r:id="rId42"/>
    <p:sldId id="349" r:id="rId43"/>
    <p:sldId id="337" r:id="rId44"/>
    <p:sldId id="319" r:id="rId45"/>
    <p:sldId id="324" r:id="rId46"/>
    <p:sldId id="279" r:id="rId47"/>
    <p:sldId id="282" r:id="rId48"/>
    <p:sldId id="292" r:id="rId49"/>
    <p:sldId id="291" r:id="rId50"/>
    <p:sldId id="284" r:id="rId51"/>
    <p:sldId id="297" r:id="rId52"/>
    <p:sldId id="298" r:id="rId53"/>
    <p:sldId id="283" r:id="rId54"/>
    <p:sldId id="295" r:id="rId55"/>
    <p:sldId id="296" r:id="rId56"/>
    <p:sldId id="341" r:id="rId57"/>
    <p:sldId id="311" r:id="rId58"/>
    <p:sldId id="338" r:id="rId59"/>
    <p:sldId id="339" r:id="rId60"/>
    <p:sldId id="340" r:id="rId61"/>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5" autoAdjust="0"/>
    <p:restoredTop sz="94595" autoAdjust="0"/>
  </p:normalViewPr>
  <p:slideViewPr>
    <p:cSldViewPr>
      <p:cViewPr>
        <p:scale>
          <a:sx n="50" d="100"/>
          <a:sy n="50" d="100"/>
        </p:scale>
        <p:origin x="-1590"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5632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5632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5632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AC9772C1-8350-4F90-B6B6-30B690A61D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3584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3584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8A1F77AD-3028-439E-A10A-A897A7E99E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2F0EB68-44F6-4FCC-A77F-ED0DACA8B9F9}"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4808C3D-62E6-4443-9EBA-2938B78CB361}" type="slidenum">
              <a:rPr lang="en-US" smtClean="0"/>
              <a:pPr/>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0FC7A15-2C1E-44E5-B964-E75585CDA757}"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9044062-8653-4D3E-91EB-12F961E9E318}" type="slidenum">
              <a:rPr lang="en-US" smtClean="0"/>
              <a:pPr/>
              <a:t>13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BC0D44-93FE-46A3-BBF1-FC53691784B2}"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1F6468-1446-4C00-A105-0433722FF780}" type="slidenum">
              <a:rPr lang="en-US" smtClean="0"/>
              <a:pPr/>
              <a:t>15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DBFB4FB-5C1E-4A5C-9EE4-3EB6936C968C}" type="slidenum">
              <a:rPr lang="en-US" smtClean="0"/>
              <a:pPr/>
              <a:t>16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68C66BD-6C51-4B3D-8DB4-CE91F2349062}"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AB9CEF5-AE43-471D-97E6-20BADA873C88}" type="slidenum">
              <a:rPr lang="en-US" smtClean="0"/>
              <a:pPr/>
              <a:t>18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73F44A-2666-49E1-9D0B-A88A8D259B56}" type="slidenum">
              <a:rPr lang="en-US" smtClean="0"/>
              <a:pPr/>
              <a:t>19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F901955-3A91-44C9-A417-F1D0AB582219}"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0C691A-AD3F-4DA5-99CB-7A06502567DD}" type="slidenum">
              <a:rPr lang="en-US" smtClean="0"/>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32523D-F4A0-4E0F-A3E3-038CCBF540EE}" type="slidenum">
              <a:rPr lang="en-US" smtClean="0"/>
              <a:pPr/>
              <a:t>21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E612562-4EDD-4995-A6AF-E8F9330ADECD}" type="slidenum">
              <a:rPr lang="en-US" smtClean="0"/>
              <a:pPr/>
              <a:t>22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EF38A73-9030-45DC-97DF-BC41CCF4DB57}" type="slidenum">
              <a:rPr lang="en-US" smtClean="0"/>
              <a:pPr/>
              <a:t>23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97557D5-5566-4744-A831-6AADA9348A04}" type="slidenum">
              <a:rPr lang="en-US" smtClean="0"/>
              <a:pPr/>
              <a:t>24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6393E6-5035-4D0E-B286-99D7CBCE6DB0}"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E5B079E-614B-477C-87FD-B4C0BFEC947E}" type="slidenum">
              <a:rPr lang="en-US" smtClean="0"/>
              <a:pPr/>
              <a:t>26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46DA57-43D1-443E-9441-388CFE97505C}" type="slidenum">
              <a:rPr lang="en-US" smtClean="0"/>
              <a:pPr/>
              <a:t>27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DA837E4-1255-4935-A0E9-E4E00CF799B8}" type="slidenum">
              <a:rPr lang="en-US" smtClean="0"/>
              <a:pPr/>
              <a:t>40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AFAC2AF-8B6C-40AD-A084-12A111B0B0DF}" type="slidenum">
              <a:rPr lang="en-US" smtClean="0"/>
              <a:pPr/>
              <a:t>41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9271B3E-6B1B-4D4E-9085-CFAA5D5CDEC2}" type="slidenum">
              <a:rPr lang="en-US" smtClean="0"/>
              <a:pPr/>
              <a:t>42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8855B2D-382A-4D92-8C2D-089996A0384E}"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19A8A8-F9A1-4C57-B88D-9DA38F56EDC6}" type="slidenum">
              <a:rPr lang="en-US" smtClean="0"/>
              <a:pPr/>
              <a:t>44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4661BE7-6E38-4DE6-B145-BB2E5495CA4E}" type="slidenum">
              <a:rPr lang="en-US" smtClean="0"/>
              <a:pPr/>
              <a:t>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4E9E05C-B61D-49E7-8E19-AF96AFF95BC5}" type="slidenum">
              <a:rPr lang="en-US" smtClean="0"/>
              <a:pPr/>
              <a:t>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908FF42-AE00-412C-A224-900557CE8D0E}" type="slidenum">
              <a:rPr lang="en-US" smtClean="0"/>
              <a:pPr/>
              <a:t>47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F0859C-07FC-46D7-AE3B-948144CDF1FE}" type="slidenum">
              <a:rPr lang="en-US" smtClean="0"/>
              <a:pPr/>
              <a:t>48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4F8EBA-F064-4834-BE71-05240A4A4E81}" type="slidenum">
              <a:rPr lang="en-US" smtClean="0"/>
              <a:pPr/>
              <a:t>49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0FCC4C2-4F11-43CA-B0AE-C61E84744C0F}" type="slidenum">
              <a:rPr lang="en-US" smtClean="0"/>
              <a:pPr/>
              <a:t>50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3BA6E4C-CA17-4ECE-A9F9-4A7308434849}" type="slidenum">
              <a:rPr lang="en-US" smtClean="0"/>
              <a:pPr/>
              <a:t>51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00C9BD3-5356-4DCF-A96D-19B5DADC4C9C}" type="slidenum">
              <a:rPr lang="en-US" smtClean="0"/>
              <a:pPr/>
              <a:t>52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5D6078C-617B-4748-9868-C5314FE42005}" type="slidenum">
              <a:rPr lang="en-US" smtClean="0"/>
              <a:pPr/>
              <a:t>53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9FCA61F-E51C-438D-822B-4A38D50F3090}"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C36BFCF-F064-4233-95C2-3EB90D5195BF}" type="slidenum">
              <a:rPr lang="en-US" smtClean="0"/>
              <a:pPr/>
              <a:t>54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D13F48F-B6D8-4231-BC70-2A73E6B0CE77}" type="slidenum">
              <a:rPr lang="en-US" smtClean="0"/>
              <a:pPr/>
              <a:t>55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D602689-E594-4013-A252-40674E1B2949}" type="slidenum">
              <a:rPr lang="en-US" smtClean="0"/>
              <a:pPr/>
              <a:t>57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F7ADC8A-1926-4C3B-AA82-4057B457F0A3}" type="slidenum">
              <a:rPr lang="en-US" smtClean="0"/>
              <a:pPr/>
              <a:t>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CA65D7B-1B13-4877-9E67-7E34684C1BF4}"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88F90D6-21A9-4E41-B85A-BB773C41B10D}" type="slidenum">
              <a:rPr lang="en-US" smtClean="0"/>
              <a:pPr/>
              <a:t>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DFEFEA2-121A-493D-90E6-7F9F6A5F3600}" type="slidenum">
              <a:rPr lang="en-US" smtClean="0"/>
              <a:pPr/>
              <a:t>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0A3B3F-8112-4D08-83C7-A1E70A9F546C}" type="slidenum">
              <a:rPr lang="en-US" smtClean="0"/>
              <a:pPr/>
              <a:t>10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9100E-5F86-4A5D-83D3-335E77474D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F1202-53E3-40CF-A828-63DED22F51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6F3A17-DBF5-496A-BB89-481AEADC8B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AFE34-EB36-4E17-A5B1-97DEA7ECE2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9EF15-781B-44C2-A12D-C09931A1FE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5686D-6F3B-4AC1-854C-3E662F1751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E8CBD8-BFA9-488D-BED3-4A5430189C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9060FD-AE79-4DED-90AA-710902EA8D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44251C-F1AD-4CC8-B8C5-2796C5C74F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251B67-48FD-46D7-8C17-701C94DE8F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48DE2-F64E-4E3A-99E1-263EA63FF6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93319C-0D4E-49EA-AE78-1730CB86EB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E3A616-615A-4405-B9D8-EECC57D655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sri.com/library/brochures/pdfs/arcgi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ampus.esri.com/" TargetMode="External"/><Relationship Id="rId5" Type="http://schemas.openxmlformats.org/officeDocument/2006/relationships/hyperlink" Target="http://www.esri.com/library/brochures/pdfs/spatialanalystbro.pdf" TargetMode="External"/><Relationship Id="rId4" Type="http://schemas.openxmlformats.org/officeDocument/2006/relationships/hyperlink" Target="http://www.esri.com/library/brochures/pdfs/arcgis-desktop.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mailto:jhines2@unl.edu" TargetMode="External"/><Relationship Id="rId4" Type="http://schemas.openxmlformats.org/officeDocument/2006/relationships/hyperlink" Target="mailto:paul.rew@usu.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sri.com/software/arcgis/arcgisonline/index.html" TargetMode="External"/><Relationship Id="rId2" Type="http://schemas.openxmlformats.org/officeDocument/2006/relationships/hyperlink" Target="http://www.argis.com/" TargetMode="External"/><Relationship Id="rId1" Type="http://schemas.openxmlformats.org/officeDocument/2006/relationships/slideLayout" Target="../slideLayouts/slideLayout2.xml"/><Relationship Id="rId4" Type="http://schemas.openxmlformats.org/officeDocument/2006/relationships/hyperlink" Target="http://www.esri.com/software/arcgis/arcgisonline/demo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9.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2.png"/><Relationship Id="rId5" Type="http://schemas.openxmlformats.org/officeDocument/2006/relationships/image" Target="../media/image31.png"/><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43.png"/><Relationship Id="rId12" Type="http://schemas.openxmlformats.org/officeDocument/2006/relationships/image" Target="../media/image38.png"/><Relationship Id="rId2" Type="http://schemas.openxmlformats.org/officeDocument/2006/relationships/image" Target="../media/image32.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0.png"/><Relationship Id="rId5" Type="http://schemas.openxmlformats.org/officeDocument/2006/relationships/image" Target="../media/image46.png"/><Relationship Id="rId15" Type="http://schemas.openxmlformats.org/officeDocument/2006/relationships/image" Target="../media/image48.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41.png"/><Relationship Id="rId14"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35.png"/><Relationship Id="rId4" Type="http://schemas.openxmlformats.org/officeDocument/2006/relationships/image" Target="../media/image51.png"/><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arcgis.co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earth.googl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srcRect/>
          <a:stretch>
            <a:fillRect/>
          </a:stretch>
        </p:blipFill>
        <p:spPr bwMode="auto">
          <a:xfrm>
            <a:off x="6096000" y="2286000"/>
            <a:ext cx="2765911" cy="3076575"/>
          </a:xfrm>
          <a:prstGeom prst="rect">
            <a:avLst/>
          </a:prstGeom>
          <a:noFill/>
          <a:ln w="9525">
            <a:noFill/>
            <a:miter lim="800000"/>
            <a:headEnd/>
            <a:tailEnd/>
          </a:ln>
          <a:effectLst/>
        </p:spPr>
      </p:pic>
      <p:sp>
        <p:nvSpPr>
          <p:cNvPr id="4098" name="Rectangle 2"/>
          <p:cNvSpPr>
            <a:spLocks noGrp="1" noChangeArrowheads="1"/>
          </p:cNvSpPr>
          <p:nvPr>
            <p:ph type="title"/>
          </p:nvPr>
        </p:nvSpPr>
        <p:spPr>
          <a:xfrm>
            <a:off x="685800" y="304800"/>
            <a:ext cx="7772400" cy="1143000"/>
          </a:xfrm>
        </p:spPr>
        <p:txBody>
          <a:bodyPr/>
          <a:lstStyle/>
          <a:p>
            <a:pPr eaLnBrk="1" hangingPunct="1"/>
            <a:r>
              <a:rPr lang="en-US" dirty="0" smtClean="0"/>
              <a:t>Introduction to </a:t>
            </a:r>
            <a:r>
              <a:rPr lang="en-US" dirty="0" err="1" smtClean="0"/>
              <a:t>ArcGIS</a:t>
            </a:r>
            <a:r>
              <a:rPr lang="en-US" dirty="0" smtClean="0"/>
              <a:t> </a:t>
            </a:r>
            <a:r>
              <a:rPr lang="en-US" dirty="0" smtClean="0"/>
              <a:t>Software</a:t>
            </a:r>
          </a:p>
        </p:txBody>
      </p:sp>
      <p:pic>
        <p:nvPicPr>
          <p:cNvPr id="93185" name="Picture 1"/>
          <p:cNvPicPr>
            <a:picLocks noChangeAspect="1" noChangeArrowheads="1"/>
          </p:cNvPicPr>
          <p:nvPr/>
        </p:nvPicPr>
        <p:blipFill>
          <a:blip r:embed="rId4"/>
          <a:srcRect/>
          <a:stretch>
            <a:fillRect/>
          </a:stretch>
        </p:blipFill>
        <p:spPr bwMode="auto">
          <a:xfrm>
            <a:off x="914400" y="1447800"/>
            <a:ext cx="3352800" cy="4204496"/>
          </a:xfrm>
          <a:prstGeom prst="rect">
            <a:avLst/>
          </a:prstGeom>
          <a:noFill/>
          <a:ln w="9525">
            <a:solidFill>
              <a:schemeClr val="accent1"/>
            </a:solidFill>
            <a:miter lim="800000"/>
            <a:headEnd/>
            <a:tailEnd/>
          </a:ln>
          <a:effectLst/>
        </p:spPr>
      </p:pic>
      <p:pic>
        <p:nvPicPr>
          <p:cNvPr id="93187" name="Picture 3"/>
          <p:cNvPicPr>
            <a:picLocks noChangeAspect="1" noChangeArrowheads="1"/>
          </p:cNvPicPr>
          <p:nvPr/>
        </p:nvPicPr>
        <p:blipFill>
          <a:blip r:embed="rId5"/>
          <a:srcRect/>
          <a:stretch>
            <a:fillRect/>
          </a:stretch>
        </p:blipFill>
        <p:spPr bwMode="auto">
          <a:xfrm>
            <a:off x="2667000" y="2438400"/>
            <a:ext cx="3168302" cy="405765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algn="r" eaLnBrk="1" hangingPunct="1"/>
            <a:r>
              <a:rPr lang="en-US" b="1" smtClean="0">
                <a:latin typeface="Comic Sans MS" pitchFamily="66" charset="0"/>
              </a:rPr>
              <a:t>Storing Data</a:t>
            </a:r>
          </a:p>
        </p:txBody>
      </p:sp>
      <p:sp>
        <p:nvSpPr>
          <p:cNvPr id="12291" name="Rectangle 3"/>
          <p:cNvSpPr>
            <a:spLocks noGrp="1" noChangeArrowheads="1"/>
          </p:cNvSpPr>
          <p:nvPr>
            <p:ph type="body" idx="1"/>
          </p:nvPr>
        </p:nvSpPr>
        <p:spPr>
          <a:xfrm>
            <a:off x="609600" y="914400"/>
            <a:ext cx="7772400" cy="5638800"/>
          </a:xfrm>
        </p:spPr>
        <p:txBody>
          <a:bodyPr/>
          <a:lstStyle/>
          <a:p>
            <a:pPr eaLnBrk="1" hangingPunct="1">
              <a:lnSpc>
                <a:spcPct val="90000"/>
              </a:lnSpc>
            </a:pPr>
            <a:r>
              <a:rPr lang="en-US" sz="2400" b="1" smtClean="0">
                <a:latin typeface="Comic Sans MS" pitchFamily="66" charset="0"/>
              </a:rPr>
              <a:t>Coverages and Shapefiles</a:t>
            </a:r>
          </a:p>
          <a:p>
            <a:pPr lvl="1" eaLnBrk="1" hangingPunct="1">
              <a:lnSpc>
                <a:spcPct val="90000"/>
              </a:lnSpc>
            </a:pPr>
            <a:r>
              <a:rPr lang="en-US" sz="2400" smtClean="0">
                <a:latin typeface="Comic Sans MS" pitchFamily="66" charset="0"/>
              </a:rPr>
              <a:t>Coverages are stored partially in their own folder (</a:t>
            </a:r>
            <a:r>
              <a:rPr lang="en-US" sz="2400" smtClean="0">
                <a:solidFill>
                  <a:srgbClr val="FF0000"/>
                </a:solidFill>
                <a:latin typeface="Comic Sans MS" pitchFamily="66" charset="0"/>
              </a:rPr>
              <a:t>ARC</a:t>
            </a:r>
            <a:r>
              <a:rPr lang="en-US" sz="2400" smtClean="0">
                <a:latin typeface="Comic Sans MS" pitchFamily="66" charset="0"/>
              </a:rPr>
              <a:t>) and partially in the common </a:t>
            </a:r>
            <a:r>
              <a:rPr lang="en-US" sz="2400" smtClean="0">
                <a:solidFill>
                  <a:srgbClr val="FF0000"/>
                </a:solidFill>
                <a:latin typeface="Comic Sans MS" pitchFamily="66" charset="0"/>
              </a:rPr>
              <a:t>INFO </a:t>
            </a:r>
            <a:r>
              <a:rPr lang="en-US" sz="2400" smtClean="0">
                <a:latin typeface="Comic Sans MS" pitchFamily="66" charset="0"/>
              </a:rPr>
              <a:t>folder. Shapefiles are stored in three to five files (with extensions .shp, .shx, .dbf, .sbx and .sbn).</a:t>
            </a:r>
          </a:p>
          <a:p>
            <a:pPr lvl="1" eaLnBrk="1" hangingPunct="1">
              <a:lnSpc>
                <a:spcPct val="90000"/>
              </a:lnSpc>
            </a:pPr>
            <a:r>
              <a:rPr lang="en-US" sz="2400" smtClean="0">
                <a:latin typeface="Comic Sans MS" pitchFamily="66" charset="0"/>
              </a:rPr>
              <a:t>Coverages store common boundaries between polygons only once, to avoid redundancy. Shapefiles store all the geometry of each polygon regardless of redundancy.</a:t>
            </a:r>
          </a:p>
          <a:p>
            <a:pPr lvl="1" eaLnBrk="1" hangingPunct="1">
              <a:lnSpc>
                <a:spcPct val="90000"/>
              </a:lnSpc>
            </a:pPr>
            <a:r>
              <a:rPr lang="en-US" sz="2400" smtClean="0">
                <a:latin typeface="Comic Sans MS" pitchFamily="66" charset="0"/>
              </a:rPr>
              <a:t>Coverage features are single lines or single polygons. Shapefiles allow features to have multiple, disconnected, intersecting and overlapping components.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74800" y="595313"/>
            <a:ext cx="7170738" cy="638175"/>
          </a:xfrm>
        </p:spPr>
        <p:txBody>
          <a:bodyPr/>
          <a:lstStyle/>
          <a:p>
            <a:pPr eaLnBrk="1" hangingPunct="1"/>
            <a:r>
              <a:rPr lang="en-US" b="1" smtClean="0"/>
              <a:t>Geodatabase and Feature Dataset</a:t>
            </a:r>
          </a:p>
        </p:txBody>
      </p:sp>
      <p:sp>
        <p:nvSpPr>
          <p:cNvPr id="13315" name="Rectangle 3"/>
          <p:cNvSpPr>
            <a:spLocks noChangeArrowheads="1"/>
          </p:cNvSpPr>
          <p:nvPr/>
        </p:nvSpPr>
        <p:spPr bwMode="auto">
          <a:xfrm>
            <a:off x="1801813" y="1546225"/>
            <a:ext cx="6934200" cy="2133600"/>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accent2"/>
              </a:buClr>
              <a:buFont typeface="Arial" pitchFamily="34" charset="0"/>
              <a:buChar char="•"/>
            </a:pPr>
            <a:r>
              <a:rPr kumimoji="1" lang="en-US" dirty="0" smtClean="0">
                <a:latin typeface="Comic Sans MS" pitchFamily="66" charset="0"/>
              </a:rPr>
              <a:t>A </a:t>
            </a:r>
            <a:r>
              <a:rPr kumimoji="1" lang="en-US" b="1" dirty="0" err="1">
                <a:solidFill>
                  <a:srgbClr val="FF0000"/>
                </a:solidFill>
                <a:latin typeface="Comic Sans MS" pitchFamily="66" charset="0"/>
              </a:rPr>
              <a:t>geodatabase</a:t>
            </a:r>
            <a:r>
              <a:rPr kumimoji="1" lang="en-US" dirty="0">
                <a:latin typeface="Comic Sans MS" pitchFamily="66" charset="0"/>
              </a:rPr>
              <a:t> is a </a:t>
            </a:r>
            <a:r>
              <a:rPr kumimoji="1" lang="en-US" i="1" dirty="0">
                <a:latin typeface="Comic Sans MS" pitchFamily="66" charset="0"/>
              </a:rPr>
              <a:t>relational database</a:t>
            </a:r>
            <a:r>
              <a:rPr kumimoji="1" lang="en-US" dirty="0">
                <a:latin typeface="Comic Sans MS" pitchFamily="66" charset="0"/>
              </a:rPr>
              <a:t> that stores </a:t>
            </a:r>
            <a:r>
              <a:rPr kumimoji="1" lang="en-US" i="1" dirty="0">
                <a:latin typeface="Comic Sans MS" pitchFamily="66" charset="0"/>
              </a:rPr>
              <a:t>geographic information</a:t>
            </a:r>
            <a:r>
              <a:rPr kumimoji="1" lang="en-US" dirty="0">
                <a:latin typeface="Comic Sans MS" pitchFamily="66" charset="0"/>
              </a:rPr>
              <a:t>.</a:t>
            </a:r>
          </a:p>
          <a:p>
            <a:pPr marL="342900" indent="-342900" eaLnBrk="0" hangingPunct="0">
              <a:lnSpc>
                <a:spcPct val="150000"/>
              </a:lnSpc>
              <a:spcBef>
                <a:spcPct val="20000"/>
              </a:spcBef>
              <a:buClr>
                <a:schemeClr val="accent2"/>
              </a:buClr>
              <a:buFont typeface="Arial" pitchFamily="34" charset="0"/>
              <a:buChar char="•"/>
            </a:pPr>
            <a:r>
              <a:rPr kumimoji="1" lang="en-US" dirty="0">
                <a:latin typeface="Comic Sans MS" pitchFamily="66" charset="0"/>
              </a:rPr>
              <a:t>A </a:t>
            </a:r>
            <a:r>
              <a:rPr kumimoji="1" lang="en-US" b="1" dirty="0">
                <a:solidFill>
                  <a:srgbClr val="FF0000"/>
                </a:solidFill>
                <a:latin typeface="Comic Sans MS" pitchFamily="66" charset="0"/>
              </a:rPr>
              <a:t>feature dataset</a:t>
            </a:r>
            <a:r>
              <a:rPr kumimoji="1" lang="en-US" dirty="0">
                <a:latin typeface="Comic Sans MS" pitchFamily="66" charset="0"/>
              </a:rPr>
              <a:t> is a collection of feature classes that share the same </a:t>
            </a:r>
            <a:r>
              <a:rPr kumimoji="1" lang="en-US" i="1" dirty="0">
                <a:latin typeface="Comic Sans MS" pitchFamily="66" charset="0"/>
              </a:rPr>
              <a:t>spatial reference frame</a:t>
            </a:r>
            <a:r>
              <a:rPr kumimoji="1" lang="en-US" dirty="0">
                <a:latin typeface="Comic Sans MS" pitchFamily="66" charset="0"/>
              </a:rPr>
              <a:t>.</a:t>
            </a:r>
          </a:p>
        </p:txBody>
      </p:sp>
      <p:pic>
        <p:nvPicPr>
          <p:cNvPr id="13316" name="Picture 4" descr="ArcCatalog Tree"/>
          <p:cNvPicPr>
            <a:picLocks noChangeAspect="1" noChangeArrowheads="1"/>
          </p:cNvPicPr>
          <p:nvPr/>
        </p:nvPicPr>
        <p:blipFill>
          <a:blip r:embed="rId3" cstate="print"/>
          <a:srcRect/>
          <a:stretch>
            <a:fillRect/>
          </a:stretch>
        </p:blipFill>
        <p:spPr bwMode="auto">
          <a:xfrm>
            <a:off x="4419600" y="4572000"/>
            <a:ext cx="2895600" cy="154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1"/>
          <p:cNvSpPr>
            <a:spLocks noChangeArrowheads="1"/>
          </p:cNvSpPr>
          <p:nvPr/>
        </p:nvSpPr>
        <p:spPr bwMode="auto">
          <a:xfrm>
            <a:off x="6248400" y="3429000"/>
            <a:ext cx="762000" cy="2590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4339" name="Rectangle 2"/>
          <p:cNvSpPr>
            <a:spLocks noGrp="1" noChangeArrowheads="1"/>
          </p:cNvSpPr>
          <p:nvPr>
            <p:ph type="title"/>
          </p:nvPr>
        </p:nvSpPr>
        <p:spPr/>
        <p:txBody>
          <a:bodyPr/>
          <a:lstStyle/>
          <a:p>
            <a:pPr eaLnBrk="1" hangingPunct="1"/>
            <a:r>
              <a:rPr lang="en-US" smtClean="0"/>
              <a:t>Geodatabase model</a:t>
            </a:r>
          </a:p>
        </p:txBody>
      </p:sp>
      <p:sp>
        <p:nvSpPr>
          <p:cNvPr id="14340" name="Rectangle 3"/>
          <p:cNvSpPr>
            <a:spLocks noGrp="1" noChangeArrowheads="1"/>
          </p:cNvSpPr>
          <p:nvPr>
            <p:ph type="body" idx="1"/>
          </p:nvPr>
        </p:nvSpPr>
        <p:spPr>
          <a:xfrm>
            <a:off x="304800" y="1905000"/>
            <a:ext cx="6477000" cy="4114800"/>
          </a:xfrm>
        </p:spPr>
        <p:txBody>
          <a:bodyPr/>
          <a:lstStyle/>
          <a:p>
            <a:pPr eaLnBrk="1" hangingPunct="1"/>
            <a:r>
              <a:rPr lang="en-US" sz="2800" smtClean="0"/>
              <a:t>Stores geographic coordinates as one attribute (shape) in a relational database table</a:t>
            </a:r>
          </a:p>
          <a:p>
            <a:pPr eaLnBrk="1" hangingPunct="1"/>
            <a:r>
              <a:rPr lang="en-US" sz="2800" smtClean="0"/>
              <a:t>Uses </a:t>
            </a:r>
            <a:r>
              <a:rPr lang="en-US" sz="2800" smtClean="0">
                <a:solidFill>
                  <a:srgbClr val="FF3300"/>
                </a:solidFill>
              </a:rPr>
              <a:t>MS Access</a:t>
            </a:r>
            <a:r>
              <a:rPr lang="en-US" sz="2800" smtClean="0"/>
              <a:t> for “Personal Geodatabase” (single user)</a:t>
            </a:r>
          </a:p>
          <a:p>
            <a:pPr eaLnBrk="1" hangingPunct="1"/>
            <a:r>
              <a:rPr lang="en-US" sz="2800" smtClean="0"/>
              <a:t>Uses Oracle, SQL/Server, dB2 or other </a:t>
            </a:r>
            <a:r>
              <a:rPr lang="en-US" sz="2800" smtClean="0">
                <a:solidFill>
                  <a:srgbClr val="FF3300"/>
                </a:solidFill>
              </a:rPr>
              <a:t>commercial relational databases</a:t>
            </a:r>
            <a:r>
              <a:rPr lang="en-US" sz="2800" smtClean="0"/>
              <a:t> for “Enterprise Geodatabases” (many simultaneous users)</a:t>
            </a:r>
          </a:p>
          <a:p>
            <a:pPr eaLnBrk="1" hangingPunct="1"/>
            <a:r>
              <a:rPr lang="en-US" sz="2800" smtClean="0"/>
              <a:t>Uses files in “</a:t>
            </a:r>
            <a:r>
              <a:rPr lang="en-US" sz="2800" smtClean="0">
                <a:solidFill>
                  <a:srgbClr val="FF0000"/>
                </a:solidFill>
              </a:rPr>
              <a:t>File Geodatabase</a:t>
            </a:r>
            <a:r>
              <a:rPr lang="en-US" sz="2800" smtClean="0"/>
              <a:t>”</a:t>
            </a:r>
          </a:p>
        </p:txBody>
      </p:sp>
      <p:grpSp>
        <p:nvGrpSpPr>
          <p:cNvPr id="14341" name="Group 4"/>
          <p:cNvGrpSpPr>
            <a:grpSpLocks/>
          </p:cNvGrpSpPr>
          <p:nvPr/>
        </p:nvGrpSpPr>
        <p:grpSpPr bwMode="auto">
          <a:xfrm>
            <a:off x="6172200" y="2667000"/>
            <a:ext cx="762000" cy="685800"/>
            <a:chOff x="240" y="1056"/>
            <a:chExt cx="528" cy="528"/>
          </a:xfrm>
        </p:grpSpPr>
        <p:sp>
          <p:nvSpPr>
            <p:cNvPr id="14351" name="Line 5"/>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4352" name="Line 6"/>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4353" name="Line 7"/>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4354" name="Line 8"/>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4355" name="Oval 9"/>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6" name="Oval 10"/>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7" name="Oval 11"/>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58" name="Oval 12"/>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4342" name="Group 13"/>
          <p:cNvGrpSpPr>
            <a:grpSpLocks/>
          </p:cNvGrpSpPr>
          <p:nvPr/>
        </p:nvGrpSpPr>
        <p:grpSpPr bwMode="auto">
          <a:xfrm>
            <a:off x="6248400" y="3429000"/>
            <a:ext cx="2157413" cy="2590800"/>
            <a:chOff x="4694" y="1056"/>
            <a:chExt cx="591" cy="672"/>
          </a:xfrm>
        </p:grpSpPr>
        <p:sp>
          <p:nvSpPr>
            <p:cNvPr id="14344" name="Rectangle 14"/>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4345" name="Line 15"/>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4346" name="Line 16"/>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4347" name="Line 17"/>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4348" name="Line 18"/>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4349" name="Line 19"/>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4350" name="Line 20"/>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4343" name="Text Box 23"/>
          <p:cNvSpPr txBox="1">
            <a:spLocks noChangeArrowheads="1"/>
          </p:cNvSpPr>
          <p:nvPr/>
        </p:nvSpPr>
        <p:spPr bwMode="auto">
          <a:xfrm>
            <a:off x="6248400" y="3478213"/>
            <a:ext cx="804863" cy="396875"/>
          </a:xfrm>
          <a:prstGeom prst="rect">
            <a:avLst/>
          </a:prstGeom>
          <a:noFill/>
          <a:ln w="9525">
            <a:noFill/>
            <a:miter lim="800000"/>
            <a:headEnd/>
            <a:tailEnd/>
          </a:ln>
        </p:spPr>
        <p:txBody>
          <a:bodyPr wrap="none">
            <a:spAutoFit/>
          </a:bodyPr>
          <a:lstStyle/>
          <a:p>
            <a:pPr algn="ctr"/>
            <a:r>
              <a:rPr lang="en-US" sz="2000"/>
              <a:t>Shape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81013"/>
            <a:ext cx="7772400" cy="638175"/>
          </a:xfrm>
        </p:spPr>
        <p:txBody>
          <a:bodyPr/>
          <a:lstStyle/>
          <a:p>
            <a:pPr eaLnBrk="1" hangingPunct="1"/>
            <a:r>
              <a:rPr lang="en-US" smtClean="0"/>
              <a:t>ArcGIS Geodatabase</a:t>
            </a:r>
          </a:p>
        </p:txBody>
      </p:sp>
      <p:grpSp>
        <p:nvGrpSpPr>
          <p:cNvPr id="15363" name="Group 3"/>
          <p:cNvGrpSpPr>
            <a:grpSpLocks/>
          </p:cNvGrpSpPr>
          <p:nvPr/>
        </p:nvGrpSpPr>
        <p:grpSpPr bwMode="auto">
          <a:xfrm>
            <a:off x="381000" y="1168400"/>
            <a:ext cx="8382000" cy="5384800"/>
            <a:chOff x="240" y="736"/>
            <a:chExt cx="5280" cy="3392"/>
          </a:xfrm>
        </p:grpSpPr>
        <p:pic>
          <p:nvPicPr>
            <p:cNvPr id="15364" name="Picture 4" descr="workspace"/>
            <p:cNvPicPr>
              <a:picLocks noChangeAspect="1" noChangeArrowheads="1"/>
            </p:cNvPicPr>
            <p:nvPr/>
          </p:nvPicPr>
          <p:blipFill>
            <a:blip r:embed="rId3" cstate="print"/>
            <a:srcRect/>
            <a:stretch>
              <a:fillRect/>
            </a:stretch>
          </p:blipFill>
          <p:spPr bwMode="auto">
            <a:xfrm>
              <a:off x="240" y="864"/>
              <a:ext cx="2399" cy="3072"/>
            </a:xfrm>
            <a:prstGeom prst="rect">
              <a:avLst/>
            </a:prstGeom>
            <a:noFill/>
            <a:ln w="9525">
              <a:noFill/>
              <a:miter lim="800000"/>
              <a:headEnd/>
              <a:tailEnd/>
            </a:ln>
          </p:spPr>
        </p:pic>
        <p:sp>
          <p:nvSpPr>
            <p:cNvPr id="15365" name="Text Box 5"/>
            <p:cNvSpPr txBox="1">
              <a:spLocks noChangeArrowheads="1"/>
            </p:cNvSpPr>
            <p:nvPr/>
          </p:nvSpPr>
          <p:spPr bwMode="auto">
            <a:xfrm>
              <a:off x="2400" y="1104"/>
              <a:ext cx="1096" cy="288"/>
            </a:xfrm>
            <a:prstGeom prst="rect">
              <a:avLst/>
            </a:prstGeom>
            <a:noFill/>
            <a:ln w="9525">
              <a:noFill/>
              <a:miter lim="800000"/>
              <a:headEnd/>
              <a:tailEnd/>
            </a:ln>
          </p:spPr>
          <p:txBody>
            <a:bodyPr wrap="none">
              <a:spAutoFit/>
            </a:bodyPr>
            <a:lstStyle/>
            <a:p>
              <a:r>
                <a:rPr lang="en-US">
                  <a:solidFill>
                    <a:srgbClr val="FF3300"/>
                  </a:solidFill>
                </a:rPr>
                <a:t>Geodatabase</a:t>
              </a:r>
            </a:p>
          </p:txBody>
        </p:sp>
        <p:sp>
          <p:nvSpPr>
            <p:cNvPr id="15366" name="Line 6"/>
            <p:cNvSpPr>
              <a:spLocks noChangeShapeType="1"/>
            </p:cNvSpPr>
            <p:nvPr/>
          </p:nvSpPr>
          <p:spPr bwMode="auto">
            <a:xfrm flipH="1" flipV="1">
              <a:off x="1344" y="1152"/>
              <a:ext cx="1008" cy="96"/>
            </a:xfrm>
            <a:prstGeom prst="line">
              <a:avLst/>
            </a:prstGeom>
            <a:noFill/>
            <a:ln w="9525">
              <a:solidFill>
                <a:schemeClr val="tx1"/>
              </a:solidFill>
              <a:round/>
              <a:headEnd/>
              <a:tailEnd type="triangle" w="med" len="med"/>
            </a:ln>
          </p:spPr>
          <p:txBody>
            <a:bodyPr/>
            <a:lstStyle/>
            <a:p>
              <a:endParaRPr lang="en-US"/>
            </a:p>
          </p:txBody>
        </p:sp>
        <p:sp>
          <p:nvSpPr>
            <p:cNvPr id="15367" name="Text Box 7"/>
            <p:cNvSpPr txBox="1">
              <a:spLocks noChangeArrowheads="1"/>
            </p:cNvSpPr>
            <p:nvPr/>
          </p:nvSpPr>
          <p:spPr bwMode="auto">
            <a:xfrm>
              <a:off x="2400" y="1392"/>
              <a:ext cx="1314" cy="288"/>
            </a:xfrm>
            <a:prstGeom prst="rect">
              <a:avLst/>
            </a:prstGeom>
            <a:noFill/>
            <a:ln w="9525">
              <a:noFill/>
              <a:miter lim="800000"/>
              <a:headEnd/>
              <a:tailEnd/>
            </a:ln>
          </p:spPr>
          <p:txBody>
            <a:bodyPr wrap="none">
              <a:spAutoFit/>
            </a:bodyPr>
            <a:lstStyle/>
            <a:p>
              <a:r>
                <a:rPr lang="en-US">
                  <a:solidFill>
                    <a:srgbClr val="FF3300"/>
                  </a:solidFill>
                </a:rPr>
                <a:t>Feature Dataset</a:t>
              </a:r>
            </a:p>
          </p:txBody>
        </p:sp>
        <p:sp>
          <p:nvSpPr>
            <p:cNvPr id="15368" name="Line 8"/>
            <p:cNvSpPr>
              <a:spLocks noChangeShapeType="1"/>
            </p:cNvSpPr>
            <p:nvPr/>
          </p:nvSpPr>
          <p:spPr bwMode="auto">
            <a:xfrm flipH="1">
              <a:off x="912" y="1536"/>
              <a:ext cx="1488" cy="96"/>
            </a:xfrm>
            <a:prstGeom prst="line">
              <a:avLst/>
            </a:prstGeom>
            <a:noFill/>
            <a:ln w="9525">
              <a:solidFill>
                <a:schemeClr val="tx1"/>
              </a:solidFill>
              <a:round/>
              <a:headEnd/>
              <a:tailEnd type="triangle" w="med" len="med"/>
            </a:ln>
          </p:spPr>
          <p:txBody>
            <a:bodyPr/>
            <a:lstStyle/>
            <a:p>
              <a:endParaRPr lang="en-US"/>
            </a:p>
          </p:txBody>
        </p:sp>
        <p:sp>
          <p:nvSpPr>
            <p:cNvPr id="15369" name="Text Box 9"/>
            <p:cNvSpPr txBox="1">
              <a:spLocks noChangeArrowheads="1"/>
            </p:cNvSpPr>
            <p:nvPr/>
          </p:nvSpPr>
          <p:spPr bwMode="auto">
            <a:xfrm>
              <a:off x="2397" y="1680"/>
              <a:ext cx="1198" cy="288"/>
            </a:xfrm>
            <a:prstGeom prst="rect">
              <a:avLst/>
            </a:prstGeom>
            <a:noFill/>
            <a:ln w="9525">
              <a:noFill/>
              <a:miter lim="800000"/>
              <a:headEnd/>
              <a:tailEnd/>
            </a:ln>
          </p:spPr>
          <p:txBody>
            <a:bodyPr wrap="none">
              <a:spAutoFit/>
            </a:bodyPr>
            <a:lstStyle/>
            <a:p>
              <a:r>
                <a:rPr lang="en-US" i="1">
                  <a:solidFill>
                    <a:srgbClr val="FF3300"/>
                  </a:solidFill>
                </a:rPr>
                <a:t>Feature Class</a:t>
              </a:r>
            </a:p>
          </p:txBody>
        </p:sp>
        <p:sp>
          <p:nvSpPr>
            <p:cNvPr id="15370" name="Text Box 10"/>
            <p:cNvSpPr txBox="1">
              <a:spLocks noChangeArrowheads="1"/>
            </p:cNvSpPr>
            <p:nvPr/>
          </p:nvSpPr>
          <p:spPr bwMode="auto">
            <a:xfrm>
              <a:off x="2400" y="2064"/>
              <a:ext cx="973" cy="518"/>
            </a:xfrm>
            <a:prstGeom prst="rect">
              <a:avLst/>
            </a:prstGeom>
            <a:noFill/>
            <a:ln w="9525">
              <a:noFill/>
              <a:miter lim="800000"/>
              <a:headEnd/>
              <a:tailEnd/>
            </a:ln>
          </p:spPr>
          <p:txBody>
            <a:bodyPr wrap="none">
              <a:spAutoFit/>
            </a:bodyPr>
            <a:lstStyle/>
            <a:p>
              <a:pPr algn="ctr"/>
              <a:r>
                <a:rPr lang="en-US" i="1">
                  <a:solidFill>
                    <a:srgbClr val="FF3300"/>
                  </a:solidFill>
                </a:rPr>
                <a:t>Geometric </a:t>
              </a:r>
            </a:p>
            <a:p>
              <a:pPr algn="ctr"/>
              <a:r>
                <a:rPr lang="en-US" i="1">
                  <a:solidFill>
                    <a:srgbClr val="FF3300"/>
                  </a:solidFill>
                </a:rPr>
                <a:t>Network</a:t>
              </a:r>
            </a:p>
          </p:txBody>
        </p:sp>
        <p:sp>
          <p:nvSpPr>
            <p:cNvPr id="15371" name="Line 11"/>
            <p:cNvSpPr>
              <a:spLocks noChangeShapeType="1"/>
            </p:cNvSpPr>
            <p:nvPr/>
          </p:nvSpPr>
          <p:spPr bwMode="auto">
            <a:xfrm flipH="1">
              <a:off x="1920" y="2400"/>
              <a:ext cx="576" cy="0"/>
            </a:xfrm>
            <a:prstGeom prst="line">
              <a:avLst/>
            </a:prstGeom>
            <a:noFill/>
            <a:ln w="9525">
              <a:solidFill>
                <a:schemeClr val="tx1"/>
              </a:solidFill>
              <a:round/>
              <a:headEnd/>
              <a:tailEnd type="triangle" w="med" len="med"/>
            </a:ln>
          </p:spPr>
          <p:txBody>
            <a:bodyPr/>
            <a:lstStyle/>
            <a:p>
              <a:endParaRPr lang="en-US"/>
            </a:p>
          </p:txBody>
        </p:sp>
        <p:sp>
          <p:nvSpPr>
            <p:cNvPr id="15372" name="Text Box 12"/>
            <p:cNvSpPr txBox="1">
              <a:spLocks noChangeArrowheads="1"/>
            </p:cNvSpPr>
            <p:nvPr/>
          </p:nvSpPr>
          <p:spPr bwMode="auto">
            <a:xfrm>
              <a:off x="2400" y="3120"/>
              <a:ext cx="1102" cy="288"/>
            </a:xfrm>
            <a:prstGeom prst="rect">
              <a:avLst/>
            </a:prstGeom>
            <a:noFill/>
            <a:ln w="9525">
              <a:noFill/>
              <a:miter lim="800000"/>
              <a:headEnd/>
              <a:tailEnd/>
            </a:ln>
          </p:spPr>
          <p:txBody>
            <a:bodyPr wrap="none">
              <a:spAutoFit/>
            </a:bodyPr>
            <a:lstStyle/>
            <a:p>
              <a:r>
                <a:rPr lang="en-US" i="1">
                  <a:solidFill>
                    <a:srgbClr val="FF3300"/>
                  </a:solidFill>
                </a:rPr>
                <a:t>Object Class</a:t>
              </a:r>
            </a:p>
          </p:txBody>
        </p:sp>
        <p:sp>
          <p:nvSpPr>
            <p:cNvPr id="15373" name="Text Box 13"/>
            <p:cNvSpPr txBox="1">
              <a:spLocks noChangeArrowheads="1"/>
            </p:cNvSpPr>
            <p:nvPr/>
          </p:nvSpPr>
          <p:spPr bwMode="auto">
            <a:xfrm>
              <a:off x="2400" y="2832"/>
              <a:ext cx="1085" cy="288"/>
            </a:xfrm>
            <a:prstGeom prst="rect">
              <a:avLst/>
            </a:prstGeom>
            <a:noFill/>
            <a:ln w="9525">
              <a:noFill/>
              <a:miter lim="800000"/>
              <a:headEnd/>
              <a:tailEnd/>
            </a:ln>
          </p:spPr>
          <p:txBody>
            <a:bodyPr wrap="none">
              <a:spAutoFit/>
            </a:bodyPr>
            <a:lstStyle/>
            <a:p>
              <a:r>
                <a:rPr lang="en-US">
                  <a:solidFill>
                    <a:srgbClr val="FF3300"/>
                  </a:solidFill>
                </a:rPr>
                <a:t>Relationship</a:t>
              </a:r>
            </a:p>
          </p:txBody>
        </p:sp>
        <p:sp>
          <p:nvSpPr>
            <p:cNvPr id="15374" name="Line 14"/>
            <p:cNvSpPr>
              <a:spLocks noChangeShapeType="1"/>
            </p:cNvSpPr>
            <p:nvPr/>
          </p:nvSpPr>
          <p:spPr bwMode="auto">
            <a:xfrm flipH="1">
              <a:off x="1920" y="3264"/>
              <a:ext cx="476" cy="4"/>
            </a:xfrm>
            <a:prstGeom prst="line">
              <a:avLst/>
            </a:prstGeom>
            <a:noFill/>
            <a:ln w="9525">
              <a:solidFill>
                <a:schemeClr val="tx1"/>
              </a:solidFill>
              <a:round/>
              <a:headEnd/>
              <a:tailEnd type="triangle" w="med" len="med"/>
            </a:ln>
          </p:spPr>
          <p:txBody>
            <a:bodyPr/>
            <a:lstStyle/>
            <a:p>
              <a:endParaRPr lang="en-US"/>
            </a:p>
          </p:txBody>
        </p:sp>
        <p:pic>
          <p:nvPicPr>
            <p:cNvPr id="15375" name="Picture 15" descr="glossary4"/>
            <p:cNvPicPr>
              <a:picLocks noChangeAspect="1" noChangeArrowheads="1"/>
            </p:cNvPicPr>
            <p:nvPr/>
          </p:nvPicPr>
          <p:blipFill>
            <a:blip r:embed="rId4" cstate="print"/>
            <a:srcRect/>
            <a:stretch>
              <a:fillRect/>
            </a:stretch>
          </p:blipFill>
          <p:spPr bwMode="auto">
            <a:xfrm>
              <a:off x="2976" y="3504"/>
              <a:ext cx="2544" cy="624"/>
            </a:xfrm>
            <a:prstGeom prst="rect">
              <a:avLst/>
            </a:prstGeom>
            <a:noFill/>
            <a:ln w="9525">
              <a:noFill/>
              <a:miter lim="800000"/>
              <a:headEnd/>
              <a:tailEnd/>
            </a:ln>
          </p:spPr>
        </p:pic>
        <p:sp>
          <p:nvSpPr>
            <p:cNvPr id="15376" name="Line 16"/>
            <p:cNvSpPr>
              <a:spLocks noChangeShapeType="1"/>
            </p:cNvSpPr>
            <p:nvPr/>
          </p:nvSpPr>
          <p:spPr bwMode="auto">
            <a:xfrm>
              <a:off x="3456" y="3264"/>
              <a:ext cx="624" cy="192"/>
            </a:xfrm>
            <a:prstGeom prst="line">
              <a:avLst/>
            </a:prstGeom>
            <a:noFill/>
            <a:ln w="9525">
              <a:solidFill>
                <a:schemeClr val="tx1"/>
              </a:solidFill>
              <a:round/>
              <a:headEnd/>
              <a:tailEnd type="triangle" w="med" len="med"/>
            </a:ln>
          </p:spPr>
          <p:txBody>
            <a:bodyPr/>
            <a:lstStyle/>
            <a:p>
              <a:endParaRPr lang="en-US"/>
            </a:p>
          </p:txBody>
        </p:sp>
        <p:sp>
          <p:nvSpPr>
            <p:cNvPr id="15377" name="Line 17"/>
            <p:cNvSpPr>
              <a:spLocks noChangeShapeType="1"/>
            </p:cNvSpPr>
            <p:nvPr/>
          </p:nvSpPr>
          <p:spPr bwMode="auto">
            <a:xfrm>
              <a:off x="3360" y="2400"/>
              <a:ext cx="528" cy="0"/>
            </a:xfrm>
            <a:prstGeom prst="line">
              <a:avLst/>
            </a:prstGeom>
            <a:noFill/>
            <a:ln w="9525">
              <a:solidFill>
                <a:schemeClr val="tx1"/>
              </a:solidFill>
              <a:round/>
              <a:headEnd/>
              <a:tailEnd type="triangle" w="med" len="med"/>
            </a:ln>
          </p:spPr>
          <p:txBody>
            <a:bodyPr/>
            <a:lstStyle/>
            <a:p>
              <a:endParaRPr lang="en-US"/>
            </a:p>
          </p:txBody>
        </p:sp>
        <p:sp>
          <p:nvSpPr>
            <p:cNvPr id="15378" name="Line 18"/>
            <p:cNvSpPr>
              <a:spLocks noChangeShapeType="1"/>
            </p:cNvSpPr>
            <p:nvPr/>
          </p:nvSpPr>
          <p:spPr bwMode="auto">
            <a:xfrm flipV="1">
              <a:off x="3552" y="1776"/>
              <a:ext cx="480" cy="48"/>
            </a:xfrm>
            <a:prstGeom prst="line">
              <a:avLst/>
            </a:prstGeom>
            <a:noFill/>
            <a:ln w="9525">
              <a:solidFill>
                <a:schemeClr val="tx1"/>
              </a:solidFill>
              <a:round/>
              <a:headEnd/>
              <a:tailEnd type="triangle" w="med" len="med"/>
            </a:ln>
          </p:spPr>
          <p:txBody>
            <a:bodyPr/>
            <a:lstStyle/>
            <a:p>
              <a:endParaRPr lang="en-US"/>
            </a:p>
          </p:txBody>
        </p:sp>
        <p:pic>
          <p:nvPicPr>
            <p:cNvPr id="15379" name="Picture 19" descr="glossary5"/>
            <p:cNvPicPr>
              <a:picLocks noChangeAspect="1" noChangeArrowheads="1"/>
            </p:cNvPicPr>
            <p:nvPr/>
          </p:nvPicPr>
          <p:blipFill>
            <a:blip r:embed="rId5" cstate="print"/>
            <a:srcRect/>
            <a:stretch>
              <a:fillRect/>
            </a:stretch>
          </p:blipFill>
          <p:spPr bwMode="auto">
            <a:xfrm>
              <a:off x="3936" y="2008"/>
              <a:ext cx="1536" cy="1208"/>
            </a:xfrm>
            <a:prstGeom prst="rect">
              <a:avLst/>
            </a:prstGeom>
            <a:noFill/>
            <a:ln w="9525">
              <a:solidFill>
                <a:schemeClr val="tx1"/>
              </a:solidFill>
              <a:miter lim="800000"/>
              <a:headEnd/>
              <a:tailEnd/>
            </a:ln>
          </p:spPr>
        </p:pic>
        <p:pic>
          <p:nvPicPr>
            <p:cNvPr id="15380" name="Picture 20" descr="glossary4"/>
            <p:cNvPicPr>
              <a:picLocks noChangeAspect="1" noChangeArrowheads="1"/>
            </p:cNvPicPr>
            <p:nvPr/>
          </p:nvPicPr>
          <p:blipFill>
            <a:blip r:embed="rId6" cstate="print"/>
            <a:srcRect/>
            <a:stretch>
              <a:fillRect/>
            </a:stretch>
          </p:blipFill>
          <p:spPr bwMode="auto">
            <a:xfrm>
              <a:off x="4080" y="736"/>
              <a:ext cx="1344" cy="1136"/>
            </a:xfrm>
            <a:prstGeom prst="rect">
              <a:avLst/>
            </a:prstGeom>
            <a:noFill/>
            <a:ln w="9525">
              <a:solidFill>
                <a:schemeClr val="tx1"/>
              </a:solidFill>
              <a:miter lim="800000"/>
              <a:headEnd/>
              <a:tailEnd/>
            </a:ln>
          </p:spPr>
        </p:pic>
        <p:sp>
          <p:nvSpPr>
            <p:cNvPr id="15381" name="Text Box 21"/>
            <p:cNvSpPr txBox="1">
              <a:spLocks noChangeArrowheads="1"/>
            </p:cNvSpPr>
            <p:nvPr/>
          </p:nvSpPr>
          <p:spPr bwMode="auto">
            <a:xfrm>
              <a:off x="2400" y="816"/>
              <a:ext cx="979" cy="288"/>
            </a:xfrm>
            <a:prstGeom prst="rect">
              <a:avLst/>
            </a:prstGeom>
            <a:noFill/>
            <a:ln w="9525">
              <a:noFill/>
              <a:miter lim="800000"/>
              <a:headEnd/>
              <a:tailEnd/>
            </a:ln>
          </p:spPr>
          <p:txBody>
            <a:bodyPr wrap="none">
              <a:spAutoFit/>
            </a:bodyPr>
            <a:lstStyle/>
            <a:p>
              <a:r>
                <a:rPr lang="en-US">
                  <a:solidFill>
                    <a:srgbClr val="FF3300"/>
                  </a:solidFill>
                </a:rPr>
                <a:t>Workspace</a:t>
              </a:r>
            </a:p>
          </p:txBody>
        </p:sp>
        <p:sp>
          <p:nvSpPr>
            <p:cNvPr id="15382" name="Line 22"/>
            <p:cNvSpPr>
              <a:spLocks noChangeShapeType="1"/>
            </p:cNvSpPr>
            <p:nvPr/>
          </p:nvSpPr>
          <p:spPr bwMode="auto">
            <a:xfrm flipH="1" flipV="1">
              <a:off x="864" y="960"/>
              <a:ext cx="1584" cy="0"/>
            </a:xfrm>
            <a:prstGeom prst="line">
              <a:avLst/>
            </a:prstGeom>
            <a:noFill/>
            <a:ln w="9525">
              <a:solidFill>
                <a:schemeClr val="tx1"/>
              </a:solidFill>
              <a:round/>
              <a:headEnd/>
              <a:tailEnd type="triangle" w="med" len="med"/>
            </a:ln>
          </p:spPr>
          <p:txBody>
            <a:bodyPr/>
            <a:lstStyle/>
            <a:p>
              <a:endParaRPr lang="en-US"/>
            </a:p>
          </p:txBody>
        </p:sp>
        <p:sp>
          <p:nvSpPr>
            <p:cNvPr id="15383" name="Rectangle 23"/>
            <p:cNvSpPr>
              <a:spLocks noChangeArrowheads="1"/>
            </p:cNvSpPr>
            <p:nvPr/>
          </p:nvSpPr>
          <p:spPr bwMode="auto">
            <a:xfrm>
              <a:off x="480" y="768"/>
              <a:ext cx="240" cy="12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384" name="Line 24"/>
            <p:cNvSpPr>
              <a:spLocks noChangeShapeType="1"/>
            </p:cNvSpPr>
            <p:nvPr/>
          </p:nvSpPr>
          <p:spPr bwMode="auto">
            <a:xfrm flipH="1">
              <a:off x="864" y="2976"/>
              <a:ext cx="1536" cy="96"/>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Object Class</a:t>
            </a:r>
          </a:p>
        </p:txBody>
      </p:sp>
      <p:sp>
        <p:nvSpPr>
          <p:cNvPr id="16387" name="Rectangle 3"/>
          <p:cNvSpPr>
            <a:spLocks noGrp="1" noChangeArrowheads="1"/>
          </p:cNvSpPr>
          <p:nvPr>
            <p:ph type="body" idx="1"/>
          </p:nvPr>
        </p:nvSpPr>
        <p:spPr>
          <a:xfrm>
            <a:off x="2109788" y="1624013"/>
            <a:ext cx="5984875" cy="2108200"/>
          </a:xfrm>
        </p:spPr>
        <p:txBody>
          <a:bodyPr/>
          <a:lstStyle/>
          <a:p>
            <a:pPr eaLnBrk="1" hangingPunct="1"/>
            <a:r>
              <a:rPr lang="en-US" smtClean="0"/>
              <a:t>An </a:t>
            </a:r>
            <a:r>
              <a:rPr lang="en-US" b="1" smtClean="0">
                <a:solidFill>
                  <a:srgbClr val="FF0000"/>
                </a:solidFill>
              </a:rPr>
              <a:t>object class</a:t>
            </a:r>
            <a:r>
              <a:rPr lang="en-US" smtClean="0"/>
              <a:t> is a collection of </a:t>
            </a:r>
            <a:r>
              <a:rPr lang="en-US" i="1" smtClean="0"/>
              <a:t>objects</a:t>
            </a:r>
            <a:r>
              <a:rPr lang="en-US" smtClean="0"/>
              <a:t> in </a:t>
            </a:r>
            <a:r>
              <a:rPr lang="en-US" i="1" smtClean="0"/>
              <a:t>tabular format</a:t>
            </a:r>
            <a:r>
              <a:rPr lang="en-US" smtClean="0"/>
              <a:t> that have the same behavior and the same attributes.</a:t>
            </a:r>
          </a:p>
        </p:txBody>
      </p:sp>
      <p:pic>
        <p:nvPicPr>
          <p:cNvPr id="16388" name="Picture 4" descr="Theme Related Table"/>
          <p:cNvPicPr>
            <a:picLocks noChangeAspect="1" noChangeArrowheads="1"/>
          </p:cNvPicPr>
          <p:nvPr/>
        </p:nvPicPr>
        <p:blipFill>
          <a:blip r:embed="rId3" cstate="print"/>
          <a:srcRect/>
          <a:stretch>
            <a:fillRect/>
          </a:stretch>
        </p:blipFill>
        <p:spPr bwMode="auto">
          <a:xfrm>
            <a:off x="2516188" y="3806825"/>
            <a:ext cx="5548312" cy="1870075"/>
          </a:xfrm>
          <a:prstGeom prst="rect">
            <a:avLst/>
          </a:prstGeom>
          <a:noFill/>
          <a:ln w="9525">
            <a:noFill/>
            <a:miter lim="800000"/>
            <a:headEnd/>
            <a:tailEnd/>
          </a:ln>
        </p:spPr>
      </p:pic>
      <p:sp>
        <p:nvSpPr>
          <p:cNvPr id="16389" name="Text Box 5"/>
          <p:cNvSpPr txBox="1">
            <a:spLocks noChangeArrowheads="1"/>
          </p:cNvSpPr>
          <p:nvPr/>
        </p:nvSpPr>
        <p:spPr bwMode="auto">
          <a:xfrm>
            <a:off x="609600" y="5791200"/>
            <a:ext cx="7935913" cy="822325"/>
          </a:xfrm>
          <a:prstGeom prst="rect">
            <a:avLst/>
          </a:prstGeom>
          <a:noFill/>
          <a:ln w="9525">
            <a:noFill/>
            <a:miter lim="800000"/>
            <a:headEnd/>
            <a:tailEnd/>
          </a:ln>
        </p:spPr>
        <p:txBody>
          <a:bodyPr wrap="none">
            <a:spAutoFit/>
          </a:bodyPr>
          <a:lstStyle/>
          <a:p>
            <a:r>
              <a:rPr lang="en-US"/>
              <a:t>An object class is a table that has a unique identifier (</a:t>
            </a:r>
            <a:r>
              <a:rPr lang="en-US">
                <a:solidFill>
                  <a:srgbClr val="FF3300"/>
                </a:solidFill>
              </a:rPr>
              <a:t>ObjectID</a:t>
            </a:r>
            <a:r>
              <a:rPr lang="en-US"/>
              <a:t>)</a:t>
            </a:r>
          </a:p>
          <a:p>
            <a:r>
              <a:rPr lang="en-US"/>
              <a:t>for each record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t>Feature Class</a:t>
            </a:r>
          </a:p>
        </p:txBody>
      </p:sp>
      <p:sp>
        <p:nvSpPr>
          <p:cNvPr id="17411" name="Rectangle 3"/>
          <p:cNvSpPr>
            <a:spLocks noGrp="1" noChangeArrowheads="1"/>
          </p:cNvSpPr>
          <p:nvPr>
            <p:ph type="body" idx="1"/>
          </p:nvPr>
        </p:nvSpPr>
        <p:spPr>
          <a:xfrm>
            <a:off x="1295400" y="1868488"/>
            <a:ext cx="3024188" cy="2663825"/>
          </a:xfrm>
        </p:spPr>
        <p:txBody>
          <a:bodyPr/>
          <a:lstStyle/>
          <a:p>
            <a:pPr eaLnBrk="1" hangingPunct="1">
              <a:lnSpc>
                <a:spcPct val="90000"/>
              </a:lnSpc>
            </a:pPr>
            <a:r>
              <a:rPr lang="en-US" sz="2800" smtClean="0"/>
              <a:t>A </a:t>
            </a:r>
            <a:r>
              <a:rPr lang="en-US" sz="2800" b="1" smtClean="0">
                <a:solidFill>
                  <a:srgbClr val="FF0000"/>
                </a:solidFill>
              </a:rPr>
              <a:t>feature class</a:t>
            </a:r>
            <a:r>
              <a:rPr lang="en-US" sz="2800" smtClean="0"/>
              <a:t> is a collection of </a:t>
            </a:r>
            <a:r>
              <a:rPr lang="en-US" sz="2800" i="1" smtClean="0"/>
              <a:t>geographic objects</a:t>
            </a:r>
            <a:r>
              <a:rPr lang="en-US" sz="2800" smtClean="0"/>
              <a:t> in </a:t>
            </a:r>
            <a:r>
              <a:rPr lang="en-US" sz="2800" i="1" smtClean="0"/>
              <a:t>tabular format</a:t>
            </a:r>
            <a:r>
              <a:rPr lang="en-US" sz="2800" smtClean="0"/>
              <a:t> that have the same behavior and the same attributes.</a:t>
            </a:r>
          </a:p>
        </p:txBody>
      </p:sp>
      <p:grpSp>
        <p:nvGrpSpPr>
          <p:cNvPr id="17412" name="Group 4"/>
          <p:cNvGrpSpPr>
            <a:grpSpLocks/>
          </p:cNvGrpSpPr>
          <p:nvPr/>
        </p:nvGrpSpPr>
        <p:grpSpPr bwMode="auto">
          <a:xfrm>
            <a:off x="4773613" y="1557338"/>
            <a:ext cx="3962400" cy="4552950"/>
            <a:chOff x="432" y="1376"/>
            <a:chExt cx="2351" cy="2580"/>
          </a:xfrm>
        </p:grpSpPr>
        <p:pic>
          <p:nvPicPr>
            <p:cNvPr id="17414" name="Picture 5" descr="theme map"/>
            <p:cNvPicPr>
              <a:picLocks noChangeAspect="1" noChangeArrowheads="1"/>
            </p:cNvPicPr>
            <p:nvPr/>
          </p:nvPicPr>
          <p:blipFill>
            <a:blip r:embed="rId3" cstate="print"/>
            <a:srcRect/>
            <a:stretch>
              <a:fillRect/>
            </a:stretch>
          </p:blipFill>
          <p:spPr bwMode="auto">
            <a:xfrm>
              <a:off x="432" y="1376"/>
              <a:ext cx="2326" cy="1729"/>
            </a:xfrm>
            <a:prstGeom prst="rect">
              <a:avLst/>
            </a:prstGeom>
            <a:noFill/>
            <a:ln w="9525">
              <a:noFill/>
              <a:miter lim="800000"/>
              <a:headEnd/>
              <a:tailEnd/>
            </a:ln>
          </p:spPr>
        </p:pic>
        <p:pic>
          <p:nvPicPr>
            <p:cNvPr id="17415" name="Picture 6" descr="ThemeTable"/>
            <p:cNvPicPr>
              <a:picLocks noChangeAspect="1" noChangeArrowheads="1"/>
            </p:cNvPicPr>
            <p:nvPr/>
          </p:nvPicPr>
          <p:blipFill>
            <a:blip r:embed="rId4" cstate="print"/>
            <a:srcRect/>
            <a:stretch>
              <a:fillRect/>
            </a:stretch>
          </p:blipFill>
          <p:spPr bwMode="auto">
            <a:xfrm>
              <a:off x="480" y="3248"/>
              <a:ext cx="2303" cy="708"/>
            </a:xfrm>
            <a:prstGeom prst="rect">
              <a:avLst/>
            </a:prstGeom>
            <a:noFill/>
            <a:ln w="9525">
              <a:noFill/>
              <a:miter lim="800000"/>
              <a:headEnd/>
              <a:tailEnd/>
            </a:ln>
          </p:spPr>
        </p:pic>
        <p:sp>
          <p:nvSpPr>
            <p:cNvPr id="17416" name="Line 7"/>
            <p:cNvSpPr>
              <a:spLocks noChangeShapeType="1"/>
            </p:cNvSpPr>
            <p:nvPr/>
          </p:nvSpPr>
          <p:spPr bwMode="auto">
            <a:xfrm flipH="1">
              <a:off x="654" y="2480"/>
              <a:ext cx="1362" cy="972"/>
            </a:xfrm>
            <a:prstGeom prst="line">
              <a:avLst/>
            </a:prstGeom>
            <a:noFill/>
            <a:ln w="25400">
              <a:solidFill>
                <a:schemeClr val="tx1"/>
              </a:solidFill>
              <a:round/>
              <a:headEnd type="triangle" w="med" len="med"/>
              <a:tailEnd/>
            </a:ln>
          </p:spPr>
          <p:txBody>
            <a:bodyPr/>
            <a:lstStyle/>
            <a:p>
              <a:endParaRPr lang="en-US"/>
            </a:p>
          </p:txBody>
        </p:sp>
      </p:grpSp>
      <p:sp>
        <p:nvSpPr>
          <p:cNvPr id="17413" name="Text Box 8"/>
          <p:cNvSpPr txBox="1">
            <a:spLocks noChangeArrowheads="1"/>
          </p:cNvSpPr>
          <p:nvPr/>
        </p:nvSpPr>
        <p:spPr bwMode="auto">
          <a:xfrm>
            <a:off x="1295400" y="6172200"/>
            <a:ext cx="7369175" cy="457200"/>
          </a:xfrm>
          <a:prstGeom prst="rect">
            <a:avLst/>
          </a:prstGeom>
          <a:noFill/>
          <a:ln w="9525">
            <a:noFill/>
            <a:miter lim="800000"/>
            <a:headEnd/>
            <a:tailEnd/>
          </a:ln>
        </p:spPr>
        <p:txBody>
          <a:bodyPr>
            <a:spAutoFit/>
          </a:bodyPr>
          <a:lstStyle/>
          <a:p>
            <a:pPr>
              <a:spcBef>
                <a:spcPct val="50000"/>
              </a:spcBef>
            </a:pPr>
            <a:r>
              <a:rPr lang="en-US">
                <a:solidFill>
                  <a:srgbClr val="FF3300"/>
                </a:solidFill>
              </a:rPr>
              <a:t>Feature Class = Object class + spatial coordinates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Relationship</a:t>
            </a:r>
          </a:p>
        </p:txBody>
      </p:sp>
      <p:sp>
        <p:nvSpPr>
          <p:cNvPr id="18435" name="Rectangle 3"/>
          <p:cNvSpPr>
            <a:spLocks noGrp="1" noChangeArrowheads="1"/>
          </p:cNvSpPr>
          <p:nvPr>
            <p:ph type="body" idx="1"/>
          </p:nvPr>
        </p:nvSpPr>
        <p:spPr>
          <a:xfrm>
            <a:off x="938213" y="1979613"/>
            <a:ext cx="7400925" cy="3519487"/>
          </a:xfrm>
        </p:spPr>
        <p:txBody>
          <a:bodyPr/>
          <a:lstStyle/>
          <a:p>
            <a:pPr eaLnBrk="1" hangingPunct="1">
              <a:lnSpc>
                <a:spcPct val="90000"/>
              </a:lnSpc>
            </a:pPr>
            <a:r>
              <a:rPr lang="en-US" smtClean="0"/>
              <a:t>A </a:t>
            </a:r>
            <a:r>
              <a:rPr lang="en-US" b="1" smtClean="0">
                <a:solidFill>
                  <a:srgbClr val="FF0000"/>
                </a:solidFill>
              </a:rPr>
              <a:t>relationship</a:t>
            </a:r>
            <a:r>
              <a:rPr lang="en-US" smtClean="0"/>
              <a:t> is a</a:t>
            </a:r>
            <a:r>
              <a:rPr lang="en-US" smtClean="0">
                <a:cs typeface="Times New Roman" pitchFamily="18" charset="0"/>
              </a:rPr>
              <a:t>n association or link between two objects in a database.</a:t>
            </a:r>
          </a:p>
          <a:p>
            <a:pPr eaLnBrk="1" hangingPunct="1">
              <a:lnSpc>
                <a:spcPct val="90000"/>
              </a:lnSpc>
            </a:pPr>
            <a:r>
              <a:rPr lang="en-US" smtClean="0">
                <a:cs typeface="Times New Roman" pitchFamily="18" charset="0"/>
              </a:rPr>
              <a:t>A relationship can exist between spatial objects (features in feature classes), non-spatial objects (objects in object classes), or between spatial and non-spatial objects.</a:t>
            </a:r>
            <a:r>
              <a:rPr lang="en-US" sz="200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pPr eaLnBrk="1" hangingPunct="1"/>
            <a:r>
              <a:rPr lang="en-US" b="1" smtClean="0"/>
              <a:t>Relationship</a:t>
            </a:r>
          </a:p>
        </p:txBody>
      </p:sp>
      <p:sp>
        <p:nvSpPr>
          <p:cNvPr id="19459" name="Text Box 3"/>
          <p:cNvSpPr txBox="1">
            <a:spLocks noChangeArrowheads="1"/>
          </p:cNvSpPr>
          <p:nvPr/>
        </p:nvSpPr>
        <p:spPr bwMode="auto">
          <a:xfrm>
            <a:off x="2590800" y="1447800"/>
            <a:ext cx="5030788" cy="396875"/>
          </a:xfrm>
          <a:prstGeom prst="rect">
            <a:avLst/>
          </a:prstGeom>
          <a:noFill/>
          <a:ln w="9525">
            <a:noFill/>
            <a:miter lim="800000"/>
            <a:headEnd/>
            <a:tailEnd/>
          </a:ln>
        </p:spPr>
        <p:txBody>
          <a:bodyPr wrap="none">
            <a:spAutoFit/>
          </a:bodyPr>
          <a:lstStyle/>
          <a:p>
            <a:pPr eaLnBrk="0" hangingPunct="0"/>
            <a:r>
              <a:rPr lang="en-US" sz="2000">
                <a:latin typeface="Comic Sans MS" pitchFamily="66" charset="0"/>
              </a:rPr>
              <a:t>Relationship between non-spatial objects</a:t>
            </a:r>
          </a:p>
        </p:txBody>
      </p:sp>
      <p:pic>
        <p:nvPicPr>
          <p:cNvPr id="19460" name="Picture 4" descr="Theme Related Table"/>
          <p:cNvPicPr>
            <a:picLocks noChangeAspect="1" noChangeArrowheads="1"/>
          </p:cNvPicPr>
          <p:nvPr/>
        </p:nvPicPr>
        <p:blipFill>
          <a:blip r:embed="rId3" cstate="print"/>
          <a:srcRect/>
          <a:stretch>
            <a:fillRect/>
          </a:stretch>
        </p:blipFill>
        <p:spPr bwMode="auto">
          <a:xfrm>
            <a:off x="1600200" y="2133600"/>
            <a:ext cx="6553200" cy="2208213"/>
          </a:xfrm>
          <a:prstGeom prst="rect">
            <a:avLst/>
          </a:prstGeom>
          <a:noFill/>
          <a:ln w="9525">
            <a:noFill/>
            <a:miter lim="800000"/>
            <a:headEnd/>
            <a:tailEnd/>
          </a:ln>
        </p:spPr>
      </p:pic>
      <p:pic>
        <p:nvPicPr>
          <p:cNvPr id="19461" name="Picture 5" descr="Theme Related Table to Related Table"/>
          <p:cNvPicPr>
            <a:picLocks noChangeAspect="1" noChangeArrowheads="1"/>
          </p:cNvPicPr>
          <p:nvPr/>
        </p:nvPicPr>
        <p:blipFill>
          <a:blip r:embed="rId4" cstate="print"/>
          <a:srcRect/>
          <a:stretch>
            <a:fillRect/>
          </a:stretch>
        </p:blipFill>
        <p:spPr bwMode="auto">
          <a:xfrm>
            <a:off x="1676400" y="4495800"/>
            <a:ext cx="6518275" cy="2165350"/>
          </a:xfrm>
          <a:prstGeom prst="rect">
            <a:avLst/>
          </a:prstGeom>
          <a:noFill/>
          <a:ln w="9525">
            <a:noFill/>
            <a:miter lim="800000"/>
            <a:headEnd/>
            <a:tailEnd/>
          </a:ln>
        </p:spPr>
      </p:pic>
      <p:sp>
        <p:nvSpPr>
          <p:cNvPr id="19462" name="Line 6"/>
          <p:cNvSpPr>
            <a:spLocks noChangeShapeType="1"/>
          </p:cNvSpPr>
          <p:nvPr/>
        </p:nvSpPr>
        <p:spPr bwMode="auto">
          <a:xfrm flipV="1">
            <a:off x="2362200" y="3352800"/>
            <a:ext cx="2500313" cy="1600200"/>
          </a:xfrm>
          <a:prstGeom prst="line">
            <a:avLst/>
          </a:prstGeom>
          <a:noFill/>
          <a:ln w="25400">
            <a:solidFill>
              <a:schemeClr val="tx1"/>
            </a:solidFill>
            <a:round/>
            <a:headEnd type="triangle" w="med" len="med"/>
            <a:tailEnd type="triangle" w="med" len="med"/>
          </a:ln>
        </p:spPr>
        <p:txBody>
          <a:bodyPr/>
          <a:lstStyle/>
          <a:p>
            <a:endParaRPr lang="en-US"/>
          </a:p>
        </p:txBody>
      </p:sp>
      <p:sp>
        <p:nvSpPr>
          <p:cNvPr id="19463" name="Text Box 7"/>
          <p:cNvSpPr txBox="1">
            <a:spLocks noChangeArrowheads="1"/>
          </p:cNvSpPr>
          <p:nvPr/>
        </p:nvSpPr>
        <p:spPr bwMode="auto">
          <a:xfrm>
            <a:off x="381000" y="2819400"/>
            <a:ext cx="1096963" cy="1187450"/>
          </a:xfrm>
          <a:prstGeom prst="rect">
            <a:avLst/>
          </a:prstGeom>
          <a:noFill/>
          <a:ln w="9525">
            <a:noFill/>
            <a:miter lim="800000"/>
            <a:headEnd/>
            <a:tailEnd/>
          </a:ln>
        </p:spPr>
        <p:txBody>
          <a:bodyPr wrap="none">
            <a:spAutoFit/>
          </a:bodyPr>
          <a:lstStyle/>
          <a:p>
            <a:r>
              <a:rPr lang="en-US"/>
              <a:t>Water </a:t>
            </a:r>
          </a:p>
          <a:p>
            <a:r>
              <a:rPr lang="en-US"/>
              <a:t>Quality</a:t>
            </a:r>
          </a:p>
          <a:p>
            <a:r>
              <a:rPr lang="en-US"/>
              <a:t>Data</a:t>
            </a:r>
          </a:p>
        </p:txBody>
      </p:sp>
      <p:sp>
        <p:nvSpPr>
          <p:cNvPr id="19464" name="Text Box 8"/>
          <p:cNvSpPr txBox="1">
            <a:spLocks noChangeArrowheads="1"/>
          </p:cNvSpPr>
          <p:nvPr/>
        </p:nvSpPr>
        <p:spPr bwMode="auto">
          <a:xfrm>
            <a:off x="228600" y="5029200"/>
            <a:ext cx="1536700" cy="1187450"/>
          </a:xfrm>
          <a:prstGeom prst="rect">
            <a:avLst/>
          </a:prstGeom>
          <a:noFill/>
          <a:ln w="9525">
            <a:noFill/>
            <a:miter lim="800000"/>
            <a:headEnd/>
            <a:tailEnd/>
          </a:ln>
        </p:spPr>
        <p:txBody>
          <a:bodyPr wrap="none">
            <a:spAutoFit/>
          </a:bodyPr>
          <a:lstStyle/>
          <a:p>
            <a:r>
              <a:rPr lang="en-US"/>
              <a:t>Water </a:t>
            </a:r>
          </a:p>
          <a:p>
            <a:r>
              <a:rPr lang="en-US"/>
              <a:t>Quality </a:t>
            </a:r>
          </a:p>
          <a:p>
            <a:r>
              <a:rPr lang="en-US"/>
              <a:t>Parameters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smtClean="0"/>
              <a:t>Relationship</a:t>
            </a:r>
          </a:p>
        </p:txBody>
      </p:sp>
      <p:sp>
        <p:nvSpPr>
          <p:cNvPr id="20483" name="Text Box 3"/>
          <p:cNvSpPr txBox="1">
            <a:spLocks noChangeArrowheads="1"/>
          </p:cNvSpPr>
          <p:nvPr/>
        </p:nvSpPr>
        <p:spPr bwMode="auto">
          <a:xfrm>
            <a:off x="762000" y="1676400"/>
            <a:ext cx="7600950" cy="457200"/>
          </a:xfrm>
          <a:prstGeom prst="rect">
            <a:avLst/>
          </a:prstGeom>
          <a:noFill/>
          <a:ln w="9525">
            <a:noFill/>
            <a:miter lim="800000"/>
            <a:headEnd/>
            <a:tailEnd/>
          </a:ln>
        </p:spPr>
        <p:txBody>
          <a:bodyPr wrap="none">
            <a:spAutoFit/>
          </a:bodyPr>
          <a:lstStyle/>
          <a:p>
            <a:pPr eaLnBrk="0" hangingPunct="0"/>
            <a:r>
              <a:rPr lang="en-US">
                <a:latin typeface="Comic Sans MS" pitchFamily="66" charset="0"/>
              </a:rPr>
              <a:t>Relationship between spatial and non-spatial objects</a:t>
            </a:r>
          </a:p>
        </p:txBody>
      </p:sp>
      <p:pic>
        <p:nvPicPr>
          <p:cNvPr id="20484" name="Picture 4" descr="theme map"/>
          <p:cNvPicPr>
            <a:picLocks noChangeAspect="1" noChangeArrowheads="1"/>
          </p:cNvPicPr>
          <p:nvPr/>
        </p:nvPicPr>
        <p:blipFill>
          <a:blip r:embed="rId3" cstate="print"/>
          <a:srcRect/>
          <a:stretch>
            <a:fillRect/>
          </a:stretch>
        </p:blipFill>
        <p:spPr bwMode="auto">
          <a:xfrm>
            <a:off x="304800" y="2895600"/>
            <a:ext cx="3692525" cy="2744788"/>
          </a:xfrm>
          <a:prstGeom prst="rect">
            <a:avLst/>
          </a:prstGeom>
          <a:noFill/>
          <a:ln w="9525">
            <a:noFill/>
            <a:miter lim="800000"/>
            <a:headEnd/>
            <a:tailEnd/>
          </a:ln>
        </p:spPr>
      </p:pic>
      <p:pic>
        <p:nvPicPr>
          <p:cNvPr id="20485" name="Picture 5" descr="ThemeTable"/>
          <p:cNvPicPr>
            <a:picLocks noChangeAspect="1" noChangeArrowheads="1"/>
          </p:cNvPicPr>
          <p:nvPr/>
        </p:nvPicPr>
        <p:blipFill>
          <a:blip r:embed="rId4" cstate="print"/>
          <a:srcRect/>
          <a:stretch>
            <a:fillRect/>
          </a:stretch>
        </p:blipFill>
        <p:spPr bwMode="auto">
          <a:xfrm>
            <a:off x="3657600" y="4953000"/>
            <a:ext cx="5006975" cy="1539875"/>
          </a:xfrm>
          <a:prstGeom prst="rect">
            <a:avLst/>
          </a:prstGeom>
          <a:noFill/>
          <a:ln w="9525">
            <a:noFill/>
            <a:miter lim="800000"/>
            <a:headEnd/>
            <a:tailEnd/>
          </a:ln>
        </p:spPr>
      </p:pic>
      <p:pic>
        <p:nvPicPr>
          <p:cNvPr id="20486" name="Picture 6" descr="Theme Related Table"/>
          <p:cNvPicPr>
            <a:picLocks noChangeAspect="1" noChangeArrowheads="1"/>
          </p:cNvPicPr>
          <p:nvPr/>
        </p:nvPicPr>
        <p:blipFill>
          <a:blip r:embed="rId5" cstate="print"/>
          <a:srcRect/>
          <a:stretch>
            <a:fillRect/>
          </a:stretch>
        </p:blipFill>
        <p:spPr bwMode="auto">
          <a:xfrm>
            <a:off x="3810000" y="2832100"/>
            <a:ext cx="5083175" cy="1712913"/>
          </a:xfrm>
          <a:prstGeom prst="rect">
            <a:avLst/>
          </a:prstGeom>
          <a:noFill/>
          <a:ln w="9525">
            <a:noFill/>
            <a:miter lim="800000"/>
            <a:headEnd/>
            <a:tailEnd/>
          </a:ln>
        </p:spPr>
      </p:pic>
      <p:sp>
        <p:nvSpPr>
          <p:cNvPr id="20487" name="Line 7"/>
          <p:cNvSpPr>
            <a:spLocks noChangeShapeType="1"/>
          </p:cNvSpPr>
          <p:nvPr/>
        </p:nvSpPr>
        <p:spPr bwMode="auto">
          <a:xfrm>
            <a:off x="2362200" y="4495800"/>
            <a:ext cx="1676400" cy="914400"/>
          </a:xfrm>
          <a:prstGeom prst="line">
            <a:avLst/>
          </a:prstGeom>
          <a:noFill/>
          <a:ln w="19050">
            <a:solidFill>
              <a:schemeClr val="tx1"/>
            </a:solidFill>
            <a:prstDash val="dash"/>
            <a:round/>
            <a:headEnd type="triangle" w="med" len="med"/>
            <a:tailEnd/>
          </a:ln>
        </p:spPr>
        <p:txBody>
          <a:bodyPr/>
          <a:lstStyle/>
          <a:p>
            <a:endParaRPr lang="en-US"/>
          </a:p>
        </p:txBody>
      </p:sp>
      <p:sp>
        <p:nvSpPr>
          <p:cNvPr id="20488" name="Line 9"/>
          <p:cNvSpPr>
            <a:spLocks noChangeShapeType="1"/>
          </p:cNvSpPr>
          <p:nvPr/>
        </p:nvSpPr>
        <p:spPr bwMode="auto">
          <a:xfrm flipH="1">
            <a:off x="2286000" y="3733800"/>
            <a:ext cx="1447800" cy="698500"/>
          </a:xfrm>
          <a:prstGeom prst="line">
            <a:avLst/>
          </a:prstGeom>
          <a:noFill/>
          <a:ln w="25400">
            <a:solidFill>
              <a:schemeClr val="tx1"/>
            </a:solidFill>
            <a:round/>
            <a:headEnd/>
            <a:tailEnd type="triangle" w="med" len="med"/>
          </a:ln>
        </p:spPr>
        <p:txBody>
          <a:bodyPr/>
          <a:lstStyle/>
          <a:p>
            <a:endParaRPr lang="en-US"/>
          </a:p>
        </p:txBody>
      </p:sp>
      <p:sp>
        <p:nvSpPr>
          <p:cNvPr id="20489" name="Text Box 10"/>
          <p:cNvSpPr txBox="1">
            <a:spLocks noChangeArrowheads="1"/>
          </p:cNvSpPr>
          <p:nvPr/>
        </p:nvSpPr>
        <p:spPr bwMode="auto">
          <a:xfrm>
            <a:off x="1584325" y="2514600"/>
            <a:ext cx="2430463" cy="822325"/>
          </a:xfrm>
          <a:prstGeom prst="rect">
            <a:avLst/>
          </a:prstGeom>
          <a:noFill/>
          <a:ln w="9525">
            <a:noFill/>
            <a:miter lim="800000"/>
            <a:headEnd/>
            <a:tailEnd/>
          </a:ln>
        </p:spPr>
        <p:txBody>
          <a:bodyPr wrap="none">
            <a:spAutoFit/>
          </a:bodyPr>
          <a:lstStyle/>
          <a:p>
            <a:pPr algn="ctr"/>
            <a:r>
              <a:rPr lang="en-US"/>
              <a:t>Water quality data</a:t>
            </a:r>
          </a:p>
          <a:p>
            <a:pPr algn="ctr"/>
            <a:r>
              <a:rPr lang="en-US"/>
              <a:t>(non-spatial)</a:t>
            </a:r>
          </a:p>
        </p:txBody>
      </p:sp>
      <p:sp>
        <p:nvSpPr>
          <p:cNvPr id="20490" name="Text Box 11"/>
          <p:cNvSpPr txBox="1">
            <a:spLocks noChangeArrowheads="1"/>
          </p:cNvSpPr>
          <p:nvPr/>
        </p:nvSpPr>
        <p:spPr bwMode="auto">
          <a:xfrm>
            <a:off x="762000" y="5867400"/>
            <a:ext cx="2728913" cy="822325"/>
          </a:xfrm>
          <a:prstGeom prst="rect">
            <a:avLst/>
          </a:prstGeom>
          <a:noFill/>
          <a:ln w="9525">
            <a:noFill/>
            <a:miter lim="800000"/>
            <a:headEnd/>
            <a:tailEnd/>
          </a:ln>
        </p:spPr>
        <p:txBody>
          <a:bodyPr wrap="none">
            <a:spAutoFit/>
          </a:bodyPr>
          <a:lstStyle/>
          <a:p>
            <a:pPr algn="ctr"/>
            <a:r>
              <a:rPr lang="en-US"/>
              <a:t>Measurement station</a:t>
            </a:r>
          </a:p>
          <a:p>
            <a:pPr algn="ctr"/>
            <a:r>
              <a:rPr lang="en-US"/>
              <a:t>(spatial)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14513" y="503238"/>
            <a:ext cx="6883400" cy="638175"/>
          </a:xfrm>
        </p:spPr>
        <p:txBody>
          <a:bodyPr/>
          <a:lstStyle/>
          <a:p>
            <a:pPr eaLnBrk="1" hangingPunct="1"/>
            <a:r>
              <a:rPr lang="en-US" b="1" smtClean="0"/>
              <a:t>Network</a:t>
            </a:r>
          </a:p>
        </p:txBody>
      </p:sp>
      <p:pic>
        <p:nvPicPr>
          <p:cNvPr id="21507" name="Picture 3" descr="VoltaNetwork"/>
          <p:cNvPicPr>
            <a:picLocks noChangeAspect="1" noChangeArrowheads="1"/>
          </p:cNvPicPr>
          <p:nvPr/>
        </p:nvPicPr>
        <p:blipFill>
          <a:blip r:embed="rId3" cstate="print"/>
          <a:srcRect/>
          <a:stretch>
            <a:fillRect/>
          </a:stretch>
        </p:blipFill>
        <p:spPr bwMode="auto">
          <a:xfrm>
            <a:off x="4010025" y="1390650"/>
            <a:ext cx="4508500" cy="5162550"/>
          </a:xfrm>
          <a:prstGeom prst="rect">
            <a:avLst/>
          </a:prstGeom>
          <a:noFill/>
          <a:ln w="9525">
            <a:noFill/>
            <a:miter lim="800000"/>
            <a:headEnd/>
            <a:tailEnd/>
          </a:ln>
        </p:spPr>
      </p:pic>
      <p:sp>
        <p:nvSpPr>
          <p:cNvPr id="21508" name="Rectangle 4"/>
          <p:cNvSpPr>
            <a:spLocks noGrp="1" noChangeArrowheads="1"/>
          </p:cNvSpPr>
          <p:nvPr>
            <p:ph type="body" idx="1"/>
          </p:nvPr>
        </p:nvSpPr>
        <p:spPr>
          <a:xfrm>
            <a:off x="685800" y="1981200"/>
            <a:ext cx="4038600" cy="4038600"/>
          </a:xfrm>
        </p:spPr>
        <p:txBody>
          <a:bodyPr/>
          <a:lstStyle/>
          <a:p>
            <a:pPr eaLnBrk="1" hangingPunct="1"/>
            <a:r>
              <a:rPr lang="en-US" sz="2400" smtClean="0"/>
              <a:t>A </a:t>
            </a:r>
            <a:r>
              <a:rPr lang="en-US" sz="2400" b="1" smtClean="0">
                <a:solidFill>
                  <a:srgbClr val="FF0000"/>
                </a:solidFill>
              </a:rPr>
              <a:t>network</a:t>
            </a:r>
            <a:r>
              <a:rPr lang="en-US" sz="2400" smtClean="0"/>
              <a:t> is a </a:t>
            </a:r>
            <a:r>
              <a:rPr lang="en-US" sz="2400" smtClean="0">
                <a:cs typeface="Times New Roman" pitchFamily="18" charset="0"/>
              </a:rPr>
              <a:t>set of edges (lines) and junctions (points) that are topologically connected to each other.</a:t>
            </a:r>
            <a:r>
              <a:rPr lang="en-US" sz="2400" smtClean="0"/>
              <a:t> </a:t>
            </a:r>
          </a:p>
          <a:p>
            <a:pPr eaLnBrk="1" hangingPunct="1"/>
            <a:r>
              <a:rPr lang="en-US" sz="2400" smtClean="0"/>
              <a:t>Each </a:t>
            </a:r>
            <a:r>
              <a:rPr lang="en-US" sz="2400" smtClean="0">
                <a:solidFill>
                  <a:srgbClr val="FF3300"/>
                </a:solidFill>
              </a:rPr>
              <a:t>edge</a:t>
            </a:r>
            <a:r>
              <a:rPr lang="en-US" sz="2400" smtClean="0"/>
              <a:t> knows which junctions are at its endpoints</a:t>
            </a:r>
          </a:p>
          <a:p>
            <a:pPr eaLnBrk="1" hangingPunct="1"/>
            <a:r>
              <a:rPr lang="en-US" sz="2400" smtClean="0"/>
              <a:t>Each </a:t>
            </a:r>
            <a:r>
              <a:rPr lang="en-US" sz="2400" smtClean="0">
                <a:solidFill>
                  <a:srgbClr val="FF3300"/>
                </a:solidFill>
              </a:rPr>
              <a:t>junction</a:t>
            </a:r>
            <a:r>
              <a:rPr lang="en-US" sz="2400" smtClean="0"/>
              <a:t> knows which edges it connects 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ESRI Online Reference Materials</a:t>
            </a:r>
          </a:p>
        </p:txBody>
      </p:sp>
      <p:sp>
        <p:nvSpPr>
          <p:cNvPr id="5123" name="Rectangle 3"/>
          <p:cNvSpPr>
            <a:spLocks noGrp="1" noChangeArrowheads="1"/>
          </p:cNvSpPr>
          <p:nvPr>
            <p:ph type="body" idx="1"/>
          </p:nvPr>
        </p:nvSpPr>
        <p:spPr>
          <a:xfrm>
            <a:off x="685800" y="1600200"/>
            <a:ext cx="7772400" cy="4114800"/>
          </a:xfrm>
        </p:spPr>
        <p:txBody>
          <a:bodyPr/>
          <a:lstStyle/>
          <a:p>
            <a:pPr eaLnBrk="1" hangingPunct="1">
              <a:lnSpc>
                <a:spcPct val="80000"/>
              </a:lnSpc>
            </a:pPr>
            <a:r>
              <a:rPr lang="en-US" sz="2800" dirty="0" err="1" smtClean="0"/>
              <a:t>ArcGIS</a:t>
            </a:r>
            <a:r>
              <a:rPr lang="en-US" sz="2800" dirty="0" smtClean="0"/>
              <a:t> summary: </a:t>
            </a:r>
            <a:r>
              <a:rPr lang="en-US" sz="2800" u="sng" dirty="0" smtClean="0">
                <a:solidFill>
                  <a:schemeClr val="accent2"/>
                </a:solidFill>
                <a:hlinkClick r:id="rId3"/>
              </a:rPr>
              <a:t>http://www.esri.com/library/brochures/pdfs/arcgis.pdf</a:t>
            </a:r>
            <a:r>
              <a:rPr lang="en-US" sz="2800" u="sng" dirty="0" smtClean="0">
                <a:solidFill>
                  <a:schemeClr val="accent2"/>
                </a:solidFill>
              </a:rPr>
              <a:t> </a:t>
            </a:r>
          </a:p>
          <a:p>
            <a:pPr eaLnBrk="1" hangingPunct="1">
              <a:lnSpc>
                <a:spcPct val="80000"/>
              </a:lnSpc>
            </a:pPr>
            <a:r>
              <a:rPr lang="en-US" sz="2800" dirty="0" err="1" smtClean="0"/>
              <a:t>ArcGIS</a:t>
            </a:r>
            <a:r>
              <a:rPr lang="en-US" sz="2800" dirty="0" smtClean="0"/>
              <a:t> Desktop summary: </a:t>
            </a:r>
            <a:r>
              <a:rPr lang="en-US" sz="2800" dirty="0" smtClean="0">
                <a:hlinkClick r:id="rId4"/>
              </a:rPr>
              <a:t>http://www.esri.com/library/brochures/pdfs/arcgis-desktop.pdf</a:t>
            </a:r>
            <a:r>
              <a:rPr lang="en-US" sz="2800" dirty="0" smtClean="0"/>
              <a:t> </a:t>
            </a:r>
            <a:endParaRPr lang="en-US" sz="2800" u="sng" dirty="0" smtClean="0">
              <a:solidFill>
                <a:schemeClr val="accent2"/>
              </a:solidFill>
            </a:endParaRPr>
          </a:p>
          <a:p>
            <a:pPr eaLnBrk="1" hangingPunct="1">
              <a:lnSpc>
                <a:spcPct val="80000"/>
              </a:lnSpc>
            </a:pPr>
            <a:r>
              <a:rPr lang="en-US" sz="2800" dirty="0" smtClean="0"/>
              <a:t>Spatial Analyst summary: </a:t>
            </a:r>
            <a:r>
              <a:rPr lang="en-US" sz="2800" u="sng" dirty="0" smtClean="0">
                <a:solidFill>
                  <a:schemeClr val="accent2"/>
                </a:solidFill>
                <a:hlinkClick r:id="rId5"/>
              </a:rPr>
              <a:t>http://www.esri.com/library/brochures/pdfs/spatialanalystbro.pdf</a:t>
            </a:r>
            <a:r>
              <a:rPr lang="en-US" sz="2800" u="sng" dirty="0" smtClean="0">
                <a:solidFill>
                  <a:schemeClr val="accent2"/>
                </a:solidFill>
              </a:rPr>
              <a:t> </a:t>
            </a:r>
            <a:r>
              <a:rPr lang="en-US" sz="2800" dirty="0" smtClean="0"/>
              <a:t> </a:t>
            </a:r>
          </a:p>
          <a:p>
            <a:pPr eaLnBrk="1" hangingPunct="1">
              <a:lnSpc>
                <a:spcPct val="80000"/>
              </a:lnSpc>
            </a:pPr>
            <a:r>
              <a:rPr lang="en-US" sz="2800" dirty="0" smtClean="0"/>
              <a:t>ESRI Virtual Campus – provides online training </a:t>
            </a:r>
            <a:r>
              <a:rPr lang="en-US" sz="2800" u="sng" dirty="0" smtClean="0">
                <a:solidFill>
                  <a:schemeClr val="accent2"/>
                </a:solidFill>
                <a:hlinkClick r:id="rId6"/>
              </a:rPr>
              <a:t>http://campus.esri.com/</a:t>
            </a:r>
            <a:r>
              <a:rPr lang="en-US" sz="2800" u="sng" dirty="0" smtClean="0">
                <a:solidFill>
                  <a:schemeClr val="accent2"/>
                </a:solidFill>
              </a:rPr>
              <a:t> </a:t>
            </a:r>
            <a:r>
              <a:rPr lang="en-US" sz="2800" dirty="0" smtClean="0"/>
              <a:t> </a:t>
            </a:r>
          </a:p>
          <a:p>
            <a:pPr eaLnBrk="1" hangingPunct="1">
              <a:lnSpc>
                <a:spcPct val="80000"/>
              </a:lnSpc>
            </a:pPr>
            <a:endParaRPr lang="en-US" sz="2800" dirty="0" smtClean="0"/>
          </a:p>
        </p:txBody>
      </p:sp>
      <p:sp>
        <p:nvSpPr>
          <p:cNvPr id="4" name="TextBox 3"/>
          <p:cNvSpPr txBox="1"/>
          <p:nvPr/>
        </p:nvSpPr>
        <p:spPr>
          <a:xfrm>
            <a:off x="1600200" y="5867400"/>
            <a:ext cx="5870518" cy="461665"/>
          </a:xfrm>
          <a:prstGeom prst="rect">
            <a:avLst/>
          </a:prstGeom>
          <a:noFill/>
        </p:spPr>
        <p:txBody>
          <a:bodyPr wrap="none" rtlCol="0">
            <a:spAutoFit/>
          </a:bodyPr>
          <a:lstStyle/>
          <a:p>
            <a:r>
              <a:rPr lang="en-US" dirty="0" smtClean="0">
                <a:solidFill>
                  <a:srgbClr val="FF0000"/>
                </a:solidFill>
              </a:rPr>
              <a:t>The first three items are readings for this class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Introduction to GIS Software</a:t>
            </a:r>
          </a:p>
        </p:txBody>
      </p:sp>
      <p:sp>
        <p:nvSpPr>
          <p:cNvPr id="22531" name="Rectangle 3"/>
          <p:cNvSpPr>
            <a:spLocks noGrp="1" noChangeArrowheads="1"/>
          </p:cNvSpPr>
          <p:nvPr>
            <p:ph type="body" idx="1"/>
          </p:nvPr>
        </p:nvSpPr>
        <p:spPr/>
        <p:txBody>
          <a:bodyPr/>
          <a:lstStyle/>
          <a:p>
            <a:pPr eaLnBrk="1" hangingPunct="1"/>
            <a:r>
              <a:rPr lang="en-US" smtClean="0"/>
              <a:t>How data are stored in ArcGIS</a:t>
            </a:r>
          </a:p>
          <a:p>
            <a:pPr eaLnBrk="1" hangingPunct="1"/>
            <a:r>
              <a:rPr lang="en-US" i="1" smtClean="0">
                <a:solidFill>
                  <a:srgbClr val="FF3300"/>
                </a:solidFill>
              </a:rPr>
              <a:t>Components of ArcGIS – ArcMap, ArcCatalog and ArcToolbox</a:t>
            </a:r>
          </a:p>
          <a:p>
            <a:pPr eaLnBrk="1" hangingPunct="1"/>
            <a:r>
              <a:rPr lang="en-US" smtClean="0"/>
              <a:t>GIS on the Web – ArcGIS Server, ArcGIS Online.</a:t>
            </a:r>
          </a:p>
          <a:p>
            <a:pPr eaLnBrk="1" hangingPunct="1"/>
            <a:r>
              <a:rPr lang="en-US" smtClean="0"/>
              <a:t>Extensions of ArcGIS – spatial analyst, geostatistical analyst and 3D analyst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rcgis3"/>
          <p:cNvPicPr>
            <a:picLocks noChangeAspect="1" noChangeArrowheads="1"/>
          </p:cNvPicPr>
          <p:nvPr/>
        </p:nvPicPr>
        <p:blipFill>
          <a:blip r:embed="rId3" cstate="print"/>
          <a:srcRect/>
          <a:stretch>
            <a:fillRect/>
          </a:stretch>
        </p:blipFill>
        <p:spPr bwMode="auto">
          <a:xfrm>
            <a:off x="1371600" y="609600"/>
            <a:ext cx="6361113" cy="6248400"/>
          </a:xfrm>
          <a:prstGeom prst="rect">
            <a:avLst/>
          </a:prstGeom>
          <a:noFill/>
          <a:ln w="9525">
            <a:noFill/>
            <a:miter lim="800000"/>
            <a:headEnd/>
            <a:tailEnd/>
          </a:ln>
        </p:spPr>
      </p:pic>
      <p:sp>
        <p:nvSpPr>
          <p:cNvPr id="23555" name="Rectangle 2"/>
          <p:cNvSpPr>
            <a:spLocks noGrp="1" noChangeArrowheads="1"/>
          </p:cNvSpPr>
          <p:nvPr>
            <p:ph type="title"/>
          </p:nvPr>
        </p:nvSpPr>
        <p:spPr/>
        <p:txBody>
          <a:bodyPr/>
          <a:lstStyle/>
          <a:p>
            <a:pPr algn="r" eaLnBrk="1" hangingPunct="1"/>
            <a:r>
              <a:rPr lang="en-US" smtClean="0">
                <a:solidFill>
                  <a:srgbClr val="FF3300"/>
                </a:solidFill>
              </a:rPr>
              <a:t>Arc Map</a:t>
            </a:r>
          </a:p>
        </p:txBody>
      </p:sp>
      <p:sp>
        <p:nvSpPr>
          <p:cNvPr id="23556" name="Text Box 4"/>
          <p:cNvSpPr txBox="1">
            <a:spLocks noChangeArrowheads="1"/>
          </p:cNvSpPr>
          <p:nvPr/>
        </p:nvSpPr>
        <p:spPr bwMode="auto">
          <a:xfrm>
            <a:off x="212725" y="6137275"/>
            <a:ext cx="1697038" cy="457200"/>
          </a:xfrm>
          <a:prstGeom prst="rect">
            <a:avLst/>
          </a:prstGeom>
          <a:noFill/>
          <a:ln w="9525">
            <a:noFill/>
            <a:miter lim="800000"/>
            <a:headEnd/>
            <a:tailEnd/>
          </a:ln>
        </p:spPr>
        <p:txBody>
          <a:bodyPr wrap="none">
            <a:spAutoFit/>
          </a:bodyPr>
          <a:lstStyle/>
          <a:p>
            <a:r>
              <a:rPr lang="en-US"/>
              <a:t>Create maps</a:t>
            </a:r>
          </a:p>
        </p:txBody>
      </p:sp>
      <p:sp>
        <p:nvSpPr>
          <p:cNvPr id="23557" name="Text Box 5"/>
          <p:cNvSpPr txBox="1">
            <a:spLocks noChangeArrowheads="1"/>
          </p:cNvSpPr>
          <p:nvPr/>
        </p:nvSpPr>
        <p:spPr bwMode="auto">
          <a:xfrm>
            <a:off x="228600" y="1524000"/>
            <a:ext cx="844550" cy="1552575"/>
          </a:xfrm>
          <a:prstGeom prst="rect">
            <a:avLst/>
          </a:prstGeom>
          <a:noFill/>
          <a:ln w="9525">
            <a:noFill/>
            <a:miter lim="800000"/>
            <a:headEnd/>
            <a:tailEnd/>
          </a:ln>
        </p:spPr>
        <p:txBody>
          <a:bodyPr wrap="none">
            <a:spAutoFit/>
          </a:bodyPr>
          <a:lstStyle/>
          <a:p>
            <a:r>
              <a:rPr lang="en-US"/>
              <a:t>View</a:t>
            </a:r>
          </a:p>
          <a:p>
            <a:r>
              <a:rPr lang="en-US"/>
              <a:t>and </a:t>
            </a:r>
          </a:p>
          <a:p>
            <a:r>
              <a:rPr lang="en-US"/>
              <a:t>edit </a:t>
            </a:r>
          </a:p>
          <a:p>
            <a:r>
              <a:rPr lang="en-US"/>
              <a:t>data</a:t>
            </a:r>
          </a:p>
        </p:txBody>
      </p:sp>
      <p:sp>
        <p:nvSpPr>
          <p:cNvPr id="23558" name="Text Box 6"/>
          <p:cNvSpPr txBox="1">
            <a:spLocks noChangeArrowheads="1"/>
          </p:cNvSpPr>
          <p:nvPr/>
        </p:nvSpPr>
        <p:spPr bwMode="auto">
          <a:xfrm>
            <a:off x="6781800" y="2514600"/>
            <a:ext cx="2198688" cy="822325"/>
          </a:xfrm>
          <a:prstGeom prst="rect">
            <a:avLst/>
          </a:prstGeom>
          <a:noFill/>
          <a:ln w="9525">
            <a:noFill/>
            <a:miter lim="800000"/>
            <a:headEnd/>
            <a:tailEnd/>
          </a:ln>
        </p:spPr>
        <p:txBody>
          <a:bodyPr wrap="none">
            <a:spAutoFit/>
          </a:bodyPr>
          <a:lstStyle/>
          <a:p>
            <a:r>
              <a:rPr lang="en-US"/>
              <a:t>Analyze data</a:t>
            </a:r>
          </a:p>
          <a:p>
            <a:r>
              <a:rPr lang="en-US"/>
              <a:t>(Geoprocessing)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arcgis4"/>
          <p:cNvPicPr>
            <a:picLocks noChangeAspect="1" noChangeArrowheads="1"/>
          </p:cNvPicPr>
          <p:nvPr/>
        </p:nvPicPr>
        <p:blipFill>
          <a:blip r:embed="rId3" cstate="print"/>
          <a:srcRect/>
          <a:stretch>
            <a:fillRect/>
          </a:stretch>
        </p:blipFill>
        <p:spPr bwMode="auto">
          <a:xfrm>
            <a:off x="1381125" y="28575"/>
            <a:ext cx="6380163" cy="6799263"/>
          </a:xfrm>
          <a:prstGeom prst="rect">
            <a:avLst/>
          </a:prstGeom>
          <a:noFill/>
          <a:ln w="9525">
            <a:noFill/>
            <a:miter lim="800000"/>
            <a:headEnd/>
            <a:tailEnd/>
          </a:ln>
        </p:spPr>
      </p:pic>
      <p:sp>
        <p:nvSpPr>
          <p:cNvPr id="24579" name="Rectangle 2"/>
          <p:cNvSpPr>
            <a:spLocks noGrp="1" noChangeArrowheads="1"/>
          </p:cNvSpPr>
          <p:nvPr>
            <p:ph type="title"/>
          </p:nvPr>
        </p:nvSpPr>
        <p:spPr>
          <a:xfrm>
            <a:off x="685800" y="2743200"/>
            <a:ext cx="7772400" cy="1143000"/>
          </a:xfrm>
        </p:spPr>
        <p:txBody>
          <a:bodyPr/>
          <a:lstStyle/>
          <a:p>
            <a:pPr algn="r" eaLnBrk="1" hangingPunct="1"/>
            <a:r>
              <a:rPr lang="en-US" smtClean="0">
                <a:solidFill>
                  <a:srgbClr val="FF3300"/>
                </a:solidFill>
              </a:rPr>
              <a:t>Arc Catalog</a:t>
            </a:r>
          </a:p>
        </p:txBody>
      </p:sp>
      <p:sp>
        <p:nvSpPr>
          <p:cNvPr id="24580" name="Text Box 4"/>
          <p:cNvSpPr txBox="1">
            <a:spLocks noChangeArrowheads="1"/>
          </p:cNvSpPr>
          <p:nvPr/>
        </p:nvSpPr>
        <p:spPr bwMode="auto">
          <a:xfrm>
            <a:off x="914400" y="2057400"/>
            <a:ext cx="3228975" cy="822325"/>
          </a:xfrm>
          <a:prstGeom prst="rect">
            <a:avLst/>
          </a:prstGeom>
          <a:noFill/>
          <a:ln w="9525">
            <a:noFill/>
            <a:miter lim="800000"/>
            <a:headEnd/>
            <a:tailEnd/>
          </a:ln>
        </p:spPr>
        <p:txBody>
          <a:bodyPr wrap="none">
            <a:spAutoFit/>
          </a:bodyPr>
          <a:lstStyle/>
          <a:p>
            <a:pPr algn="ctr"/>
            <a:r>
              <a:rPr lang="en-US"/>
              <a:t>View data </a:t>
            </a:r>
          </a:p>
          <a:p>
            <a:pPr algn="ctr"/>
            <a:r>
              <a:rPr lang="en-US"/>
              <a:t>(like Windows Explorer)</a:t>
            </a:r>
          </a:p>
        </p:txBody>
      </p:sp>
      <p:sp>
        <p:nvSpPr>
          <p:cNvPr id="24581" name="Text Box 5"/>
          <p:cNvSpPr txBox="1">
            <a:spLocks noChangeArrowheads="1"/>
          </p:cNvSpPr>
          <p:nvPr/>
        </p:nvSpPr>
        <p:spPr bwMode="auto">
          <a:xfrm>
            <a:off x="7375525" y="1031875"/>
            <a:ext cx="1384300" cy="822325"/>
          </a:xfrm>
          <a:prstGeom prst="rect">
            <a:avLst/>
          </a:prstGeom>
          <a:noFill/>
          <a:ln w="9525">
            <a:noFill/>
            <a:miter lim="800000"/>
            <a:headEnd/>
            <a:tailEnd/>
          </a:ln>
        </p:spPr>
        <p:txBody>
          <a:bodyPr wrap="none">
            <a:spAutoFit/>
          </a:bodyPr>
          <a:lstStyle/>
          <a:p>
            <a:r>
              <a:rPr lang="en-US"/>
              <a:t>Graphical</a:t>
            </a:r>
          </a:p>
          <a:p>
            <a:r>
              <a:rPr lang="en-US"/>
              <a:t>previews</a:t>
            </a:r>
          </a:p>
        </p:txBody>
      </p:sp>
      <p:sp>
        <p:nvSpPr>
          <p:cNvPr id="24582" name="Text Box 6"/>
          <p:cNvSpPr txBox="1">
            <a:spLocks noChangeArrowheads="1"/>
          </p:cNvSpPr>
          <p:nvPr/>
        </p:nvSpPr>
        <p:spPr bwMode="auto">
          <a:xfrm>
            <a:off x="1584325" y="5984875"/>
            <a:ext cx="1316038" cy="457200"/>
          </a:xfrm>
          <a:prstGeom prst="rect">
            <a:avLst/>
          </a:prstGeom>
          <a:noFill/>
          <a:ln w="9525">
            <a:noFill/>
            <a:miter lim="800000"/>
            <a:headEnd/>
            <a:tailEnd/>
          </a:ln>
        </p:spPr>
        <p:txBody>
          <a:bodyPr wrap="none">
            <a:spAutoFit/>
          </a:bodyPr>
          <a:lstStyle/>
          <a:p>
            <a:r>
              <a:rPr lang="en-US"/>
              <a:t>Metadata</a:t>
            </a:r>
          </a:p>
        </p:txBody>
      </p:sp>
      <p:sp>
        <p:nvSpPr>
          <p:cNvPr id="24583" name="Text Box 7"/>
          <p:cNvSpPr txBox="1">
            <a:spLocks noChangeArrowheads="1"/>
          </p:cNvSpPr>
          <p:nvPr/>
        </p:nvSpPr>
        <p:spPr bwMode="auto">
          <a:xfrm>
            <a:off x="7756525" y="4765675"/>
            <a:ext cx="995363" cy="457200"/>
          </a:xfrm>
          <a:prstGeom prst="rect">
            <a:avLst/>
          </a:prstGeom>
          <a:noFill/>
          <a:ln w="9525">
            <a:noFill/>
            <a:miter lim="800000"/>
            <a:headEnd/>
            <a:tailEnd/>
          </a:ln>
        </p:spPr>
        <p:txBody>
          <a:bodyPr wrap="none">
            <a:spAutoFit/>
          </a:bodyPr>
          <a:lstStyle/>
          <a:p>
            <a:r>
              <a:rPr lang="en-US"/>
              <a:t>Tables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3" cstate="print"/>
          <a:srcRect/>
          <a:stretch>
            <a:fillRect/>
          </a:stretch>
        </p:blipFill>
        <p:spPr bwMode="auto">
          <a:xfrm>
            <a:off x="4267200" y="2057400"/>
            <a:ext cx="3743325" cy="4191000"/>
          </a:xfrm>
          <a:prstGeom prst="rect">
            <a:avLst/>
          </a:prstGeom>
          <a:noFill/>
          <a:ln w="12700">
            <a:solidFill>
              <a:schemeClr val="tx1"/>
            </a:solidFill>
            <a:miter lim="800000"/>
            <a:headEnd/>
            <a:tailEnd/>
          </a:ln>
        </p:spPr>
      </p:pic>
      <p:sp>
        <p:nvSpPr>
          <p:cNvPr id="25603" name="Rectangle 2"/>
          <p:cNvSpPr>
            <a:spLocks noGrp="1" noChangeArrowheads="1"/>
          </p:cNvSpPr>
          <p:nvPr>
            <p:ph type="title"/>
          </p:nvPr>
        </p:nvSpPr>
        <p:spPr/>
        <p:txBody>
          <a:bodyPr/>
          <a:lstStyle/>
          <a:p>
            <a:pPr algn="r" eaLnBrk="1" hangingPunct="1"/>
            <a:r>
              <a:rPr lang="en-US" smtClean="0">
                <a:solidFill>
                  <a:srgbClr val="FF3300"/>
                </a:solidFill>
              </a:rPr>
              <a:t>Arc Toolbox</a:t>
            </a:r>
          </a:p>
        </p:txBody>
      </p:sp>
      <p:sp>
        <p:nvSpPr>
          <p:cNvPr id="25604" name="Text Box 4"/>
          <p:cNvSpPr txBox="1">
            <a:spLocks noChangeArrowheads="1"/>
          </p:cNvSpPr>
          <p:nvPr/>
        </p:nvSpPr>
        <p:spPr bwMode="auto">
          <a:xfrm>
            <a:off x="1752600" y="6096000"/>
            <a:ext cx="2189163" cy="457200"/>
          </a:xfrm>
          <a:prstGeom prst="rect">
            <a:avLst/>
          </a:prstGeom>
          <a:noFill/>
          <a:ln w="9525">
            <a:noFill/>
            <a:miter lim="800000"/>
            <a:headEnd/>
            <a:tailEnd/>
          </a:ln>
        </p:spPr>
        <p:txBody>
          <a:bodyPr wrap="none">
            <a:spAutoFit/>
          </a:bodyPr>
          <a:lstStyle/>
          <a:p>
            <a:r>
              <a:rPr lang="en-US"/>
              <a:t>Map Projections</a:t>
            </a:r>
          </a:p>
        </p:txBody>
      </p:sp>
      <p:sp>
        <p:nvSpPr>
          <p:cNvPr id="25605" name="Line 5"/>
          <p:cNvSpPr>
            <a:spLocks noChangeShapeType="1"/>
          </p:cNvSpPr>
          <p:nvPr/>
        </p:nvSpPr>
        <p:spPr bwMode="auto">
          <a:xfrm flipV="1">
            <a:off x="2819400" y="5334000"/>
            <a:ext cx="1676400" cy="838200"/>
          </a:xfrm>
          <a:prstGeom prst="line">
            <a:avLst/>
          </a:prstGeom>
          <a:noFill/>
          <a:ln w="9525">
            <a:solidFill>
              <a:schemeClr val="tx1"/>
            </a:solidFill>
            <a:round/>
            <a:headEnd/>
            <a:tailEnd type="triangle" w="med" len="med"/>
          </a:ln>
        </p:spPr>
        <p:txBody>
          <a:bodyPr/>
          <a:lstStyle/>
          <a:p>
            <a:endParaRPr lang="en-US"/>
          </a:p>
        </p:txBody>
      </p:sp>
      <p:sp>
        <p:nvSpPr>
          <p:cNvPr id="25606" name="Text Box 6"/>
          <p:cNvSpPr txBox="1">
            <a:spLocks noChangeArrowheads="1"/>
          </p:cNvSpPr>
          <p:nvPr/>
        </p:nvSpPr>
        <p:spPr bwMode="auto">
          <a:xfrm>
            <a:off x="304800" y="4419600"/>
            <a:ext cx="2438400" cy="1200150"/>
          </a:xfrm>
          <a:prstGeom prst="rect">
            <a:avLst/>
          </a:prstGeom>
          <a:noFill/>
          <a:ln w="9525">
            <a:noFill/>
            <a:miter lim="800000"/>
            <a:headEnd/>
            <a:tailEnd/>
          </a:ln>
        </p:spPr>
        <p:txBody>
          <a:bodyPr>
            <a:spAutoFit/>
          </a:bodyPr>
          <a:lstStyle/>
          <a:p>
            <a:r>
              <a:rPr lang="en-US">
                <a:solidFill>
                  <a:srgbClr val="FF3300"/>
                </a:solidFill>
              </a:rPr>
              <a:t>Tools for commonly used tasks</a:t>
            </a:r>
          </a:p>
        </p:txBody>
      </p:sp>
      <p:pic>
        <p:nvPicPr>
          <p:cNvPr id="25607" name="Picture 7"/>
          <p:cNvPicPr>
            <a:picLocks noChangeAspect="1" noChangeArrowheads="1"/>
          </p:cNvPicPr>
          <p:nvPr/>
        </p:nvPicPr>
        <p:blipFill>
          <a:blip r:embed="rId4" cstate="print"/>
          <a:srcRect/>
          <a:stretch>
            <a:fillRect/>
          </a:stretch>
        </p:blipFill>
        <p:spPr bwMode="auto">
          <a:xfrm>
            <a:off x="381000" y="381000"/>
            <a:ext cx="2305050" cy="4114800"/>
          </a:xfrm>
          <a:prstGeom prst="rect">
            <a:avLst/>
          </a:prstGeom>
          <a:noFill/>
          <a:ln w="9525">
            <a:noFill/>
            <a:miter lim="800000"/>
            <a:headEnd/>
            <a:tailEnd/>
          </a:ln>
        </p:spPr>
      </p:pic>
      <p:sp>
        <p:nvSpPr>
          <p:cNvPr id="10" name="Rectangle 9"/>
          <p:cNvSpPr/>
          <p:nvPr/>
        </p:nvSpPr>
        <p:spPr>
          <a:xfrm>
            <a:off x="381000" y="1828800"/>
            <a:ext cx="2057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stCxn id="10" idx="3"/>
          </p:cNvCxnSpPr>
          <p:nvPr/>
        </p:nvCxnSpPr>
        <p:spPr>
          <a:xfrm>
            <a:off x="2438400" y="1905000"/>
            <a:ext cx="1828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914400"/>
          </a:xfrm>
        </p:spPr>
        <p:txBody>
          <a:bodyPr/>
          <a:lstStyle/>
          <a:p>
            <a:pPr eaLnBrk="1" hangingPunct="1"/>
            <a:r>
              <a:rPr lang="en-US" smtClean="0"/>
              <a:t>Geo-Processing</a:t>
            </a:r>
          </a:p>
        </p:txBody>
      </p:sp>
      <p:pic>
        <p:nvPicPr>
          <p:cNvPr id="26627" name="Picture 4"/>
          <p:cNvPicPr>
            <a:picLocks noChangeAspect="1" noChangeArrowheads="1"/>
          </p:cNvPicPr>
          <p:nvPr/>
        </p:nvPicPr>
        <p:blipFill>
          <a:blip r:embed="rId3" cstate="print"/>
          <a:srcRect/>
          <a:stretch>
            <a:fillRect/>
          </a:stretch>
        </p:blipFill>
        <p:spPr bwMode="auto">
          <a:xfrm>
            <a:off x="1752600" y="762000"/>
            <a:ext cx="5334000" cy="5013325"/>
          </a:xfrm>
          <a:prstGeom prst="rect">
            <a:avLst/>
          </a:prstGeom>
          <a:noFill/>
          <a:ln w="9525">
            <a:noFill/>
            <a:miter lim="800000"/>
            <a:headEnd/>
            <a:tailEnd/>
          </a:ln>
        </p:spPr>
      </p:pic>
      <p:sp>
        <p:nvSpPr>
          <p:cNvPr id="26628" name="Text Box 5"/>
          <p:cNvSpPr txBox="1">
            <a:spLocks noChangeArrowheads="1"/>
          </p:cNvSpPr>
          <p:nvPr/>
        </p:nvSpPr>
        <p:spPr bwMode="auto">
          <a:xfrm>
            <a:off x="228600" y="5867400"/>
            <a:ext cx="8686800" cy="946150"/>
          </a:xfrm>
          <a:prstGeom prst="rect">
            <a:avLst/>
          </a:prstGeom>
          <a:noFill/>
          <a:ln w="9525">
            <a:noFill/>
            <a:miter lim="800000"/>
            <a:headEnd/>
            <a:tailEnd/>
          </a:ln>
        </p:spPr>
        <p:txBody>
          <a:bodyPr>
            <a:spAutoFit/>
          </a:bodyPr>
          <a:lstStyle/>
          <a:p>
            <a:pPr algn="ctr">
              <a:spcBef>
                <a:spcPct val="50000"/>
              </a:spcBef>
            </a:pPr>
            <a:r>
              <a:rPr lang="en-US" sz="2800"/>
              <a:t>Toolbox tools linked together using the model builder to automate data processing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Levels of ArcGIS</a:t>
            </a:r>
          </a:p>
        </p:txBody>
      </p:sp>
      <p:sp>
        <p:nvSpPr>
          <p:cNvPr id="29699" name="Rectangle 3"/>
          <p:cNvSpPr>
            <a:spLocks noGrp="1" noChangeArrowheads="1"/>
          </p:cNvSpPr>
          <p:nvPr>
            <p:ph type="body" idx="1"/>
          </p:nvPr>
        </p:nvSpPr>
        <p:spPr/>
        <p:txBody>
          <a:bodyPr/>
          <a:lstStyle/>
          <a:p>
            <a:pPr eaLnBrk="1" hangingPunct="1"/>
            <a:r>
              <a:rPr lang="en-US" smtClean="0">
                <a:solidFill>
                  <a:srgbClr val="FF3300"/>
                </a:solidFill>
              </a:rPr>
              <a:t>ArcView</a:t>
            </a:r>
            <a:r>
              <a:rPr lang="en-US" smtClean="0"/>
              <a:t> – View data and do edits on shape files and simple personal geodatabases</a:t>
            </a:r>
          </a:p>
          <a:p>
            <a:pPr eaLnBrk="1" hangingPunct="1"/>
            <a:r>
              <a:rPr lang="en-US" smtClean="0">
                <a:solidFill>
                  <a:srgbClr val="FF3300"/>
                </a:solidFill>
              </a:rPr>
              <a:t>ArcEditor</a:t>
            </a:r>
            <a:r>
              <a:rPr lang="en-US" smtClean="0"/>
              <a:t> – do more complex edits on enterprise geodatabases</a:t>
            </a:r>
          </a:p>
          <a:p>
            <a:pPr eaLnBrk="1" hangingPunct="1"/>
            <a:r>
              <a:rPr lang="en-US" smtClean="0">
                <a:solidFill>
                  <a:srgbClr val="FF3300"/>
                </a:solidFill>
              </a:rPr>
              <a:t>ArcInfo</a:t>
            </a:r>
            <a:r>
              <a:rPr lang="en-US" smtClean="0"/>
              <a:t> – the full system, with access to workstation ArcInfo (i.e. ArcInfo version 7) as well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smtClean="0"/>
              <a:t>License manager</a:t>
            </a:r>
          </a:p>
        </p:txBody>
      </p:sp>
      <p:pic>
        <p:nvPicPr>
          <p:cNvPr id="30723" name="Picture 3" descr="arcgis8"/>
          <p:cNvPicPr>
            <a:picLocks noChangeAspect="1" noChangeArrowheads="1"/>
          </p:cNvPicPr>
          <p:nvPr/>
        </p:nvPicPr>
        <p:blipFill>
          <a:blip r:embed="rId3" cstate="print"/>
          <a:srcRect/>
          <a:stretch>
            <a:fillRect/>
          </a:stretch>
        </p:blipFill>
        <p:spPr bwMode="auto">
          <a:xfrm>
            <a:off x="1524000" y="1143000"/>
            <a:ext cx="5943600" cy="2632075"/>
          </a:xfrm>
          <a:prstGeom prst="rect">
            <a:avLst/>
          </a:prstGeom>
          <a:noFill/>
          <a:ln w="9525">
            <a:noFill/>
            <a:miter lim="800000"/>
            <a:headEnd/>
            <a:tailEnd/>
          </a:ln>
        </p:spPr>
      </p:pic>
      <p:sp>
        <p:nvSpPr>
          <p:cNvPr id="30724" name="Text Box 4"/>
          <p:cNvSpPr txBox="1">
            <a:spLocks noChangeArrowheads="1"/>
          </p:cNvSpPr>
          <p:nvPr/>
        </p:nvSpPr>
        <p:spPr bwMode="auto">
          <a:xfrm>
            <a:off x="609600" y="3811588"/>
            <a:ext cx="8229600" cy="3046412"/>
          </a:xfrm>
          <a:prstGeom prst="rect">
            <a:avLst/>
          </a:prstGeom>
          <a:noFill/>
          <a:ln w="9525">
            <a:noFill/>
            <a:miter lim="800000"/>
            <a:headEnd/>
            <a:tailEnd/>
          </a:ln>
        </p:spPr>
        <p:txBody>
          <a:bodyPr>
            <a:spAutoFit/>
          </a:bodyPr>
          <a:lstStyle/>
          <a:p>
            <a:r>
              <a:rPr lang="en-US"/>
              <a:t>The license manager keeps track of number of simultaneous users and limits them to allowable number.  If you can’t get an available license in LRC, ask the proctor to restart the ArcGIS license manager.  At USU contact Paul Rew to get the license manager restarted </a:t>
            </a:r>
            <a:r>
              <a:rPr lang="en-US" u="sng">
                <a:hlinkClick r:id="rId4"/>
              </a:rPr>
              <a:t>paul.rew@usu.edu</a:t>
            </a:r>
            <a:r>
              <a:rPr lang="en-US" u="sng"/>
              <a:t>. </a:t>
            </a:r>
            <a:r>
              <a:rPr lang="en-US"/>
              <a:t>At UNL Jim Hines (472-6708, </a:t>
            </a:r>
            <a:r>
              <a:rPr lang="en-US" u="sng">
                <a:hlinkClick r:id="rId5"/>
              </a:rPr>
              <a:t>jhines2@unl.edu</a:t>
            </a:r>
            <a:r>
              <a:rPr lang="en-US"/>
              <a:t> ) or Gregg Hutchison (472-5436) at room 226 is the contact person  to restart the ArcGIS license manager. </a:t>
            </a:r>
            <a:br>
              <a:rPr lang="en-US"/>
            </a:b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Introduction to GIS Software</a:t>
            </a:r>
          </a:p>
        </p:txBody>
      </p:sp>
      <p:sp>
        <p:nvSpPr>
          <p:cNvPr id="31747" name="Rectangle 3"/>
          <p:cNvSpPr>
            <a:spLocks noGrp="1" noChangeArrowheads="1"/>
          </p:cNvSpPr>
          <p:nvPr>
            <p:ph type="body" idx="1"/>
          </p:nvPr>
        </p:nvSpPr>
        <p:spPr/>
        <p:txBody>
          <a:bodyPr/>
          <a:lstStyle/>
          <a:p>
            <a:pPr eaLnBrk="1" hangingPunct="1"/>
            <a:r>
              <a:rPr lang="en-US" smtClean="0"/>
              <a:t>How data are stored in ArcGIS</a:t>
            </a:r>
          </a:p>
          <a:p>
            <a:pPr eaLnBrk="1" hangingPunct="1"/>
            <a:r>
              <a:rPr lang="en-US" smtClean="0"/>
              <a:t>Components of ArcGIS – ArcMap, ArcCatalog and ArcToolbox</a:t>
            </a:r>
          </a:p>
          <a:p>
            <a:pPr eaLnBrk="1" hangingPunct="1"/>
            <a:r>
              <a:rPr lang="en-US" i="1" smtClean="0">
                <a:solidFill>
                  <a:srgbClr val="FF3300"/>
                </a:solidFill>
              </a:rPr>
              <a:t>GIS on the Web – ArcGIS Server, ArcGIS Online, Google Earth.</a:t>
            </a:r>
          </a:p>
          <a:p>
            <a:pPr eaLnBrk="1" hangingPunct="1"/>
            <a:r>
              <a:rPr lang="en-US" smtClean="0"/>
              <a:t>Extensions of ArcGIS – spatial analyst, geostatistical analyst and 3D analyst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28600"/>
            <a:ext cx="7772400" cy="1143000"/>
          </a:xfrm>
        </p:spPr>
        <p:txBody>
          <a:bodyPr/>
          <a:lstStyle/>
          <a:p>
            <a:r>
              <a:rPr lang="en-US" smtClean="0"/>
              <a:t>Desktop, Server, Web</a:t>
            </a:r>
          </a:p>
        </p:txBody>
      </p:sp>
      <p:pic>
        <p:nvPicPr>
          <p:cNvPr id="32771" name="Picture 2"/>
          <p:cNvPicPr>
            <a:picLocks noChangeAspect="1" noChangeArrowheads="1"/>
          </p:cNvPicPr>
          <p:nvPr/>
        </p:nvPicPr>
        <p:blipFill>
          <a:blip r:embed="rId2" cstate="print"/>
          <a:srcRect/>
          <a:stretch>
            <a:fillRect/>
          </a:stretch>
        </p:blipFill>
        <p:spPr bwMode="auto">
          <a:xfrm>
            <a:off x="1219200" y="1219200"/>
            <a:ext cx="6748463" cy="5441950"/>
          </a:xfrm>
          <a:prstGeom prst="rect">
            <a:avLst/>
          </a:prstGeom>
          <a:noFill/>
          <a:ln w="9525">
            <a:noFill/>
            <a:miter lim="800000"/>
            <a:headEnd/>
            <a:tailEnd/>
          </a:ln>
        </p:spPr>
      </p:pic>
      <p:sp>
        <p:nvSpPr>
          <p:cNvPr id="32772" name="TextBox 3"/>
          <p:cNvSpPr txBox="1">
            <a:spLocks noChangeArrowheads="1"/>
          </p:cNvSpPr>
          <p:nvPr/>
        </p:nvSpPr>
        <p:spPr bwMode="auto">
          <a:xfrm>
            <a:off x="1371600" y="4953000"/>
            <a:ext cx="1784350" cy="461963"/>
          </a:xfrm>
          <a:prstGeom prst="rect">
            <a:avLst/>
          </a:prstGeom>
          <a:noFill/>
          <a:ln w="9525">
            <a:noFill/>
            <a:miter lim="800000"/>
            <a:headEnd/>
            <a:tailEnd/>
          </a:ln>
        </p:spPr>
        <p:txBody>
          <a:bodyPr wrap="none">
            <a:spAutoFit/>
          </a:bodyPr>
          <a:lstStyle/>
          <a:p>
            <a:r>
              <a:rPr lang="en-US"/>
              <a:t>Desktop GIS</a:t>
            </a:r>
          </a:p>
        </p:txBody>
      </p:sp>
      <p:cxnSp>
        <p:nvCxnSpPr>
          <p:cNvPr id="6" name="Straight Arrow Connector 5"/>
          <p:cNvCxnSpPr>
            <a:stCxn id="32772" idx="0"/>
          </p:cNvCxnSpPr>
          <p:nvPr/>
        </p:nvCxnSpPr>
        <p:spPr>
          <a:xfrm rot="5400000" flipH="1" flipV="1">
            <a:off x="1627188" y="4065587"/>
            <a:ext cx="1524000" cy="250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2772" idx="0"/>
          </p:cNvCxnSpPr>
          <p:nvPr/>
        </p:nvCxnSpPr>
        <p:spPr>
          <a:xfrm rot="5400000" flipH="1" flipV="1">
            <a:off x="4141788" y="2693987"/>
            <a:ext cx="381000" cy="4137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ArcGIS Desktop</a:t>
            </a:r>
          </a:p>
        </p:txBody>
      </p:sp>
      <p:pic>
        <p:nvPicPr>
          <p:cNvPr id="33795" name="Picture 3"/>
          <p:cNvPicPr>
            <a:picLocks noChangeAspect="1" noChangeArrowheads="1"/>
          </p:cNvPicPr>
          <p:nvPr/>
        </p:nvPicPr>
        <p:blipFill>
          <a:blip r:embed="rId2" cstate="print"/>
          <a:srcRect/>
          <a:stretch>
            <a:fillRect/>
          </a:stretch>
        </p:blipFill>
        <p:spPr bwMode="auto">
          <a:xfrm>
            <a:off x="152400" y="1524000"/>
            <a:ext cx="8047038" cy="42672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5410200" y="3505200"/>
            <a:ext cx="343058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ArcGIS</a:t>
            </a:r>
            <a:r>
              <a:rPr lang="en-US" dirty="0" smtClean="0"/>
              <a:t> Online</a:t>
            </a:r>
            <a:br>
              <a:rPr lang="en-US" dirty="0" smtClean="0"/>
            </a:br>
            <a:r>
              <a:rPr lang="en-US" dirty="0" smtClean="0">
                <a:hlinkClick r:id="rId2"/>
              </a:rPr>
              <a:t>http://www.argis.com</a:t>
            </a:r>
            <a:r>
              <a:rPr lang="en-US" dirty="0" smtClean="0"/>
              <a:t> </a:t>
            </a:r>
            <a:endParaRPr lang="en-US" dirty="0"/>
          </a:p>
        </p:txBody>
      </p:sp>
      <p:sp>
        <p:nvSpPr>
          <p:cNvPr id="3" name="Content Placeholder 2"/>
          <p:cNvSpPr>
            <a:spLocks noGrp="1"/>
          </p:cNvSpPr>
          <p:nvPr>
            <p:ph idx="1"/>
          </p:nvPr>
        </p:nvSpPr>
        <p:spPr>
          <a:xfrm>
            <a:off x="685800" y="1981200"/>
            <a:ext cx="8153400" cy="4114800"/>
          </a:xfrm>
        </p:spPr>
        <p:txBody>
          <a:bodyPr/>
          <a:lstStyle/>
          <a:p>
            <a:endParaRPr lang="en-US" dirty="0" smtClean="0">
              <a:hlinkClick r:id="rId3"/>
            </a:endParaRPr>
          </a:p>
          <a:p>
            <a:r>
              <a:rPr lang="en-US" dirty="0" smtClean="0"/>
              <a:t>Description: </a:t>
            </a:r>
            <a:r>
              <a:rPr lang="en-US" dirty="0" smtClean="0">
                <a:hlinkClick r:id="rId3"/>
              </a:rPr>
              <a:t>http://www.esri.com/software/arcgis/arcgisonline/index.html</a:t>
            </a:r>
            <a:r>
              <a:rPr lang="en-US" dirty="0" smtClean="0"/>
              <a:t> </a:t>
            </a:r>
          </a:p>
          <a:p>
            <a:r>
              <a:rPr lang="en-US" dirty="0" smtClean="0"/>
              <a:t>Videos: </a:t>
            </a:r>
            <a:r>
              <a:rPr lang="en-US" dirty="0" smtClean="0">
                <a:hlinkClick r:id="rId4"/>
              </a:rPr>
              <a:t>http://www.esri.com/software/arcgis/arcgisonline/demos.html</a:t>
            </a:r>
            <a:r>
              <a:rPr lang="en-US" dirty="0" smtClean="0"/>
              <a:t> </a:t>
            </a:r>
          </a:p>
        </p:txBody>
      </p:sp>
      <p:sp>
        <p:nvSpPr>
          <p:cNvPr id="5" name="TextBox 4"/>
          <p:cNvSpPr txBox="1"/>
          <p:nvPr/>
        </p:nvSpPr>
        <p:spPr>
          <a:xfrm>
            <a:off x="1600200" y="5867400"/>
            <a:ext cx="6133410" cy="461665"/>
          </a:xfrm>
          <a:prstGeom prst="rect">
            <a:avLst/>
          </a:prstGeom>
          <a:noFill/>
        </p:spPr>
        <p:txBody>
          <a:bodyPr wrap="none" rtlCol="0">
            <a:spAutoFit/>
          </a:bodyPr>
          <a:lstStyle/>
          <a:p>
            <a:r>
              <a:rPr lang="en-US" dirty="0" smtClean="0"/>
              <a:t>Please familiarize yourself with this information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ArcGIS Server</a:t>
            </a:r>
          </a:p>
        </p:txBody>
      </p:sp>
      <p:pic>
        <p:nvPicPr>
          <p:cNvPr id="34819" name="Picture 3"/>
          <p:cNvPicPr>
            <a:picLocks noChangeAspect="1" noChangeArrowheads="1"/>
          </p:cNvPicPr>
          <p:nvPr/>
        </p:nvPicPr>
        <p:blipFill>
          <a:blip r:embed="rId2" cstate="print"/>
          <a:srcRect/>
          <a:stretch>
            <a:fillRect/>
          </a:stretch>
        </p:blipFill>
        <p:spPr bwMode="auto">
          <a:xfrm>
            <a:off x="1828800" y="1676400"/>
            <a:ext cx="4754563" cy="2754313"/>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6248400" y="3505200"/>
            <a:ext cx="2740025" cy="2914650"/>
          </a:xfrm>
          <a:prstGeom prst="rect">
            <a:avLst/>
          </a:prstGeom>
          <a:noFill/>
          <a:ln w="12700">
            <a:solidFill>
              <a:schemeClr val="tx1"/>
            </a:solid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381000" y="3657600"/>
            <a:ext cx="3005138" cy="2667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CRWR Data Services</a:t>
            </a:r>
            <a:br>
              <a:rPr lang="en-US" smtClean="0"/>
            </a:br>
            <a:r>
              <a:rPr lang="en-US" sz="3200" smtClean="0"/>
              <a:t>http://data.crwr.utexas.edu</a:t>
            </a:r>
          </a:p>
        </p:txBody>
      </p:sp>
      <p:pic>
        <p:nvPicPr>
          <p:cNvPr id="35843" name="Picture 2"/>
          <p:cNvPicPr>
            <a:picLocks noChangeAspect="1" noChangeArrowheads="1"/>
          </p:cNvPicPr>
          <p:nvPr/>
        </p:nvPicPr>
        <p:blipFill>
          <a:blip r:embed="rId2" cstate="print"/>
          <a:srcRect/>
          <a:stretch>
            <a:fillRect/>
          </a:stretch>
        </p:blipFill>
        <p:spPr bwMode="auto">
          <a:xfrm>
            <a:off x="5562600" y="3124200"/>
            <a:ext cx="2965450" cy="1295400"/>
          </a:xfrm>
          <a:prstGeom prst="rect">
            <a:avLst/>
          </a:prstGeom>
          <a:noFill/>
          <a:ln w="9525">
            <a:noFill/>
            <a:miter lim="800000"/>
            <a:headEnd/>
            <a:tailEnd/>
          </a:ln>
        </p:spPr>
      </p:pic>
      <p:pic>
        <p:nvPicPr>
          <p:cNvPr id="35844" name="Picture 3"/>
          <p:cNvPicPr>
            <a:picLocks noChangeAspect="1" noChangeArrowheads="1"/>
          </p:cNvPicPr>
          <p:nvPr/>
        </p:nvPicPr>
        <p:blipFill>
          <a:blip r:embed="rId3" cstate="print"/>
          <a:srcRect/>
          <a:stretch>
            <a:fillRect/>
          </a:stretch>
        </p:blipFill>
        <p:spPr bwMode="auto">
          <a:xfrm>
            <a:off x="533400" y="2286000"/>
            <a:ext cx="2409825" cy="2667000"/>
          </a:xfrm>
          <a:prstGeom prst="rect">
            <a:avLst/>
          </a:prstGeom>
          <a:noFill/>
          <a:ln w="9525">
            <a:noFill/>
            <a:miter lim="800000"/>
            <a:headEnd/>
            <a:tailEnd/>
          </a:ln>
        </p:spPr>
      </p:pic>
      <p:pic>
        <p:nvPicPr>
          <p:cNvPr id="35845" name="Picture 4"/>
          <p:cNvPicPr>
            <a:picLocks noChangeAspect="1" noChangeArrowheads="1"/>
          </p:cNvPicPr>
          <p:nvPr/>
        </p:nvPicPr>
        <p:blipFill>
          <a:blip r:embed="rId4" cstate="print"/>
          <a:srcRect/>
          <a:stretch>
            <a:fillRect/>
          </a:stretch>
        </p:blipFill>
        <p:spPr bwMode="auto">
          <a:xfrm>
            <a:off x="2057400" y="4648200"/>
            <a:ext cx="5124450" cy="1419225"/>
          </a:xfrm>
          <a:prstGeom prst="rect">
            <a:avLst/>
          </a:prstGeom>
          <a:noFill/>
          <a:ln w="9525">
            <a:noFill/>
            <a:miter lim="800000"/>
            <a:headEnd/>
            <a:tailEnd/>
          </a:ln>
        </p:spPr>
      </p:pic>
      <p:cxnSp>
        <p:nvCxnSpPr>
          <p:cNvPr id="7" name="Straight Arrow Connector 6"/>
          <p:cNvCxnSpPr>
            <a:endCxn id="125956" idx="1"/>
          </p:cNvCxnSpPr>
          <p:nvPr/>
        </p:nvCxnSpPr>
        <p:spPr>
          <a:xfrm rot="16200000" flipH="1">
            <a:off x="788193" y="4088607"/>
            <a:ext cx="2005013"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248400" y="42672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48" name="TextBox 10"/>
          <p:cNvSpPr txBox="1">
            <a:spLocks noChangeArrowheads="1"/>
          </p:cNvSpPr>
          <p:nvPr/>
        </p:nvSpPr>
        <p:spPr bwMode="auto">
          <a:xfrm>
            <a:off x="4419600" y="2438400"/>
            <a:ext cx="4221163" cy="461963"/>
          </a:xfrm>
          <a:prstGeom prst="rect">
            <a:avLst/>
          </a:prstGeom>
          <a:noFill/>
          <a:ln w="9525">
            <a:noFill/>
            <a:miter lim="800000"/>
            <a:headEnd/>
            <a:tailEnd/>
          </a:ln>
        </p:spPr>
        <p:txBody>
          <a:bodyPr wrap="none">
            <a:spAutoFit/>
          </a:bodyPr>
          <a:lstStyle/>
          <a:p>
            <a:r>
              <a:rPr lang="en-US"/>
              <a:t>Receiving Service in ArcCatalog</a:t>
            </a:r>
          </a:p>
        </p:txBody>
      </p:sp>
      <p:sp>
        <p:nvSpPr>
          <p:cNvPr id="35849" name="TextBox 11"/>
          <p:cNvSpPr txBox="1">
            <a:spLocks noChangeArrowheads="1"/>
          </p:cNvSpPr>
          <p:nvPr/>
        </p:nvSpPr>
        <p:spPr bwMode="auto">
          <a:xfrm>
            <a:off x="2209800" y="6096000"/>
            <a:ext cx="4713288" cy="461963"/>
          </a:xfrm>
          <a:prstGeom prst="rect">
            <a:avLst/>
          </a:prstGeom>
          <a:noFill/>
          <a:ln w="9525">
            <a:noFill/>
            <a:miter lim="800000"/>
            <a:headEnd/>
            <a:tailEnd/>
          </a:ln>
        </p:spPr>
        <p:txBody>
          <a:bodyPr wrap="none">
            <a:spAutoFit/>
          </a:bodyPr>
          <a:lstStyle/>
          <a:p>
            <a:r>
              <a:rPr lang="en-US"/>
              <a:t>Publishing Service in ArcGIS Server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inus 22"/>
          <p:cNvSpPr/>
          <p:nvPr/>
        </p:nvSpPr>
        <p:spPr bwMode="auto">
          <a:xfrm rot="19776947">
            <a:off x="4438650" y="2162175"/>
            <a:ext cx="200977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2832431">
            <a:off x="3992563" y="3951288"/>
            <a:ext cx="2379662" cy="320675"/>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0" name="Up-Down Arrow 19"/>
          <p:cNvSpPr/>
          <p:nvPr/>
        </p:nvSpPr>
        <p:spPr bwMode="auto">
          <a:xfrm>
            <a:off x="5838825" y="3095625"/>
            <a:ext cx="355600" cy="2838450"/>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0245" name="Title 1"/>
          <p:cNvSpPr>
            <a:spLocks noGrp="1"/>
          </p:cNvSpPr>
          <p:nvPr>
            <p:ph type="title"/>
          </p:nvPr>
        </p:nvSpPr>
        <p:spPr>
          <a:xfrm>
            <a:off x="304800" y="609600"/>
            <a:ext cx="8229600" cy="1143000"/>
          </a:xfrm>
        </p:spPr>
        <p:txBody>
          <a:bodyPr/>
          <a:lstStyle/>
          <a:p>
            <a:pPr algn="l"/>
            <a:r>
              <a:rPr lang="en-US" sz="3600" smtClean="0"/>
              <a:t>Workstation-centered GIS </a:t>
            </a:r>
            <a:r>
              <a:rPr lang="en-US" sz="5400" smtClean="0"/>
              <a:t/>
            </a:r>
            <a:br>
              <a:rPr lang="en-US" sz="5400" smtClean="0"/>
            </a:br>
            <a:endParaRPr lang="en-US" sz="5400" smtClean="0"/>
          </a:p>
        </p:txBody>
      </p:sp>
      <p:grpSp>
        <p:nvGrpSpPr>
          <p:cNvPr id="2" name="Group 188"/>
          <p:cNvGrpSpPr>
            <a:grpSpLocks/>
          </p:cNvGrpSpPr>
          <p:nvPr/>
        </p:nvGrpSpPr>
        <p:grpSpPr bwMode="auto">
          <a:xfrm>
            <a:off x="5611813" y="3382963"/>
            <a:ext cx="1223962" cy="1108075"/>
            <a:chOff x="4784" y="1301"/>
            <a:chExt cx="645" cy="550"/>
          </a:xfrm>
        </p:grpSpPr>
        <p:pic>
          <p:nvPicPr>
            <p:cNvPr id="10259" name="Picture 164"/>
            <p:cNvPicPr>
              <a:picLocks noChangeArrowheads="1"/>
            </p:cNvPicPr>
            <p:nvPr/>
          </p:nvPicPr>
          <p:blipFill>
            <a:blip r:embed="rId2"/>
            <a:srcRect/>
            <a:stretch>
              <a:fillRect/>
            </a:stretch>
          </p:blipFill>
          <p:spPr bwMode="auto">
            <a:xfrm>
              <a:off x="4784" y="1301"/>
              <a:ext cx="450" cy="443"/>
            </a:xfrm>
            <a:prstGeom prst="rect">
              <a:avLst/>
            </a:prstGeom>
            <a:noFill/>
            <a:ln w="12700">
              <a:noFill/>
              <a:miter lim="800000"/>
              <a:headEnd/>
              <a:tailEnd/>
            </a:ln>
          </p:spPr>
        </p:pic>
        <p:pic>
          <p:nvPicPr>
            <p:cNvPr id="10260" name="Picture 165"/>
            <p:cNvPicPr>
              <a:picLocks noChangeArrowheads="1"/>
            </p:cNvPicPr>
            <p:nvPr/>
          </p:nvPicPr>
          <p:blipFill>
            <a:blip r:embed="rId3"/>
            <a:srcRect/>
            <a:stretch>
              <a:fillRect/>
            </a:stretch>
          </p:blipFill>
          <p:spPr bwMode="auto">
            <a:xfrm>
              <a:off x="5073" y="1467"/>
              <a:ext cx="356" cy="384"/>
            </a:xfrm>
            <a:prstGeom prst="rect">
              <a:avLst/>
            </a:prstGeom>
            <a:noFill/>
            <a:ln w="12700">
              <a:noFill/>
              <a:miter lim="800000"/>
              <a:headEnd/>
              <a:tailEnd/>
            </a:ln>
          </p:spPr>
        </p:pic>
      </p:grpSp>
      <p:pic>
        <p:nvPicPr>
          <p:cNvPr id="10247" name="Picture 185" descr="GIS_Server"/>
          <p:cNvPicPr>
            <a:picLocks noChangeAspect="1" noChangeArrowheads="1"/>
          </p:cNvPicPr>
          <p:nvPr/>
        </p:nvPicPr>
        <p:blipFill>
          <a:blip r:embed="rId4"/>
          <a:srcRect/>
          <a:stretch>
            <a:fillRect/>
          </a:stretch>
        </p:blipFill>
        <p:spPr bwMode="auto">
          <a:xfrm>
            <a:off x="5448300" y="4532313"/>
            <a:ext cx="1403350" cy="1077912"/>
          </a:xfrm>
          <a:prstGeom prst="rect">
            <a:avLst/>
          </a:prstGeom>
          <a:noFill/>
          <a:ln w="9525">
            <a:noFill/>
            <a:miter lim="800000"/>
            <a:headEnd/>
            <a:tailEnd/>
          </a:ln>
        </p:spPr>
      </p:pic>
      <p:pic>
        <p:nvPicPr>
          <p:cNvPr id="10248" name="Picture 5" descr="Cloud"/>
          <p:cNvPicPr>
            <a:picLocks noChangeAspect="1" noChangeArrowheads="1"/>
          </p:cNvPicPr>
          <p:nvPr/>
        </p:nvPicPr>
        <p:blipFill>
          <a:blip r:embed="rId5"/>
          <a:srcRect/>
          <a:stretch>
            <a:fillRect/>
          </a:stretch>
        </p:blipFill>
        <p:spPr bwMode="auto">
          <a:xfrm>
            <a:off x="5599113" y="885825"/>
            <a:ext cx="2225675" cy="1582738"/>
          </a:xfrm>
          <a:prstGeom prst="rect">
            <a:avLst/>
          </a:prstGeom>
          <a:noFill/>
          <a:ln w="9525">
            <a:noFill/>
            <a:miter lim="800000"/>
            <a:headEnd/>
            <a:tailEnd/>
          </a:ln>
        </p:spPr>
      </p:pic>
      <p:pic>
        <p:nvPicPr>
          <p:cNvPr id="10249" name="Picture 43" descr="Database_Orange"/>
          <p:cNvPicPr>
            <a:picLocks noChangeAspect="1" noChangeArrowheads="1"/>
          </p:cNvPicPr>
          <p:nvPr/>
        </p:nvPicPr>
        <p:blipFill>
          <a:blip r:embed="rId2"/>
          <a:srcRect/>
          <a:stretch>
            <a:fillRect/>
          </a:stretch>
        </p:blipFill>
        <p:spPr bwMode="auto">
          <a:xfrm>
            <a:off x="1846263" y="3768725"/>
            <a:ext cx="1014412" cy="998538"/>
          </a:xfrm>
          <a:prstGeom prst="rect">
            <a:avLst/>
          </a:prstGeom>
          <a:noFill/>
          <a:ln w="9525">
            <a:noFill/>
            <a:miter lim="800000"/>
            <a:headEnd/>
            <a:tailEnd/>
          </a:ln>
        </p:spPr>
      </p:pic>
      <p:sp>
        <p:nvSpPr>
          <p:cNvPr id="13" name="AutoShape 60"/>
          <p:cNvSpPr>
            <a:spLocks noChangeArrowheads="1"/>
          </p:cNvSpPr>
          <p:nvPr/>
        </p:nvSpPr>
        <p:spPr bwMode="auto">
          <a:xfrm>
            <a:off x="2263775" y="2536825"/>
            <a:ext cx="2617788" cy="1443038"/>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lgn="ctr">
              <a:defRPr/>
            </a:pPr>
            <a:r>
              <a:rPr lang="en-US" sz="3600" dirty="0">
                <a:solidFill>
                  <a:schemeClr val="tx2"/>
                </a:solidFill>
                <a:effectLst>
                  <a:outerShdw blurRad="38100" dist="38100" dir="2700000" algn="tl">
                    <a:srgbClr val="000000"/>
                  </a:outerShdw>
                </a:effectLst>
                <a:latin typeface="Arial" charset="0"/>
                <a:ea typeface="ＭＳ Ｐゴシック" pitchFamily="-65" charset="-128"/>
                <a:cs typeface="Arial" charset="0"/>
              </a:rPr>
              <a:t>ArcGIS </a:t>
            </a:r>
            <a:endPar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a:p>
            <a:pPr algn="ctr">
              <a:defRPr/>
            </a:pPr>
            <a:r>
              <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rPr>
              <a:t>Desktop</a:t>
            </a:r>
          </a:p>
        </p:txBody>
      </p:sp>
      <p:pic>
        <p:nvPicPr>
          <p:cNvPr id="10251" name="Picture 180" descr="Online"/>
          <p:cNvPicPr>
            <a:picLocks noChangeAspect="1" noChangeArrowheads="1"/>
          </p:cNvPicPr>
          <p:nvPr/>
        </p:nvPicPr>
        <p:blipFill>
          <a:blip r:embed="rId6"/>
          <a:srcRect/>
          <a:stretch>
            <a:fillRect/>
          </a:stretch>
        </p:blipFill>
        <p:spPr bwMode="auto">
          <a:xfrm>
            <a:off x="6221413" y="477838"/>
            <a:ext cx="1401762" cy="1079500"/>
          </a:xfrm>
          <a:prstGeom prst="rect">
            <a:avLst/>
          </a:prstGeom>
          <a:noFill/>
          <a:ln w="9525">
            <a:noFill/>
            <a:miter lim="800000"/>
            <a:headEnd/>
            <a:tailEnd/>
          </a:ln>
        </p:spPr>
      </p:pic>
      <p:pic>
        <p:nvPicPr>
          <p:cNvPr id="10252" name="Picture 37" descr="User_Red_Half"/>
          <p:cNvPicPr>
            <a:picLocks noChangeAspect="1" noChangeArrowheads="1"/>
          </p:cNvPicPr>
          <p:nvPr/>
        </p:nvPicPr>
        <p:blipFill>
          <a:blip r:embed="rId7"/>
          <a:srcRect/>
          <a:stretch>
            <a:fillRect/>
          </a:stretch>
        </p:blipFill>
        <p:spPr bwMode="auto">
          <a:xfrm>
            <a:off x="669925" y="2444750"/>
            <a:ext cx="723900" cy="1336675"/>
          </a:xfrm>
          <a:prstGeom prst="rect">
            <a:avLst/>
          </a:prstGeom>
          <a:noFill/>
          <a:ln w="9525">
            <a:noFill/>
            <a:miter lim="800000"/>
            <a:headEnd/>
            <a:tailEnd/>
          </a:ln>
        </p:spPr>
      </p:pic>
      <p:pic>
        <p:nvPicPr>
          <p:cNvPr id="10253" name="Picture 180" descr="Online"/>
          <p:cNvPicPr>
            <a:picLocks noChangeAspect="1" noChangeArrowheads="1"/>
          </p:cNvPicPr>
          <p:nvPr/>
        </p:nvPicPr>
        <p:blipFill>
          <a:blip r:embed="rId6"/>
          <a:srcRect/>
          <a:stretch>
            <a:fillRect/>
          </a:stretch>
        </p:blipFill>
        <p:spPr bwMode="auto">
          <a:xfrm>
            <a:off x="6715125" y="1722438"/>
            <a:ext cx="1401763" cy="1079500"/>
          </a:xfrm>
          <a:prstGeom prst="rect">
            <a:avLst/>
          </a:prstGeom>
          <a:noFill/>
          <a:ln w="9525">
            <a:noFill/>
            <a:miter lim="800000"/>
            <a:headEnd/>
            <a:tailEnd/>
          </a:ln>
        </p:spPr>
      </p:pic>
      <p:sp>
        <p:nvSpPr>
          <p:cNvPr id="26" name="TextBox 25"/>
          <p:cNvSpPr txBox="1"/>
          <p:nvPr/>
        </p:nvSpPr>
        <p:spPr>
          <a:xfrm>
            <a:off x="1978025" y="4733925"/>
            <a:ext cx="1123950" cy="523875"/>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Local</a:t>
            </a:r>
          </a:p>
        </p:txBody>
      </p:sp>
      <p:sp>
        <p:nvSpPr>
          <p:cNvPr id="27" name="TextBox 26"/>
          <p:cNvSpPr txBox="1"/>
          <p:nvPr/>
        </p:nvSpPr>
        <p:spPr>
          <a:xfrm>
            <a:off x="7780338" y="655638"/>
            <a:ext cx="936625" cy="522287"/>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Web</a:t>
            </a:r>
          </a:p>
        </p:txBody>
      </p:sp>
      <p:sp>
        <p:nvSpPr>
          <p:cNvPr id="28" name="TextBox 27"/>
          <p:cNvSpPr txBox="1"/>
          <p:nvPr/>
        </p:nvSpPr>
        <p:spPr>
          <a:xfrm>
            <a:off x="6321425" y="5541963"/>
            <a:ext cx="1962150" cy="522287"/>
          </a:xfrm>
          <a:prstGeom prst="rect">
            <a:avLst/>
          </a:prstGeom>
          <a:noFill/>
          <a:ln>
            <a:noFill/>
          </a:ln>
        </p:spPr>
        <p:txBody>
          <a:bodyPr wrap="none">
            <a:spAutoFit/>
          </a:bodyPr>
          <a:lstStyle/>
          <a:p>
            <a:pPr>
              <a:defRPr/>
            </a:pPr>
            <a:r>
              <a:rPr lang="en-US" sz="2800" dirty="0">
                <a:effectLst>
                  <a:outerShdw blurRad="38100" dist="38100" dir="2700000" algn="tl">
                    <a:srgbClr val="000000">
                      <a:alpha val="43137"/>
                    </a:srgbClr>
                  </a:outerShdw>
                </a:effectLst>
                <a:latin typeface="Arial" charset="0"/>
                <a:ea typeface="ＭＳ Ｐゴシック" pitchFamily="-65" charset="-128"/>
                <a:cs typeface="Arial" charset="0"/>
              </a:rPr>
              <a:t>Enterprise</a:t>
            </a:r>
          </a:p>
        </p:txBody>
      </p:sp>
      <p:sp>
        <p:nvSpPr>
          <p:cNvPr id="29" name="Left-Right Arrow 28"/>
          <p:cNvSpPr/>
          <p:nvPr/>
        </p:nvSpPr>
        <p:spPr bwMode="auto">
          <a:xfrm>
            <a:off x="1500188" y="3095625"/>
            <a:ext cx="654050" cy="300038"/>
          </a:xfrm>
          <a:prstGeom prst="leftRightArrow">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0258" name="Picture 15" descr="Documents_in_Folder"/>
          <p:cNvPicPr>
            <a:picLocks noChangeAspect="1" noChangeArrowheads="1"/>
          </p:cNvPicPr>
          <p:nvPr/>
        </p:nvPicPr>
        <p:blipFill>
          <a:blip r:embed="rId8"/>
          <a:srcRect/>
          <a:stretch>
            <a:fillRect/>
          </a:stretch>
        </p:blipFill>
        <p:spPr bwMode="auto">
          <a:xfrm>
            <a:off x="2652713" y="3887788"/>
            <a:ext cx="1441450" cy="917575"/>
          </a:xfrm>
          <a:prstGeom prst="rect">
            <a:avLst/>
          </a:prstGeom>
          <a:noFill/>
          <a:ln w="9525">
            <a:noFill/>
            <a:miter lim="800000"/>
            <a:headEnd/>
            <a:tailEnd/>
          </a:ln>
        </p:spPr>
      </p:pic>
      <p:sp>
        <p:nvSpPr>
          <p:cNvPr id="21" name="TextBox 20"/>
          <p:cNvSpPr txBox="1"/>
          <p:nvPr/>
        </p:nvSpPr>
        <p:spPr>
          <a:xfrm>
            <a:off x="762000" y="6172200"/>
            <a:ext cx="5456943" cy="461665"/>
          </a:xfrm>
          <a:prstGeom prst="rect">
            <a:avLst/>
          </a:prstGeom>
          <a:noFill/>
        </p:spPr>
        <p:txBody>
          <a:bodyPr wrap="none" rtlCol="0">
            <a:spAutoFit/>
          </a:bodyPr>
          <a:lstStyle/>
          <a:p>
            <a:r>
              <a:rPr lang="en-US" dirty="0" smtClean="0"/>
              <a:t>Next 4 slides from Scott Morehouse, ESRI</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eft-Right Arrow 28"/>
          <p:cNvSpPr/>
          <p:nvPr/>
        </p:nvSpPr>
        <p:spPr bwMode="auto">
          <a:xfrm>
            <a:off x="163513" y="4121150"/>
            <a:ext cx="8475662" cy="927100"/>
          </a:xfrm>
          <a:prstGeom prst="leftRightArrow">
            <a:avLst/>
          </a:prstGeom>
          <a:solidFill>
            <a:srgbClr val="FFFF6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20482" name="Picture 5" descr="Cloud"/>
          <p:cNvPicPr>
            <a:picLocks noChangeAspect="1" noChangeArrowheads="1"/>
          </p:cNvPicPr>
          <p:nvPr/>
        </p:nvPicPr>
        <p:blipFill>
          <a:blip r:embed="rId2"/>
          <a:srcRect/>
          <a:stretch>
            <a:fillRect/>
          </a:stretch>
        </p:blipFill>
        <p:spPr bwMode="auto">
          <a:xfrm>
            <a:off x="0" y="3397250"/>
            <a:ext cx="8693150" cy="1968500"/>
          </a:xfrm>
          <a:prstGeom prst="rect">
            <a:avLst/>
          </a:prstGeom>
          <a:noFill/>
          <a:ln w="9525">
            <a:noFill/>
            <a:miter lim="800000"/>
            <a:headEnd/>
            <a:tailEnd/>
          </a:ln>
        </p:spPr>
      </p:pic>
      <p:sp>
        <p:nvSpPr>
          <p:cNvPr id="11268" name="Title 1"/>
          <p:cNvSpPr>
            <a:spLocks noGrp="1"/>
          </p:cNvSpPr>
          <p:nvPr>
            <p:ph type="title"/>
          </p:nvPr>
        </p:nvSpPr>
        <p:spPr>
          <a:xfrm>
            <a:off x="325438" y="250825"/>
            <a:ext cx="8818562" cy="966788"/>
          </a:xfrm>
        </p:spPr>
        <p:txBody>
          <a:bodyPr/>
          <a:lstStyle/>
          <a:p>
            <a:pPr algn="l"/>
            <a:r>
              <a:rPr lang="en-US" sz="3600" smtClean="0"/>
              <a:t>Enterprise-centered GIS</a:t>
            </a:r>
            <a:endParaRPr lang="en-US" sz="5400" smtClean="0"/>
          </a:p>
        </p:txBody>
      </p:sp>
      <p:grpSp>
        <p:nvGrpSpPr>
          <p:cNvPr id="2" name="Group 188"/>
          <p:cNvGrpSpPr>
            <a:grpSpLocks/>
          </p:cNvGrpSpPr>
          <p:nvPr/>
        </p:nvGrpSpPr>
        <p:grpSpPr bwMode="auto">
          <a:xfrm>
            <a:off x="1846263" y="4686300"/>
            <a:ext cx="828675" cy="776288"/>
            <a:chOff x="4784" y="1301"/>
            <a:chExt cx="645" cy="550"/>
          </a:xfrm>
        </p:grpSpPr>
        <p:pic>
          <p:nvPicPr>
            <p:cNvPr id="11293" name="Picture 164"/>
            <p:cNvPicPr>
              <a:picLocks noChangeArrowheads="1"/>
            </p:cNvPicPr>
            <p:nvPr/>
          </p:nvPicPr>
          <p:blipFill>
            <a:blip r:embed="rId3"/>
            <a:srcRect/>
            <a:stretch>
              <a:fillRect/>
            </a:stretch>
          </p:blipFill>
          <p:spPr bwMode="auto">
            <a:xfrm>
              <a:off x="4784" y="1301"/>
              <a:ext cx="450" cy="443"/>
            </a:xfrm>
            <a:prstGeom prst="rect">
              <a:avLst/>
            </a:prstGeom>
            <a:noFill/>
            <a:ln w="12700">
              <a:noFill/>
              <a:miter lim="800000"/>
              <a:headEnd/>
              <a:tailEnd/>
            </a:ln>
          </p:spPr>
        </p:pic>
        <p:pic>
          <p:nvPicPr>
            <p:cNvPr id="11294" name="Picture 165"/>
            <p:cNvPicPr>
              <a:picLocks noChangeArrowheads="1"/>
            </p:cNvPicPr>
            <p:nvPr/>
          </p:nvPicPr>
          <p:blipFill>
            <a:blip r:embed="rId4"/>
            <a:srcRect/>
            <a:stretch>
              <a:fillRect/>
            </a:stretch>
          </p:blipFill>
          <p:spPr bwMode="auto">
            <a:xfrm>
              <a:off x="5073" y="1467"/>
              <a:ext cx="356" cy="384"/>
            </a:xfrm>
            <a:prstGeom prst="rect">
              <a:avLst/>
            </a:prstGeom>
            <a:noFill/>
            <a:ln w="12700">
              <a:noFill/>
              <a:miter lim="800000"/>
              <a:headEnd/>
              <a:tailEnd/>
            </a:ln>
          </p:spPr>
        </p:pic>
      </p:grpSp>
      <p:pic>
        <p:nvPicPr>
          <p:cNvPr id="11270" name="Picture 185" descr="GIS_Server"/>
          <p:cNvPicPr>
            <a:picLocks noChangeAspect="1" noChangeArrowheads="1"/>
          </p:cNvPicPr>
          <p:nvPr/>
        </p:nvPicPr>
        <p:blipFill>
          <a:blip r:embed="rId5"/>
          <a:srcRect/>
          <a:stretch>
            <a:fillRect/>
          </a:stretch>
        </p:blipFill>
        <p:spPr bwMode="auto">
          <a:xfrm>
            <a:off x="714375" y="4667250"/>
            <a:ext cx="981075" cy="754063"/>
          </a:xfrm>
          <a:prstGeom prst="rect">
            <a:avLst/>
          </a:prstGeom>
          <a:noFill/>
          <a:ln w="9525">
            <a:noFill/>
            <a:miter lim="800000"/>
            <a:headEnd/>
            <a:tailEnd/>
          </a:ln>
        </p:spPr>
      </p:pic>
      <p:pic>
        <p:nvPicPr>
          <p:cNvPr id="11271" name="Picture 5" descr="Cloud"/>
          <p:cNvPicPr>
            <a:picLocks noChangeAspect="1" noChangeArrowheads="1"/>
          </p:cNvPicPr>
          <p:nvPr/>
        </p:nvPicPr>
        <p:blipFill>
          <a:blip r:embed="rId2"/>
          <a:srcRect/>
          <a:stretch>
            <a:fillRect/>
          </a:stretch>
        </p:blipFill>
        <p:spPr bwMode="auto">
          <a:xfrm>
            <a:off x="6346825" y="4502150"/>
            <a:ext cx="2312988" cy="1646238"/>
          </a:xfrm>
          <a:prstGeom prst="rect">
            <a:avLst/>
          </a:prstGeom>
          <a:noFill/>
          <a:ln w="9525">
            <a:noFill/>
            <a:miter lim="800000"/>
            <a:headEnd/>
            <a:tailEnd/>
          </a:ln>
        </p:spPr>
      </p:pic>
      <p:pic>
        <p:nvPicPr>
          <p:cNvPr id="11272" name="Picture 180" descr="Online"/>
          <p:cNvPicPr>
            <a:picLocks noChangeAspect="1" noChangeArrowheads="1"/>
          </p:cNvPicPr>
          <p:nvPr/>
        </p:nvPicPr>
        <p:blipFill>
          <a:blip r:embed="rId6"/>
          <a:srcRect/>
          <a:stretch>
            <a:fillRect/>
          </a:stretch>
        </p:blipFill>
        <p:spPr bwMode="auto">
          <a:xfrm>
            <a:off x="6937375" y="5676900"/>
            <a:ext cx="1068388" cy="822325"/>
          </a:xfrm>
          <a:prstGeom prst="rect">
            <a:avLst/>
          </a:prstGeom>
          <a:noFill/>
          <a:ln w="9525">
            <a:noFill/>
            <a:miter lim="800000"/>
            <a:headEnd/>
            <a:tailEnd/>
          </a:ln>
        </p:spPr>
      </p:pic>
      <p:pic>
        <p:nvPicPr>
          <p:cNvPr id="11273" name="Picture 180" descr="Online"/>
          <p:cNvPicPr>
            <a:picLocks noChangeAspect="1" noChangeArrowheads="1"/>
          </p:cNvPicPr>
          <p:nvPr/>
        </p:nvPicPr>
        <p:blipFill>
          <a:blip r:embed="rId6"/>
          <a:srcRect/>
          <a:stretch>
            <a:fillRect/>
          </a:stretch>
        </p:blipFill>
        <p:spPr bwMode="auto">
          <a:xfrm>
            <a:off x="7875588" y="5130800"/>
            <a:ext cx="1019175" cy="784225"/>
          </a:xfrm>
          <a:prstGeom prst="rect">
            <a:avLst/>
          </a:prstGeom>
          <a:noFill/>
          <a:ln w="9525">
            <a:noFill/>
            <a:miter lim="800000"/>
            <a:headEnd/>
            <a:tailEnd/>
          </a:ln>
        </p:spPr>
      </p:pic>
      <p:pic>
        <p:nvPicPr>
          <p:cNvPr id="11274" name="Picture 215" descr="GreenPhone"/>
          <p:cNvPicPr>
            <a:picLocks noChangeAspect="1" noChangeArrowheads="1"/>
          </p:cNvPicPr>
          <p:nvPr/>
        </p:nvPicPr>
        <p:blipFill>
          <a:blip r:embed="rId7"/>
          <a:srcRect/>
          <a:stretch>
            <a:fillRect/>
          </a:stretch>
        </p:blipFill>
        <p:spPr bwMode="auto">
          <a:xfrm>
            <a:off x="8029575" y="1717675"/>
            <a:ext cx="477838" cy="774700"/>
          </a:xfrm>
          <a:prstGeom prst="rect">
            <a:avLst/>
          </a:prstGeom>
          <a:noFill/>
          <a:ln w="9525">
            <a:noFill/>
            <a:miter lim="800000"/>
            <a:headEnd/>
            <a:tailEnd/>
          </a:ln>
        </p:spPr>
      </p:pic>
      <p:pic>
        <p:nvPicPr>
          <p:cNvPr id="11275" name="Picture 215" descr="GreenPhone"/>
          <p:cNvPicPr>
            <a:picLocks noChangeAspect="1" noChangeArrowheads="1"/>
          </p:cNvPicPr>
          <p:nvPr/>
        </p:nvPicPr>
        <p:blipFill>
          <a:blip r:embed="rId7"/>
          <a:srcRect/>
          <a:stretch>
            <a:fillRect/>
          </a:stretch>
        </p:blipFill>
        <p:spPr bwMode="auto">
          <a:xfrm>
            <a:off x="7459663" y="1516063"/>
            <a:ext cx="477837" cy="774700"/>
          </a:xfrm>
          <a:prstGeom prst="rect">
            <a:avLst/>
          </a:prstGeom>
          <a:noFill/>
          <a:ln w="9525">
            <a:noFill/>
            <a:miter lim="800000"/>
            <a:headEnd/>
            <a:tailEnd/>
          </a:ln>
        </p:spPr>
      </p:pic>
      <p:pic>
        <p:nvPicPr>
          <p:cNvPr id="11276" name="Picture 113" descr="Mobil Device_Orange"/>
          <p:cNvPicPr>
            <a:picLocks noChangeAspect="1" noChangeArrowheads="1"/>
          </p:cNvPicPr>
          <p:nvPr/>
        </p:nvPicPr>
        <p:blipFill>
          <a:blip r:embed="rId8"/>
          <a:srcRect/>
          <a:stretch>
            <a:fillRect/>
          </a:stretch>
        </p:blipFill>
        <p:spPr bwMode="auto">
          <a:xfrm>
            <a:off x="7635875" y="1773238"/>
            <a:ext cx="485775" cy="787400"/>
          </a:xfrm>
          <a:prstGeom prst="rect">
            <a:avLst/>
          </a:prstGeom>
          <a:noFill/>
          <a:ln w="9525">
            <a:noFill/>
            <a:miter lim="800000"/>
            <a:headEnd/>
            <a:tailEnd/>
          </a:ln>
        </p:spPr>
      </p:pic>
      <p:pic>
        <p:nvPicPr>
          <p:cNvPr id="11277" name="Picture 115" descr="Computrer_Map"/>
          <p:cNvPicPr>
            <a:picLocks noChangeAspect="1" noChangeArrowheads="1"/>
          </p:cNvPicPr>
          <p:nvPr/>
        </p:nvPicPr>
        <p:blipFill>
          <a:blip r:embed="rId9"/>
          <a:srcRect/>
          <a:stretch>
            <a:fillRect/>
          </a:stretch>
        </p:blipFill>
        <p:spPr bwMode="auto">
          <a:xfrm>
            <a:off x="295275" y="2587625"/>
            <a:ext cx="1271588" cy="1025525"/>
          </a:xfrm>
          <a:prstGeom prst="rect">
            <a:avLst/>
          </a:prstGeom>
          <a:noFill/>
          <a:ln w="9525">
            <a:noFill/>
            <a:miter lim="800000"/>
            <a:headEnd/>
            <a:tailEnd/>
          </a:ln>
        </p:spPr>
      </p:pic>
      <p:pic>
        <p:nvPicPr>
          <p:cNvPr id="11278" name="Picture 171" descr="Help_Inteface"/>
          <p:cNvPicPr>
            <a:picLocks noChangeAspect="1" noChangeArrowheads="1"/>
          </p:cNvPicPr>
          <p:nvPr/>
        </p:nvPicPr>
        <p:blipFill>
          <a:blip r:embed="rId10"/>
          <a:srcRect/>
          <a:stretch>
            <a:fillRect/>
          </a:stretch>
        </p:blipFill>
        <p:spPr bwMode="auto">
          <a:xfrm>
            <a:off x="5035550" y="1500188"/>
            <a:ext cx="1123950" cy="865187"/>
          </a:xfrm>
          <a:prstGeom prst="rect">
            <a:avLst/>
          </a:prstGeom>
          <a:noFill/>
          <a:ln w="9525">
            <a:noFill/>
            <a:miter lim="800000"/>
            <a:headEnd/>
            <a:tailEnd/>
          </a:ln>
        </p:spPr>
      </p:pic>
      <p:pic>
        <p:nvPicPr>
          <p:cNvPr id="11279" name="Picture 186" descr="Explorer_browser"/>
          <p:cNvPicPr>
            <a:picLocks noChangeAspect="1" noChangeArrowheads="1"/>
          </p:cNvPicPr>
          <p:nvPr/>
        </p:nvPicPr>
        <p:blipFill>
          <a:blip r:embed="rId11"/>
          <a:srcRect/>
          <a:stretch>
            <a:fillRect/>
          </a:stretch>
        </p:blipFill>
        <p:spPr bwMode="auto">
          <a:xfrm>
            <a:off x="4638675" y="1979613"/>
            <a:ext cx="1149350" cy="884237"/>
          </a:xfrm>
          <a:prstGeom prst="rect">
            <a:avLst/>
          </a:prstGeom>
          <a:noFill/>
          <a:ln w="9525">
            <a:noFill/>
            <a:miter lim="800000"/>
            <a:headEnd/>
            <a:tailEnd/>
          </a:ln>
        </p:spPr>
      </p:pic>
      <p:pic>
        <p:nvPicPr>
          <p:cNvPr id="11280" name="Picture 45" descr="Browser_Metadata"/>
          <p:cNvPicPr>
            <a:picLocks noChangeAspect="1" noChangeArrowheads="1"/>
          </p:cNvPicPr>
          <p:nvPr/>
        </p:nvPicPr>
        <p:blipFill>
          <a:blip r:embed="rId12"/>
          <a:srcRect/>
          <a:stretch>
            <a:fillRect/>
          </a:stretch>
        </p:blipFill>
        <p:spPr bwMode="auto">
          <a:xfrm>
            <a:off x="3184525" y="1819275"/>
            <a:ext cx="1123950" cy="865188"/>
          </a:xfrm>
          <a:prstGeom prst="rect">
            <a:avLst/>
          </a:prstGeom>
          <a:noFill/>
          <a:ln w="9525">
            <a:noFill/>
            <a:miter lim="800000"/>
            <a:headEnd/>
            <a:tailEnd/>
          </a:ln>
        </p:spPr>
      </p:pic>
      <p:sp>
        <p:nvSpPr>
          <p:cNvPr id="47" name="Minus 46"/>
          <p:cNvSpPr/>
          <p:nvPr/>
        </p:nvSpPr>
        <p:spPr bwMode="auto">
          <a:xfrm rot="16200000">
            <a:off x="3028950" y="2774951"/>
            <a:ext cx="2911475" cy="4572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1282" name="Picture 115" descr="Computrer_Map"/>
          <p:cNvPicPr>
            <a:picLocks noChangeAspect="1" noChangeArrowheads="1"/>
          </p:cNvPicPr>
          <p:nvPr/>
        </p:nvPicPr>
        <p:blipFill>
          <a:blip r:embed="rId9"/>
          <a:srcRect/>
          <a:stretch>
            <a:fillRect/>
          </a:stretch>
        </p:blipFill>
        <p:spPr bwMode="auto">
          <a:xfrm>
            <a:off x="258763" y="1512888"/>
            <a:ext cx="1271587" cy="1027112"/>
          </a:xfrm>
          <a:prstGeom prst="rect">
            <a:avLst/>
          </a:prstGeom>
          <a:noFill/>
          <a:ln w="9525">
            <a:noFill/>
            <a:miter lim="800000"/>
            <a:headEnd/>
            <a:tailEnd/>
          </a:ln>
        </p:spPr>
      </p:pic>
      <p:sp>
        <p:nvSpPr>
          <p:cNvPr id="49" name="Minus 48"/>
          <p:cNvSpPr/>
          <p:nvPr/>
        </p:nvSpPr>
        <p:spPr bwMode="auto">
          <a:xfrm rot="19222898">
            <a:off x="4659313" y="3036888"/>
            <a:ext cx="3394075" cy="433387"/>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48" name="Minus 47"/>
          <p:cNvSpPr/>
          <p:nvPr/>
        </p:nvSpPr>
        <p:spPr bwMode="auto">
          <a:xfrm rot="12994489">
            <a:off x="987425" y="3157538"/>
            <a:ext cx="3186113" cy="442912"/>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1285" name="Picture 115" descr="Computrer_Map"/>
          <p:cNvPicPr>
            <a:picLocks noChangeAspect="1" noChangeArrowheads="1"/>
          </p:cNvPicPr>
          <p:nvPr/>
        </p:nvPicPr>
        <p:blipFill>
          <a:blip r:embed="rId9"/>
          <a:srcRect/>
          <a:stretch>
            <a:fillRect/>
          </a:stretch>
        </p:blipFill>
        <p:spPr bwMode="auto">
          <a:xfrm>
            <a:off x="1484313" y="1919288"/>
            <a:ext cx="1271587" cy="1027112"/>
          </a:xfrm>
          <a:prstGeom prst="rect">
            <a:avLst/>
          </a:prstGeom>
          <a:noFill/>
          <a:ln w="9525">
            <a:noFill/>
            <a:miter lim="800000"/>
            <a:headEnd/>
            <a:tailEnd/>
          </a:ln>
        </p:spPr>
      </p:pic>
      <p:sp>
        <p:nvSpPr>
          <p:cNvPr id="31" name="AutoShape 60"/>
          <p:cNvSpPr>
            <a:spLocks noChangeArrowheads="1"/>
          </p:cNvSpPr>
          <p:nvPr/>
        </p:nvSpPr>
        <p:spPr bwMode="auto">
          <a:xfrm>
            <a:off x="3046413" y="3848100"/>
            <a:ext cx="2822575" cy="1649413"/>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defRPr/>
            </a:pPr>
            <a:r>
              <a:rPr lang="en-US" sz="3600" dirty="0">
                <a:solidFill>
                  <a:schemeClr val="tx2"/>
                </a:solidFill>
                <a:effectLst>
                  <a:outerShdw blurRad="38100" dist="38100" dir="2700000" algn="tl">
                    <a:srgbClr val="000000"/>
                  </a:outerShdw>
                </a:effectLst>
                <a:latin typeface="Arial" charset="0"/>
                <a:ea typeface="ＭＳ Ｐゴシック" pitchFamily="-65" charset="-128"/>
                <a:cs typeface="Arial" charset="0"/>
              </a:rPr>
              <a:t>ArcGIS</a:t>
            </a:r>
            <a:endParaRPr lang="en-US" sz="48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a:p>
            <a:pPr>
              <a:defRPr/>
            </a:pPr>
            <a:r>
              <a:rPr lang="en-US" sz="3200" dirty="0">
                <a:solidFill>
                  <a:schemeClr val="tx2"/>
                </a:solidFill>
                <a:effectLst>
                  <a:outerShdw blurRad="38100" dist="38100" dir="2700000" algn="tl">
                    <a:srgbClr val="000000"/>
                  </a:outerShdw>
                </a:effectLst>
                <a:latin typeface="Arial" charset="0"/>
                <a:ea typeface="ＭＳ Ｐゴシック" pitchFamily="-65" charset="-128"/>
                <a:cs typeface="Arial" charset="0"/>
              </a:rPr>
              <a:t>Server</a:t>
            </a:r>
            <a:endParaRPr lang="en-US" sz="48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grpSp>
        <p:nvGrpSpPr>
          <p:cNvPr id="3" name="Group 188"/>
          <p:cNvGrpSpPr>
            <a:grpSpLocks/>
          </p:cNvGrpSpPr>
          <p:nvPr/>
        </p:nvGrpSpPr>
        <p:grpSpPr bwMode="auto">
          <a:xfrm>
            <a:off x="5060950" y="5062538"/>
            <a:ext cx="1223963" cy="1108075"/>
            <a:chOff x="4784" y="1301"/>
            <a:chExt cx="645" cy="550"/>
          </a:xfrm>
        </p:grpSpPr>
        <p:pic>
          <p:nvPicPr>
            <p:cNvPr id="11291" name="Picture 164"/>
            <p:cNvPicPr>
              <a:picLocks noChangeArrowheads="1"/>
            </p:cNvPicPr>
            <p:nvPr/>
          </p:nvPicPr>
          <p:blipFill>
            <a:blip r:embed="rId13"/>
            <a:srcRect/>
            <a:stretch>
              <a:fillRect/>
            </a:stretch>
          </p:blipFill>
          <p:spPr bwMode="auto">
            <a:xfrm>
              <a:off x="4784" y="1301"/>
              <a:ext cx="450" cy="443"/>
            </a:xfrm>
            <a:prstGeom prst="rect">
              <a:avLst/>
            </a:prstGeom>
            <a:noFill/>
            <a:ln w="12700">
              <a:noFill/>
              <a:miter lim="800000"/>
              <a:headEnd/>
              <a:tailEnd/>
            </a:ln>
          </p:spPr>
        </p:pic>
        <p:pic>
          <p:nvPicPr>
            <p:cNvPr id="11292" name="Picture 165"/>
            <p:cNvPicPr>
              <a:picLocks noChangeArrowheads="1"/>
            </p:cNvPicPr>
            <p:nvPr/>
          </p:nvPicPr>
          <p:blipFill>
            <a:blip r:embed="rId14"/>
            <a:srcRect/>
            <a:stretch>
              <a:fillRect/>
            </a:stretch>
          </p:blipFill>
          <p:spPr bwMode="auto">
            <a:xfrm>
              <a:off x="5073" y="1467"/>
              <a:ext cx="356" cy="384"/>
            </a:xfrm>
            <a:prstGeom prst="rect">
              <a:avLst/>
            </a:prstGeom>
            <a:noFill/>
            <a:ln w="12700">
              <a:noFill/>
              <a:miter lim="800000"/>
              <a:headEnd/>
              <a:tailEnd/>
            </a:ln>
          </p:spPr>
        </p:pic>
      </p:grpSp>
      <p:pic>
        <p:nvPicPr>
          <p:cNvPr id="11288" name="Picture 28" descr="Browser_map3"/>
          <p:cNvPicPr>
            <a:picLocks noChangeAspect="1" noChangeArrowheads="1"/>
          </p:cNvPicPr>
          <p:nvPr/>
        </p:nvPicPr>
        <p:blipFill>
          <a:blip r:embed="rId15"/>
          <a:srcRect/>
          <a:stretch>
            <a:fillRect/>
          </a:stretch>
        </p:blipFill>
        <p:spPr bwMode="auto">
          <a:xfrm>
            <a:off x="3937000" y="1389063"/>
            <a:ext cx="1125538" cy="865187"/>
          </a:xfrm>
          <a:prstGeom prst="rect">
            <a:avLst/>
          </a:prstGeom>
          <a:noFill/>
          <a:ln w="9525">
            <a:noFill/>
            <a:miter lim="800000"/>
            <a:headEnd/>
            <a:tailEnd/>
          </a:ln>
        </p:spPr>
      </p:pic>
      <p:pic>
        <p:nvPicPr>
          <p:cNvPr id="11289" name="Picture 215" descr="GreenPhone"/>
          <p:cNvPicPr>
            <a:picLocks noChangeAspect="1" noChangeArrowheads="1"/>
          </p:cNvPicPr>
          <p:nvPr/>
        </p:nvPicPr>
        <p:blipFill>
          <a:blip r:embed="rId7"/>
          <a:srcRect/>
          <a:stretch>
            <a:fillRect/>
          </a:stretch>
        </p:blipFill>
        <p:spPr bwMode="auto">
          <a:xfrm>
            <a:off x="7339013" y="2295525"/>
            <a:ext cx="477837" cy="774700"/>
          </a:xfrm>
          <a:prstGeom prst="rect">
            <a:avLst/>
          </a:prstGeom>
          <a:noFill/>
          <a:ln w="9525">
            <a:noFill/>
            <a:miter lim="800000"/>
            <a:headEnd/>
            <a:tailEnd/>
          </a:ln>
        </p:spPr>
      </p:pic>
      <p:pic>
        <p:nvPicPr>
          <p:cNvPr id="11290" name="Picture 113" descr="Mobil Device_Orange"/>
          <p:cNvPicPr>
            <a:picLocks noChangeAspect="1" noChangeArrowheads="1"/>
          </p:cNvPicPr>
          <p:nvPr/>
        </p:nvPicPr>
        <p:blipFill>
          <a:blip r:embed="rId8"/>
          <a:srcRect/>
          <a:stretch>
            <a:fillRect/>
          </a:stretch>
        </p:blipFill>
        <p:spPr bwMode="auto">
          <a:xfrm>
            <a:off x="6981825" y="1911350"/>
            <a:ext cx="485775" cy="78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7"/>
          <p:cNvSpPr>
            <a:spLocks noChangeArrowheads="1"/>
          </p:cNvSpPr>
          <p:nvPr/>
        </p:nvSpPr>
        <p:spPr bwMode="auto">
          <a:xfrm>
            <a:off x="5219700" y="3889375"/>
            <a:ext cx="581025" cy="415925"/>
          </a:xfrm>
          <a:prstGeom prst="rect">
            <a:avLst/>
          </a:prstGeom>
          <a:gradFill rotWithShape="0">
            <a:gsLst>
              <a:gs pos="0">
                <a:srgbClr val="014687"/>
              </a:gs>
              <a:gs pos="100000">
                <a:srgbClr val="3393C2"/>
              </a:gs>
            </a:gsLst>
            <a:lin ang="2700000" scaled="1"/>
          </a:gradFill>
          <a:ln w="28575">
            <a:solidFill>
              <a:schemeClr val="bg2"/>
            </a:solidFill>
            <a:miter lim="800000"/>
            <a:headEnd/>
            <a:tailEnd/>
          </a:ln>
          <a:effectLst/>
        </p:spPr>
        <p:txBody>
          <a:bodyPr wrap="none" anchor="ctr"/>
          <a:lstStyle/>
          <a:p>
            <a:pPr>
              <a:lnSpc>
                <a:spcPct val="90000"/>
              </a:lnSpc>
              <a:defRPr/>
            </a:pPr>
            <a:endParaRPr lang="en-US" sz="1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pic>
        <p:nvPicPr>
          <p:cNvPr id="12291" name="Picture 5" descr="Cloud"/>
          <p:cNvPicPr>
            <a:picLocks noChangeAspect="1" noChangeArrowheads="1"/>
          </p:cNvPicPr>
          <p:nvPr/>
        </p:nvPicPr>
        <p:blipFill>
          <a:blip r:embed="rId2"/>
          <a:srcRect/>
          <a:stretch>
            <a:fillRect/>
          </a:stretch>
        </p:blipFill>
        <p:spPr bwMode="auto">
          <a:xfrm>
            <a:off x="5240338" y="1624013"/>
            <a:ext cx="2406650" cy="1870075"/>
          </a:xfrm>
          <a:prstGeom prst="rect">
            <a:avLst/>
          </a:prstGeom>
          <a:noFill/>
          <a:ln w="9525">
            <a:noFill/>
            <a:miter lim="800000"/>
            <a:headEnd/>
            <a:tailEnd/>
          </a:ln>
        </p:spPr>
      </p:pic>
      <p:sp>
        <p:nvSpPr>
          <p:cNvPr id="24" name="Minus 23"/>
          <p:cNvSpPr/>
          <p:nvPr/>
        </p:nvSpPr>
        <p:spPr bwMode="auto">
          <a:xfrm rot="19299305">
            <a:off x="2263775" y="4167188"/>
            <a:ext cx="198278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6200000">
            <a:off x="3553619" y="4671219"/>
            <a:ext cx="195103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2294" name="Title 1"/>
          <p:cNvSpPr>
            <a:spLocks noGrp="1"/>
          </p:cNvSpPr>
          <p:nvPr>
            <p:ph type="title"/>
          </p:nvPr>
        </p:nvSpPr>
        <p:spPr/>
        <p:txBody>
          <a:bodyPr/>
          <a:lstStyle/>
          <a:p>
            <a:pPr algn="l"/>
            <a:r>
              <a:rPr lang="en-US" sz="3600" smtClean="0"/>
              <a:t>Web-centered GIS</a:t>
            </a:r>
            <a:endParaRPr lang="en-US" sz="5400" smtClean="0"/>
          </a:p>
        </p:txBody>
      </p:sp>
      <p:pic>
        <p:nvPicPr>
          <p:cNvPr id="12295" name="Picture 180" descr="Online"/>
          <p:cNvPicPr>
            <a:picLocks noChangeAspect="1" noChangeArrowheads="1"/>
          </p:cNvPicPr>
          <p:nvPr/>
        </p:nvPicPr>
        <p:blipFill>
          <a:blip r:embed="rId3"/>
          <a:srcRect/>
          <a:stretch>
            <a:fillRect/>
          </a:stretch>
        </p:blipFill>
        <p:spPr bwMode="auto">
          <a:xfrm>
            <a:off x="6715125" y="1460500"/>
            <a:ext cx="839788" cy="644525"/>
          </a:xfrm>
          <a:prstGeom prst="rect">
            <a:avLst/>
          </a:prstGeom>
          <a:noFill/>
          <a:ln w="9525">
            <a:noFill/>
            <a:miter lim="800000"/>
            <a:headEnd/>
            <a:tailEnd/>
          </a:ln>
        </p:spPr>
      </p:pic>
      <p:pic>
        <p:nvPicPr>
          <p:cNvPr id="12296" name="Picture 180" descr="Online"/>
          <p:cNvPicPr>
            <a:picLocks noChangeAspect="1" noChangeArrowheads="1"/>
          </p:cNvPicPr>
          <p:nvPr/>
        </p:nvPicPr>
        <p:blipFill>
          <a:blip r:embed="rId3"/>
          <a:srcRect/>
          <a:stretch>
            <a:fillRect/>
          </a:stretch>
        </p:blipFill>
        <p:spPr bwMode="auto">
          <a:xfrm>
            <a:off x="7212013" y="2190750"/>
            <a:ext cx="1050925" cy="808038"/>
          </a:xfrm>
          <a:prstGeom prst="rect">
            <a:avLst/>
          </a:prstGeom>
          <a:noFill/>
          <a:ln w="9525">
            <a:noFill/>
            <a:miter lim="800000"/>
            <a:headEnd/>
            <a:tailEnd/>
          </a:ln>
        </p:spPr>
      </p:pic>
      <p:grpSp>
        <p:nvGrpSpPr>
          <p:cNvPr id="2" name="Group 36"/>
          <p:cNvGrpSpPr>
            <a:grpSpLocks/>
          </p:cNvGrpSpPr>
          <p:nvPr/>
        </p:nvGrpSpPr>
        <p:grpSpPr bwMode="auto">
          <a:xfrm>
            <a:off x="6432550" y="4557713"/>
            <a:ext cx="984250" cy="1957387"/>
            <a:chOff x="6078494" y="3603006"/>
            <a:chExt cx="1401964" cy="3337718"/>
          </a:xfrm>
        </p:grpSpPr>
        <p:sp>
          <p:nvSpPr>
            <p:cNvPr id="20" name="Up-Down Arrow 19"/>
            <p:cNvSpPr/>
            <p:nvPr/>
          </p:nvSpPr>
          <p:spPr bwMode="auto">
            <a:xfrm>
              <a:off x="6469688" y="3603006"/>
              <a:ext cx="355013" cy="2839632"/>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3" name="Group 188"/>
            <p:cNvGrpSpPr>
              <a:grpSpLocks/>
            </p:cNvGrpSpPr>
            <p:nvPr/>
          </p:nvGrpSpPr>
          <p:grpSpPr bwMode="auto">
            <a:xfrm>
              <a:off x="6241060" y="3889615"/>
              <a:ext cx="1224247" cy="1108478"/>
              <a:chOff x="4784" y="1301"/>
              <a:chExt cx="645" cy="550"/>
            </a:xfrm>
          </p:grpSpPr>
          <p:pic>
            <p:nvPicPr>
              <p:cNvPr id="12330"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31"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8"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28" name="TextBox 27"/>
            <p:cNvSpPr txBox="1"/>
            <p:nvPr/>
          </p:nvSpPr>
          <p:spPr>
            <a:xfrm>
              <a:off x="6951330" y="6047417"/>
              <a:ext cx="264565" cy="893307"/>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pic>
        <p:nvPicPr>
          <p:cNvPr id="12298" name="Picture 29" descr="Browser_Metadata"/>
          <p:cNvPicPr>
            <a:picLocks noChangeAspect="1" noChangeArrowheads="1"/>
          </p:cNvPicPr>
          <p:nvPr/>
        </p:nvPicPr>
        <p:blipFill>
          <a:blip r:embed="rId7"/>
          <a:srcRect/>
          <a:stretch>
            <a:fillRect/>
          </a:stretch>
        </p:blipFill>
        <p:spPr bwMode="auto">
          <a:xfrm>
            <a:off x="1366838" y="2895600"/>
            <a:ext cx="1123950" cy="865188"/>
          </a:xfrm>
          <a:prstGeom prst="rect">
            <a:avLst/>
          </a:prstGeom>
          <a:noFill/>
          <a:ln w="9525">
            <a:noFill/>
            <a:miter lim="800000"/>
            <a:headEnd/>
            <a:tailEnd/>
          </a:ln>
        </p:spPr>
      </p:pic>
      <p:pic>
        <p:nvPicPr>
          <p:cNvPr id="12299" name="Picture 28" descr="Browser_map3"/>
          <p:cNvPicPr>
            <a:picLocks noChangeAspect="1" noChangeArrowheads="1"/>
          </p:cNvPicPr>
          <p:nvPr/>
        </p:nvPicPr>
        <p:blipFill>
          <a:blip r:embed="rId8"/>
          <a:srcRect/>
          <a:stretch>
            <a:fillRect/>
          </a:stretch>
        </p:blipFill>
        <p:spPr bwMode="auto">
          <a:xfrm>
            <a:off x="1481138" y="1951038"/>
            <a:ext cx="1123950" cy="865187"/>
          </a:xfrm>
          <a:prstGeom prst="rect">
            <a:avLst/>
          </a:prstGeom>
          <a:noFill/>
          <a:ln w="9525">
            <a:noFill/>
            <a:miter lim="800000"/>
            <a:headEnd/>
            <a:tailEnd/>
          </a:ln>
        </p:spPr>
      </p:pic>
      <p:pic>
        <p:nvPicPr>
          <p:cNvPr id="12300" name="Picture 171" descr="Help_Inteface"/>
          <p:cNvPicPr>
            <a:picLocks noChangeAspect="1" noChangeArrowheads="1"/>
          </p:cNvPicPr>
          <p:nvPr/>
        </p:nvPicPr>
        <p:blipFill>
          <a:blip r:embed="rId9"/>
          <a:srcRect/>
          <a:stretch>
            <a:fillRect/>
          </a:stretch>
        </p:blipFill>
        <p:spPr bwMode="auto">
          <a:xfrm>
            <a:off x="2551113" y="1570038"/>
            <a:ext cx="1123950" cy="865187"/>
          </a:xfrm>
          <a:prstGeom prst="rect">
            <a:avLst/>
          </a:prstGeom>
          <a:noFill/>
          <a:ln w="9525">
            <a:noFill/>
            <a:miter lim="800000"/>
            <a:headEnd/>
            <a:tailEnd/>
          </a:ln>
        </p:spPr>
      </p:pic>
      <p:pic>
        <p:nvPicPr>
          <p:cNvPr id="12301" name="Picture 186" descr="Explorer_browser"/>
          <p:cNvPicPr>
            <a:picLocks noChangeAspect="1" noChangeArrowheads="1"/>
          </p:cNvPicPr>
          <p:nvPr/>
        </p:nvPicPr>
        <p:blipFill>
          <a:blip r:embed="rId10"/>
          <a:srcRect/>
          <a:stretch>
            <a:fillRect/>
          </a:stretch>
        </p:blipFill>
        <p:spPr bwMode="auto">
          <a:xfrm>
            <a:off x="1022350" y="3344863"/>
            <a:ext cx="1149350" cy="884237"/>
          </a:xfrm>
          <a:prstGeom prst="rect">
            <a:avLst/>
          </a:prstGeom>
          <a:noFill/>
          <a:ln w="9525">
            <a:noFill/>
            <a:miter lim="800000"/>
            <a:headEnd/>
            <a:tailEnd/>
          </a:ln>
        </p:spPr>
      </p:pic>
      <p:grpSp>
        <p:nvGrpSpPr>
          <p:cNvPr id="4" name="Group 37"/>
          <p:cNvGrpSpPr>
            <a:grpSpLocks/>
          </p:cNvGrpSpPr>
          <p:nvPr/>
        </p:nvGrpSpPr>
        <p:grpSpPr bwMode="auto">
          <a:xfrm>
            <a:off x="7159625" y="3783013"/>
            <a:ext cx="982663" cy="1955800"/>
            <a:chOff x="6078494" y="3603006"/>
            <a:chExt cx="1401964" cy="3337718"/>
          </a:xfrm>
        </p:grpSpPr>
        <p:sp>
          <p:nvSpPr>
            <p:cNvPr id="39" name="Up-Down Arrow 38"/>
            <p:cNvSpPr/>
            <p:nvPr/>
          </p:nvSpPr>
          <p:spPr bwMode="auto">
            <a:xfrm>
              <a:off x="6468054" y="3603006"/>
              <a:ext cx="355588" cy="2839228"/>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5" name="Group 188"/>
            <p:cNvGrpSpPr>
              <a:grpSpLocks/>
            </p:cNvGrpSpPr>
            <p:nvPr/>
          </p:nvGrpSpPr>
          <p:grpSpPr bwMode="auto">
            <a:xfrm>
              <a:off x="6241060" y="3889615"/>
              <a:ext cx="1224247" cy="1108478"/>
              <a:chOff x="4784" y="1301"/>
              <a:chExt cx="645" cy="550"/>
            </a:xfrm>
          </p:grpSpPr>
          <p:pic>
            <p:nvPicPr>
              <p:cNvPr id="12324"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25"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2"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42" name="TextBox 41"/>
            <p:cNvSpPr txBox="1"/>
            <p:nvPr/>
          </p:nvSpPr>
          <p:spPr>
            <a:xfrm>
              <a:off x="6950475" y="6049401"/>
              <a:ext cx="264991" cy="891323"/>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sp>
        <p:nvSpPr>
          <p:cNvPr id="47" name="Minus 46"/>
          <p:cNvSpPr/>
          <p:nvPr/>
        </p:nvSpPr>
        <p:spPr bwMode="auto">
          <a:xfrm rot="12777315">
            <a:off x="5083175" y="4046538"/>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04" name="Picture 115" descr="Computrer_Map"/>
          <p:cNvPicPr>
            <a:picLocks noChangeAspect="1" noChangeArrowheads="1"/>
          </p:cNvPicPr>
          <p:nvPr/>
        </p:nvPicPr>
        <p:blipFill>
          <a:blip r:embed="rId11"/>
          <a:srcRect/>
          <a:stretch>
            <a:fillRect/>
          </a:stretch>
        </p:blipFill>
        <p:spPr bwMode="auto">
          <a:xfrm>
            <a:off x="4446588" y="5537200"/>
            <a:ext cx="1271587" cy="1025525"/>
          </a:xfrm>
          <a:prstGeom prst="rect">
            <a:avLst/>
          </a:prstGeom>
          <a:noFill/>
          <a:ln w="9525">
            <a:noFill/>
            <a:miter lim="800000"/>
            <a:headEnd/>
            <a:tailEnd/>
          </a:ln>
        </p:spPr>
      </p:pic>
      <p:pic>
        <p:nvPicPr>
          <p:cNvPr id="12305" name="Picture 215" descr="GreenPhone"/>
          <p:cNvPicPr>
            <a:picLocks noChangeAspect="1" noChangeArrowheads="1"/>
          </p:cNvPicPr>
          <p:nvPr/>
        </p:nvPicPr>
        <p:blipFill>
          <a:blip r:embed="rId12"/>
          <a:srcRect/>
          <a:stretch>
            <a:fillRect/>
          </a:stretch>
        </p:blipFill>
        <p:spPr bwMode="auto">
          <a:xfrm>
            <a:off x="2366963" y="4872038"/>
            <a:ext cx="477837" cy="774700"/>
          </a:xfrm>
          <a:prstGeom prst="rect">
            <a:avLst/>
          </a:prstGeom>
          <a:noFill/>
          <a:ln w="9525">
            <a:noFill/>
            <a:miter lim="800000"/>
            <a:headEnd/>
            <a:tailEnd/>
          </a:ln>
        </p:spPr>
      </p:pic>
      <p:pic>
        <p:nvPicPr>
          <p:cNvPr id="12306" name="Picture 113" descr="Mobil Device_Orange"/>
          <p:cNvPicPr>
            <a:picLocks noChangeAspect="1" noChangeArrowheads="1"/>
          </p:cNvPicPr>
          <p:nvPr/>
        </p:nvPicPr>
        <p:blipFill>
          <a:blip r:embed="rId13"/>
          <a:srcRect/>
          <a:stretch>
            <a:fillRect/>
          </a:stretch>
        </p:blipFill>
        <p:spPr bwMode="auto">
          <a:xfrm>
            <a:off x="1319213" y="5064125"/>
            <a:ext cx="485775" cy="787400"/>
          </a:xfrm>
          <a:prstGeom prst="rect">
            <a:avLst/>
          </a:prstGeom>
          <a:noFill/>
          <a:ln w="9525">
            <a:noFill/>
            <a:miter lim="800000"/>
            <a:headEnd/>
            <a:tailEnd/>
          </a:ln>
        </p:spPr>
      </p:pic>
      <p:pic>
        <p:nvPicPr>
          <p:cNvPr id="12307" name="Picture 215" descr="GreenPhone"/>
          <p:cNvPicPr>
            <a:picLocks noChangeAspect="1" noChangeArrowheads="1"/>
          </p:cNvPicPr>
          <p:nvPr/>
        </p:nvPicPr>
        <p:blipFill>
          <a:blip r:embed="rId12"/>
          <a:srcRect/>
          <a:stretch>
            <a:fillRect/>
          </a:stretch>
        </p:blipFill>
        <p:spPr bwMode="auto">
          <a:xfrm>
            <a:off x="1795463" y="4668838"/>
            <a:ext cx="477837" cy="774700"/>
          </a:xfrm>
          <a:prstGeom prst="rect">
            <a:avLst/>
          </a:prstGeom>
          <a:noFill/>
          <a:ln w="9525">
            <a:noFill/>
            <a:miter lim="800000"/>
            <a:headEnd/>
            <a:tailEnd/>
          </a:ln>
        </p:spPr>
      </p:pic>
      <p:pic>
        <p:nvPicPr>
          <p:cNvPr id="12308" name="Picture 115" descr="Computrer_Map"/>
          <p:cNvPicPr>
            <a:picLocks noChangeAspect="1" noChangeArrowheads="1"/>
          </p:cNvPicPr>
          <p:nvPr/>
        </p:nvPicPr>
        <p:blipFill>
          <a:blip r:embed="rId11"/>
          <a:srcRect/>
          <a:stretch>
            <a:fillRect/>
          </a:stretch>
        </p:blipFill>
        <p:spPr bwMode="auto">
          <a:xfrm>
            <a:off x="3433763" y="5711825"/>
            <a:ext cx="1271587" cy="1027113"/>
          </a:xfrm>
          <a:prstGeom prst="rect">
            <a:avLst/>
          </a:prstGeom>
          <a:noFill/>
          <a:ln w="9525">
            <a:noFill/>
            <a:miter lim="800000"/>
            <a:headEnd/>
            <a:tailEnd/>
          </a:ln>
        </p:spPr>
      </p:pic>
      <p:pic>
        <p:nvPicPr>
          <p:cNvPr id="12309" name="Picture 180" descr="Online"/>
          <p:cNvPicPr>
            <a:picLocks noChangeAspect="1" noChangeArrowheads="1"/>
          </p:cNvPicPr>
          <p:nvPr/>
        </p:nvPicPr>
        <p:blipFill>
          <a:blip r:embed="rId3"/>
          <a:srcRect/>
          <a:stretch>
            <a:fillRect/>
          </a:stretch>
        </p:blipFill>
        <p:spPr bwMode="auto">
          <a:xfrm>
            <a:off x="5521325" y="1292225"/>
            <a:ext cx="1052513" cy="808038"/>
          </a:xfrm>
          <a:prstGeom prst="rect">
            <a:avLst/>
          </a:prstGeom>
          <a:noFill/>
          <a:ln w="9525">
            <a:noFill/>
            <a:miter lim="800000"/>
            <a:headEnd/>
            <a:tailEnd/>
          </a:ln>
        </p:spPr>
      </p:pic>
      <p:sp>
        <p:nvSpPr>
          <p:cNvPr id="55" name="Minus 54"/>
          <p:cNvSpPr/>
          <p:nvPr/>
        </p:nvSpPr>
        <p:spPr bwMode="auto">
          <a:xfrm rot="1791218">
            <a:off x="2460625" y="2870200"/>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11" name="Picture 55" descr="Browser_Metadata"/>
          <p:cNvPicPr>
            <a:picLocks noChangeAspect="1" noChangeArrowheads="1"/>
          </p:cNvPicPr>
          <p:nvPr/>
        </p:nvPicPr>
        <p:blipFill>
          <a:blip r:embed="rId7"/>
          <a:srcRect/>
          <a:stretch>
            <a:fillRect/>
          </a:stretch>
        </p:blipFill>
        <p:spPr bwMode="auto">
          <a:xfrm>
            <a:off x="577850" y="2133600"/>
            <a:ext cx="1123950" cy="865188"/>
          </a:xfrm>
          <a:prstGeom prst="rect">
            <a:avLst/>
          </a:prstGeom>
          <a:noFill/>
          <a:ln w="9525">
            <a:noFill/>
            <a:miter lim="800000"/>
            <a:headEnd/>
            <a:tailEnd/>
          </a:ln>
        </p:spPr>
      </p:pic>
      <p:pic>
        <p:nvPicPr>
          <p:cNvPr id="12312" name="Picture 215" descr="GreenPhone"/>
          <p:cNvPicPr>
            <a:picLocks noChangeAspect="1" noChangeArrowheads="1"/>
          </p:cNvPicPr>
          <p:nvPr/>
        </p:nvPicPr>
        <p:blipFill>
          <a:blip r:embed="rId12"/>
          <a:srcRect/>
          <a:stretch>
            <a:fillRect/>
          </a:stretch>
        </p:blipFill>
        <p:spPr bwMode="auto">
          <a:xfrm>
            <a:off x="1674813" y="5449888"/>
            <a:ext cx="477837" cy="774700"/>
          </a:xfrm>
          <a:prstGeom prst="rect">
            <a:avLst/>
          </a:prstGeom>
          <a:noFill/>
          <a:ln w="9525">
            <a:noFill/>
            <a:miter lim="800000"/>
            <a:headEnd/>
            <a:tailEnd/>
          </a:ln>
        </p:spPr>
      </p:pic>
      <p:pic>
        <p:nvPicPr>
          <p:cNvPr id="12313" name="Picture 113" descr="Mobil Device_Orange"/>
          <p:cNvPicPr>
            <a:picLocks noChangeAspect="1" noChangeArrowheads="1"/>
          </p:cNvPicPr>
          <p:nvPr/>
        </p:nvPicPr>
        <p:blipFill>
          <a:blip r:embed="rId13"/>
          <a:srcRect/>
          <a:stretch>
            <a:fillRect/>
          </a:stretch>
        </p:blipFill>
        <p:spPr bwMode="auto">
          <a:xfrm>
            <a:off x="1971675" y="4926013"/>
            <a:ext cx="485775" cy="787400"/>
          </a:xfrm>
          <a:prstGeom prst="rect">
            <a:avLst/>
          </a:prstGeom>
          <a:noFill/>
          <a:ln w="9525">
            <a:noFill/>
            <a:miter lim="800000"/>
            <a:headEnd/>
            <a:tailEnd/>
          </a:ln>
        </p:spPr>
      </p:pic>
      <p:pic>
        <p:nvPicPr>
          <p:cNvPr id="12314" name="Picture 5" descr="Cloud"/>
          <p:cNvPicPr>
            <a:picLocks noChangeAspect="1" noChangeArrowheads="1"/>
          </p:cNvPicPr>
          <p:nvPr/>
        </p:nvPicPr>
        <p:blipFill>
          <a:blip r:embed="rId2"/>
          <a:srcRect/>
          <a:stretch>
            <a:fillRect/>
          </a:stretch>
        </p:blipFill>
        <p:spPr bwMode="auto">
          <a:xfrm>
            <a:off x="2555875" y="2155825"/>
            <a:ext cx="4008438" cy="2851150"/>
          </a:xfrm>
          <a:prstGeom prst="rect">
            <a:avLst/>
          </a:prstGeom>
          <a:noFill/>
          <a:ln w="9525">
            <a:noFill/>
            <a:miter lim="800000"/>
            <a:headEnd/>
            <a:tailEnd/>
          </a:ln>
        </p:spPr>
      </p:pic>
      <p:sp>
        <p:nvSpPr>
          <p:cNvPr id="22" name="TextBox 21"/>
          <p:cNvSpPr txBox="1"/>
          <p:nvPr/>
        </p:nvSpPr>
        <p:spPr>
          <a:xfrm>
            <a:off x="2962275" y="2660650"/>
            <a:ext cx="2263775" cy="1384300"/>
          </a:xfrm>
          <a:prstGeom prst="rect">
            <a:avLst/>
          </a:prstGeom>
          <a:noFill/>
        </p:spPr>
        <p:txBody>
          <a:bodyPr wrap="none">
            <a:spAutoFit/>
          </a:bodyPr>
          <a:lstStyle/>
          <a:p>
            <a:pPr>
              <a:defRPr/>
            </a:pPr>
            <a:r>
              <a:rPr lang="en-US" sz="48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lgn="ct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pic>
        <p:nvPicPr>
          <p:cNvPr id="12316" name="Picture 40" descr="Database_Blue"/>
          <p:cNvPicPr>
            <a:picLocks noChangeAspect="1" noChangeArrowheads="1"/>
          </p:cNvPicPr>
          <p:nvPr/>
        </p:nvPicPr>
        <p:blipFill>
          <a:blip r:embed="rId14"/>
          <a:srcRect/>
          <a:stretch>
            <a:fillRect/>
          </a:stretch>
        </p:blipFill>
        <p:spPr bwMode="auto">
          <a:xfrm>
            <a:off x="5618163" y="3346450"/>
            <a:ext cx="598487" cy="588963"/>
          </a:xfrm>
          <a:prstGeom prst="rect">
            <a:avLst/>
          </a:prstGeom>
          <a:noFill/>
          <a:ln w="9525">
            <a:noFill/>
            <a:miter lim="800000"/>
            <a:headEnd/>
            <a:tailEnd/>
          </a:ln>
        </p:spPr>
      </p:pic>
      <p:pic>
        <p:nvPicPr>
          <p:cNvPr id="12317" name="Picture 40" descr="Database_Blue"/>
          <p:cNvPicPr>
            <a:picLocks noChangeAspect="1" noChangeArrowheads="1"/>
          </p:cNvPicPr>
          <p:nvPr/>
        </p:nvPicPr>
        <p:blipFill>
          <a:blip r:embed="rId14"/>
          <a:srcRect/>
          <a:stretch>
            <a:fillRect/>
          </a:stretch>
        </p:blipFill>
        <p:spPr bwMode="auto">
          <a:xfrm>
            <a:off x="5397500" y="3535363"/>
            <a:ext cx="598488" cy="588962"/>
          </a:xfrm>
          <a:prstGeom prst="rect">
            <a:avLst/>
          </a:prstGeom>
          <a:noFill/>
          <a:ln w="9525">
            <a:noFill/>
            <a:miter lim="800000"/>
            <a:headEnd/>
            <a:tailEnd/>
          </a:ln>
        </p:spPr>
      </p:pic>
      <p:pic>
        <p:nvPicPr>
          <p:cNvPr id="12318" name="Picture 172" descr="Map1"/>
          <p:cNvPicPr>
            <a:picLocks noChangeAspect="1" noChangeArrowheads="1"/>
          </p:cNvPicPr>
          <p:nvPr/>
        </p:nvPicPr>
        <p:blipFill>
          <a:blip r:embed="rId15"/>
          <a:srcRect/>
          <a:stretch>
            <a:fillRect/>
          </a:stretch>
        </p:blipFill>
        <p:spPr bwMode="auto">
          <a:xfrm>
            <a:off x="5422900" y="3810000"/>
            <a:ext cx="471488" cy="360363"/>
          </a:xfrm>
          <a:prstGeom prst="rect">
            <a:avLst/>
          </a:prstGeom>
          <a:noFill/>
          <a:ln w="9525">
            <a:noFill/>
            <a:miter lim="800000"/>
            <a:headEnd/>
            <a:tailEnd/>
          </a:ln>
        </p:spPr>
      </p:pic>
      <p:pic>
        <p:nvPicPr>
          <p:cNvPr id="12319" name="Picture 174" descr="Map3"/>
          <p:cNvPicPr>
            <a:picLocks noChangeAspect="1" noChangeArrowheads="1"/>
          </p:cNvPicPr>
          <p:nvPr/>
        </p:nvPicPr>
        <p:blipFill>
          <a:blip r:embed="rId16"/>
          <a:srcRect/>
          <a:stretch>
            <a:fillRect/>
          </a:stretch>
        </p:blipFill>
        <p:spPr bwMode="auto">
          <a:xfrm>
            <a:off x="5091113" y="3725863"/>
            <a:ext cx="471487" cy="35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ck Arc 26"/>
          <p:cNvSpPr/>
          <p:nvPr/>
        </p:nvSpPr>
        <p:spPr bwMode="auto">
          <a:xfrm rot="3558320">
            <a:off x="3133725" y="1812925"/>
            <a:ext cx="3905250" cy="3098800"/>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8" name="Block Arc 27"/>
          <p:cNvSpPr/>
          <p:nvPr/>
        </p:nvSpPr>
        <p:spPr bwMode="auto">
          <a:xfrm rot="10800000">
            <a:off x="2371725" y="3303588"/>
            <a:ext cx="3905250" cy="3097212"/>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9" name="Block Arc 28"/>
          <p:cNvSpPr/>
          <p:nvPr/>
        </p:nvSpPr>
        <p:spPr bwMode="auto">
          <a:xfrm rot="17829558">
            <a:off x="1500982" y="1886743"/>
            <a:ext cx="3905250" cy="3097213"/>
          </a:xfrm>
          <a:prstGeom prst="blockArc">
            <a:avLst>
              <a:gd name="adj1" fmla="val 10800000"/>
              <a:gd name="adj2" fmla="val 21213335"/>
              <a:gd name="adj3" fmla="val 11487"/>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3317" name="Picture 5" descr="Cloud"/>
          <p:cNvPicPr>
            <a:picLocks noChangeAspect="1" noChangeArrowheads="1"/>
          </p:cNvPicPr>
          <p:nvPr/>
        </p:nvPicPr>
        <p:blipFill>
          <a:blip r:embed="rId2"/>
          <a:srcRect/>
          <a:stretch>
            <a:fillRect/>
          </a:stretch>
        </p:blipFill>
        <p:spPr bwMode="auto">
          <a:xfrm>
            <a:off x="2808288" y="987425"/>
            <a:ext cx="2874962" cy="2039938"/>
          </a:xfrm>
          <a:prstGeom prst="rect">
            <a:avLst/>
          </a:prstGeom>
          <a:noFill/>
          <a:ln w="9525">
            <a:noFill/>
            <a:miter lim="800000"/>
            <a:headEnd/>
            <a:tailEnd/>
          </a:ln>
        </p:spPr>
      </p:pic>
      <p:sp>
        <p:nvSpPr>
          <p:cNvPr id="13318" name="Title 1"/>
          <p:cNvSpPr>
            <a:spLocks noGrp="1"/>
          </p:cNvSpPr>
          <p:nvPr>
            <p:ph type="title"/>
          </p:nvPr>
        </p:nvSpPr>
        <p:spPr>
          <a:xfrm>
            <a:off x="457200" y="76200"/>
            <a:ext cx="8229600" cy="1143000"/>
          </a:xfrm>
        </p:spPr>
        <p:txBody>
          <a:bodyPr/>
          <a:lstStyle/>
          <a:p>
            <a:pPr algn="l"/>
            <a:r>
              <a:rPr lang="en-US" sz="3600" smtClean="0"/>
              <a:t>An Integrated Systems Approach</a:t>
            </a:r>
          </a:p>
        </p:txBody>
      </p:sp>
      <p:pic>
        <p:nvPicPr>
          <p:cNvPr id="13319" name="Picture 29" descr="Browser_Metadata"/>
          <p:cNvPicPr>
            <a:picLocks noChangeAspect="1" noChangeArrowheads="1"/>
          </p:cNvPicPr>
          <p:nvPr/>
        </p:nvPicPr>
        <p:blipFill>
          <a:blip r:embed="rId3"/>
          <a:srcRect/>
          <a:stretch>
            <a:fillRect/>
          </a:stretch>
        </p:blipFill>
        <p:spPr bwMode="auto">
          <a:xfrm>
            <a:off x="6821488" y="2800350"/>
            <a:ext cx="712787" cy="488950"/>
          </a:xfrm>
          <a:prstGeom prst="rect">
            <a:avLst/>
          </a:prstGeom>
          <a:noFill/>
          <a:ln w="9525">
            <a:noFill/>
            <a:miter lim="800000"/>
            <a:headEnd/>
            <a:tailEnd/>
          </a:ln>
        </p:spPr>
      </p:pic>
      <p:pic>
        <p:nvPicPr>
          <p:cNvPr id="13320" name="Picture 186" descr="Explorer_browser"/>
          <p:cNvPicPr>
            <a:picLocks noChangeAspect="1" noChangeArrowheads="1"/>
          </p:cNvPicPr>
          <p:nvPr/>
        </p:nvPicPr>
        <p:blipFill>
          <a:blip r:embed="rId4"/>
          <a:srcRect/>
          <a:stretch>
            <a:fillRect/>
          </a:stretch>
        </p:blipFill>
        <p:spPr bwMode="auto">
          <a:xfrm>
            <a:off x="6392863" y="2511425"/>
            <a:ext cx="728662" cy="501650"/>
          </a:xfrm>
          <a:prstGeom prst="rect">
            <a:avLst/>
          </a:prstGeom>
          <a:noFill/>
          <a:ln w="9525">
            <a:noFill/>
            <a:miter lim="800000"/>
            <a:headEnd/>
            <a:tailEnd/>
          </a:ln>
        </p:spPr>
      </p:pic>
      <p:pic>
        <p:nvPicPr>
          <p:cNvPr id="13321" name="Picture 215" descr="GreenPhone"/>
          <p:cNvPicPr>
            <a:picLocks noChangeAspect="1" noChangeArrowheads="1"/>
          </p:cNvPicPr>
          <p:nvPr/>
        </p:nvPicPr>
        <p:blipFill>
          <a:blip r:embed="rId5"/>
          <a:srcRect/>
          <a:stretch>
            <a:fillRect/>
          </a:stretch>
        </p:blipFill>
        <p:spPr bwMode="auto">
          <a:xfrm>
            <a:off x="4521200" y="5732463"/>
            <a:ext cx="512763" cy="742950"/>
          </a:xfrm>
          <a:prstGeom prst="rect">
            <a:avLst/>
          </a:prstGeom>
          <a:noFill/>
          <a:ln w="9525">
            <a:noFill/>
            <a:miter lim="800000"/>
            <a:headEnd/>
            <a:tailEnd/>
          </a:ln>
        </p:spPr>
      </p:pic>
      <p:pic>
        <p:nvPicPr>
          <p:cNvPr id="13322" name="Picture 113" descr="Mobil Device_Orange"/>
          <p:cNvPicPr>
            <a:picLocks noChangeAspect="1" noChangeArrowheads="1"/>
          </p:cNvPicPr>
          <p:nvPr/>
        </p:nvPicPr>
        <p:blipFill>
          <a:blip r:embed="rId6"/>
          <a:srcRect/>
          <a:stretch>
            <a:fillRect/>
          </a:stretch>
        </p:blipFill>
        <p:spPr bwMode="auto">
          <a:xfrm>
            <a:off x="3646488" y="5835650"/>
            <a:ext cx="520700" cy="755650"/>
          </a:xfrm>
          <a:prstGeom prst="rect">
            <a:avLst/>
          </a:prstGeom>
          <a:noFill/>
          <a:ln w="9525">
            <a:noFill/>
            <a:miter lim="800000"/>
            <a:headEnd/>
            <a:tailEnd/>
          </a:ln>
        </p:spPr>
      </p:pic>
      <p:pic>
        <p:nvPicPr>
          <p:cNvPr id="13323" name="Picture 55" descr="Browser_Metadata"/>
          <p:cNvPicPr>
            <a:picLocks noChangeAspect="1" noChangeArrowheads="1"/>
          </p:cNvPicPr>
          <p:nvPr/>
        </p:nvPicPr>
        <p:blipFill>
          <a:blip r:embed="rId3"/>
          <a:srcRect/>
          <a:stretch>
            <a:fillRect/>
          </a:stretch>
        </p:blipFill>
        <p:spPr bwMode="auto">
          <a:xfrm>
            <a:off x="6064250" y="2212975"/>
            <a:ext cx="712788" cy="490538"/>
          </a:xfrm>
          <a:prstGeom prst="rect">
            <a:avLst/>
          </a:prstGeom>
          <a:noFill/>
          <a:ln w="9525">
            <a:noFill/>
            <a:miter lim="800000"/>
            <a:headEnd/>
            <a:tailEnd/>
          </a:ln>
        </p:spPr>
      </p:pic>
      <p:pic>
        <p:nvPicPr>
          <p:cNvPr id="13324" name="Picture 215" descr="GreenPhone"/>
          <p:cNvPicPr>
            <a:picLocks noChangeAspect="1" noChangeArrowheads="1"/>
          </p:cNvPicPr>
          <p:nvPr/>
        </p:nvPicPr>
        <p:blipFill>
          <a:blip r:embed="rId5"/>
          <a:srcRect/>
          <a:stretch>
            <a:fillRect/>
          </a:stretch>
        </p:blipFill>
        <p:spPr bwMode="auto">
          <a:xfrm>
            <a:off x="4178300" y="6035675"/>
            <a:ext cx="514350" cy="742950"/>
          </a:xfrm>
          <a:prstGeom prst="rect">
            <a:avLst/>
          </a:prstGeom>
          <a:noFill/>
          <a:ln w="9525">
            <a:noFill/>
            <a:miter lim="800000"/>
            <a:headEnd/>
            <a:tailEnd/>
          </a:ln>
        </p:spPr>
      </p:pic>
      <p:pic>
        <p:nvPicPr>
          <p:cNvPr id="13325" name="Picture 180" descr="Online"/>
          <p:cNvPicPr>
            <a:picLocks noChangeAspect="1" noChangeArrowheads="1"/>
          </p:cNvPicPr>
          <p:nvPr/>
        </p:nvPicPr>
        <p:blipFill>
          <a:blip r:embed="rId7"/>
          <a:srcRect/>
          <a:stretch>
            <a:fillRect/>
          </a:stretch>
        </p:blipFill>
        <p:spPr bwMode="auto">
          <a:xfrm>
            <a:off x="4719638" y="1941513"/>
            <a:ext cx="752475" cy="577850"/>
          </a:xfrm>
          <a:prstGeom prst="rect">
            <a:avLst/>
          </a:prstGeom>
          <a:noFill/>
          <a:ln w="9525">
            <a:noFill/>
            <a:miter lim="800000"/>
            <a:headEnd/>
            <a:tailEnd/>
          </a:ln>
        </p:spPr>
      </p:pic>
      <p:sp>
        <p:nvSpPr>
          <p:cNvPr id="40" name="TextBox 39"/>
          <p:cNvSpPr txBox="1"/>
          <p:nvPr/>
        </p:nvSpPr>
        <p:spPr>
          <a:xfrm>
            <a:off x="3255963" y="1347788"/>
            <a:ext cx="1749425" cy="1139825"/>
          </a:xfrm>
          <a:prstGeom prst="rect">
            <a:avLst/>
          </a:prstGeom>
          <a:noFill/>
        </p:spPr>
        <p:txBody>
          <a:bodyPr wrap="none">
            <a:spAutoFit/>
          </a:bodyPr>
          <a:lstStyle/>
          <a:p>
            <a:pP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58" name="AutoShape 60"/>
          <p:cNvSpPr>
            <a:spLocks noChangeArrowheads="1"/>
          </p:cNvSpPr>
          <p:nvPr/>
        </p:nvSpPr>
        <p:spPr bwMode="auto">
          <a:xfrm>
            <a:off x="1111250" y="4071938"/>
            <a:ext cx="2109788" cy="1428750"/>
          </a:xfrm>
          <a:prstGeom prst="roundRect">
            <a:avLst>
              <a:gd name="adj" fmla="val 16667"/>
            </a:avLst>
          </a:prstGeom>
          <a:gradFill rotWithShape="0">
            <a:gsLst>
              <a:gs pos="0">
                <a:srgbClr val="014687"/>
              </a:gs>
              <a:gs pos="100000">
                <a:srgbClr val="3393C2"/>
              </a:gs>
            </a:gsLst>
            <a:lin ang="2700000" scaled="1"/>
          </a:gradFill>
          <a:ln w="5715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r>
              <a:rPr lang="en-US" sz="5400" dirty="0">
                <a:effectLst>
                  <a:outerShdw blurRad="38100" dist="38100" dir="2700000" algn="tl">
                    <a:srgbClr val="000000"/>
                  </a:outerShdw>
                </a:effectLst>
                <a:latin typeface="Arial" charset="0"/>
                <a:ea typeface="ＭＳ Ｐゴシック" pitchFamily="-65" charset="-128"/>
                <a:cs typeface="Arial" charset="0"/>
              </a:rPr>
              <a:t/>
            </a:r>
            <a:br>
              <a:rPr lang="en-US" sz="5400" dirty="0">
                <a:effectLst>
                  <a:outerShdw blurRad="38100" dist="38100" dir="2700000" algn="tl">
                    <a:srgbClr val="000000"/>
                  </a:outerShdw>
                </a:effectLst>
                <a:latin typeface="Arial" charset="0"/>
                <a:ea typeface="ＭＳ Ｐゴシック" pitchFamily="-65" charset="-128"/>
                <a:cs typeface="Arial" charset="0"/>
              </a:rPr>
            </a:br>
            <a:r>
              <a:rPr lang="en-US" sz="2800" dirty="0">
                <a:effectLst>
                  <a:outerShdw blurRad="38100" dist="38100" dir="2700000" algn="tl">
                    <a:srgbClr val="000000"/>
                  </a:outerShdw>
                </a:effectLst>
                <a:latin typeface="Arial" charset="0"/>
                <a:ea typeface="ＭＳ Ｐゴシック" pitchFamily="-65" charset="-128"/>
                <a:cs typeface="Arial" charset="0"/>
              </a:rPr>
              <a:t>Desktop</a:t>
            </a:r>
            <a:endParaRPr lang="en-US" sz="3200" dirty="0">
              <a:effectLst>
                <a:outerShdw blurRad="38100" dist="38100" dir="2700000" algn="tl">
                  <a:srgbClr val="000000"/>
                </a:outerShdw>
              </a:effectLst>
              <a:latin typeface="Arial" charset="0"/>
              <a:ea typeface="ＭＳ Ｐゴシック" pitchFamily="-65" charset="-128"/>
              <a:cs typeface="Arial" charset="0"/>
            </a:endParaRPr>
          </a:p>
        </p:txBody>
      </p:sp>
      <p:sp>
        <p:nvSpPr>
          <p:cNvPr id="68" name="Up-Down Arrow 67"/>
          <p:cNvSpPr/>
          <p:nvPr/>
        </p:nvSpPr>
        <p:spPr bwMode="auto">
          <a:xfrm>
            <a:off x="6813550" y="3479800"/>
            <a:ext cx="444500" cy="2511425"/>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71" name="TextBox 70"/>
          <p:cNvSpPr txBox="1"/>
          <p:nvPr/>
        </p:nvSpPr>
        <p:spPr bwMode="auto">
          <a:xfrm>
            <a:off x="7143750" y="4713288"/>
            <a:ext cx="331788" cy="806450"/>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sp>
        <p:nvSpPr>
          <p:cNvPr id="74" name="AutoShape 60"/>
          <p:cNvSpPr>
            <a:spLocks noChangeArrowheads="1"/>
          </p:cNvSpPr>
          <p:nvPr/>
        </p:nvSpPr>
        <p:spPr bwMode="auto">
          <a:xfrm>
            <a:off x="5380038" y="4025900"/>
            <a:ext cx="1987550" cy="1403350"/>
          </a:xfrm>
          <a:prstGeom prst="roundRect">
            <a:avLst>
              <a:gd name="adj" fmla="val 16667"/>
            </a:avLst>
          </a:prstGeom>
          <a:gradFill rotWithShape="0">
            <a:gsLst>
              <a:gs pos="0">
                <a:srgbClr val="014687"/>
              </a:gs>
              <a:gs pos="100000">
                <a:srgbClr val="3393C2"/>
              </a:gs>
            </a:gsLst>
            <a:lin ang="2700000" scaled="1"/>
          </a:gradFill>
          <a:ln w="38100">
            <a:solidFill>
              <a:schemeClr val="bg2"/>
            </a:solidFill>
            <a:round/>
            <a:headEnd/>
            <a:tailEnd/>
          </a:ln>
          <a:effectLst/>
        </p:spPr>
        <p:txBody>
          <a:bodyPr wrap="none" anchor="ctr"/>
          <a:lstStyle/>
          <a:p>
            <a:pPr>
              <a:defRPr/>
            </a:pPr>
            <a:r>
              <a:rPr lang="en-US" sz="3600" dirty="0">
                <a:effectLst>
                  <a:outerShdw blurRad="38100" dist="38100" dir="2700000" algn="tl">
                    <a:srgbClr val="000000"/>
                  </a:outerShdw>
                </a:effectLst>
                <a:latin typeface="Arial" charset="0"/>
                <a:ea typeface="ＭＳ Ｐゴシック" pitchFamily="-65" charset="-128"/>
                <a:cs typeface="Arial" charset="0"/>
              </a:rPr>
              <a:t>ArcGIS</a:t>
            </a:r>
            <a:endParaRPr lang="en-US" sz="2800" dirty="0">
              <a:effectLst>
                <a:outerShdw blurRad="38100" dist="38100" dir="2700000" algn="tl">
                  <a:srgbClr val="000000"/>
                </a:outerShdw>
              </a:effectLst>
              <a:latin typeface="Arial" charset="0"/>
              <a:ea typeface="ＭＳ Ｐゴシック" pitchFamily="-65" charset="-128"/>
              <a:cs typeface="Arial" charset="0"/>
            </a:endParaRPr>
          </a:p>
          <a:p>
            <a:pPr>
              <a:defRPr/>
            </a:pPr>
            <a:r>
              <a:rPr lang="en-US" sz="3200" dirty="0">
                <a:effectLst>
                  <a:outerShdw blurRad="38100" dist="38100" dir="2700000" algn="tl">
                    <a:srgbClr val="000000"/>
                  </a:outerShdw>
                </a:effectLst>
                <a:latin typeface="Arial" charset="0"/>
                <a:ea typeface="ＭＳ Ｐゴシック" pitchFamily="-65" charset="-128"/>
                <a:cs typeface="Arial" charset="0"/>
              </a:rPr>
              <a:t>Server</a:t>
            </a:r>
            <a:endParaRPr lang="en-US" sz="2400" dirty="0">
              <a:effectLst>
                <a:outerShdw blurRad="38100" dist="38100" dir="2700000" algn="tl">
                  <a:srgbClr val="000000"/>
                </a:outerShdw>
              </a:effectLst>
              <a:latin typeface="Arial" charset="0"/>
              <a:ea typeface="ＭＳ Ｐゴシック" pitchFamily="-65" charset="-128"/>
              <a:cs typeface="Arial" charset="0"/>
            </a:endParaRPr>
          </a:p>
        </p:txBody>
      </p:sp>
      <p:grpSp>
        <p:nvGrpSpPr>
          <p:cNvPr id="2" name="Group 188"/>
          <p:cNvGrpSpPr>
            <a:grpSpLocks/>
          </p:cNvGrpSpPr>
          <p:nvPr/>
        </p:nvGrpSpPr>
        <p:grpSpPr bwMode="auto">
          <a:xfrm>
            <a:off x="6923088" y="4792663"/>
            <a:ext cx="1223962" cy="1108075"/>
            <a:chOff x="4784" y="1301"/>
            <a:chExt cx="645" cy="550"/>
          </a:xfrm>
        </p:grpSpPr>
        <p:pic>
          <p:nvPicPr>
            <p:cNvPr id="13337" name="Picture 164"/>
            <p:cNvPicPr>
              <a:picLocks noChangeArrowheads="1"/>
            </p:cNvPicPr>
            <p:nvPr/>
          </p:nvPicPr>
          <p:blipFill>
            <a:blip r:embed="rId8"/>
            <a:srcRect/>
            <a:stretch>
              <a:fillRect/>
            </a:stretch>
          </p:blipFill>
          <p:spPr bwMode="auto">
            <a:xfrm>
              <a:off x="4784" y="1301"/>
              <a:ext cx="450" cy="443"/>
            </a:xfrm>
            <a:prstGeom prst="rect">
              <a:avLst/>
            </a:prstGeom>
            <a:noFill/>
            <a:ln w="12700">
              <a:noFill/>
              <a:miter lim="800000"/>
              <a:headEnd/>
              <a:tailEnd/>
            </a:ln>
          </p:spPr>
        </p:pic>
        <p:pic>
          <p:nvPicPr>
            <p:cNvPr id="13338" name="Picture 165"/>
            <p:cNvPicPr>
              <a:picLocks noChangeArrowheads="1"/>
            </p:cNvPicPr>
            <p:nvPr/>
          </p:nvPicPr>
          <p:blipFill>
            <a:blip r:embed="rId9"/>
            <a:srcRect/>
            <a:stretch>
              <a:fillRect/>
            </a:stretch>
          </p:blipFill>
          <p:spPr bwMode="auto">
            <a:xfrm>
              <a:off x="5073" y="1467"/>
              <a:ext cx="356" cy="384"/>
            </a:xfrm>
            <a:prstGeom prst="rect">
              <a:avLst/>
            </a:prstGeom>
            <a:noFill/>
            <a:ln w="12700">
              <a:noFill/>
              <a:miter lim="800000"/>
              <a:headEnd/>
              <a:tailEnd/>
            </a:ln>
          </p:spPr>
        </p:pic>
      </p:grpSp>
      <p:pic>
        <p:nvPicPr>
          <p:cNvPr id="13332" name="Picture 15" descr="Documents_in_Folder"/>
          <p:cNvPicPr>
            <a:picLocks noChangeAspect="1" noChangeArrowheads="1"/>
          </p:cNvPicPr>
          <p:nvPr/>
        </p:nvPicPr>
        <p:blipFill>
          <a:blip r:embed="rId10"/>
          <a:srcRect/>
          <a:stretch>
            <a:fillRect/>
          </a:stretch>
        </p:blipFill>
        <p:spPr bwMode="auto">
          <a:xfrm>
            <a:off x="781050" y="5227638"/>
            <a:ext cx="990600" cy="577850"/>
          </a:xfrm>
          <a:prstGeom prst="rect">
            <a:avLst/>
          </a:prstGeom>
          <a:noFill/>
          <a:ln w="9525">
            <a:noFill/>
            <a:miter lim="800000"/>
            <a:headEnd/>
            <a:tailEnd/>
          </a:ln>
        </p:spPr>
      </p:pic>
      <p:pic>
        <p:nvPicPr>
          <p:cNvPr id="13333" name="Picture 43" descr="Database_Orange"/>
          <p:cNvPicPr>
            <a:picLocks noChangeAspect="1" noChangeArrowheads="1"/>
          </p:cNvPicPr>
          <p:nvPr/>
        </p:nvPicPr>
        <p:blipFill>
          <a:blip r:embed="rId8"/>
          <a:srcRect/>
          <a:stretch>
            <a:fillRect/>
          </a:stretch>
        </p:blipFill>
        <p:spPr bwMode="auto">
          <a:xfrm>
            <a:off x="1851025" y="5337175"/>
            <a:ext cx="698500" cy="628650"/>
          </a:xfrm>
          <a:prstGeom prst="rect">
            <a:avLst/>
          </a:prstGeom>
          <a:noFill/>
          <a:ln w="9525">
            <a:noFill/>
            <a:miter lim="800000"/>
            <a:headEnd/>
            <a:tailEnd/>
          </a:ln>
        </p:spPr>
      </p:pic>
      <p:pic>
        <p:nvPicPr>
          <p:cNvPr id="13334" name="Picture 115" descr="Computrer_Map"/>
          <p:cNvPicPr>
            <a:picLocks noChangeAspect="1" noChangeArrowheads="1"/>
          </p:cNvPicPr>
          <p:nvPr/>
        </p:nvPicPr>
        <p:blipFill>
          <a:blip r:embed="rId11"/>
          <a:srcRect/>
          <a:stretch>
            <a:fillRect/>
          </a:stretch>
        </p:blipFill>
        <p:spPr bwMode="auto">
          <a:xfrm>
            <a:off x="1785938" y="2252663"/>
            <a:ext cx="893762" cy="722312"/>
          </a:xfrm>
          <a:prstGeom prst="rect">
            <a:avLst/>
          </a:prstGeom>
          <a:noFill/>
          <a:ln w="9525">
            <a:noFill/>
            <a:miter lim="800000"/>
            <a:headEnd/>
            <a:tailEnd/>
          </a:ln>
        </p:spPr>
      </p:pic>
      <p:pic>
        <p:nvPicPr>
          <p:cNvPr id="13335" name="Picture 115" descr="Computrer_Map"/>
          <p:cNvPicPr>
            <a:picLocks noChangeAspect="1" noChangeArrowheads="1"/>
          </p:cNvPicPr>
          <p:nvPr/>
        </p:nvPicPr>
        <p:blipFill>
          <a:blip r:embed="rId11"/>
          <a:srcRect/>
          <a:stretch>
            <a:fillRect/>
          </a:stretch>
        </p:blipFill>
        <p:spPr bwMode="auto">
          <a:xfrm>
            <a:off x="990600" y="2673350"/>
            <a:ext cx="895350" cy="720725"/>
          </a:xfrm>
          <a:prstGeom prst="rect">
            <a:avLst/>
          </a:prstGeom>
          <a:noFill/>
          <a:ln w="9525">
            <a:noFill/>
            <a:miter lim="800000"/>
            <a:headEnd/>
            <a:tailEnd/>
          </a:ln>
        </p:spPr>
      </p:pic>
      <p:pic>
        <p:nvPicPr>
          <p:cNvPr id="13336" name="Picture 115" descr="Computrer_Map"/>
          <p:cNvPicPr>
            <a:picLocks noChangeAspect="1" noChangeArrowheads="1"/>
          </p:cNvPicPr>
          <p:nvPr/>
        </p:nvPicPr>
        <p:blipFill>
          <a:blip r:embed="rId11"/>
          <a:srcRect/>
          <a:stretch>
            <a:fillRect/>
          </a:stretch>
        </p:blipFill>
        <p:spPr bwMode="auto">
          <a:xfrm>
            <a:off x="1131888" y="2144713"/>
            <a:ext cx="895350" cy="722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a:hlinkClick r:id="rId2"/>
          </p:cNvPr>
          <p:cNvPicPr>
            <a:picLocks noChangeAspect="1" noChangeArrowheads="1"/>
          </p:cNvPicPr>
          <p:nvPr/>
        </p:nvPicPr>
        <p:blipFill>
          <a:blip r:embed="rId3"/>
          <a:srcRect/>
          <a:stretch>
            <a:fillRect/>
          </a:stretch>
        </p:blipFill>
        <p:spPr bwMode="auto">
          <a:xfrm>
            <a:off x="0" y="52388"/>
            <a:ext cx="9448800" cy="675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Multiscale</a:t>
            </a:r>
            <a:r>
              <a:rPr lang="en-US" dirty="0" smtClean="0"/>
              <a:t> Tiled Images</a:t>
            </a:r>
            <a:endParaRPr lang="en-US" dirty="0"/>
          </a:p>
        </p:txBody>
      </p:sp>
      <p:cxnSp>
        <p:nvCxnSpPr>
          <p:cNvPr id="4" name="Straight Connector 3"/>
          <p:cNvCxnSpPr/>
          <p:nvPr/>
        </p:nvCxnSpPr>
        <p:spPr>
          <a:xfrm>
            <a:off x="838200" y="2362200"/>
            <a:ext cx="7543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3505200"/>
            <a:ext cx="3733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3505200"/>
            <a:ext cx="3505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648200"/>
            <a:ext cx="18288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 y="5561012"/>
            <a:ext cx="9144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526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57600" y="5561012"/>
            <a:ext cx="9144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2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388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294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43800" y="5561012"/>
            <a:ext cx="838200"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09800" y="1752600"/>
            <a:ext cx="5267789" cy="461665"/>
          </a:xfrm>
          <a:prstGeom prst="rect">
            <a:avLst/>
          </a:prstGeom>
          <a:noFill/>
        </p:spPr>
        <p:txBody>
          <a:bodyPr wrap="none" rtlCol="0">
            <a:spAutoFit/>
          </a:bodyPr>
          <a:lstStyle/>
          <a:p>
            <a:r>
              <a:rPr lang="en-US" dirty="0" smtClean="0"/>
              <a:t>Small Scale: Little detail, broad coverage</a:t>
            </a:r>
            <a:endParaRPr lang="en-US" dirty="0"/>
          </a:p>
        </p:txBody>
      </p:sp>
      <p:sp>
        <p:nvSpPr>
          <p:cNvPr id="45" name="TextBox 44"/>
          <p:cNvSpPr txBox="1"/>
          <p:nvPr/>
        </p:nvSpPr>
        <p:spPr>
          <a:xfrm>
            <a:off x="2209800" y="4953000"/>
            <a:ext cx="5452968" cy="461665"/>
          </a:xfrm>
          <a:prstGeom prst="rect">
            <a:avLst/>
          </a:prstGeom>
          <a:noFill/>
        </p:spPr>
        <p:txBody>
          <a:bodyPr wrap="none" rtlCol="0">
            <a:spAutoFit/>
          </a:bodyPr>
          <a:lstStyle/>
          <a:p>
            <a:r>
              <a:rPr lang="en-US" dirty="0" smtClean="0"/>
              <a:t>Large Scale: Great detail, narrow coverage</a:t>
            </a:r>
            <a:endParaRPr lang="en-US" dirty="0"/>
          </a:p>
        </p:txBody>
      </p:sp>
      <p:sp>
        <p:nvSpPr>
          <p:cNvPr id="49" name="TextBox 48"/>
          <p:cNvSpPr txBox="1"/>
          <p:nvPr/>
        </p:nvSpPr>
        <p:spPr>
          <a:xfrm>
            <a:off x="4114800" y="5715000"/>
            <a:ext cx="1116011" cy="461665"/>
          </a:xfrm>
          <a:prstGeom prst="rect">
            <a:avLst/>
          </a:prstGeom>
          <a:noFill/>
        </p:spPr>
        <p:txBody>
          <a:bodyPr wrap="none" rtlCol="0">
            <a:spAutoFit/>
          </a:bodyPr>
          <a:lstStyle/>
          <a:p>
            <a:r>
              <a:rPr lang="en-US" dirty="0" smtClean="0"/>
              <a:t>1:1,000</a:t>
            </a:r>
            <a:endParaRPr lang="en-US" dirty="0"/>
          </a:p>
        </p:txBody>
      </p:sp>
      <p:sp>
        <p:nvSpPr>
          <p:cNvPr id="50" name="TextBox 49"/>
          <p:cNvSpPr txBox="1"/>
          <p:nvPr/>
        </p:nvSpPr>
        <p:spPr>
          <a:xfrm>
            <a:off x="3810000" y="2438400"/>
            <a:ext cx="1654620" cy="461665"/>
          </a:xfrm>
          <a:prstGeom prst="rect">
            <a:avLst/>
          </a:prstGeom>
          <a:noFill/>
        </p:spPr>
        <p:txBody>
          <a:bodyPr wrap="none" rtlCol="0">
            <a:spAutoFit/>
          </a:bodyPr>
          <a:lstStyle/>
          <a:p>
            <a:r>
              <a:rPr lang="en-US" dirty="0" smtClean="0"/>
              <a:t>1:1,000,000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Topographic Base Map</a:t>
            </a:r>
            <a:endParaRPr lang="en-US" dirty="0"/>
          </a:p>
        </p:txBody>
      </p:sp>
      <p:pic>
        <p:nvPicPr>
          <p:cNvPr id="116738" name="Picture 2"/>
          <p:cNvPicPr>
            <a:picLocks noChangeAspect="1" noChangeArrowheads="1"/>
          </p:cNvPicPr>
          <p:nvPr/>
        </p:nvPicPr>
        <p:blipFill>
          <a:blip r:embed="rId2" cstate="print"/>
          <a:srcRect/>
          <a:stretch>
            <a:fillRect/>
          </a:stretch>
        </p:blipFill>
        <p:spPr bwMode="auto">
          <a:xfrm>
            <a:off x="762000" y="1981200"/>
            <a:ext cx="3052100" cy="2133600"/>
          </a:xfrm>
          <a:prstGeom prst="rect">
            <a:avLst/>
          </a:prstGeom>
          <a:noFill/>
          <a:ln w="9525">
            <a:noFill/>
            <a:miter lim="800000"/>
            <a:headEnd/>
            <a:tailEnd/>
          </a:ln>
          <a:effectLst/>
        </p:spPr>
      </p:pic>
      <p:pic>
        <p:nvPicPr>
          <p:cNvPr id="116739" name="Picture 3"/>
          <p:cNvPicPr>
            <a:picLocks noChangeAspect="1" noChangeArrowheads="1"/>
          </p:cNvPicPr>
          <p:nvPr/>
        </p:nvPicPr>
        <p:blipFill>
          <a:blip r:embed="rId3"/>
          <a:srcRect/>
          <a:stretch>
            <a:fillRect/>
          </a:stretch>
        </p:blipFill>
        <p:spPr bwMode="auto">
          <a:xfrm>
            <a:off x="4495800" y="2819400"/>
            <a:ext cx="4210050" cy="3733800"/>
          </a:xfrm>
          <a:prstGeom prst="rect">
            <a:avLst/>
          </a:prstGeom>
          <a:noFill/>
          <a:ln w="9525">
            <a:solidFill>
              <a:schemeClr val="accent1"/>
            </a:solidFill>
            <a:miter lim="800000"/>
            <a:headEnd/>
            <a:tailEnd/>
          </a:ln>
          <a:effectLst/>
        </p:spPr>
      </p:pic>
      <p:sp>
        <p:nvSpPr>
          <p:cNvPr id="5" name="Rectangle 4"/>
          <p:cNvSpPr/>
          <p:nvPr/>
        </p:nvSpPr>
        <p:spPr>
          <a:xfrm>
            <a:off x="2438400" y="3733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p:cNvCxnSpPr>
          <p:nvPr/>
        </p:nvCxnSpPr>
        <p:spPr>
          <a:xfrm rot="10800000" flipH="1">
            <a:off x="2438400" y="2819400"/>
            <a:ext cx="2057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1"/>
          </p:cNvCxnSpPr>
          <p:nvPr/>
        </p:nvCxnSpPr>
        <p:spPr>
          <a:xfrm rot="10800000" flipH="1" flipV="1">
            <a:off x="2438400" y="3810000"/>
            <a:ext cx="205740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943600"/>
            <a:ext cx="5235279" cy="461665"/>
          </a:xfrm>
          <a:prstGeom prst="rect">
            <a:avLst/>
          </a:prstGeom>
          <a:noFill/>
        </p:spPr>
        <p:txBody>
          <a:bodyPr wrap="none" rtlCol="0">
            <a:spAutoFit/>
          </a:bodyPr>
          <a:lstStyle/>
          <a:p>
            <a:r>
              <a:rPr lang="en-US" dirty="0" smtClean="0"/>
              <a:t>With content added by the City of Austin</a:t>
            </a:r>
            <a:endParaRPr lang="en-US" dirty="0"/>
          </a:p>
        </p:txBody>
      </p:sp>
      <p:sp>
        <p:nvSpPr>
          <p:cNvPr id="12" name="TextBox 11"/>
          <p:cNvSpPr txBox="1"/>
          <p:nvPr/>
        </p:nvSpPr>
        <p:spPr>
          <a:xfrm>
            <a:off x="4272153" y="1981200"/>
            <a:ext cx="4871847" cy="461665"/>
          </a:xfrm>
          <a:prstGeom prst="rect">
            <a:avLst/>
          </a:prstGeom>
          <a:noFill/>
        </p:spPr>
        <p:txBody>
          <a:bodyPr wrap="none" rtlCol="0">
            <a:spAutoFit/>
          </a:bodyPr>
          <a:lstStyle/>
          <a:p>
            <a:r>
              <a:rPr lang="en-US" dirty="0" smtClean="0"/>
              <a:t>Cartographic map built from GIS data</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2"/>
          <a:srcRect/>
          <a:stretch>
            <a:fillRect/>
          </a:stretch>
        </p:blipFill>
        <p:spPr bwMode="auto">
          <a:xfrm>
            <a:off x="762000" y="1905000"/>
            <a:ext cx="2990850" cy="243644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Bing Maps in ArcGIS.com</a:t>
            </a:r>
            <a:endParaRPr lang="en-US" dirty="0"/>
          </a:p>
        </p:txBody>
      </p:sp>
      <p:sp>
        <p:nvSpPr>
          <p:cNvPr id="5" name="Rectangle 4"/>
          <p:cNvSpPr/>
          <p:nvPr/>
        </p:nvSpPr>
        <p:spPr>
          <a:xfrm>
            <a:off x="2438400" y="3733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p:cNvCxnSpPr>
          <p:nvPr/>
        </p:nvCxnSpPr>
        <p:spPr>
          <a:xfrm rot="10800000" flipH="1">
            <a:off x="2438400" y="2819400"/>
            <a:ext cx="2057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1"/>
          </p:cNvCxnSpPr>
          <p:nvPr/>
        </p:nvCxnSpPr>
        <p:spPr>
          <a:xfrm rot="10800000" flipH="1" flipV="1">
            <a:off x="2438400" y="3810000"/>
            <a:ext cx="2057400" cy="2743200"/>
          </a:xfrm>
          <a:prstGeom prst="line">
            <a:avLst/>
          </a:prstGeom>
        </p:spPr>
        <p:style>
          <a:lnRef idx="1">
            <a:schemeClr val="accent1"/>
          </a:lnRef>
          <a:fillRef idx="0">
            <a:schemeClr val="accent1"/>
          </a:fillRef>
          <a:effectRef idx="0">
            <a:schemeClr val="accent1"/>
          </a:effectRef>
          <a:fontRef idx="minor">
            <a:schemeClr val="tx1"/>
          </a:fontRef>
        </p:style>
      </p:cxnSp>
      <p:pic>
        <p:nvPicPr>
          <p:cNvPr id="117762" name="Picture 2"/>
          <p:cNvPicPr>
            <a:picLocks noChangeAspect="1" noChangeArrowheads="1"/>
          </p:cNvPicPr>
          <p:nvPr/>
        </p:nvPicPr>
        <p:blipFill>
          <a:blip r:embed="rId3"/>
          <a:srcRect/>
          <a:stretch>
            <a:fillRect/>
          </a:stretch>
        </p:blipFill>
        <p:spPr bwMode="auto">
          <a:xfrm>
            <a:off x="4495799" y="2819400"/>
            <a:ext cx="4116133" cy="3657600"/>
          </a:xfrm>
          <a:prstGeom prst="rect">
            <a:avLst/>
          </a:prstGeom>
          <a:noFill/>
          <a:ln w="50800">
            <a:solidFill>
              <a:schemeClr val="accent1"/>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Introduction to GIS Software</a:t>
            </a:r>
          </a:p>
        </p:txBody>
      </p:sp>
      <p:sp>
        <p:nvSpPr>
          <p:cNvPr id="6147" name="Rectangle 3"/>
          <p:cNvSpPr>
            <a:spLocks noGrp="1" noChangeArrowheads="1"/>
          </p:cNvSpPr>
          <p:nvPr>
            <p:ph type="body" idx="1"/>
          </p:nvPr>
        </p:nvSpPr>
        <p:spPr/>
        <p:txBody>
          <a:bodyPr/>
          <a:lstStyle/>
          <a:p>
            <a:pPr eaLnBrk="1" hangingPunct="1"/>
            <a:r>
              <a:rPr lang="en-US" i="1" smtClean="0">
                <a:solidFill>
                  <a:srgbClr val="FF3300"/>
                </a:solidFill>
              </a:rPr>
              <a:t>How data are stored in ArcGIS</a:t>
            </a:r>
          </a:p>
          <a:p>
            <a:pPr eaLnBrk="1" hangingPunct="1"/>
            <a:r>
              <a:rPr lang="en-US" smtClean="0"/>
              <a:t>Components of ArcGIS – ArcMap, ArcCatalog and ArcToolbox</a:t>
            </a:r>
          </a:p>
          <a:p>
            <a:pPr eaLnBrk="1" hangingPunct="1"/>
            <a:r>
              <a:rPr lang="en-US" smtClean="0"/>
              <a:t>GIS on the Web – ArcGIS Server, ArcGIS Online, Google Earth.</a:t>
            </a:r>
          </a:p>
          <a:p>
            <a:pPr eaLnBrk="1" hangingPunct="1"/>
            <a:r>
              <a:rPr lang="en-US" smtClean="0"/>
              <a:t>Extensions of ArcGIS – spatial analyst, geostatistical analyst and 3D analyst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cstate="print"/>
          <a:srcRect/>
          <a:stretch>
            <a:fillRect/>
          </a:stretch>
        </p:blipFill>
        <p:spPr bwMode="auto">
          <a:xfrm>
            <a:off x="152400" y="715963"/>
            <a:ext cx="8991600" cy="6142037"/>
          </a:xfrm>
          <a:prstGeom prst="rect">
            <a:avLst/>
          </a:prstGeom>
          <a:noFill/>
          <a:ln w="9525">
            <a:noFill/>
            <a:miter lim="800000"/>
            <a:headEnd/>
            <a:tailEnd/>
          </a:ln>
        </p:spPr>
      </p:pic>
      <p:sp>
        <p:nvSpPr>
          <p:cNvPr id="40963" name="Rectangle 2"/>
          <p:cNvSpPr>
            <a:spLocks noGrp="1" noChangeArrowheads="1"/>
          </p:cNvSpPr>
          <p:nvPr>
            <p:ph type="title"/>
          </p:nvPr>
        </p:nvSpPr>
        <p:spPr>
          <a:xfrm>
            <a:off x="0" y="0"/>
            <a:ext cx="9144000" cy="609600"/>
          </a:xfrm>
        </p:spPr>
        <p:txBody>
          <a:bodyPr/>
          <a:lstStyle/>
          <a:p>
            <a:pPr eaLnBrk="1" hangingPunct="1"/>
            <a:r>
              <a:rPr lang="en-US" sz="3600" b="1" smtClean="0"/>
              <a:t>Google Earth Geographic Web Browser</a:t>
            </a:r>
          </a:p>
        </p:txBody>
      </p:sp>
      <p:sp>
        <p:nvSpPr>
          <p:cNvPr id="40964" name="Rectangle 5"/>
          <p:cNvSpPr>
            <a:spLocks noChangeArrowheads="1"/>
          </p:cNvSpPr>
          <p:nvPr/>
        </p:nvSpPr>
        <p:spPr bwMode="auto">
          <a:xfrm>
            <a:off x="2895600" y="6400800"/>
            <a:ext cx="3106738" cy="457200"/>
          </a:xfrm>
          <a:prstGeom prst="rect">
            <a:avLst/>
          </a:prstGeom>
          <a:solidFill>
            <a:schemeClr val="bg1"/>
          </a:solidFill>
          <a:ln w="9525">
            <a:noFill/>
            <a:miter lim="800000"/>
            <a:headEnd/>
            <a:tailEnd/>
          </a:ln>
        </p:spPr>
        <p:txBody>
          <a:bodyPr wrap="none">
            <a:spAutoFit/>
          </a:bodyPr>
          <a:lstStyle/>
          <a:p>
            <a:r>
              <a:rPr lang="en-US">
                <a:hlinkClick r:id="rId4"/>
              </a:rPr>
              <a:t>http://earth.google.com/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3600" b="1" smtClean="0"/>
              <a:t>Google Earth 3D With Terrain</a:t>
            </a:r>
          </a:p>
        </p:txBody>
      </p:sp>
      <p:pic>
        <p:nvPicPr>
          <p:cNvPr id="41987" name="Picture 4"/>
          <p:cNvPicPr>
            <a:picLocks noChangeAspect="1" noChangeArrowheads="1"/>
          </p:cNvPicPr>
          <p:nvPr/>
        </p:nvPicPr>
        <p:blipFill>
          <a:blip r:embed="rId3" cstate="print"/>
          <a:srcRect/>
          <a:stretch>
            <a:fillRect/>
          </a:stretch>
        </p:blipFill>
        <p:spPr bwMode="auto">
          <a:xfrm>
            <a:off x="0" y="762000"/>
            <a:ext cx="8947150" cy="589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pic>
        <p:nvPicPr>
          <p:cNvPr id="43011" name="Picture 5"/>
          <p:cNvPicPr>
            <a:picLocks noChangeAspect="1" noChangeArrowheads="1"/>
          </p:cNvPicPr>
          <p:nvPr/>
        </p:nvPicPr>
        <p:blipFill>
          <a:blip r:embed="rId3" cstate="print"/>
          <a:srcRect/>
          <a:stretch>
            <a:fillRect/>
          </a:stretch>
        </p:blipFill>
        <p:spPr bwMode="auto">
          <a:xfrm>
            <a:off x="533400" y="311150"/>
            <a:ext cx="8267700" cy="6546850"/>
          </a:xfrm>
          <a:prstGeom prst="rect">
            <a:avLst/>
          </a:prstGeom>
          <a:noFill/>
          <a:ln w="9525">
            <a:noFill/>
            <a:miter lim="800000"/>
            <a:headEnd/>
            <a:tailEnd/>
          </a:ln>
        </p:spPr>
      </p:pic>
      <p:sp>
        <p:nvSpPr>
          <p:cNvPr id="43012" name="Rectangle 6"/>
          <p:cNvSpPr>
            <a:spLocks noChangeArrowheads="1"/>
          </p:cNvSpPr>
          <p:nvPr/>
        </p:nvSpPr>
        <p:spPr bwMode="auto">
          <a:xfrm>
            <a:off x="685800" y="0"/>
            <a:ext cx="7772400" cy="609600"/>
          </a:xfrm>
          <a:prstGeom prst="rect">
            <a:avLst/>
          </a:prstGeom>
          <a:solidFill>
            <a:schemeClr val="bg1"/>
          </a:solidFill>
          <a:ln w="9525">
            <a:noFill/>
            <a:miter lim="800000"/>
            <a:headEnd/>
            <a:tailEnd/>
          </a:ln>
        </p:spPr>
        <p:txBody>
          <a:bodyPr anchor="ctr"/>
          <a:lstStyle/>
          <a:p>
            <a:pPr algn="ctr"/>
            <a:r>
              <a:rPr lang="en-US" sz="3600" b="1">
                <a:solidFill>
                  <a:schemeClr val="tx2"/>
                </a:solidFill>
              </a:rPr>
              <a:t>Adding data to Google Earth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Experimental Watershed Data</a:t>
            </a:r>
          </a:p>
        </p:txBody>
      </p:sp>
      <p:pic>
        <p:nvPicPr>
          <p:cNvPr id="44035" name="Picture 2"/>
          <p:cNvPicPr>
            <a:picLocks noChangeAspect="1" noChangeArrowheads="1"/>
          </p:cNvPicPr>
          <p:nvPr/>
        </p:nvPicPr>
        <p:blipFill>
          <a:blip r:embed="rId2" cstate="print"/>
          <a:srcRect/>
          <a:stretch>
            <a:fillRect/>
          </a:stretch>
        </p:blipFill>
        <p:spPr bwMode="auto">
          <a:xfrm>
            <a:off x="914400" y="1752600"/>
            <a:ext cx="7296150" cy="4352925"/>
          </a:xfrm>
          <a:prstGeom prst="rect">
            <a:avLst/>
          </a:prstGeom>
          <a:noFill/>
          <a:ln w="9525">
            <a:noFill/>
            <a:miter lim="800000"/>
            <a:headEnd/>
            <a:tailEnd/>
          </a:ln>
        </p:spPr>
      </p:pic>
      <p:sp>
        <p:nvSpPr>
          <p:cNvPr id="44036" name="Rectangle 3"/>
          <p:cNvSpPr>
            <a:spLocks noChangeArrowheads="1"/>
          </p:cNvSpPr>
          <p:nvPr/>
        </p:nvSpPr>
        <p:spPr bwMode="auto">
          <a:xfrm>
            <a:off x="1371600" y="6172200"/>
            <a:ext cx="5943600" cy="461963"/>
          </a:xfrm>
          <a:prstGeom prst="rect">
            <a:avLst/>
          </a:prstGeom>
          <a:noFill/>
          <a:ln w="9525">
            <a:noFill/>
            <a:miter lim="800000"/>
            <a:headEnd/>
            <a:tailEnd/>
          </a:ln>
        </p:spPr>
        <p:txBody>
          <a:bodyPr>
            <a:spAutoFit/>
          </a:bodyPr>
          <a:lstStyle/>
          <a:p>
            <a:r>
              <a:rPr lang="en-US"/>
              <a:t>http://watershed.montana.edu/ICEWATER/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762000"/>
          </a:xfrm>
        </p:spPr>
        <p:txBody>
          <a:bodyPr/>
          <a:lstStyle/>
          <a:p>
            <a:pPr eaLnBrk="1" hangingPunct="1"/>
            <a:r>
              <a:rPr lang="en-US" sz="3600" smtClean="0"/>
              <a:t>Observations Data and Google Earth</a:t>
            </a:r>
          </a:p>
        </p:txBody>
      </p:sp>
      <p:pic>
        <p:nvPicPr>
          <p:cNvPr id="45059" name="Picture 5"/>
          <p:cNvPicPr>
            <a:picLocks noChangeAspect="1" noChangeArrowheads="1"/>
          </p:cNvPicPr>
          <p:nvPr/>
        </p:nvPicPr>
        <p:blipFill>
          <a:blip r:embed="rId3" cstate="print"/>
          <a:srcRect/>
          <a:stretch>
            <a:fillRect/>
          </a:stretch>
        </p:blipFill>
        <p:spPr bwMode="auto">
          <a:xfrm>
            <a:off x="909638" y="757238"/>
            <a:ext cx="7324725" cy="5343525"/>
          </a:xfrm>
          <a:prstGeom prst="rect">
            <a:avLst/>
          </a:prstGeom>
          <a:noFill/>
          <a:ln w="9525">
            <a:noFill/>
            <a:miter lim="800000"/>
            <a:headEnd/>
            <a:tailEnd/>
          </a:ln>
        </p:spPr>
      </p:pic>
      <p:sp>
        <p:nvSpPr>
          <p:cNvPr id="45060" name="Rectangle 5"/>
          <p:cNvSpPr>
            <a:spLocks noChangeArrowheads="1"/>
          </p:cNvSpPr>
          <p:nvPr/>
        </p:nvSpPr>
        <p:spPr bwMode="auto">
          <a:xfrm>
            <a:off x="381000" y="6172200"/>
            <a:ext cx="8001000" cy="369888"/>
          </a:xfrm>
          <a:prstGeom prst="rect">
            <a:avLst/>
          </a:prstGeom>
          <a:noFill/>
          <a:ln w="9525">
            <a:noFill/>
            <a:miter lim="800000"/>
            <a:headEnd/>
            <a:tailEnd/>
          </a:ln>
        </p:spPr>
        <p:txBody>
          <a:bodyPr>
            <a:spAutoFit/>
          </a:bodyPr>
          <a:lstStyle/>
          <a:p>
            <a:r>
              <a:rPr lang="en-US" sz="1800"/>
              <a:t>http://odm.usu.edu/odmmap/default.aspx?NetworkName=Little Bear River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Introduction to GIS Software</a:t>
            </a:r>
          </a:p>
        </p:txBody>
      </p:sp>
      <p:sp>
        <p:nvSpPr>
          <p:cNvPr id="46083" name="Rectangle 3"/>
          <p:cNvSpPr>
            <a:spLocks noGrp="1" noChangeArrowheads="1"/>
          </p:cNvSpPr>
          <p:nvPr>
            <p:ph type="body" idx="1"/>
          </p:nvPr>
        </p:nvSpPr>
        <p:spPr/>
        <p:txBody>
          <a:bodyPr/>
          <a:lstStyle/>
          <a:p>
            <a:pPr eaLnBrk="1" hangingPunct="1"/>
            <a:r>
              <a:rPr lang="en-US" smtClean="0"/>
              <a:t>How data are stored in ArcGIS</a:t>
            </a:r>
          </a:p>
          <a:p>
            <a:pPr eaLnBrk="1" hangingPunct="1"/>
            <a:r>
              <a:rPr lang="en-US" smtClean="0"/>
              <a:t>Components of ArcGIS – ArcMap, ArcCatalog and ArcToolbox</a:t>
            </a:r>
          </a:p>
          <a:p>
            <a:pPr eaLnBrk="1" hangingPunct="1"/>
            <a:r>
              <a:rPr lang="en-US" smtClean="0"/>
              <a:t>GIS on the Web – ArcGIS Server, ArcGIS Online, Google Earth.</a:t>
            </a:r>
          </a:p>
          <a:p>
            <a:pPr eaLnBrk="1" hangingPunct="1"/>
            <a:r>
              <a:rPr lang="en-US" i="1" smtClean="0">
                <a:solidFill>
                  <a:srgbClr val="FF3300"/>
                </a:solidFill>
              </a:rPr>
              <a:t>Extensions of ArcGIS – spatial analyst, geostatistical analyst and 3D analyst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ArcGIS Extensions</a:t>
            </a:r>
          </a:p>
        </p:txBody>
      </p:sp>
      <p:pic>
        <p:nvPicPr>
          <p:cNvPr id="47107" name="Picture 3" descr="arcgis9"/>
          <p:cNvPicPr>
            <a:picLocks noChangeAspect="1" noChangeArrowheads="1"/>
          </p:cNvPicPr>
          <p:nvPr/>
        </p:nvPicPr>
        <p:blipFill>
          <a:blip r:embed="rId3" cstate="print"/>
          <a:srcRect/>
          <a:stretch>
            <a:fillRect/>
          </a:stretch>
        </p:blipFill>
        <p:spPr bwMode="auto">
          <a:xfrm>
            <a:off x="134938" y="2286000"/>
            <a:ext cx="9009062" cy="382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228600"/>
            <a:ext cx="7772400" cy="1143000"/>
          </a:xfrm>
        </p:spPr>
        <p:txBody>
          <a:bodyPr/>
          <a:lstStyle/>
          <a:p>
            <a:pPr eaLnBrk="1" hangingPunct="1"/>
            <a:r>
              <a:rPr lang="en-US" smtClean="0"/>
              <a:t>Spatial Analyst</a:t>
            </a:r>
          </a:p>
        </p:txBody>
      </p:sp>
      <p:sp>
        <p:nvSpPr>
          <p:cNvPr id="48131" name="Rectangle 3"/>
          <p:cNvSpPr>
            <a:spLocks noGrp="1" noChangeArrowheads="1"/>
          </p:cNvSpPr>
          <p:nvPr>
            <p:ph type="body" sz="half" idx="1"/>
          </p:nvPr>
        </p:nvSpPr>
        <p:spPr>
          <a:xfrm>
            <a:off x="685800" y="1981200"/>
            <a:ext cx="2971800" cy="4419600"/>
          </a:xfrm>
        </p:spPr>
        <p:txBody>
          <a:bodyPr/>
          <a:lstStyle/>
          <a:p>
            <a:pPr eaLnBrk="1" hangingPunct="1"/>
            <a:r>
              <a:rPr lang="en-US" smtClean="0"/>
              <a:t>Analysis of land surface terrain as a grid</a:t>
            </a:r>
          </a:p>
          <a:p>
            <a:pPr eaLnBrk="1" hangingPunct="1"/>
            <a:r>
              <a:rPr lang="en-US" smtClean="0"/>
              <a:t>Key means of defining drainage areas and connectivity to stream network</a:t>
            </a:r>
          </a:p>
        </p:txBody>
      </p:sp>
      <p:pic>
        <p:nvPicPr>
          <p:cNvPr id="48132" name="Picture 10"/>
          <p:cNvPicPr>
            <a:picLocks noChangeAspect="1" noChangeArrowheads="1"/>
          </p:cNvPicPr>
          <p:nvPr/>
        </p:nvPicPr>
        <p:blipFill>
          <a:blip r:embed="rId3" cstate="print"/>
          <a:srcRect/>
          <a:stretch>
            <a:fillRect/>
          </a:stretch>
        </p:blipFill>
        <p:spPr bwMode="auto">
          <a:xfrm>
            <a:off x="3962400" y="1371600"/>
            <a:ext cx="4216400"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Grid Datasets</a:t>
            </a:r>
          </a:p>
        </p:txBody>
      </p:sp>
      <p:sp>
        <p:nvSpPr>
          <p:cNvPr id="49155" name="Rectangle 3"/>
          <p:cNvSpPr>
            <a:spLocks noGrp="1" noChangeArrowheads="1"/>
          </p:cNvSpPr>
          <p:nvPr>
            <p:ph type="body" idx="1"/>
          </p:nvPr>
        </p:nvSpPr>
        <p:spPr>
          <a:xfrm>
            <a:off x="1219200" y="1219200"/>
            <a:ext cx="6396038" cy="1841500"/>
          </a:xfrm>
        </p:spPr>
        <p:txBody>
          <a:bodyPr/>
          <a:lstStyle/>
          <a:p>
            <a:pPr eaLnBrk="1" hangingPunct="1"/>
            <a:r>
              <a:rPr lang="en-US" sz="2400" smtClean="0">
                <a:latin typeface="Comic Sans MS" pitchFamily="66" charset="0"/>
              </a:rPr>
              <a:t>Cellular-based data structure composed of </a:t>
            </a:r>
            <a:r>
              <a:rPr lang="en-US" sz="2400" i="1" u="sng" smtClean="0">
                <a:latin typeface="Comic Sans MS" pitchFamily="66" charset="0"/>
              </a:rPr>
              <a:t>square cells of equal size</a:t>
            </a:r>
            <a:r>
              <a:rPr lang="en-US" sz="2400" smtClean="0">
                <a:latin typeface="Comic Sans MS" pitchFamily="66" charset="0"/>
              </a:rPr>
              <a:t> arranged in rows and columns.</a:t>
            </a:r>
          </a:p>
          <a:p>
            <a:pPr eaLnBrk="1" hangingPunct="1"/>
            <a:r>
              <a:rPr lang="en-US" sz="2400" smtClean="0">
                <a:latin typeface="Comic Sans MS" pitchFamily="66" charset="0"/>
              </a:rPr>
              <a:t>The grid cell size and extension (number of rows and columns), as well as the value at each cell have to be stored as part of the grid definition.</a:t>
            </a:r>
          </a:p>
        </p:txBody>
      </p:sp>
      <p:grpSp>
        <p:nvGrpSpPr>
          <p:cNvPr id="49156" name="Group 4"/>
          <p:cNvGrpSpPr>
            <a:grpSpLocks/>
          </p:cNvGrpSpPr>
          <p:nvPr/>
        </p:nvGrpSpPr>
        <p:grpSpPr bwMode="auto">
          <a:xfrm>
            <a:off x="2130425" y="3871913"/>
            <a:ext cx="5470525" cy="2706687"/>
            <a:chOff x="1348" y="2377"/>
            <a:chExt cx="3446" cy="1705"/>
          </a:xfrm>
        </p:grpSpPr>
        <p:pic>
          <p:nvPicPr>
            <p:cNvPr id="49157" name="Picture 5" descr="fishnet"/>
            <p:cNvPicPr>
              <a:picLocks noChangeAspect="1" noChangeArrowheads="1"/>
            </p:cNvPicPr>
            <p:nvPr/>
          </p:nvPicPr>
          <p:blipFill>
            <a:blip r:embed="rId3" cstate="print"/>
            <a:srcRect/>
            <a:stretch>
              <a:fillRect/>
            </a:stretch>
          </p:blipFill>
          <p:spPr bwMode="auto">
            <a:xfrm>
              <a:off x="1547" y="2506"/>
              <a:ext cx="2614" cy="1576"/>
            </a:xfrm>
            <a:prstGeom prst="rect">
              <a:avLst/>
            </a:prstGeom>
            <a:noFill/>
            <a:ln w="9525">
              <a:noFill/>
              <a:miter lim="800000"/>
              <a:headEnd/>
              <a:tailEnd/>
            </a:ln>
          </p:spPr>
        </p:pic>
        <p:sp>
          <p:nvSpPr>
            <p:cNvPr id="49158" name="Text Box 6"/>
            <p:cNvSpPr txBox="1">
              <a:spLocks noChangeArrowheads="1"/>
            </p:cNvSpPr>
            <p:nvPr/>
          </p:nvSpPr>
          <p:spPr bwMode="auto">
            <a:xfrm>
              <a:off x="2264" y="2377"/>
              <a:ext cx="1263"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columns</a:t>
              </a:r>
            </a:p>
          </p:txBody>
        </p:sp>
        <p:sp>
          <p:nvSpPr>
            <p:cNvPr id="49159" name="Text Box 7"/>
            <p:cNvSpPr txBox="1">
              <a:spLocks noChangeArrowheads="1"/>
            </p:cNvSpPr>
            <p:nvPr/>
          </p:nvSpPr>
          <p:spPr bwMode="auto">
            <a:xfrm rot="-5400000">
              <a:off x="914" y="3225"/>
              <a:ext cx="1079"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rows</a:t>
              </a:r>
            </a:p>
          </p:txBody>
        </p:sp>
        <p:sp>
          <p:nvSpPr>
            <p:cNvPr id="49160" name="Line 8"/>
            <p:cNvSpPr>
              <a:spLocks noChangeShapeType="1"/>
            </p:cNvSpPr>
            <p:nvPr/>
          </p:nvSpPr>
          <p:spPr bwMode="auto">
            <a:xfrm>
              <a:off x="1709" y="2626"/>
              <a:ext cx="2298" cy="0"/>
            </a:xfrm>
            <a:prstGeom prst="line">
              <a:avLst/>
            </a:prstGeom>
            <a:noFill/>
            <a:ln w="9525">
              <a:solidFill>
                <a:schemeClr val="tx1"/>
              </a:solidFill>
              <a:round/>
              <a:headEnd type="triangle" w="med" len="med"/>
              <a:tailEnd type="triangle" w="med" len="med"/>
            </a:ln>
          </p:spPr>
          <p:txBody>
            <a:bodyPr/>
            <a:lstStyle/>
            <a:p>
              <a:endParaRPr lang="en-US"/>
            </a:p>
          </p:txBody>
        </p:sp>
        <p:sp>
          <p:nvSpPr>
            <p:cNvPr id="49161" name="Line 9"/>
            <p:cNvSpPr>
              <a:spLocks noChangeShapeType="1"/>
            </p:cNvSpPr>
            <p:nvPr/>
          </p:nvSpPr>
          <p:spPr bwMode="auto">
            <a:xfrm flipV="1">
              <a:off x="1709" y="2558"/>
              <a:ext cx="0" cy="124"/>
            </a:xfrm>
            <a:prstGeom prst="line">
              <a:avLst/>
            </a:prstGeom>
            <a:noFill/>
            <a:ln w="9525">
              <a:solidFill>
                <a:schemeClr val="tx1"/>
              </a:solidFill>
              <a:round/>
              <a:headEnd/>
              <a:tailEnd/>
            </a:ln>
          </p:spPr>
          <p:txBody>
            <a:bodyPr/>
            <a:lstStyle/>
            <a:p>
              <a:endParaRPr lang="en-US"/>
            </a:p>
          </p:txBody>
        </p:sp>
        <p:sp>
          <p:nvSpPr>
            <p:cNvPr id="49162" name="Line 10"/>
            <p:cNvSpPr>
              <a:spLocks noChangeShapeType="1"/>
            </p:cNvSpPr>
            <p:nvPr/>
          </p:nvSpPr>
          <p:spPr bwMode="auto">
            <a:xfrm flipV="1">
              <a:off x="4001" y="2577"/>
              <a:ext cx="0" cy="111"/>
            </a:xfrm>
            <a:prstGeom prst="line">
              <a:avLst/>
            </a:prstGeom>
            <a:noFill/>
            <a:ln w="9525">
              <a:solidFill>
                <a:schemeClr val="tx1"/>
              </a:solidFill>
              <a:round/>
              <a:headEnd/>
              <a:tailEnd/>
            </a:ln>
          </p:spPr>
          <p:txBody>
            <a:bodyPr/>
            <a:lstStyle/>
            <a:p>
              <a:endParaRPr lang="en-US"/>
            </a:p>
          </p:txBody>
        </p:sp>
        <p:sp>
          <p:nvSpPr>
            <p:cNvPr id="49163" name="Line 11"/>
            <p:cNvSpPr>
              <a:spLocks noChangeShapeType="1"/>
            </p:cNvSpPr>
            <p:nvPr/>
          </p:nvSpPr>
          <p:spPr bwMode="auto">
            <a:xfrm flipH="1">
              <a:off x="1592" y="2682"/>
              <a:ext cx="111" cy="0"/>
            </a:xfrm>
            <a:prstGeom prst="line">
              <a:avLst/>
            </a:prstGeom>
            <a:noFill/>
            <a:ln w="9525">
              <a:solidFill>
                <a:schemeClr val="tx1"/>
              </a:solidFill>
              <a:round/>
              <a:headEnd/>
              <a:tailEnd/>
            </a:ln>
          </p:spPr>
          <p:txBody>
            <a:bodyPr/>
            <a:lstStyle/>
            <a:p>
              <a:endParaRPr lang="en-US"/>
            </a:p>
          </p:txBody>
        </p:sp>
        <p:sp>
          <p:nvSpPr>
            <p:cNvPr id="49164" name="Line 12"/>
            <p:cNvSpPr>
              <a:spLocks noChangeShapeType="1"/>
            </p:cNvSpPr>
            <p:nvPr/>
          </p:nvSpPr>
          <p:spPr bwMode="auto">
            <a:xfrm flipH="1">
              <a:off x="1592" y="3821"/>
              <a:ext cx="117" cy="0"/>
            </a:xfrm>
            <a:prstGeom prst="line">
              <a:avLst/>
            </a:prstGeom>
            <a:noFill/>
            <a:ln w="9525">
              <a:solidFill>
                <a:schemeClr val="tx1"/>
              </a:solidFill>
              <a:round/>
              <a:headEnd/>
              <a:tailEnd/>
            </a:ln>
          </p:spPr>
          <p:txBody>
            <a:bodyPr/>
            <a:lstStyle/>
            <a:p>
              <a:endParaRPr lang="en-US"/>
            </a:p>
          </p:txBody>
        </p:sp>
        <p:sp>
          <p:nvSpPr>
            <p:cNvPr id="49165" name="Line 13"/>
            <p:cNvSpPr>
              <a:spLocks noChangeShapeType="1"/>
            </p:cNvSpPr>
            <p:nvPr/>
          </p:nvSpPr>
          <p:spPr bwMode="auto">
            <a:xfrm>
              <a:off x="1647" y="2682"/>
              <a:ext cx="0" cy="1139"/>
            </a:xfrm>
            <a:prstGeom prst="line">
              <a:avLst/>
            </a:prstGeom>
            <a:noFill/>
            <a:ln w="9525">
              <a:solidFill>
                <a:schemeClr val="tx1"/>
              </a:solidFill>
              <a:round/>
              <a:headEnd type="triangle" w="med" len="med"/>
              <a:tailEnd type="triangle" w="med" len="med"/>
            </a:ln>
          </p:spPr>
          <p:txBody>
            <a:bodyPr/>
            <a:lstStyle/>
            <a:p>
              <a:endParaRPr lang="en-US"/>
            </a:p>
          </p:txBody>
        </p:sp>
        <p:sp>
          <p:nvSpPr>
            <p:cNvPr id="49166" name="Line 14"/>
            <p:cNvSpPr>
              <a:spLocks noChangeShapeType="1"/>
            </p:cNvSpPr>
            <p:nvPr/>
          </p:nvSpPr>
          <p:spPr bwMode="auto">
            <a:xfrm>
              <a:off x="4007" y="3146"/>
              <a:ext cx="198" cy="0"/>
            </a:xfrm>
            <a:prstGeom prst="line">
              <a:avLst/>
            </a:prstGeom>
            <a:noFill/>
            <a:ln w="9525">
              <a:solidFill>
                <a:schemeClr val="tx1"/>
              </a:solidFill>
              <a:round/>
              <a:headEnd/>
              <a:tailEnd/>
            </a:ln>
          </p:spPr>
          <p:txBody>
            <a:bodyPr/>
            <a:lstStyle/>
            <a:p>
              <a:endParaRPr lang="en-US"/>
            </a:p>
          </p:txBody>
        </p:sp>
        <p:sp>
          <p:nvSpPr>
            <p:cNvPr id="49167" name="Line 15"/>
            <p:cNvSpPr>
              <a:spLocks noChangeShapeType="1"/>
            </p:cNvSpPr>
            <p:nvPr/>
          </p:nvSpPr>
          <p:spPr bwMode="auto">
            <a:xfrm>
              <a:off x="4001" y="3258"/>
              <a:ext cx="204" cy="0"/>
            </a:xfrm>
            <a:prstGeom prst="line">
              <a:avLst/>
            </a:prstGeom>
            <a:noFill/>
            <a:ln w="9525">
              <a:solidFill>
                <a:schemeClr val="tx1"/>
              </a:solidFill>
              <a:round/>
              <a:headEnd/>
              <a:tailEnd/>
            </a:ln>
          </p:spPr>
          <p:txBody>
            <a:bodyPr/>
            <a:lstStyle/>
            <a:p>
              <a:endParaRPr lang="en-US"/>
            </a:p>
          </p:txBody>
        </p:sp>
        <p:sp>
          <p:nvSpPr>
            <p:cNvPr id="49168" name="Line 16"/>
            <p:cNvSpPr>
              <a:spLocks noChangeShapeType="1"/>
            </p:cNvSpPr>
            <p:nvPr/>
          </p:nvSpPr>
          <p:spPr bwMode="auto">
            <a:xfrm>
              <a:off x="4125" y="2985"/>
              <a:ext cx="0" cy="161"/>
            </a:xfrm>
            <a:prstGeom prst="line">
              <a:avLst/>
            </a:prstGeom>
            <a:noFill/>
            <a:ln w="9525">
              <a:solidFill>
                <a:schemeClr val="tx1"/>
              </a:solidFill>
              <a:round/>
              <a:headEnd/>
              <a:tailEnd type="triangle" w="med" len="med"/>
            </a:ln>
          </p:spPr>
          <p:txBody>
            <a:bodyPr/>
            <a:lstStyle/>
            <a:p>
              <a:endParaRPr lang="en-US"/>
            </a:p>
          </p:txBody>
        </p:sp>
        <p:sp>
          <p:nvSpPr>
            <p:cNvPr id="49169" name="Line 17"/>
            <p:cNvSpPr>
              <a:spLocks noChangeShapeType="1"/>
            </p:cNvSpPr>
            <p:nvPr/>
          </p:nvSpPr>
          <p:spPr bwMode="auto">
            <a:xfrm flipV="1">
              <a:off x="4127" y="3258"/>
              <a:ext cx="0" cy="148"/>
            </a:xfrm>
            <a:prstGeom prst="line">
              <a:avLst/>
            </a:prstGeom>
            <a:noFill/>
            <a:ln w="9525">
              <a:solidFill>
                <a:schemeClr val="tx1"/>
              </a:solidFill>
              <a:round/>
              <a:headEnd/>
              <a:tailEnd type="triangle" w="med" len="med"/>
            </a:ln>
          </p:spPr>
          <p:txBody>
            <a:bodyPr/>
            <a:lstStyle/>
            <a:p>
              <a:endParaRPr lang="en-US"/>
            </a:p>
          </p:txBody>
        </p:sp>
        <p:sp>
          <p:nvSpPr>
            <p:cNvPr id="49170" name="Text Box 18"/>
            <p:cNvSpPr txBox="1">
              <a:spLocks noChangeArrowheads="1"/>
            </p:cNvSpPr>
            <p:nvPr/>
          </p:nvSpPr>
          <p:spPr bwMode="auto">
            <a:xfrm>
              <a:off x="4186" y="3098"/>
              <a:ext cx="608"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Cell size</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rid detail"/>
          <p:cNvPicPr>
            <a:picLocks noChangeAspect="1" noChangeArrowheads="1"/>
          </p:cNvPicPr>
          <p:nvPr/>
        </p:nvPicPr>
        <p:blipFill>
          <a:blip r:embed="rId3" cstate="print"/>
          <a:srcRect/>
          <a:stretch>
            <a:fillRect/>
          </a:stretch>
        </p:blipFill>
        <p:spPr bwMode="auto">
          <a:xfrm>
            <a:off x="4267200" y="2133600"/>
            <a:ext cx="4259263" cy="3192463"/>
          </a:xfrm>
          <a:prstGeom prst="rect">
            <a:avLst/>
          </a:prstGeom>
          <a:noFill/>
          <a:ln w="9525">
            <a:noFill/>
            <a:miter lim="800000"/>
            <a:headEnd/>
            <a:tailEnd/>
          </a:ln>
        </p:spPr>
      </p:pic>
      <p:sp>
        <p:nvSpPr>
          <p:cNvPr id="50179" name="Rectangle 3"/>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Grid Datasets</a:t>
            </a:r>
          </a:p>
        </p:txBody>
      </p:sp>
      <p:sp>
        <p:nvSpPr>
          <p:cNvPr id="50180" name="Rectangle 4"/>
          <p:cNvSpPr>
            <a:spLocks noGrp="1" noChangeArrowheads="1"/>
          </p:cNvSpPr>
          <p:nvPr>
            <p:ph type="body" idx="1"/>
          </p:nvPr>
        </p:nvSpPr>
        <p:spPr>
          <a:xfrm>
            <a:off x="758825" y="2074863"/>
            <a:ext cx="2751138" cy="450850"/>
          </a:xfrm>
        </p:spPr>
        <p:txBody>
          <a:bodyPr/>
          <a:lstStyle/>
          <a:p>
            <a:pPr eaLnBrk="1" hangingPunct="1"/>
            <a:r>
              <a:rPr lang="en-US" sz="2400" smtClean="0">
                <a:latin typeface="Comic Sans MS" pitchFamily="66" charset="0"/>
              </a:rPr>
              <a:t>Grid datasets</a:t>
            </a:r>
          </a:p>
        </p:txBody>
      </p:sp>
      <p:pic>
        <p:nvPicPr>
          <p:cNvPr id="50181" name="Picture 5" descr="grid"/>
          <p:cNvPicPr>
            <a:picLocks noChangeAspect="1" noChangeArrowheads="1"/>
          </p:cNvPicPr>
          <p:nvPr/>
        </p:nvPicPr>
        <p:blipFill>
          <a:blip r:embed="rId4" cstate="print"/>
          <a:srcRect/>
          <a:stretch>
            <a:fillRect/>
          </a:stretch>
        </p:blipFill>
        <p:spPr bwMode="auto">
          <a:xfrm>
            <a:off x="762000" y="2895600"/>
            <a:ext cx="4259263" cy="3192463"/>
          </a:xfrm>
          <a:prstGeom prst="rect">
            <a:avLst/>
          </a:prstGeom>
          <a:noFill/>
          <a:ln w="9525">
            <a:noFill/>
            <a:miter lim="800000"/>
            <a:headEnd/>
            <a:tailEnd/>
          </a:ln>
        </p:spPr>
      </p:pic>
      <p:sp>
        <p:nvSpPr>
          <p:cNvPr id="50182" name="Line 6"/>
          <p:cNvSpPr>
            <a:spLocks noChangeShapeType="1"/>
          </p:cNvSpPr>
          <p:nvPr/>
        </p:nvSpPr>
        <p:spPr bwMode="auto">
          <a:xfrm flipV="1">
            <a:off x="3667125" y="2366963"/>
            <a:ext cx="1866900" cy="2509837"/>
          </a:xfrm>
          <a:prstGeom prst="line">
            <a:avLst/>
          </a:prstGeom>
          <a:noFill/>
          <a:ln w="9525">
            <a:solidFill>
              <a:srgbClr val="0000FF"/>
            </a:solidFill>
            <a:round/>
            <a:headEnd/>
            <a:tailEnd/>
          </a:ln>
        </p:spPr>
        <p:txBody>
          <a:bodyPr/>
          <a:lstStyle/>
          <a:p>
            <a:endParaRPr lang="en-US"/>
          </a:p>
        </p:txBody>
      </p:sp>
      <p:sp>
        <p:nvSpPr>
          <p:cNvPr id="50183" name="Line 7"/>
          <p:cNvSpPr>
            <a:spLocks noChangeShapeType="1"/>
          </p:cNvSpPr>
          <p:nvPr/>
        </p:nvSpPr>
        <p:spPr bwMode="auto">
          <a:xfrm>
            <a:off x="3662363" y="4924425"/>
            <a:ext cx="1881187" cy="266700"/>
          </a:xfrm>
          <a:prstGeom prst="line">
            <a:avLst/>
          </a:prstGeom>
          <a:noFill/>
          <a:ln w="9525">
            <a:solidFill>
              <a:srgbClr val="0000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ESRI GIS Development</a:t>
            </a:r>
          </a:p>
        </p:txBody>
      </p:sp>
      <p:sp>
        <p:nvSpPr>
          <p:cNvPr id="7171" name="Text Box 3"/>
          <p:cNvSpPr txBox="1">
            <a:spLocks noChangeArrowheads="1"/>
          </p:cNvSpPr>
          <p:nvPr/>
        </p:nvSpPr>
        <p:spPr bwMode="auto">
          <a:xfrm>
            <a:off x="381000" y="1981200"/>
            <a:ext cx="4038600" cy="1562100"/>
          </a:xfrm>
          <a:prstGeom prst="rect">
            <a:avLst/>
          </a:prstGeom>
          <a:noFill/>
          <a:ln w="9525">
            <a:solidFill>
              <a:schemeClr val="tx1"/>
            </a:solidFill>
            <a:miter lim="800000"/>
            <a:headEnd/>
            <a:tailEnd/>
          </a:ln>
        </p:spPr>
        <p:txBody>
          <a:bodyPr>
            <a:spAutoFit/>
          </a:bodyPr>
          <a:lstStyle/>
          <a:p>
            <a:pPr>
              <a:spcBef>
                <a:spcPct val="50000"/>
              </a:spcBef>
            </a:pPr>
            <a:r>
              <a:rPr lang="en-US">
                <a:solidFill>
                  <a:srgbClr val="FF3300"/>
                </a:solidFill>
              </a:rPr>
              <a:t>Arc/Info</a:t>
            </a:r>
            <a:r>
              <a:rPr lang="en-US"/>
              <a:t> </a:t>
            </a:r>
            <a:r>
              <a:rPr lang="en-US">
                <a:solidFill>
                  <a:srgbClr val="FF0000"/>
                </a:solidFill>
              </a:rPr>
              <a:t>(coverage model)</a:t>
            </a:r>
          </a:p>
          <a:p>
            <a:pPr>
              <a:spcBef>
                <a:spcPct val="50000"/>
              </a:spcBef>
            </a:pPr>
            <a:r>
              <a:rPr lang="en-US"/>
              <a:t>Versions 1-7 from 1980 – 1999</a:t>
            </a:r>
          </a:p>
          <a:p>
            <a:pPr>
              <a:spcBef>
                <a:spcPct val="50000"/>
              </a:spcBef>
            </a:pPr>
            <a:r>
              <a:rPr lang="en-US"/>
              <a:t>Arc Macro Language (AML)</a:t>
            </a:r>
          </a:p>
        </p:txBody>
      </p:sp>
      <p:sp>
        <p:nvSpPr>
          <p:cNvPr id="7172" name="Text Box 4"/>
          <p:cNvSpPr txBox="1">
            <a:spLocks noChangeArrowheads="1"/>
          </p:cNvSpPr>
          <p:nvPr/>
        </p:nvSpPr>
        <p:spPr bwMode="auto">
          <a:xfrm>
            <a:off x="457200" y="4800600"/>
            <a:ext cx="4038600" cy="1562100"/>
          </a:xfrm>
          <a:prstGeom prst="rect">
            <a:avLst/>
          </a:prstGeom>
          <a:noFill/>
          <a:ln w="9525">
            <a:solidFill>
              <a:schemeClr val="tx1"/>
            </a:solidFill>
            <a:miter lim="800000"/>
            <a:headEnd/>
            <a:tailEnd/>
          </a:ln>
        </p:spPr>
        <p:txBody>
          <a:bodyPr>
            <a:spAutoFit/>
          </a:bodyPr>
          <a:lstStyle/>
          <a:p>
            <a:pPr>
              <a:spcBef>
                <a:spcPct val="50000"/>
              </a:spcBef>
            </a:pPr>
            <a:r>
              <a:rPr lang="en-US">
                <a:solidFill>
                  <a:srgbClr val="FF3300"/>
                </a:solidFill>
              </a:rPr>
              <a:t>ArcView</a:t>
            </a:r>
            <a:r>
              <a:rPr lang="en-US"/>
              <a:t>  </a:t>
            </a:r>
            <a:r>
              <a:rPr lang="en-US">
                <a:solidFill>
                  <a:srgbClr val="FF0000"/>
                </a:solidFill>
              </a:rPr>
              <a:t>(shapefile model)</a:t>
            </a:r>
          </a:p>
          <a:p>
            <a:pPr>
              <a:spcBef>
                <a:spcPct val="50000"/>
              </a:spcBef>
            </a:pPr>
            <a:r>
              <a:rPr lang="en-US"/>
              <a:t>Versions 1-3 from 1994 – 1999</a:t>
            </a:r>
          </a:p>
          <a:p>
            <a:pPr>
              <a:spcBef>
                <a:spcPct val="50000"/>
              </a:spcBef>
            </a:pPr>
            <a:r>
              <a:rPr lang="en-US"/>
              <a:t>Avenue scripting language</a:t>
            </a:r>
          </a:p>
        </p:txBody>
      </p:sp>
      <p:sp>
        <p:nvSpPr>
          <p:cNvPr id="7173" name="Text Box 5"/>
          <p:cNvSpPr txBox="1">
            <a:spLocks noChangeArrowheads="1"/>
          </p:cNvSpPr>
          <p:nvPr/>
        </p:nvSpPr>
        <p:spPr bwMode="auto">
          <a:xfrm>
            <a:off x="4876800" y="3352800"/>
            <a:ext cx="4038600" cy="1384300"/>
          </a:xfrm>
          <a:prstGeom prst="rect">
            <a:avLst/>
          </a:prstGeom>
          <a:noFill/>
          <a:ln w="9525">
            <a:solidFill>
              <a:schemeClr val="tx1"/>
            </a:solidFill>
            <a:miter lim="800000"/>
            <a:headEnd/>
            <a:tailEnd/>
          </a:ln>
        </p:spPr>
        <p:txBody>
          <a:bodyPr>
            <a:spAutoFit/>
          </a:bodyPr>
          <a:lstStyle/>
          <a:p>
            <a:pPr>
              <a:spcBef>
                <a:spcPct val="50000"/>
              </a:spcBef>
            </a:pPr>
            <a:r>
              <a:rPr lang="en-US" dirty="0" err="1">
                <a:solidFill>
                  <a:srgbClr val="FF3300"/>
                </a:solidFill>
              </a:rPr>
              <a:t>ArcGIS</a:t>
            </a:r>
            <a:r>
              <a:rPr lang="en-US" dirty="0"/>
              <a:t>  </a:t>
            </a:r>
            <a:r>
              <a:rPr lang="en-US" dirty="0">
                <a:solidFill>
                  <a:srgbClr val="FF0000"/>
                </a:solidFill>
              </a:rPr>
              <a:t>(</a:t>
            </a:r>
            <a:r>
              <a:rPr lang="en-US" dirty="0" err="1">
                <a:solidFill>
                  <a:srgbClr val="FF0000"/>
                </a:solidFill>
              </a:rPr>
              <a:t>geodatabase</a:t>
            </a:r>
            <a:r>
              <a:rPr lang="en-US" dirty="0">
                <a:solidFill>
                  <a:srgbClr val="FF0000"/>
                </a:solidFill>
              </a:rPr>
              <a:t> model)</a:t>
            </a:r>
          </a:p>
          <a:p>
            <a:pPr>
              <a:spcBef>
                <a:spcPct val="50000"/>
              </a:spcBef>
            </a:pPr>
            <a:r>
              <a:rPr lang="en-US" dirty="0"/>
              <a:t>Version 8.0, </a:t>
            </a:r>
            <a:r>
              <a:rPr lang="en-US" dirty="0">
                <a:solidFill>
                  <a:schemeClr val="tx2"/>
                </a:solidFill>
              </a:rPr>
              <a:t>…,</a:t>
            </a:r>
            <a:r>
              <a:rPr lang="en-US" dirty="0">
                <a:solidFill>
                  <a:srgbClr val="FF3300"/>
                </a:solidFill>
              </a:rPr>
              <a:t> </a:t>
            </a:r>
            <a:r>
              <a:rPr lang="en-US" dirty="0" smtClean="0">
                <a:solidFill>
                  <a:srgbClr val="FF3300"/>
                </a:solidFill>
              </a:rPr>
              <a:t>10.0</a:t>
            </a:r>
            <a:r>
              <a:rPr lang="en-US" dirty="0" smtClean="0"/>
              <a:t> </a:t>
            </a:r>
            <a:r>
              <a:rPr lang="en-US" dirty="0"/>
              <a:t>from 2000 – Python scripting </a:t>
            </a:r>
          </a:p>
        </p:txBody>
      </p:sp>
      <p:sp>
        <p:nvSpPr>
          <p:cNvPr id="7174" name="AutoShape 6"/>
          <p:cNvSpPr>
            <a:spLocks noChangeArrowheads="1"/>
          </p:cNvSpPr>
          <p:nvPr/>
        </p:nvSpPr>
        <p:spPr bwMode="auto">
          <a:xfrm rot="-2096501">
            <a:off x="4648200" y="5105400"/>
            <a:ext cx="609600" cy="533400"/>
          </a:xfrm>
          <a:prstGeom prst="right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a:p>
        </p:txBody>
      </p:sp>
      <p:sp>
        <p:nvSpPr>
          <p:cNvPr id="7175" name="AutoShape 7"/>
          <p:cNvSpPr>
            <a:spLocks noChangeArrowheads="1"/>
          </p:cNvSpPr>
          <p:nvPr/>
        </p:nvSpPr>
        <p:spPr bwMode="auto">
          <a:xfrm rot="2646950">
            <a:off x="4495800" y="2590800"/>
            <a:ext cx="609600" cy="533400"/>
          </a:xfrm>
          <a:prstGeom prst="right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a:p>
        </p:txBody>
      </p:sp>
      <p:sp>
        <p:nvSpPr>
          <p:cNvPr id="7176" name="Text Box 8"/>
          <p:cNvSpPr txBox="1">
            <a:spLocks noChangeArrowheads="1"/>
          </p:cNvSpPr>
          <p:nvPr/>
        </p:nvSpPr>
        <p:spPr bwMode="auto">
          <a:xfrm>
            <a:off x="5257800" y="2057400"/>
            <a:ext cx="3484563" cy="830263"/>
          </a:xfrm>
          <a:prstGeom prst="rect">
            <a:avLst/>
          </a:prstGeom>
          <a:noFill/>
          <a:ln w="9525">
            <a:noFill/>
            <a:miter lim="800000"/>
            <a:headEnd/>
            <a:tailEnd/>
          </a:ln>
        </p:spPr>
        <p:txBody>
          <a:bodyPr wrap="none">
            <a:spAutoFit/>
          </a:bodyPr>
          <a:lstStyle/>
          <a:p>
            <a:pPr algn="ctr"/>
            <a:r>
              <a:rPr lang="en-US"/>
              <a:t>160,000 licenses</a:t>
            </a:r>
          </a:p>
          <a:p>
            <a:pPr algn="ctr"/>
            <a:r>
              <a:rPr lang="en-US"/>
              <a:t>1,200,000 users as of 2009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Geostatistical Analyst</a:t>
            </a:r>
          </a:p>
        </p:txBody>
      </p:sp>
      <p:sp>
        <p:nvSpPr>
          <p:cNvPr id="51203" name="Rectangle 3"/>
          <p:cNvSpPr>
            <a:spLocks noGrp="1" noChangeArrowheads="1"/>
          </p:cNvSpPr>
          <p:nvPr>
            <p:ph type="body" sz="half" idx="1"/>
          </p:nvPr>
        </p:nvSpPr>
        <p:spPr>
          <a:xfrm>
            <a:off x="685800" y="1981200"/>
            <a:ext cx="2514600" cy="4114800"/>
          </a:xfrm>
        </p:spPr>
        <p:txBody>
          <a:bodyPr/>
          <a:lstStyle/>
          <a:p>
            <a:pPr eaLnBrk="1" hangingPunct="1">
              <a:lnSpc>
                <a:spcPct val="90000"/>
              </a:lnSpc>
            </a:pPr>
            <a:r>
              <a:rPr lang="en-US" smtClean="0"/>
              <a:t>Interpolation of points to a grid using statistical correlation</a:t>
            </a:r>
          </a:p>
          <a:p>
            <a:pPr eaLnBrk="1" hangingPunct="1">
              <a:lnSpc>
                <a:spcPct val="90000"/>
              </a:lnSpc>
            </a:pPr>
            <a:r>
              <a:rPr lang="en-US" smtClean="0"/>
              <a:t>Produces a standard error of estimate of each map location</a:t>
            </a:r>
          </a:p>
        </p:txBody>
      </p:sp>
      <p:grpSp>
        <p:nvGrpSpPr>
          <p:cNvPr id="51204" name="Group 10"/>
          <p:cNvGrpSpPr>
            <a:grpSpLocks/>
          </p:cNvGrpSpPr>
          <p:nvPr/>
        </p:nvGrpSpPr>
        <p:grpSpPr bwMode="auto">
          <a:xfrm>
            <a:off x="3124200" y="1905000"/>
            <a:ext cx="6019800" cy="4648200"/>
            <a:chOff x="2772" y="1200"/>
            <a:chExt cx="2988" cy="2309"/>
          </a:xfrm>
        </p:grpSpPr>
        <p:pic>
          <p:nvPicPr>
            <p:cNvPr id="51206" name="Picture 7" descr="data7depth"/>
            <p:cNvPicPr>
              <a:picLocks noChangeAspect="1" noChangeArrowheads="1"/>
            </p:cNvPicPr>
            <p:nvPr/>
          </p:nvPicPr>
          <p:blipFill>
            <a:blip r:embed="rId3" cstate="print"/>
            <a:srcRect/>
            <a:stretch>
              <a:fillRect/>
            </a:stretch>
          </p:blipFill>
          <p:spPr bwMode="auto">
            <a:xfrm>
              <a:off x="2772" y="1200"/>
              <a:ext cx="2988" cy="2309"/>
            </a:xfrm>
            <a:prstGeom prst="rect">
              <a:avLst/>
            </a:prstGeom>
            <a:noFill/>
            <a:ln w="9525">
              <a:noFill/>
              <a:miter lim="800000"/>
              <a:headEnd/>
              <a:tailEnd/>
            </a:ln>
          </p:spPr>
        </p:pic>
        <p:sp>
          <p:nvSpPr>
            <p:cNvPr id="51207" name="Text Box 8"/>
            <p:cNvSpPr txBox="1">
              <a:spLocks noChangeArrowheads="1"/>
            </p:cNvSpPr>
            <p:nvPr/>
          </p:nvSpPr>
          <p:spPr bwMode="auto">
            <a:xfrm>
              <a:off x="4320" y="2160"/>
              <a:ext cx="512" cy="227"/>
            </a:xfrm>
            <a:prstGeom prst="rect">
              <a:avLst/>
            </a:prstGeom>
            <a:noFill/>
            <a:ln w="9525">
              <a:noFill/>
              <a:miter lim="800000"/>
              <a:headEnd/>
              <a:tailEnd/>
            </a:ln>
          </p:spPr>
          <p:txBody>
            <a:bodyPr wrap="none">
              <a:spAutoFit/>
            </a:bodyPr>
            <a:lstStyle/>
            <a:p>
              <a:r>
                <a:rPr lang="en-US"/>
                <a:t>Alaska</a:t>
              </a:r>
            </a:p>
          </p:txBody>
        </p:sp>
        <p:sp>
          <p:nvSpPr>
            <p:cNvPr id="51208" name="Text Box 9"/>
            <p:cNvSpPr txBox="1">
              <a:spLocks noChangeArrowheads="1"/>
            </p:cNvSpPr>
            <p:nvPr/>
          </p:nvSpPr>
          <p:spPr bwMode="auto">
            <a:xfrm>
              <a:off x="3024" y="2160"/>
              <a:ext cx="519" cy="227"/>
            </a:xfrm>
            <a:prstGeom prst="rect">
              <a:avLst/>
            </a:prstGeom>
            <a:noFill/>
            <a:ln w="9525">
              <a:noFill/>
              <a:miter lim="800000"/>
              <a:headEnd/>
              <a:tailEnd/>
            </a:ln>
          </p:spPr>
          <p:txBody>
            <a:bodyPr wrap="none">
              <a:spAutoFit/>
            </a:bodyPr>
            <a:lstStyle/>
            <a:p>
              <a:r>
                <a:rPr lang="en-US"/>
                <a:t>Siberia</a:t>
              </a:r>
            </a:p>
          </p:txBody>
        </p:sp>
      </p:grpSp>
      <p:sp>
        <p:nvSpPr>
          <p:cNvPr id="51205" name="Text Box 11"/>
          <p:cNvSpPr txBox="1">
            <a:spLocks noChangeArrowheads="1"/>
          </p:cNvSpPr>
          <p:nvPr/>
        </p:nvSpPr>
        <p:spPr bwMode="auto">
          <a:xfrm>
            <a:off x="4403725" y="6213475"/>
            <a:ext cx="3684588" cy="457200"/>
          </a:xfrm>
          <a:prstGeom prst="rect">
            <a:avLst/>
          </a:prstGeom>
          <a:noFill/>
          <a:ln w="9525">
            <a:noFill/>
            <a:miter lim="800000"/>
            <a:headEnd/>
            <a:tailEnd/>
          </a:ln>
        </p:spPr>
        <p:txBody>
          <a:bodyPr wrap="none">
            <a:spAutoFit/>
          </a:bodyPr>
          <a:lstStyle/>
          <a:p>
            <a:r>
              <a:rPr lang="en-US"/>
              <a:t>Biomass in the Arctic Ocean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Image Datasets</a:t>
            </a:r>
          </a:p>
        </p:txBody>
      </p:sp>
      <p:sp>
        <p:nvSpPr>
          <p:cNvPr id="52227" name="Rectangle 3"/>
          <p:cNvSpPr>
            <a:spLocks noGrp="1" noChangeArrowheads="1"/>
          </p:cNvSpPr>
          <p:nvPr>
            <p:ph type="body" idx="1"/>
          </p:nvPr>
        </p:nvSpPr>
        <p:spPr>
          <a:xfrm>
            <a:off x="758825" y="2074863"/>
            <a:ext cx="2751138" cy="530225"/>
          </a:xfrm>
        </p:spPr>
        <p:txBody>
          <a:bodyPr/>
          <a:lstStyle/>
          <a:p>
            <a:pPr eaLnBrk="1" hangingPunct="1"/>
            <a:r>
              <a:rPr lang="en-US" sz="2400" smtClean="0">
                <a:latin typeface="Comic Sans MS" pitchFamily="66" charset="0"/>
              </a:rPr>
              <a:t>Image datasets</a:t>
            </a:r>
          </a:p>
        </p:txBody>
      </p:sp>
      <p:pic>
        <p:nvPicPr>
          <p:cNvPr id="52228" name="Picture 4" descr="Orthophoto"/>
          <p:cNvPicPr>
            <a:picLocks noChangeAspect="1" noChangeArrowheads="1"/>
          </p:cNvPicPr>
          <p:nvPr/>
        </p:nvPicPr>
        <p:blipFill>
          <a:blip r:embed="rId3" cstate="print"/>
          <a:srcRect/>
          <a:stretch>
            <a:fillRect/>
          </a:stretch>
        </p:blipFill>
        <p:spPr bwMode="auto">
          <a:xfrm>
            <a:off x="2039938" y="2560638"/>
            <a:ext cx="5064125" cy="3651250"/>
          </a:xfrm>
          <a:prstGeom prst="rect">
            <a:avLst/>
          </a:prstGeom>
          <a:noFill/>
          <a:ln w="9525">
            <a:noFill/>
            <a:miter lim="800000"/>
            <a:headEnd/>
            <a:tailEnd/>
          </a:ln>
        </p:spPr>
      </p:pic>
      <p:sp>
        <p:nvSpPr>
          <p:cNvPr id="52229" name="Text Box 5"/>
          <p:cNvSpPr txBox="1">
            <a:spLocks noChangeArrowheads="1"/>
          </p:cNvSpPr>
          <p:nvPr/>
        </p:nvSpPr>
        <p:spPr bwMode="auto">
          <a:xfrm>
            <a:off x="1828800" y="1371600"/>
            <a:ext cx="5238750" cy="457200"/>
          </a:xfrm>
          <a:prstGeom prst="rect">
            <a:avLst/>
          </a:prstGeom>
          <a:noFill/>
          <a:ln w="9525">
            <a:noFill/>
            <a:miter lim="800000"/>
            <a:headEnd/>
            <a:tailEnd/>
          </a:ln>
        </p:spPr>
        <p:txBody>
          <a:bodyPr wrap="none">
            <a:spAutoFit/>
          </a:bodyPr>
          <a:lstStyle/>
          <a:p>
            <a:r>
              <a:rPr lang="en-US"/>
              <a:t>Digital Orthophotos and satellite imagery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06400" y="0"/>
            <a:ext cx="7772400" cy="1371600"/>
          </a:xfrm>
        </p:spPr>
        <p:txBody>
          <a:bodyPr/>
          <a:lstStyle/>
          <a:p>
            <a:pPr algn="r" eaLnBrk="1" hangingPunct="1"/>
            <a:r>
              <a:rPr lang="en-US" b="1" smtClean="0">
                <a:latin typeface="Comic Sans MS" pitchFamily="66" charset="0"/>
              </a:rPr>
              <a:t>Image Datasets</a:t>
            </a:r>
          </a:p>
        </p:txBody>
      </p:sp>
      <p:sp>
        <p:nvSpPr>
          <p:cNvPr id="53251" name="Rectangle 3"/>
          <p:cNvSpPr>
            <a:spLocks noGrp="1" noChangeArrowheads="1"/>
          </p:cNvSpPr>
          <p:nvPr>
            <p:ph type="body" idx="1"/>
          </p:nvPr>
        </p:nvSpPr>
        <p:spPr>
          <a:xfrm>
            <a:off x="457200" y="1143000"/>
            <a:ext cx="7880350" cy="4576763"/>
          </a:xfrm>
        </p:spPr>
        <p:txBody>
          <a:bodyPr/>
          <a:lstStyle/>
          <a:p>
            <a:pPr eaLnBrk="1" hangingPunct="1">
              <a:lnSpc>
                <a:spcPct val="90000"/>
              </a:lnSpc>
            </a:pPr>
            <a:r>
              <a:rPr lang="en-US" sz="2000" smtClean="0">
                <a:latin typeface="Comic Sans MS" pitchFamily="66" charset="0"/>
              </a:rPr>
              <a:t>Supported image formats:</a:t>
            </a:r>
          </a:p>
          <a:p>
            <a:pPr lvl="1" eaLnBrk="1" hangingPunct="1">
              <a:lnSpc>
                <a:spcPct val="90000"/>
              </a:lnSpc>
            </a:pPr>
            <a:r>
              <a:rPr lang="en-US" sz="2000" smtClean="0">
                <a:latin typeface="Comic Sans MS" pitchFamily="66" charset="0"/>
              </a:rPr>
              <a:t>ARC Digitized Raster Graphics (ADRG)</a:t>
            </a:r>
          </a:p>
          <a:p>
            <a:pPr lvl="1" eaLnBrk="1" hangingPunct="1">
              <a:lnSpc>
                <a:spcPct val="90000"/>
              </a:lnSpc>
            </a:pPr>
            <a:r>
              <a:rPr lang="en-US" sz="2000" smtClean="0">
                <a:latin typeface="Comic Sans MS" pitchFamily="66" charset="0"/>
              </a:rPr>
              <a:t>Windows bitmap images (BMP) [.bmp]</a:t>
            </a:r>
          </a:p>
          <a:p>
            <a:pPr lvl="1" eaLnBrk="1" hangingPunct="1">
              <a:lnSpc>
                <a:spcPct val="90000"/>
              </a:lnSpc>
            </a:pPr>
            <a:r>
              <a:rPr lang="en-US" sz="2000" smtClean="0">
                <a:latin typeface="Comic Sans MS" pitchFamily="66" charset="0"/>
              </a:rPr>
              <a:t>Multiband (BSQ, BIL and BIP) and single band images [.bsq, .bil and .bip]</a:t>
            </a:r>
          </a:p>
          <a:p>
            <a:pPr lvl="1" eaLnBrk="1" hangingPunct="1">
              <a:lnSpc>
                <a:spcPct val="90000"/>
              </a:lnSpc>
            </a:pPr>
            <a:r>
              <a:rPr lang="en-US" sz="2000" smtClean="0">
                <a:latin typeface="Comic Sans MS" pitchFamily="66" charset="0"/>
              </a:rPr>
              <a:t>ERDAS [.lan and .gis]</a:t>
            </a:r>
          </a:p>
          <a:p>
            <a:pPr lvl="1" eaLnBrk="1" hangingPunct="1">
              <a:lnSpc>
                <a:spcPct val="90000"/>
              </a:lnSpc>
            </a:pPr>
            <a:r>
              <a:rPr lang="en-US" sz="2000" smtClean="0">
                <a:latin typeface="Comic Sans MS" pitchFamily="66" charset="0"/>
              </a:rPr>
              <a:t>ESRI Grid datasets</a:t>
            </a:r>
          </a:p>
          <a:p>
            <a:pPr lvl="1" eaLnBrk="1" hangingPunct="1">
              <a:lnSpc>
                <a:spcPct val="90000"/>
              </a:lnSpc>
            </a:pPr>
            <a:r>
              <a:rPr lang="en-US" sz="2000" smtClean="0">
                <a:latin typeface="Comic Sans MS" pitchFamily="66" charset="0"/>
              </a:rPr>
              <a:t>IMAGINE [.img]</a:t>
            </a:r>
          </a:p>
          <a:p>
            <a:pPr lvl="1" eaLnBrk="1" hangingPunct="1">
              <a:lnSpc>
                <a:spcPct val="90000"/>
              </a:lnSpc>
            </a:pPr>
            <a:r>
              <a:rPr lang="en-US" sz="2000" smtClean="0">
                <a:latin typeface="Comic Sans MS" pitchFamily="66" charset="0"/>
              </a:rPr>
              <a:t>IMPELL Bitmaps [.rlc]</a:t>
            </a:r>
          </a:p>
          <a:p>
            <a:pPr lvl="1" eaLnBrk="1" hangingPunct="1">
              <a:lnSpc>
                <a:spcPct val="90000"/>
              </a:lnSpc>
            </a:pPr>
            <a:r>
              <a:rPr lang="en-US" sz="2000" smtClean="0">
                <a:latin typeface="Comic Sans MS" pitchFamily="66" charset="0"/>
              </a:rPr>
              <a:t>Image catalogs</a:t>
            </a:r>
          </a:p>
          <a:p>
            <a:pPr lvl="1" eaLnBrk="1" hangingPunct="1">
              <a:lnSpc>
                <a:spcPct val="90000"/>
              </a:lnSpc>
            </a:pPr>
            <a:r>
              <a:rPr lang="en-US" sz="2000" smtClean="0">
                <a:latin typeface="Comic Sans MS" pitchFamily="66" charset="0"/>
              </a:rPr>
              <a:t>JPEG [.jpg]</a:t>
            </a:r>
          </a:p>
          <a:p>
            <a:pPr lvl="1" eaLnBrk="1" hangingPunct="1">
              <a:lnSpc>
                <a:spcPct val="90000"/>
              </a:lnSpc>
            </a:pPr>
            <a:r>
              <a:rPr lang="en-US" sz="2000" smtClean="0">
                <a:latin typeface="Comic Sans MS" pitchFamily="66" charset="0"/>
              </a:rPr>
              <a:t>MrSID [.sid]</a:t>
            </a:r>
          </a:p>
          <a:p>
            <a:pPr lvl="1" eaLnBrk="1" hangingPunct="1">
              <a:lnSpc>
                <a:spcPct val="90000"/>
              </a:lnSpc>
            </a:pPr>
            <a:r>
              <a:rPr lang="en-US" sz="2000" smtClean="0">
                <a:latin typeface="Comic Sans MS" pitchFamily="66" charset="0"/>
              </a:rPr>
              <a:t>National Image Transfer Format (NITF)</a:t>
            </a:r>
          </a:p>
          <a:p>
            <a:pPr lvl="1" eaLnBrk="1" hangingPunct="1">
              <a:lnSpc>
                <a:spcPct val="90000"/>
              </a:lnSpc>
            </a:pPr>
            <a:r>
              <a:rPr lang="en-US" sz="2000" smtClean="0">
                <a:latin typeface="Comic Sans MS" pitchFamily="66" charset="0"/>
              </a:rPr>
              <a:t>Sun rasterfiles [.rs, .ras and .sun]</a:t>
            </a:r>
          </a:p>
          <a:p>
            <a:pPr lvl="1" eaLnBrk="1" hangingPunct="1">
              <a:lnSpc>
                <a:spcPct val="90000"/>
              </a:lnSpc>
            </a:pPr>
            <a:r>
              <a:rPr lang="en-US" sz="2000" smtClean="0">
                <a:latin typeface="Comic Sans MS" pitchFamily="66" charset="0"/>
              </a:rPr>
              <a:t>Tag Image File Format (TIFF) [.tiff, .tif and .tff]</a:t>
            </a:r>
          </a:p>
          <a:p>
            <a:pPr lvl="1" eaLnBrk="1" hangingPunct="1">
              <a:lnSpc>
                <a:spcPct val="90000"/>
              </a:lnSpc>
            </a:pPr>
            <a:r>
              <a:rPr lang="en-US" sz="2000" smtClean="0">
                <a:latin typeface="Comic Sans MS" pitchFamily="66" charset="0"/>
              </a:rPr>
              <a:t>TIFF/LZW</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3-D Analyst</a:t>
            </a:r>
          </a:p>
        </p:txBody>
      </p:sp>
      <p:sp>
        <p:nvSpPr>
          <p:cNvPr id="1028" name="Rectangle 3"/>
          <p:cNvSpPr>
            <a:spLocks noGrp="1" noChangeArrowheads="1"/>
          </p:cNvSpPr>
          <p:nvPr>
            <p:ph type="body" sz="half" idx="1"/>
          </p:nvPr>
        </p:nvSpPr>
        <p:spPr>
          <a:xfrm>
            <a:off x="685800" y="1981200"/>
            <a:ext cx="2819400" cy="4114800"/>
          </a:xfrm>
        </p:spPr>
        <p:txBody>
          <a:bodyPr/>
          <a:lstStyle/>
          <a:p>
            <a:pPr eaLnBrk="1" hangingPunct="1"/>
            <a:r>
              <a:rPr lang="en-US" smtClean="0"/>
              <a:t>Analysis of land surface terrain as triangulated irregular network (TIN)</a:t>
            </a:r>
          </a:p>
          <a:p>
            <a:pPr eaLnBrk="1" hangingPunct="1"/>
            <a:r>
              <a:rPr lang="en-US" smtClean="0"/>
              <a:t>Visualization in 3-D using Arc Scene</a:t>
            </a:r>
          </a:p>
        </p:txBody>
      </p:sp>
      <p:graphicFrame>
        <p:nvGraphicFramePr>
          <p:cNvPr id="1026" name="Object 5"/>
          <p:cNvGraphicFramePr>
            <a:graphicFrameLocks noChangeAspect="1"/>
          </p:cNvGraphicFramePr>
          <p:nvPr/>
        </p:nvGraphicFramePr>
        <p:xfrm>
          <a:off x="3657600" y="2057400"/>
          <a:ext cx="5149850" cy="3551238"/>
        </p:xfrm>
        <a:graphic>
          <a:graphicData uri="http://schemas.openxmlformats.org/presentationml/2006/ole">
            <p:oleObj spid="_x0000_s1026" name="Bitmap Image" r:id="rId4" imgW="4296375" imgH="2962689" progId="PBrush">
              <p:embed/>
            </p:oleObj>
          </a:graphicData>
        </a:graphic>
      </p:graphicFrame>
      <p:sp>
        <p:nvSpPr>
          <p:cNvPr id="1029" name="Text Box 6"/>
          <p:cNvSpPr txBox="1">
            <a:spLocks noChangeArrowheads="1"/>
          </p:cNvSpPr>
          <p:nvPr/>
        </p:nvSpPr>
        <p:spPr bwMode="auto">
          <a:xfrm>
            <a:off x="4114800" y="5791200"/>
            <a:ext cx="4632325" cy="457200"/>
          </a:xfrm>
          <a:prstGeom prst="rect">
            <a:avLst/>
          </a:prstGeom>
          <a:noFill/>
          <a:ln w="9525">
            <a:noFill/>
            <a:miter lim="800000"/>
            <a:headEnd/>
            <a:tailEnd/>
          </a:ln>
        </p:spPr>
        <p:txBody>
          <a:bodyPr wrap="none">
            <a:spAutoFit/>
          </a:bodyPr>
          <a:lstStyle/>
          <a:p>
            <a:r>
              <a:rPr lang="en-US"/>
              <a:t>Stream channel of Pecan Bayou, TX</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eaLnBrk="1" hangingPunct="1"/>
            <a:r>
              <a:rPr lang="en-US" b="1" smtClean="0">
                <a:latin typeface="Comic Sans MS" pitchFamily="66" charset="0"/>
              </a:rPr>
              <a:t>TIN Datasets</a:t>
            </a:r>
          </a:p>
        </p:txBody>
      </p:sp>
      <p:sp>
        <p:nvSpPr>
          <p:cNvPr id="54275" name="Rectangle 3"/>
          <p:cNvSpPr>
            <a:spLocks noGrp="1" noChangeArrowheads="1"/>
          </p:cNvSpPr>
          <p:nvPr>
            <p:ph type="body" idx="1"/>
          </p:nvPr>
        </p:nvSpPr>
        <p:spPr>
          <a:xfrm>
            <a:off x="1277938" y="2319338"/>
            <a:ext cx="2760662" cy="439737"/>
          </a:xfrm>
        </p:spPr>
        <p:txBody>
          <a:bodyPr/>
          <a:lstStyle/>
          <a:p>
            <a:pPr eaLnBrk="1" hangingPunct="1"/>
            <a:r>
              <a:rPr lang="en-US" sz="2400" smtClean="0">
                <a:latin typeface="Comic Sans MS" pitchFamily="66" charset="0"/>
              </a:rPr>
              <a:t>TIN datasets</a:t>
            </a:r>
          </a:p>
        </p:txBody>
      </p:sp>
      <p:pic>
        <p:nvPicPr>
          <p:cNvPr id="54276" name="Picture 4" descr="TINPointsAndLines"/>
          <p:cNvPicPr>
            <a:picLocks noChangeAspect="1" noChangeArrowheads="1"/>
          </p:cNvPicPr>
          <p:nvPr/>
        </p:nvPicPr>
        <p:blipFill>
          <a:blip r:embed="rId3" cstate="print"/>
          <a:srcRect/>
          <a:stretch>
            <a:fillRect/>
          </a:stretch>
        </p:blipFill>
        <p:spPr bwMode="auto">
          <a:xfrm>
            <a:off x="4311650" y="2135188"/>
            <a:ext cx="4241800" cy="3195637"/>
          </a:xfrm>
          <a:prstGeom prst="rect">
            <a:avLst/>
          </a:prstGeom>
          <a:noFill/>
          <a:ln w="9525">
            <a:noFill/>
            <a:miter lim="800000"/>
            <a:headEnd/>
            <a:tailEnd/>
          </a:ln>
        </p:spPr>
      </p:pic>
      <p:pic>
        <p:nvPicPr>
          <p:cNvPr id="54277" name="Picture 5" descr="TINTriangles"/>
          <p:cNvPicPr>
            <a:picLocks noChangeAspect="1" noChangeArrowheads="1"/>
          </p:cNvPicPr>
          <p:nvPr/>
        </p:nvPicPr>
        <p:blipFill>
          <a:blip r:embed="rId4" cstate="print"/>
          <a:srcRect/>
          <a:stretch>
            <a:fillRect/>
          </a:stretch>
        </p:blipFill>
        <p:spPr bwMode="auto">
          <a:xfrm>
            <a:off x="760413" y="3030538"/>
            <a:ext cx="4232275" cy="3198812"/>
          </a:xfrm>
          <a:prstGeom prst="rect">
            <a:avLst/>
          </a:prstGeom>
          <a:noFill/>
          <a:ln w="9525">
            <a:noFill/>
            <a:miter lim="800000"/>
            <a:headEnd/>
            <a:tailEnd/>
          </a:ln>
        </p:spPr>
      </p:pic>
      <p:sp>
        <p:nvSpPr>
          <p:cNvPr id="54278" name="Text Box 6"/>
          <p:cNvSpPr txBox="1">
            <a:spLocks noChangeArrowheads="1"/>
          </p:cNvSpPr>
          <p:nvPr/>
        </p:nvSpPr>
        <p:spPr bwMode="auto">
          <a:xfrm>
            <a:off x="5257800" y="5562600"/>
            <a:ext cx="2794000" cy="925513"/>
          </a:xfrm>
          <a:prstGeom prst="rect">
            <a:avLst/>
          </a:prstGeom>
          <a:solidFill>
            <a:srgbClr val="E1E1E1"/>
          </a:solidFill>
          <a:ln w="9525">
            <a:solidFill>
              <a:schemeClr val="tx1"/>
            </a:solidFill>
            <a:miter lim="800000"/>
            <a:headEnd/>
            <a:tailEnd/>
          </a:ln>
        </p:spPr>
        <p:txBody>
          <a:bodyPr>
            <a:spAutoFit/>
          </a:bodyPr>
          <a:lstStyle/>
          <a:p>
            <a:pPr algn="ctr" eaLnBrk="0" hangingPunct="0"/>
            <a:r>
              <a:rPr lang="en-US" sz="1800">
                <a:latin typeface="Comic Sans MS" pitchFamily="66" charset="0"/>
              </a:rPr>
              <a:t>Points and breaklines from which a TIN is constructed</a:t>
            </a:r>
            <a:r>
              <a:rPr lang="en-US" sz="1200">
                <a:latin typeface="Comic Sans MS" pitchFamily="66"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914400" y="1447800"/>
            <a:ext cx="7434263" cy="4500563"/>
          </a:xfrm>
        </p:spPr>
        <p:txBody>
          <a:bodyPr/>
          <a:lstStyle/>
          <a:p>
            <a:pPr eaLnBrk="1" hangingPunct="1">
              <a:lnSpc>
                <a:spcPct val="90000"/>
              </a:lnSpc>
            </a:pPr>
            <a:r>
              <a:rPr lang="en-US" sz="2400" smtClean="0">
                <a:latin typeface="Comic Sans MS" pitchFamily="66" charset="0"/>
              </a:rPr>
              <a:t>Triangle sides are constructed by connecting adjacent points so that the minimum angle of each triangle is maximized. Triangle sides cannot cross breaklines.</a:t>
            </a:r>
          </a:p>
          <a:p>
            <a:pPr eaLnBrk="1" hangingPunct="1">
              <a:lnSpc>
                <a:spcPct val="90000"/>
              </a:lnSpc>
            </a:pPr>
            <a:endParaRPr lang="en-US" sz="24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r>
              <a:rPr lang="en-US" sz="2400" smtClean="0">
                <a:latin typeface="Comic Sans MS" pitchFamily="66" charset="0"/>
              </a:rPr>
              <a:t>The TIN format is efficient to store data because the resolution adjusts to the parameter spatial variability.</a:t>
            </a:r>
          </a:p>
        </p:txBody>
      </p:sp>
      <p:sp>
        <p:nvSpPr>
          <p:cNvPr id="55299" name="Rectangle 4"/>
          <p:cNvSpPr>
            <a:spLocks noGrp="1" noChangeArrowheads="1"/>
          </p:cNvSpPr>
          <p:nvPr>
            <p:ph type="title"/>
          </p:nvPr>
        </p:nvSpPr>
        <p:spPr>
          <a:xfrm>
            <a:off x="685800" y="228600"/>
            <a:ext cx="7772400" cy="1143000"/>
          </a:xfrm>
        </p:spPr>
        <p:txBody>
          <a:bodyPr/>
          <a:lstStyle/>
          <a:p>
            <a:pPr algn="r" eaLnBrk="1" hangingPunct="1"/>
            <a:r>
              <a:rPr lang="en-US" b="1" smtClean="0">
                <a:latin typeface="Comic Sans MS" pitchFamily="66" charset="0"/>
              </a:rPr>
              <a:t>TIN Datasets</a:t>
            </a:r>
          </a:p>
        </p:txBody>
      </p:sp>
      <p:grpSp>
        <p:nvGrpSpPr>
          <p:cNvPr id="55300" name="Group 6"/>
          <p:cNvGrpSpPr>
            <a:grpSpLocks/>
          </p:cNvGrpSpPr>
          <p:nvPr/>
        </p:nvGrpSpPr>
        <p:grpSpPr bwMode="auto">
          <a:xfrm>
            <a:off x="1219200" y="2743200"/>
            <a:ext cx="7070725" cy="2833688"/>
            <a:chOff x="1014" y="1767"/>
            <a:chExt cx="3968" cy="1450"/>
          </a:xfrm>
        </p:grpSpPr>
        <p:pic>
          <p:nvPicPr>
            <p:cNvPr id="55301" name="Picture 3" descr="Waller Ck TIN"/>
            <p:cNvPicPr>
              <a:picLocks noChangeAspect="1" noChangeArrowheads="1"/>
            </p:cNvPicPr>
            <p:nvPr/>
          </p:nvPicPr>
          <p:blipFill>
            <a:blip r:embed="rId3" cstate="print"/>
            <a:srcRect/>
            <a:stretch>
              <a:fillRect/>
            </a:stretch>
          </p:blipFill>
          <p:spPr bwMode="auto">
            <a:xfrm>
              <a:off x="1014" y="1776"/>
              <a:ext cx="1843" cy="1441"/>
            </a:xfrm>
            <a:prstGeom prst="rect">
              <a:avLst/>
            </a:prstGeom>
            <a:noFill/>
            <a:ln w="9525">
              <a:noFill/>
              <a:miter lim="800000"/>
              <a:headEnd/>
              <a:tailEnd/>
            </a:ln>
          </p:spPr>
        </p:pic>
        <p:pic>
          <p:nvPicPr>
            <p:cNvPr id="55302" name="Picture 5" descr="Waller Creek TIN"/>
            <p:cNvPicPr>
              <a:picLocks noChangeAspect="1" noChangeArrowheads="1"/>
            </p:cNvPicPr>
            <p:nvPr/>
          </p:nvPicPr>
          <p:blipFill>
            <a:blip r:embed="rId4" cstate="print"/>
            <a:srcRect/>
            <a:stretch>
              <a:fillRect/>
            </a:stretch>
          </p:blipFill>
          <p:spPr bwMode="auto">
            <a:xfrm>
              <a:off x="2984" y="1767"/>
              <a:ext cx="1998" cy="144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Multipatch features</a:t>
            </a:r>
          </a:p>
        </p:txBody>
      </p:sp>
      <p:pic>
        <p:nvPicPr>
          <p:cNvPr id="56323" name="Picture 2"/>
          <p:cNvPicPr>
            <a:picLocks noChangeAspect="1" noChangeArrowheads="1"/>
          </p:cNvPicPr>
          <p:nvPr/>
        </p:nvPicPr>
        <p:blipFill>
          <a:blip r:embed="rId2" cstate="print"/>
          <a:srcRect/>
          <a:stretch>
            <a:fillRect/>
          </a:stretch>
        </p:blipFill>
        <p:spPr bwMode="auto">
          <a:xfrm>
            <a:off x="228600" y="1600200"/>
            <a:ext cx="4764088" cy="3429000"/>
          </a:xfrm>
          <a:prstGeom prst="rect">
            <a:avLst/>
          </a:prstGeom>
          <a:noFill/>
          <a:ln w="9525">
            <a:noFill/>
            <a:miter lim="800000"/>
            <a:headEnd/>
            <a:tailEnd/>
          </a:ln>
        </p:spPr>
      </p:pic>
      <p:pic>
        <p:nvPicPr>
          <p:cNvPr id="56324" name="Picture 3"/>
          <p:cNvPicPr>
            <a:picLocks noChangeAspect="1" noChangeArrowheads="1"/>
          </p:cNvPicPr>
          <p:nvPr/>
        </p:nvPicPr>
        <p:blipFill>
          <a:blip r:embed="rId3" cstate="print"/>
          <a:srcRect/>
          <a:stretch>
            <a:fillRect/>
          </a:stretch>
        </p:blipFill>
        <p:spPr bwMode="auto">
          <a:xfrm>
            <a:off x="4267200" y="2019300"/>
            <a:ext cx="5026025" cy="4610100"/>
          </a:xfrm>
          <a:prstGeom prst="rect">
            <a:avLst/>
          </a:prstGeom>
          <a:noFill/>
          <a:ln w="9525">
            <a:noFill/>
            <a:miter lim="800000"/>
            <a:headEnd/>
            <a:tailEnd/>
          </a:ln>
        </p:spPr>
      </p:pic>
      <p:sp>
        <p:nvSpPr>
          <p:cNvPr id="56325" name="TextBox 5"/>
          <p:cNvSpPr txBox="1">
            <a:spLocks noChangeArrowheads="1"/>
          </p:cNvSpPr>
          <p:nvPr/>
        </p:nvSpPr>
        <p:spPr bwMode="auto">
          <a:xfrm>
            <a:off x="685800" y="5078413"/>
            <a:ext cx="3352800" cy="1570037"/>
          </a:xfrm>
          <a:prstGeom prst="rect">
            <a:avLst/>
          </a:prstGeom>
          <a:noFill/>
          <a:ln w="9525">
            <a:noFill/>
            <a:miter lim="800000"/>
            <a:headEnd/>
            <a:tailEnd/>
          </a:ln>
        </p:spPr>
        <p:txBody>
          <a:bodyPr>
            <a:spAutoFit/>
          </a:bodyPr>
          <a:lstStyle/>
          <a:p>
            <a:pPr algn="ctr"/>
            <a:r>
              <a:rPr lang="en-US" sz="3200"/>
              <a:t>3D surfaces as collections of triangles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Tracking Analyst</a:t>
            </a:r>
          </a:p>
        </p:txBody>
      </p:sp>
      <p:graphicFrame>
        <p:nvGraphicFramePr>
          <p:cNvPr id="2050" name="Object 4"/>
          <p:cNvGraphicFramePr>
            <a:graphicFrameLocks noChangeAspect="1"/>
          </p:cNvGraphicFramePr>
          <p:nvPr>
            <p:ph idx="1"/>
          </p:nvPr>
        </p:nvGraphicFramePr>
        <p:xfrm>
          <a:off x="0" y="1981200"/>
          <a:ext cx="9067800" cy="3781425"/>
        </p:xfrm>
        <a:graphic>
          <a:graphicData uri="http://schemas.openxmlformats.org/presentationml/2006/ole">
            <p:oleObj spid="_x0000_s2050" name="Bitmap Image" r:id="rId4" imgW="7857143" imgH="3277057" progId="PBrush">
              <p:embed/>
            </p:oleObj>
          </a:graphicData>
        </a:graphic>
      </p:graphicFrame>
      <p:sp>
        <p:nvSpPr>
          <p:cNvPr id="2052" name="Text Box 6"/>
          <p:cNvSpPr txBox="1">
            <a:spLocks noChangeArrowheads="1"/>
          </p:cNvSpPr>
          <p:nvPr/>
        </p:nvSpPr>
        <p:spPr bwMode="auto">
          <a:xfrm>
            <a:off x="914400" y="5943600"/>
            <a:ext cx="7691438" cy="457200"/>
          </a:xfrm>
          <a:prstGeom prst="rect">
            <a:avLst/>
          </a:prstGeom>
          <a:noFill/>
          <a:ln w="9525">
            <a:noFill/>
            <a:miter lim="800000"/>
            <a:headEnd/>
            <a:tailEnd/>
          </a:ln>
        </p:spPr>
        <p:txBody>
          <a:bodyPr wrap="none">
            <a:spAutoFit/>
          </a:bodyPr>
          <a:lstStyle/>
          <a:p>
            <a:r>
              <a:rPr lang="en-US"/>
              <a:t>Produces animated maps and display files for </a:t>
            </a:r>
            <a:r>
              <a:rPr lang="en-US">
                <a:solidFill>
                  <a:srgbClr val="FF3300"/>
                </a:solidFill>
              </a:rPr>
              <a:t>space-time data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Summary (1)</a:t>
            </a:r>
          </a:p>
        </p:txBody>
      </p:sp>
      <p:sp>
        <p:nvSpPr>
          <p:cNvPr id="57347" name="Content Placeholder 2"/>
          <p:cNvSpPr>
            <a:spLocks noGrp="1"/>
          </p:cNvSpPr>
          <p:nvPr>
            <p:ph idx="1"/>
          </p:nvPr>
        </p:nvSpPr>
        <p:spPr/>
        <p:txBody>
          <a:bodyPr/>
          <a:lstStyle/>
          <a:p>
            <a:r>
              <a:rPr lang="en-US" smtClean="0"/>
              <a:t>Three core data representations for vector data: </a:t>
            </a:r>
            <a:r>
              <a:rPr lang="en-US" smtClean="0">
                <a:solidFill>
                  <a:srgbClr val="FF0000"/>
                </a:solidFill>
              </a:rPr>
              <a:t>coverage</a:t>
            </a:r>
            <a:r>
              <a:rPr lang="en-US" smtClean="0"/>
              <a:t> (ArcInfo), </a:t>
            </a:r>
            <a:r>
              <a:rPr lang="en-US" smtClean="0">
                <a:solidFill>
                  <a:srgbClr val="FF0000"/>
                </a:solidFill>
              </a:rPr>
              <a:t>shapefile</a:t>
            </a:r>
            <a:r>
              <a:rPr lang="en-US" smtClean="0"/>
              <a:t> (ArcView) and </a:t>
            </a:r>
            <a:r>
              <a:rPr lang="en-US" smtClean="0">
                <a:solidFill>
                  <a:srgbClr val="FF0000"/>
                </a:solidFill>
              </a:rPr>
              <a:t>geodatabase</a:t>
            </a:r>
            <a:r>
              <a:rPr lang="en-US" smtClean="0"/>
              <a:t> (ArcGIS).  We will emphasize geodatabase in this class</a:t>
            </a:r>
          </a:p>
          <a:p>
            <a:r>
              <a:rPr lang="en-US" smtClean="0">
                <a:solidFill>
                  <a:srgbClr val="FF0000"/>
                </a:solidFill>
              </a:rPr>
              <a:t>Relationships</a:t>
            </a:r>
            <a:r>
              <a:rPr lang="en-US" smtClean="0"/>
              <a:t> based on </a:t>
            </a:r>
            <a:r>
              <a:rPr lang="en-US" smtClean="0">
                <a:solidFill>
                  <a:srgbClr val="FF0000"/>
                </a:solidFill>
              </a:rPr>
              <a:t>attributes</a:t>
            </a:r>
            <a:r>
              <a:rPr lang="en-US" smtClean="0"/>
              <a:t> (table fields) or on </a:t>
            </a:r>
            <a:r>
              <a:rPr lang="en-US" smtClean="0">
                <a:solidFill>
                  <a:srgbClr val="FF0000"/>
                </a:solidFill>
              </a:rPr>
              <a:t>geometry</a:t>
            </a:r>
            <a:r>
              <a:rPr lang="en-US" smtClean="0"/>
              <a:t> (networks) are used to connect related geographic features</a:t>
            </a:r>
          </a:p>
          <a:p>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Summary (2)</a:t>
            </a:r>
          </a:p>
        </p:txBody>
      </p:sp>
      <p:sp>
        <p:nvSpPr>
          <p:cNvPr id="58371" name="Content Placeholder 2"/>
          <p:cNvSpPr>
            <a:spLocks noGrp="1"/>
          </p:cNvSpPr>
          <p:nvPr>
            <p:ph idx="1"/>
          </p:nvPr>
        </p:nvSpPr>
        <p:spPr/>
        <p:txBody>
          <a:bodyPr/>
          <a:lstStyle/>
          <a:p>
            <a:r>
              <a:rPr lang="en-US" dirty="0" err="1" smtClean="0">
                <a:solidFill>
                  <a:srgbClr val="FF0000"/>
                </a:solidFill>
              </a:rPr>
              <a:t>ArcGIS</a:t>
            </a:r>
            <a:r>
              <a:rPr lang="en-US" dirty="0" smtClean="0">
                <a:solidFill>
                  <a:srgbClr val="FF0000"/>
                </a:solidFill>
              </a:rPr>
              <a:t> Components: </a:t>
            </a:r>
            <a:r>
              <a:rPr lang="en-US" dirty="0" err="1" smtClean="0"/>
              <a:t>ArcMap</a:t>
            </a:r>
            <a:r>
              <a:rPr lang="en-US" dirty="0" smtClean="0"/>
              <a:t>, </a:t>
            </a:r>
            <a:r>
              <a:rPr lang="en-US" dirty="0" err="1" smtClean="0"/>
              <a:t>ArcCatalog</a:t>
            </a:r>
            <a:r>
              <a:rPr lang="en-US" dirty="0" smtClean="0"/>
              <a:t>, </a:t>
            </a:r>
            <a:r>
              <a:rPr lang="en-US" dirty="0" err="1" smtClean="0"/>
              <a:t>ArcToolbox</a:t>
            </a:r>
            <a:endParaRPr lang="en-US" dirty="0" smtClean="0"/>
          </a:p>
          <a:p>
            <a:r>
              <a:rPr lang="en-US" dirty="0" err="1" smtClean="0">
                <a:solidFill>
                  <a:srgbClr val="FF0000"/>
                </a:solidFill>
              </a:rPr>
              <a:t>ArcGIS</a:t>
            </a:r>
            <a:r>
              <a:rPr lang="en-US" dirty="0" smtClean="0">
                <a:solidFill>
                  <a:srgbClr val="FF0000"/>
                </a:solidFill>
              </a:rPr>
              <a:t> levels: </a:t>
            </a:r>
            <a:r>
              <a:rPr lang="en-US" dirty="0" err="1" smtClean="0"/>
              <a:t>ArcInfo</a:t>
            </a:r>
            <a:r>
              <a:rPr lang="en-US" dirty="0" smtClean="0"/>
              <a:t>, </a:t>
            </a:r>
            <a:r>
              <a:rPr lang="en-US" dirty="0" err="1" smtClean="0"/>
              <a:t>ArcEditor</a:t>
            </a:r>
            <a:r>
              <a:rPr lang="en-US" dirty="0" smtClean="0"/>
              <a:t>, </a:t>
            </a:r>
            <a:r>
              <a:rPr lang="en-US" dirty="0" err="1" smtClean="0"/>
              <a:t>ArcView</a:t>
            </a:r>
            <a:endParaRPr lang="en-US" dirty="0" smtClean="0"/>
          </a:p>
          <a:p>
            <a:r>
              <a:rPr lang="en-US" dirty="0" smtClean="0"/>
              <a:t>Desktop, Server and Web-based sources of maps and data</a:t>
            </a:r>
          </a:p>
          <a:p>
            <a:r>
              <a:rPr lang="en-US" dirty="0" err="1" smtClean="0">
                <a:solidFill>
                  <a:srgbClr val="FF0000"/>
                </a:solidFill>
              </a:rPr>
              <a:t>ArcGIS</a:t>
            </a:r>
            <a:r>
              <a:rPr lang="en-US" dirty="0" smtClean="0">
                <a:solidFill>
                  <a:srgbClr val="FF0000"/>
                </a:solidFill>
              </a:rPr>
              <a:t> Online </a:t>
            </a:r>
            <a:r>
              <a:rPr lang="en-US" dirty="0" smtClean="0"/>
              <a:t>– image maps and shared data content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Geographic Data Models</a:t>
            </a:r>
          </a:p>
        </p:txBody>
      </p:sp>
      <p:sp>
        <p:nvSpPr>
          <p:cNvPr id="8195" name="Text Box 3"/>
          <p:cNvSpPr txBox="1">
            <a:spLocks noChangeArrowheads="1"/>
          </p:cNvSpPr>
          <p:nvPr/>
        </p:nvSpPr>
        <p:spPr bwMode="auto">
          <a:xfrm>
            <a:off x="898525" y="2327275"/>
            <a:ext cx="7483475" cy="3743325"/>
          </a:xfrm>
          <a:prstGeom prst="rect">
            <a:avLst/>
          </a:prstGeom>
          <a:noFill/>
          <a:ln w="9525">
            <a:noFill/>
            <a:miter lim="800000"/>
            <a:headEnd/>
            <a:tailEnd/>
          </a:ln>
        </p:spPr>
        <p:txBody>
          <a:bodyPr>
            <a:spAutoFit/>
          </a:bodyPr>
          <a:lstStyle/>
          <a:p>
            <a:r>
              <a:rPr lang="en-US"/>
              <a:t>All geographic information systems are built using </a:t>
            </a:r>
            <a:r>
              <a:rPr lang="en-US">
                <a:solidFill>
                  <a:srgbClr val="FF3300"/>
                </a:solidFill>
              </a:rPr>
              <a:t>formal models</a:t>
            </a:r>
            <a:r>
              <a:rPr lang="en-US"/>
              <a:t> that describe how things are located in space.   </a:t>
            </a:r>
            <a:r>
              <a:rPr lang="en-US">
                <a:solidFill>
                  <a:srgbClr val="FF3300"/>
                </a:solidFill>
              </a:rPr>
              <a:t>A formal model is an abstract and well-defined system of concepts</a:t>
            </a:r>
            <a:r>
              <a:rPr lang="en-US"/>
              <a:t>.  A geographic data model defines the </a:t>
            </a:r>
            <a:r>
              <a:rPr lang="en-US">
                <a:solidFill>
                  <a:srgbClr val="FF3300"/>
                </a:solidFill>
              </a:rPr>
              <a:t>vocabulary for describing and reasoning</a:t>
            </a:r>
            <a:r>
              <a:rPr lang="en-US"/>
              <a:t> </a:t>
            </a:r>
            <a:r>
              <a:rPr lang="en-US">
                <a:solidFill>
                  <a:srgbClr val="FF3300"/>
                </a:solidFill>
              </a:rPr>
              <a:t>about the things that are located on the earth</a:t>
            </a:r>
            <a:r>
              <a:rPr lang="en-US"/>
              <a:t>.   Geographic data models serve as the foundation on which all geographic information systems are built.</a:t>
            </a:r>
          </a:p>
          <a:p>
            <a:endParaRPr lang="en-US"/>
          </a:p>
          <a:p>
            <a:r>
              <a:rPr lang="en-US"/>
              <a:t>Scott Morehouse, Preface to “Modeling our World”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Summary (3)</a:t>
            </a:r>
          </a:p>
        </p:txBody>
      </p:sp>
      <p:sp>
        <p:nvSpPr>
          <p:cNvPr id="59395" name="Content Placeholder 2"/>
          <p:cNvSpPr>
            <a:spLocks noGrp="1"/>
          </p:cNvSpPr>
          <p:nvPr>
            <p:ph idx="1"/>
          </p:nvPr>
        </p:nvSpPr>
        <p:spPr/>
        <p:txBody>
          <a:bodyPr/>
          <a:lstStyle/>
          <a:p>
            <a:r>
              <a:rPr lang="en-US" dirty="0" smtClean="0">
                <a:solidFill>
                  <a:srgbClr val="FF0000"/>
                </a:solidFill>
              </a:rPr>
              <a:t>Google Earth </a:t>
            </a:r>
            <a:r>
              <a:rPr lang="en-US" dirty="0" smtClean="0"/>
              <a:t>– web-based GIS and KML </a:t>
            </a:r>
            <a:r>
              <a:rPr lang="en-US" dirty="0" err="1" smtClean="0"/>
              <a:t>addons</a:t>
            </a:r>
            <a:endParaRPr lang="en-US" dirty="0" smtClean="0">
              <a:solidFill>
                <a:srgbClr val="FF0000"/>
              </a:solidFill>
            </a:endParaRPr>
          </a:p>
          <a:p>
            <a:r>
              <a:rPr lang="en-US" dirty="0" err="1" smtClean="0">
                <a:solidFill>
                  <a:srgbClr val="FF0000"/>
                </a:solidFill>
              </a:rPr>
              <a:t>ArcGIS</a:t>
            </a:r>
            <a:r>
              <a:rPr lang="en-US" dirty="0" smtClean="0">
                <a:solidFill>
                  <a:srgbClr val="FF0000"/>
                </a:solidFill>
              </a:rPr>
              <a:t> Extensions: </a:t>
            </a:r>
            <a:r>
              <a:rPr lang="en-US" dirty="0" smtClean="0"/>
              <a:t>Spatial Analyst, 3D Analyst, </a:t>
            </a:r>
            <a:r>
              <a:rPr lang="en-US" dirty="0" err="1" smtClean="0"/>
              <a:t>Geostatistical</a:t>
            </a:r>
            <a:r>
              <a:rPr lang="en-US" dirty="0" smtClean="0"/>
              <a:t> Analyst, Tracking Analyst</a:t>
            </a:r>
          </a:p>
          <a:p>
            <a:endParaRPr lang="en-US" dirty="0" smtClean="0"/>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Data Models</a:t>
            </a:r>
          </a:p>
        </p:txBody>
      </p:sp>
      <p:sp>
        <p:nvSpPr>
          <p:cNvPr id="9219" name="Rectangle 3"/>
          <p:cNvSpPr>
            <a:spLocks noGrp="1" noChangeArrowheads="1"/>
          </p:cNvSpPr>
          <p:nvPr>
            <p:ph type="body" idx="1"/>
          </p:nvPr>
        </p:nvSpPr>
        <p:spPr>
          <a:xfrm>
            <a:off x="838200" y="2286000"/>
            <a:ext cx="4171950" cy="3095625"/>
          </a:xfrm>
        </p:spPr>
        <p:txBody>
          <a:bodyPr/>
          <a:lstStyle/>
          <a:p>
            <a:pPr eaLnBrk="1" hangingPunct="1"/>
            <a:r>
              <a:rPr lang="en-US" smtClean="0"/>
              <a:t>A </a:t>
            </a:r>
            <a:r>
              <a:rPr lang="en-US" b="1" smtClean="0">
                <a:solidFill>
                  <a:srgbClr val="FF3300"/>
                </a:solidFill>
              </a:rPr>
              <a:t>geographic</a:t>
            </a:r>
            <a:r>
              <a:rPr lang="en-US" smtClean="0">
                <a:solidFill>
                  <a:srgbClr val="FF3300"/>
                </a:solidFill>
              </a:rPr>
              <a:t> </a:t>
            </a:r>
            <a:r>
              <a:rPr lang="en-US" b="1" smtClean="0">
                <a:solidFill>
                  <a:srgbClr val="FF0000"/>
                </a:solidFill>
              </a:rPr>
              <a:t>data model</a:t>
            </a:r>
            <a:r>
              <a:rPr lang="en-US" smtClean="0"/>
              <a:t> is a structure for organizing geospatial data so that it can be easily stored and retrieved.</a:t>
            </a:r>
          </a:p>
        </p:txBody>
      </p:sp>
      <p:grpSp>
        <p:nvGrpSpPr>
          <p:cNvPr id="9220" name="Group 5"/>
          <p:cNvGrpSpPr>
            <a:grpSpLocks/>
          </p:cNvGrpSpPr>
          <p:nvPr/>
        </p:nvGrpSpPr>
        <p:grpSpPr bwMode="auto">
          <a:xfrm>
            <a:off x="6248400" y="1981200"/>
            <a:ext cx="838200" cy="838200"/>
            <a:chOff x="240" y="1056"/>
            <a:chExt cx="528" cy="528"/>
          </a:xfrm>
        </p:grpSpPr>
        <p:sp>
          <p:nvSpPr>
            <p:cNvPr id="9232" name="Line 6"/>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9233" name="Line 7"/>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9234" name="Line 8"/>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9235" name="Line 9"/>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9236" name="Oval 10"/>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7" name="Oval 11"/>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8" name="Oval 12"/>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9" name="Oval 13"/>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9221" name="Group 14"/>
          <p:cNvGrpSpPr>
            <a:grpSpLocks/>
          </p:cNvGrpSpPr>
          <p:nvPr/>
        </p:nvGrpSpPr>
        <p:grpSpPr bwMode="auto">
          <a:xfrm>
            <a:off x="6248400" y="3962400"/>
            <a:ext cx="938213" cy="1066800"/>
            <a:chOff x="4694" y="1056"/>
            <a:chExt cx="591" cy="672"/>
          </a:xfrm>
        </p:grpSpPr>
        <p:sp>
          <p:nvSpPr>
            <p:cNvPr id="9225" name="Rectangle 15"/>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9226" name="Line 16"/>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9227" name="Line 17"/>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9228" name="Line 18"/>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9229" name="Line 19"/>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9230" name="Line 20"/>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9231" name="Line 21"/>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9222" name="Text Box 22"/>
          <p:cNvSpPr txBox="1">
            <a:spLocks noChangeArrowheads="1"/>
          </p:cNvSpPr>
          <p:nvPr/>
        </p:nvSpPr>
        <p:spPr bwMode="auto">
          <a:xfrm>
            <a:off x="5638800" y="2819400"/>
            <a:ext cx="3084513" cy="822325"/>
          </a:xfrm>
          <a:prstGeom prst="rect">
            <a:avLst/>
          </a:prstGeom>
          <a:noFill/>
          <a:ln w="9525">
            <a:noFill/>
            <a:miter lim="800000"/>
            <a:headEnd/>
            <a:tailEnd/>
          </a:ln>
        </p:spPr>
        <p:txBody>
          <a:bodyPr wrap="none">
            <a:spAutoFit/>
          </a:bodyPr>
          <a:lstStyle/>
          <a:p>
            <a:r>
              <a:rPr lang="en-US"/>
              <a:t>Geographic coordinates</a:t>
            </a:r>
          </a:p>
          <a:p>
            <a:endParaRPr lang="en-US"/>
          </a:p>
        </p:txBody>
      </p:sp>
      <p:sp>
        <p:nvSpPr>
          <p:cNvPr id="9223" name="Text Box 23"/>
          <p:cNvSpPr txBox="1">
            <a:spLocks noChangeArrowheads="1"/>
          </p:cNvSpPr>
          <p:nvPr/>
        </p:nvSpPr>
        <p:spPr bwMode="auto">
          <a:xfrm>
            <a:off x="5546725" y="5146675"/>
            <a:ext cx="2338388" cy="457200"/>
          </a:xfrm>
          <a:prstGeom prst="rect">
            <a:avLst/>
          </a:prstGeom>
          <a:noFill/>
          <a:ln w="9525">
            <a:noFill/>
            <a:miter lim="800000"/>
            <a:headEnd/>
            <a:tailEnd/>
          </a:ln>
        </p:spPr>
        <p:txBody>
          <a:bodyPr wrap="none">
            <a:spAutoFit/>
          </a:bodyPr>
          <a:lstStyle/>
          <a:p>
            <a:r>
              <a:rPr lang="en-US"/>
              <a:t>Tabular attributes</a:t>
            </a:r>
          </a:p>
        </p:txBody>
      </p:sp>
      <p:sp>
        <p:nvSpPr>
          <p:cNvPr id="9224" name="AutoShape 24"/>
          <p:cNvSpPr>
            <a:spLocks noChangeArrowheads="1"/>
          </p:cNvSpPr>
          <p:nvPr/>
        </p:nvSpPr>
        <p:spPr bwMode="auto">
          <a:xfrm>
            <a:off x="6629400" y="3276600"/>
            <a:ext cx="228600" cy="609600"/>
          </a:xfrm>
          <a:prstGeom prst="upDownArrow">
            <a:avLst>
              <a:gd name="adj1" fmla="val 50000"/>
              <a:gd name="adj2" fmla="val 53333"/>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File-based Data Models</a:t>
            </a:r>
          </a:p>
        </p:txBody>
      </p:sp>
      <p:sp>
        <p:nvSpPr>
          <p:cNvPr id="10243" name="Rectangle 3"/>
          <p:cNvSpPr>
            <a:spLocks noGrp="1" noChangeArrowheads="1"/>
          </p:cNvSpPr>
          <p:nvPr>
            <p:ph type="body" sz="half" idx="1"/>
          </p:nvPr>
        </p:nvSpPr>
        <p:spPr>
          <a:xfrm>
            <a:off x="685800" y="3200400"/>
            <a:ext cx="3810000" cy="3276600"/>
          </a:xfrm>
        </p:spPr>
        <p:txBody>
          <a:bodyPr/>
          <a:lstStyle/>
          <a:p>
            <a:pPr eaLnBrk="1" hangingPunct="1">
              <a:lnSpc>
                <a:spcPct val="90000"/>
              </a:lnSpc>
            </a:pPr>
            <a:r>
              <a:rPr lang="en-US" smtClean="0">
                <a:solidFill>
                  <a:schemeClr val="accent2"/>
                </a:solidFill>
              </a:rPr>
              <a:t>Coverages</a:t>
            </a:r>
          </a:p>
          <a:p>
            <a:pPr lvl="1" eaLnBrk="1" hangingPunct="1">
              <a:lnSpc>
                <a:spcPct val="90000"/>
              </a:lnSpc>
            </a:pPr>
            <a:r>
              <a:rPr lang="en-US" smtClean="0"/>
              <a:t>Developed for workstation Arc/Info   ~ 1980</a:t>
            </a:r>
          </a:p>
          <a:p>
            <a:pPr lvl="1" eaLnBrk="1" hangingPunct="1">
              <a:lnSpc>
                <a:spcPct val="90000"/>
              </a:lnSpc>
            </a:pPr>
            <a:r>
              <a:rPr lang="en-US" smtClean="0"/>
              <a:t>Complex structure, proprietary format</a:t>
            </a:r>
          </a:p>
          <a:p>
            <a:pPr lvl="1" eaLnBrk="1" hangingPunct="1">
              <a:lnSpc>
                <a:spcPct val="90000"/>
              </a:lnSpc>
            </a:pPr>
            <a:r>
              <a:rPr lang="en-US" smtClean="0"/>
              <a:t>Attributes in </a:t>
            </a:r>
            <a:r>
              <a:rPr lang="en-US" smtClean="0">
                <a:solidFill>
                  <a:srgbClr val="FF3300"/>
                </a:solidFill>
              </a:rPr>
              <a:t>Info</a:t>
            </a:r>
            <a:r>
              <a:rPr lang="en-US" smtClean="0"/>
              <a:t> tables</a:t>
            </a:r>
          </a:p>
        </p:txBody>
      </p:sp>
      <p:sp>
        <p:nvSpPr>
          <p:cNvPr id="10244" name="Rectangle 4"/>
          <p:cNvSpPr>
            <a:spLocks noGrp="1" noChangeArrowheads="1"/>
          </p:cNvSpPr>
          <p:nvPr>
            <p:ph type="body" sz="half" idx="2"/>
          </p:nvPr>
        </p:nvSpPr>
        <p:spPr>
          <a:xfrm>
            <a:off x="4648200" y="3200400"/>
            <a:ext cx="3810000" cy="3048000"/>
          </a:xfrm>
        </p:spPr>
        <p:txBody>
          <a:bodyPr/>
          <a:lstStyle/>
          <a:p>
            <a:pPr eaLnBrk="1" hangingPunct="1"/>
            <a:r>
              <a:rPr lang="en-US" smtClean="0">
                <a:solidFill>
                  <a:schemeClr val="accent2"/>
                </a:solidFill>
              </a:rPr>
              <a:t>Shapefiles</a:t>
            </a:r>
          </a:p>
          <a:p>
            <a:pPr lvl="1" eaLnBrk="1" hangingPunct="1"/>
            <a:r>
              <a:rPr lang="en-US" smtClean="0"/>
              <a:t>Developed for ArcView ~ 1993</a:t>
            </a:r>
          </a:p>
          <a:p>
            <a:pPr lvl="1" eaLnBrk="1" hangingPunct="1"/>
            <a:r>
              <a:rPr lang="en-US" smtClean="0"/>
              <a:t>Simpler structure in public domain</a:t>
            </a:r>
          </a:p>
          <a:p>
            <a:pPr lvl="1" eaLnBrk="1" hangingPunct="1"/>
            <a:r>
              <a:rPr lang="en-US" smtClean="0"/>
              <a:t>Attributes in </a:t>
            </a:r>
            <a:r>
              <a:rPr lang="en-US" smtClean="0">
                <a:solidFill>
                  <a:srgbClr val="FF3300"/>
                </a:solidFill>
              </a:rPr>
              <a:t>dBase</a:t>
            </a:r>
            <a:r>
              <a:rPr lang="en-US" smtClean="0"/>
              <a:t> (.dbf) tables</a:t>
            </a:r>
          </a:p>
        </p:txBody>
      </p:sp>
      <p:sp>
        <p:nvSpPr>
          <p:cNvPr id="10245" name="Text Box 5"/>
          <p:cNvSpPr txBox="1">
            <a:spLocks noChangeArrowheads="1"/>
          </p:cNvSpPr>
          <p:nvPr/>
        </p:nvSpPr>
        <p:spPr bwMode="auto">
          <a:xfrm>
            <a:off x="2057400" y="1752600"/>
            <a:ext cx="4808538" cy="822325"/>
          </a:xfrm>
          <a:prstGeom prst="rect">
            <a:avLst/>
          </a:prstGeom>
          <a:noFill/>
          <a:ln w="9525">
            <a:noFill/>
            <a:miter lim="800000"/>
            <a:headEnd/>
            <a:tailEnd/>
          </a:ln>
        </p:spPr>
        <p:txBody>
          <a:bodyPr wrap="none">
            <a:spAutoFit/>
          </a:bodyPr>
          <a:lstStyle/>
          <a:p>
            <a:r>
              <a:rPr lang="en-US"/>
              <a:t>Geographic coordinates and attributes</a:t>
            </a:r>
          </a:p>
          <a:p>
            <a:r>
              <a:rPr lang="en-US"/>
              <a:t>are stored in separate but linked files</a:t>
            </a:r>
          </a:p>
        </p:txBody>
      </p:sp>
      <p:grpSp>
        <p:nvGrpSpPr>
          <p:cNvPr id="10246" name="Group 21"/>
          <p:cNvGrpSpPr>
            <a:grpSpLocks/>
          </p:cNvGrpSpPr>
          <p:nvPr/>
        </p:nvGrpSpPr>
        <p:grpSpPr bwMode="auto">
          <a:xfrm>
            <a:off x="381000" y="1676400"/>
            <a:ext cx="838200" cy="838200"/>
            <a:chOff x="240" y="1056"/>
            <a:chExt cx="528" cy="528"/>
          </a:xfrm>
        </p:grpSpPr>
        <p:sp>
          <p:nvSpPr>
            <p:cNvPr id="10259" name="Line 10"/>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0260" name="Line 11"/>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0261" name="Line 12"/>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0262" name="Line 13"/>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0263" name="Oval 6"/>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4" name="Oval 7"/>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5" name="Oval 8"/>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6" name="Oval 9"/>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247" name="Group 22"/>
          <p:cNvGrpSpPr>
            <a:grpSpLocks/>
          </p:cNvGrpSpPr>
          <p:nvPr/>
        </p:nvGrpSpPr>
        <p:grpSpPr bwMode="auto">
          <a:xfrm>
            <a:off x="7451725" y="1676400"/>
            <a:ext cx="938213" cy="1066800"/>
            <a:chOff x="4694" y="1056"/>
            <a:chExt cx="591" cy="672"/>
          </a:xfrm>
        </p:grpSpPr>
        <p:sp>
          <p:nvSpPr>
            <p:cNvPr id="10252" name="Rectangle 14"/>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0253" name="Line 15"/>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0254" name="Line 16"/>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0255" name="Line 17"/>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0256" name="Line 18"/>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0257" name="Line 19"/>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0258" name="Line 20"/>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0248" name="AutoShape 23"/>
          <p:cNvSpPr>
            <a:spLocks noChangeArrowheads="1"/>
          </p:cNvSpPr>
          <p:nvPr/>
        </p:nvSpPr>
        <p:spPr bwMode="auto">
          <a:xfrm>
            <a:off x="1447800" y="2057400"/>
            <a:ext cx="609600" cy="228600"/>
          </a:xfrm>
          <a:prstGeom prst="lef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en-US"/>
          </a:p>
        </p:txBody>
      </p:sp>
      <p:sp>
        <p:nvSpPr>
          <p:cNvPr id="10249" name="AutoShape 24"/>
          <p:cNvSpPr>
            <a:spLocks noChangeArrowheads="1"/>
          </p:cNvSpPr>
          <p:nvPr/>
        </p:nvSpPr>
        <p:spPr bwMode="auto">
          <a:xfrm>
            <a:off x="6781800" y="2057400"/>
            <a:ext cx="609600" cy="228600"/>
          </a:xfrm>
          <a:prstGeom prst="lef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25"/>
          <p:cNvSpPr txBox="1">
            <a:spLocks noChangeArrowheads="1"/>
          </p:cNvSpPr>
          <p:nvPr/>
        </p:nvSpPr>
        <p:spPr bwMode="auto">
          <a:xfrm>
            <a:off x="822325" y="2381250"/>
            <a:ext cx="771525" cy="579438"/>
          </a:xfrm>
          <a:prstGeom prst="rect">
            <a:avLst/>
          </a:prstGeom>
          <a:noFill/>
          <a:ln w="9525">
            <a:noFill/>
            <a:miter lim="800000"/>
            <a:headEnd/>
            <a:tailEnd/>
          </a:ln>
        </p:spPr>
        <p:txBody>
          <a:bodyPr wrap="none">
            <a:spAutoFit/>
          </a:bodyPr>
          <a:lstStyle/>
          <a:p>
            <a:r>
              <a:rPr lang="en-US" sz="3200" i="1">
                <a:solidFill>
                  <a:srgbClr val="FF3300"/>
                </a:solidFill>
              </a:rPr>
              <a:t>Arc</a:t>
            </a:r>
          </a:p>
        </p:txBody>
      </p:sp>
      <p:sp>
        <p:nvSpPr>
          <p:cNvPr id="10251" name="Text Box 26"/>
          <p:cNvSpPr txBox="1">
            <a:spLocks noChangeArrowheads="1"/>
          </p:cNvSpPr>
          <p:nvPr/>
        </p:nvSpPr>
        <p:spPr bwMode="auto">
          <a:xfrm>
            <a:off x="7467600" y="2743200"/>
            <a:ext cx="838200" cy="579438"/>
          </a:xfrm>
          <a:prstGeom prst="rect">
            <a:avLst/>
          </a:prstGeom>
          <a:noFill/>
          <a:ln w="9525">
            <a:noFill/>
            <a:miter lim="800000"/>
            <a:headEnd/>
            <a:tailEnd/>
          </a:ln>
        </p:spPr>
        <p:txBody>
          <a:bodyPr wrap="none">
            <a:spAutoFit/>
          </a:bodyPr>
          <a:lstStyle/>
          <a:p>
            <a:r>
              <a:rPr lang="en-US" sz="3200" i="1">
                <a:solidFill>
                  <a:srgbClr val="FF3300"/>
                </a:solidFill>
              </a:rPr>
              <a:t>Info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58800" y="381000"/>
            <a:ext cx="7772400" cy="933450"/>
          </a:xfrm>
          <a:prstGeom prst="rect">
            <a:avLst/>
          </a:prstGeom>
          <a:noFill/>
          <a:ln w="9525">
            <a:noFill/>
            <a:miter lim="800000"/>
            <a:headEnd/>
            <a:tailEnd/>
          </a:ln>
        </p:spPr>
        <p:txBody>
          <a:bodyPr anchor="b"/>
          <a:lstStyle/>
          <a:p>
            <a:pPr algn="r" eaLnBrk="0" hangingPunct="0"/>
            <a:r>
              <a:rPr kumimoji="1" lang="en-US" sz="4000" b="1">
                <a:solidFill>
                  <a:schemeClr val="tx2"/>
                </a:solidFill>
                <a:latin typeface="Comic Sans MS" pitchFamily="66" charset="0"/>
              </a:rPr>
              <a:t>Storing Data</a:t>
            </a:r>
          </a:p>
        </p:txBody>
      </p:sp>
      <p:grpSp>
        <p:nvGrpSpPr>
          <p:cNvPr id="11267" name="Group 3"/>
          <p:cNvGrpSpPr>
            <a:grpSpLocks/>
          </p:cNvGrpSpPr>
          <p:nvPr/>
        </p:nvGrpSpPr>
        <p:grpSpPr bwMode="auto">
          <a:xfrm>
            <a:off x="1828800" y="2586038"/>
            <a:ext cx="1123950" cy="784225"/>
            <a:chOff x="678" y="1876"/>
            <a:chExt cx="708" cy="494"/>
          </a:xfrm>
        </p:grpSpPr>
        <p:sp>
          <p:nvSpPr>
            <p:cNvPr id="11302" name="Rectangle 4"/>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303" name="Rectangle 5"/>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68" name="Text Box 6"/>
          <p:cNvSpPr txBox="1">
            <a:spLocks noChangeArrowheads="1"/>
          </p:cNvSpPr>
          <p:nvPr/>
        </p:nvSpPr>
        <p:spPr bwMode="auto">
          <a:xfrm>
            <a:off x="2141538" y="1916113"/>
            <a:ext cx="1620837" cy="457200"/>
          </a:xfrm>
          <a:prstGeom prst="rect">
            <a:avLst/>
          </a:prstGeom>
          <a:noFill/>
          <a:ln w="25400">
            <a:noFill/>
            <a:miter lim="800000"/>
            <a:headEnd/>
            <a:tailEnd/>
          </a:ln>
        </p:spPr>
        <p:txBody>
          <a:bodyPr wrap="none">
            <a:spAutoFit/>
          </a:bodyPr>
          <a:lstStyle/>
          <a:p>
            <a:pPr eaLnBrk="0" hangingPunct="0"/>
            <a:r>
              <a:rPr lang="en-US">
                <a:latin typeface="Comic Sans MS" pitchFamily="66" charset="0"/>
              </a:rPr>
              <a:t>Coverages</a:t>
            </a:r>
          </a:p>
        </p:txBody>
      </p:sp>
      <p:sp>
        <p:nvSpPr>
          <p:cNvPr id="11269" name="Text Box 7"/>
          <p:cNvSpPr txBox="1">
            <a:spLocks noChangeArrowheads="1"/>
          </p:cNvSpPr>
          <p:nvPr/>
        </p:nvSpPr>
        <p:spPr bwMode="auto">
          <a:xfrm>
            <a:off x="5408613" y="1928813"/>
            <a:ext cx="1697037" cy="457200"/>
          </a:xfrm>
          <a:prstGeom prst="rect">
            <a:avLst/>
          </a:prstGeom>
          <a:noFill/>
          <a:ln w="25400">
            <a:noFill/>
            <a:miter lim="800000"/>
            <a:headEnd/>
            <a:tailEnd/>
          </a:ln>
        </p:spPr>
        <p:txBody>
          <a:bodyPr wrap="none">
            <a:spAutoFit/>
          </a:bodyPr>
          <a:lstStyle/>
          <a:p>
            <a:pPr eaLnBrk="0" hangingPunct="0"/>
            <a:r>
              <a:rPr lang="en-US">
                <a:latin typeface="Comic Sans MS" pitchFamily="66" charset="0"/>
              </a:rPr>
              <a:t>Shapefiles</a:t>
            </a:r>
          </a:p>
        </p:txBody>
      </p:sp>
      <p:grpSp>
        <p:nvGrpSpPr>
          <p:cNvPr id="11270" name="Group 8"/>
          <p:cNvGrpSpPr>
            <a:grpSpLocks/>
          </p:cNvGrpSpPr>
          <p:nvPr/>
        </p:nvGrpSpPr>
        <p:grpSpPr bwMode="auto">
          <a:xfrm>
            <a:off x="2581275" y="3595688"/>
            <a:ext cx="1123950" cy="784225"/>
            <a:chOff x="678" y="1876"/>
            <a:chExt cx="708" cy="494"/>
          </a:xfrm>
        </p:grpSpPr>
        <p:sp>
          <p:nvSpPr>
            <p:cNvPr id="11300" name="Rectangle 9"/>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301" name="Rectangle 10"/>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grpSp>
        <p:nvGrpSpPr>
          <p:cNvPr id="11271" name="Group 11"/>
          <p:cNvGrpSpPr>
            <a:grpSpLocks/>
          </p:cNvGrpSpPr>
          <p:nvPr/>
        </p:nvGrpSpPr>
        <p:grpSpPr bwMode="auto">
          <a:xfrm>
            <a:off x="2581275" y="4614863"/>
            <a:ext cx="1123950" cy="784225"/>
            <a:chOff x="678" y="1876"/>
            <a:chExt cx="708" cy="494"/>
          </a:xfrm>
        </p:grpSpPr>
        <p:sp>
          <p:nvSpPr>
            <p:cNvPr id="11298" name="Rectangle 12"/>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9" name="Rectangle 13"/>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grpSp>
        <p:nvGrpSpPr>
          <p:cNvPr id="11272" name="Group 14"/>
          <p:cNvGrpSpPr>
            <a:grpSpLocks/>
          </p:cNvGrpSpPr>
          <p:nvPr/>
        </p:nvGrpSpPr>
        <p:grpSpPr bwMode="auto">
          <a:xfrm>
            <a:off x="2581275" y="5576888"/>
            <a:ext cx="1123950" cy="784225"/>
            <a:chOff x="678" y="1876"/>
            <a:chExt cx="708" cy="494"/>
          </a:xfrm>
        </p:grpSpPr>
        <p:sp>
          <p:nvSpPr>
            <p:cNvPr id="11296" name="Rectangle 15"/>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7" name="Rectangle 16"/>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73" name="Text Box 17"/>
          <p:cNvSpPr txBox="1">
            <a:spLocks noChangeArrowheads="1"/>
          </p:cNvSpPr>
          <p:nvPr/>
        </p:nvSpPr>
        <p:spPr bwMode="auto">
          <a:xfrm>
            <a:off x="1870075" y="2735263"/>
            <a:ext cx="757238"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Texas</a:t>
            </a:r>
          </a:p>
        </p:txBody>
      </p:sp>
      <p:sp>
        <p:nvSpPr>
          <p:cNvPr id="11274" name="Text Box 18"/>
          <p:cNvSpPr txBox="1">
            <a:spLocks noChangeArrowheads="1"/>
          </p:cNvSpPr>
          <p:nvPr/>
        </p:nvSpPr>
        <p:spPr bwMode="auto">
          <a:xfrm>
            <a:off x="2573338" y="3694113"/>
            <a:ext cx="98742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a:t>
            </a:r>
          </a:p>
        </p:txBody>
      </p:sp>
      <p:sp>
        <p:nvSpPr>
          <p:cNvPr id="11275" name="Text Box 19"/>
          <p:cNvSpPr txBox="1">
            <a:spLocks noChangeArrowheads="1"/>
          </p:cNvSpPr>
          <p:nvPr/>
        </p:nvSpPr>
        <p:spPr bwMode="auto">
          <a:xfrm>
            <a:off x="2581275" y="4710113"/>
            <a:ext cx="62230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a:t>
            </a:r>
          </a:p>
        </p:txBody>
      </p:sp>
      <p:sp>
        <p:nvSpPr>
          <p:cNvPr id="11276" name="Text Box 20"/>
          <p:cNvSpPr txBox="1">
            <a:spLocks noChangeArrowheads="1"/>
          </p:cNvSpPr>
          <p:nvPr/>
        </p:nvSpPr>
        <p:spPr bwMode="auto">
          <a:xfrm>
            <a:off x="2573338" y="5672138"/>
            <a:ext cx="611187"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Info</a:t>
            </a:r>
          </a:p>
        </p:txBody>
      </p:sp>
      <p:cxnSp>
        <p:nvCxnSpPr>
          <p:cNvPr id="11277" name="AutoShape 21"/>
          <p:cNvCxnSpPr>
            <a:cxnSpLocks noChangeShapeType="1"/>
            <a:stCxn id="11302" idx="2"/>
            <a:endCxn id="11296" idx="1"/>
          </p:cNvCxnSpPr>
          <p:nvPr/>
        </p:nvCxnSpPr>
        <p:spPr bwMode="auto">
          <a:xfrm rot="16200000" flipH="1">
            <a:off x="1162050" y="4611688"/>
            <a:ext cx="2635250" cy="177800"/>
          </a:xfrm>
          <a:prstGeom prst="bentConnector2">
            <a:avLst/>
          </a:prstGeom>
          <a:noFill/>
          <a:ln w="25400">
            <a:solidFill>
              <a:srgbClr val="FF0000"/>
            </a:solidFill>
            <a:miter lim="800000"/>
            <a:headEnd/>
            <a:tailEnd/>
          </a:ln>
        </p:spPr>
      </p:cxnSp>
      <p:cxnSp>
        <p:nvCxnSpPr>
          <p:cNvPr id="11278" name="AutoShape 22"/>
          <p:cNvCxnSpPr>
            <a:cxnSpLocks noChangeShapeType="1"/>
            <a:stCxn id="11302" idx="2"/>
            <a:endCxn id="11298" idx="1"/>
          </p:cNvCxnSpPr>
          <p:nvPr/>
        </p:nvCxnSpPr>
        <p:spPr bwMode="auto">
          <a:xfrm rot="16200000" flipH="1">
            <a:off x="1643062" y="4130676"/>
            <a:ext cx="1673225" cy="177800"/>
          </a:xfrm>
          <a:prstGeom prst="bentConnector2">
            <a:avLst/>
          </a:prstGeom>
          <a:noFill/>
          <a:ln w="25400">
            <a:solidFill>
              <a:srgbClr val="FF0000"/>
            </a:solidFill>
            <a:miter lim="800000"/>
            <a:headEnd/>
            <a:tailEnd/>
          </a:ln>
        </p:spPr>
      </p:cxnSp>
      <p:cxnSp>
        <p:nvCxnSpPr>
          <p:cNvPr id="11279" name="AutoShape 23"/>
          <p:cNvCxnSpPr>
            <a:cxnSpLocks noChangeShapeType="1"/>
            <a:stCxn id="11302" idx="2"/>
            <a:endCxn id="11300" idx="1"/>
          </p:cNvCxnSpPr>
          <p:nvPr/>
        </p:nvCxnSpPr>
        <p:spPr bwMode="auto">
          <a:xfrm rot="16200000" flipH="1">
            <a:off x="2152650" y="3621088"/>
            <a:ext cx="654050" cy="177800"/>
          </a:xfrm>
          <a:prstGeom prst="bentConnector2">
            <a:avLst/>
          </a:prstGeom>
          <a:noFill/>
          <a:ln w="25400">
            <a:solidFill>
              <a:srgbClr val="FF0000"/>
            </a:solidFill>
            <a:miter lim="800000"/>
            <a:headEnd/>
            <a:tailEnd/>
          </a:ln>
        </p:spPr>
      </p:cxnSp>
      <p:grpSp>
        <p:nvGrpSpPr>
          <p:cNvPr id="11280" name="Group 24"/>
          <p:cNvGrpSpPr>
            <a:grpSpLocks/>
          </p:cNvGrpSpPr>
          <p:nvPr/>
        </p:nvGrpSpPr>
        <p:grpSpPr bwMode="auto">
          <a:xfrm>
            <a:off x="5275263" y="2824163"/>
            <a:ext cx="1123950" cy="784225"/>
            <a:chOff x="678" y="1876"/>
            <a:chExt cx="708" cy="494"/>
          </a:xfrm>
        </p:grpSpPr>
        <p:sp>
          <p:nvSpPr>
            <p:cNvPr id="11294" name="Rectangle 25"/>
            <p:cNvSpPr>
              <a:spLocks noChangeArrowheads="1"/>
            </p:cNvSpPr>
            <p:nvPr/>
          </p:nvSpPr>
          <p:spPr bwMode="auto">
            <a:xfrm>
              <a:off x="678" y="1938"/>
              <a:ext cx="708" cy="432"/>
            </a:xfrm>
            <a:prstGeom prst="rect">
              <a:avLst/>
            </a:prstGeom>
            <a:solidFill>
              <a:srgbClr val="FFFFCD"/>
            </a:solidFill>
            <a:ln w="25400">
              <a:solidFill>
                <a:srgbClr val="808080"/>
              </a:solidFill>
              <a:miter lim="800000"/>
              <a:headEnd/>
              <a:tailEnd/>
            </a:ln>
          </p:spPr>
          <p:txBody>
            <a:bodyPr wrap="none" anchor="ctr"/>
            <a:lstStyle/>
            <a:p>
              <a:endParaRPr lang="en-US"/>
            </a:p>
          </p:txBody>
        </p:sp>
        <p:sp>
          <p:nvSpPr>
            <p:cNvPr id="11295" name="Rectangle 26"/>
            <p:cNvSpPr>
              <a:spLocks noChangeArrowheads="1"/>
            </p:cNvSpPr>
            <p:nvPr/>
          </p:nvSpPr>
          <p:spPr bwMode="auto">
            <a:xfrm>
              <a:off x="1152" y="1876"/>
              <a:ext cx="234" cy="60"/>
            </a:xfrm>
            <a:prstGeom prst="rect">
              <a:avLst/>
            </a:prstGeom>
            <a:solidFill>
              <a:srgbClr val="FFFFCD"/>
            </a:solidFill>
            <a:ln w="25400">
              <a:solidFill>
                <a:srgbClr val="808080"/>
              </a:solidFill>
              <a:miter lim="800000"/>
              <a:headEnd/>
              <a:tailEnd/>
            </a:ln>
          </p:spPr>
          <p:txBody>
            <a:bodyPr wrap="none" anchor="ctr"/>
            <a:lstStyle/>
            <a:p>
              <a:endParaRPr lang="en-US"/>
            </a:p>
          </p:txBody>
        </p:sp>
      </p:grpSp>
      <p:sp>
        <p:nvSpPr>
          <p:cNvPr id="11281" name="Text Box 27"/>
          <p:cNvSpPr txBox="1">
            <a:spLocks noChangeArrowheads="1"/>
          </p:cNvSpPr>
          <p:nvPr/>
        </p:nvSpPr>
        <p:spPr bwMode="auto">
          <a:xfrm>
            <a:off x="5408613" y="3033713"/>
            <a:ext cx="757237"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Texas</a:t>
            </a:r>
          </a:p>
        </p:txBody>
      </p:sp>
      <p:sp>
        <p:nvSpPr>
          <p:cNvPr id="11282" name="Text Box 28"/>
          <p:cNvSpPr txBox="1">
            <a:spLocks noChangeArrowheads="1"/>
          </p:cNvSpPr>
          <p:nvPr/>
        </p:nvSpPr>
        <p:spPr bwMode="auto">
          <a:xfrm>
            <a:off x="6045200" y="3808413"/>
            <a:ext cx="136207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Counties.shp</a:t>
            </a:r>
          </a:p>
        </p:txBody>
      </p:sp>
      <p:sp>
        <p:nvSpPr>
          <p:cNvPr id="11283" name="Text Box 29"/>
          <p:cNvSpPr txBox="1">
            <a:spLocks noChangeArrowheads="1"/>
          </p:cNvSpPr>
          <p:nvPr/>
        </p:nvSpPr>
        <p:spPr bwMode="auto">
          <a:xfrm>
            <a:off x="6045200" y="4144963"/>
            <a:ext cx="137477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Counties.shx</a:t>
            </a:r>
          </a:p>
        </p:txBody>
      </p:sp>
      <p:sp>
        <p:nvSpPr>
          <p:cNvPr id="11284" name="Text Box 30"/>
          <p:cNvSpPr txBox="1">
            <a:spLocks noChangeArrowheads="1"/>
          </p:cNvSpPr>
          <p:nvPr/>
        </p:nvSpPr>
        <p:spPr bwMode="auto">
          <a:xfrm>
            <a:off x="6045200" y="4481513"/>
            <a:ext cx="1381125"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Counties.dbf</a:t>
            </a:r>
          </a:p>
        </p:txBody>
      </p:sp>
      <p:sp>
        <p:nvSpPr>
          <p:cNvPr id="11285" name="Text Box 31"/>
          <p:cNvSpPr txBox="1">
            <a:spLocks noChangeArrowheads="1"/>
          </p:cNvSpPr>
          <p:nvPr/>
        </p:nvSpPr>
        <p:spPr bwMode="auto">
          <a:xfrm>
            <a:off x="6045200" y="4818063"/>
            <a:ext cx="99695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Evap.shp</a:t>
            </a:r>
          </a:p>
        </p:txBody>
      </p:sp>
      <p:sp>
        <p:nvSpPr>
          <p:cNvPr id="11286" name="Text Box 32"/>
          <p:cNvSpPr txBox="1">
            <a:spLocks noChangeArrowheads="1"/>
          </p:cNvSpPr>
          <p:nvPr/>
        </p:nvSpPr>
        <p:spPr bwMode="auto">
          <a:xfrm>
            <a:off x="6045200" y="5154613"/>
            <a:ext cx="100965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Evap.shx</a:t>
            </a:r>
          </a:p>
        </p:txBody>
      </p:sp>
      <p:sp>
        <p:nvSpPr>
          <p:cNvPr id="11287" name="Text Box 33"/>
          <p:cNvSpPr txBox="1">
            <a:spLocks noChangeArrowheads="1"/>
          </p:cNvSpPr>
          <p:nvPr/>
        </p:nvSpPr>
        <p:spPr bwMode="auto">
          <a:xfrm>
            <a:off x="6045200" y="5491163"/>
            <a:ext cx="1016000" cy="336550"/>
          </a:xfrm>
          <a:prstGeom prst="rect">
            <a:avLst/>
          </a:prstGeom>
          <a:noFill/>
          <a:ln w="25400">
            <a:noFill/>
            <a:miter lim="800000"/>
            <a:headEnd/>
            <a:tailEnd/>
          </a:ln>
        </p:spPr>
        <p:txBody>
          <a:bodyPr wrap="none">
            <a:spAutoFit/>
          </a:bodyPr>
          <a:lstStyle/>
          <a:p>
            <a:pPr eaLnBrk="0" hangingPunct="0"/>
            <a:r>
              <a:rPr lang="en-US" sz="1600">
                <a:latin typeface="Comic Sans MS" pitchFamily="66" charset="0"/>
              </a:rPr>
              <a:t>Evap.dbf</a:t>
            </a:r>
          </a:p>
        </p:txBody>
      </p:sp>
      <p:cxnSp>
        <p:nvCxnSpPr>
          <p:cNvPr id="11288" name="AutoShape 34"/>
          <p:cNvCxnSpPr>
            <a:cxnSpLocks noChangeShapeType="1"/>
            <a:stCxn id="11294" idx="2"/>
            <a:endCxn id="11287" idx="1"/>
          </p:cNvCxnSpPr>
          <p:nvPr/>
        </p:nvCxnSpPr>
        <p:spPr bwMode="auto">
          <a:xfrm rot="16200000" flipH="1">
            <a:off x="4922044" y="4536282"/>
            <a:ext cx="2038350" cy="207962"/>
          </a:xfrm>
          <a:prstGeom prst="bentConnector2">
            <a:avLst/>
          </a:prstGeom>
          <a:noFill/>
          <a:ln w="25400">
            <a:solidFill>
              <a:srgbClr val="FF0000"/>
            </a:solidFill>
            <a:miter lim="800000"/>
            <a:headEnd/>
            <a:tailEnd/>
          </a:ln>
        </p:spPr>
      </p:cxnSp>
      <p:cxnSp>
        <p:nvCxnSpPr>
          <p:cNvPr id="11289" name="AutoShape 35"/>
          <p:cNvCxnSpPr>
            <a:cxnSpLocks noChangeShapeType="1"/>
            <a:stCxn id="11294" idx="2"/>
            <a:endCxn id="11286" idx="1"/>
          </p:cNvCxnSpPr>
          <p:nvPr/>
        </p:nvCxnSpPr>
        <p:spPr bwMode="auto">
          <a:xfrm rot="16200000" flipH="1">
            <a:off x="5090319" y="4368007"/>
            <a:ext cx="1701800" cy="207962"/>
          </a:xfrm>
          <a:prstGeom prst="bentConnector2">
            <a:avLst/>
          </a:prstGeom>
          <a:noFill/>
          <a:ln w="25400">
            <a:solidFill>
              <a:srgbClr val="FF0000"/>
            </a:solidFill>
            <a:miter lim="800000"/>
            <a:headEnd/>
            <a:tailEnd/>
          </a:ln>
        </p:spPr>
      </p:cxnSp>
      <p:cxnSp>
        <p:nvCxnSpPr>
          <p:cNvPr id="11290" name="AutoShape 36"/>
          <p:cNvCxnSpPr>
            <a:cxnSpLocks noChangeShapeType="1"/>
            <a:stCxn id="11294" idx="2"/>
            <a:endCxn id="11285" idx="1"/>
          </p:cNvCxnSpPr>
          <p:nvPr/>
        </p:nvCxnSpPr>
        <p:spPr bwMode="auto">
          <a:xfrm rot="16200000" flipH="1">
            <a:off x="5258594" y="4199732"/>
            <a:ext cx="1365250" cy="207962"/>
          </a:xfrm>
          <a:prstGeom prst="bentConnector2">
            <a:avLst/>
          </a:prstGeom>
          <a:noFill/>
          <a:ln w="25400">
            <a:solidFill>
              <a:srgbClr val="FF0000"/>
            </a:solidFill>
            <a:miter lim="800000"/>
            <a:headEnd/>
            <a:tailEnd/>
          </a:ln>
        </p:spPr>
      </p:cxnSp>
      <p:cxnSp>
        <p:nvCxnSpPr>
          <p:cNvPr id="11291" name="AutoShape 37"/>
          <p:cNvCxnSpPr>
            <a:cxnSpLocks noChangeShapeType="1"/>
            <a:stCxn id="11294" idx="2"/>
            <a:endCxn id="11284" idx="1"/>
          </p:cNvCxnSpPr>
          <p:nvPr/>
        </p:nvCxnSpPr>
        <p:spPr bwMode="auto">
          <a:xfrm rot="16200000" flipH="1">
            <a:off x="5426869" y="4031457"/>
            <a:ext cx="1028700" cy="207962"/>
          </a:xfrm>
          <a:prstGeom prst="bentConnector2">
            <a:avLst/>
          </a:prstGeom>
          <a:noFill/>
          <a:ln w="25400">
            <a:solidFill>
              <a:srgbClr val="FF0000"/>
            </a:solidFill>
            <a:miter lim="800000"/>
            <a:headEnd/>
            <a:tailEnd/>
          </a:ln>
        </p:spPr>
      </p:cxnSp>
      <p:cxnSp>
        <p:nvCxnSpPr>
          <p:cNvPr id="11292" name="AutoShape 38"/>
          <p:cNvCxnSpPr>
            <a:cxnSpLocks noChangeShapeType="1"/>
            <a:stCxn id="11294" idx="2"/>
            <a:endCxn id="11283" idx="1"/>
          </p:cNvCxnSpPr>
          <p:nvPr/>
        </p:nvCxnSpPr>
        <p:spPr bwMode="auto">
          <a:xfrm rot="16200000" flipH="1">
            <a:off x="5595144" y="3863182"/>
            <a:ext cx="692150" cy="207962"/>
          </a:xfrm>
          <a:prstGeom prst="bentConnector2">
            <a:avLst/>
          </a:prstGeom>
          <a:noFill/>
          <a:ln w="25400">
            <a:solidFill>
              <a:srgbClr val="FF0000"/>
            </a:solidFill>
            <a:miter lim="800000"/>
            <a:headEnd/>
            <a:tailEnd/>
          </a:ln>
        </p:spPr>
      </p:cxnSp>
      <p:cxnSp>
        <p:nvCxnSpPr>
          <p:cNvPr id="11293" name="AutoShape 39"/>
          <p:cNvCxnSpPr>
            <a:cxnSpLocks noChangeShapeType="1"/>
            <a:stCxn id="11294" idx="2"/>
            <a:endCxn id="11282" idx="1"/>
          </p:cNvCxnSpPr>
          <p:nvPr/>
        </p:nvCxnSpPr>
        <p:spPr bwMode="auto">
          <a:xfrm rot="16200000" flipH="1">
            <a:off x="5763419" y="3694907"/>
            <a:ext cx="355600" cy="207962"/>
          </a:xfrm>
          <a:prstGeom prst="bentConnector2">
            <a:avLst/>
          </a:prstGeom>
          <a:noFill/>
          <a:ln w="25400">
            <a:solidFill>
              <a:srgbClr val="FF0000"/>
            </a:solidFill>
            <a:miter lim="800000"/>
            <a:headEnd/>
            <a:tailEn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1654</Words>
  <Application>Microsoft Office PowerPoint</Application>
  <PresentationFormat>On-screen Show (4:3)</PresentationFormat>
  <Paragraphs>310</Paragraphs>
  <Slides>60</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Bitmap Image</vt:lpstr>
      <vt:lpstr>Introduction to ArcGIS Software</vt:lpstr>
      <vt:lpstr>ESRI Online Reference Materials</vt:lpstr>
      <vt:lpstr>ArcGIS Online http://www.argis.com </vt:lpstr>
      <vt:lpstr>Introduction to GIS Software</vt:lpstr>
      <vt:lpstr>ESRI GIS Development</vt:lpstr>
      <vt:lpstr>Geographic Data Models</vt:lpstr>
      <vt:lpstr>Data Models</vt:lpstr>
      <vt:lpstr>File-based Data Models</vt:lpstr>
      <vt:lpstr>Slide 9</vt:lpstr>
      <vt:lpstr>Storing Data</vt:lpstr>
      <vt:lpstr>Geodatabase and Feature Dataset</vt:lpstr>
      <vt:lpstr>Geodatabase model</vt:lpstr>
      <vt:lpstr>ArcGIS Geodatabase</vt:lpstr>
      <vt:lpstr>Object Class</vt:lpstr>
      <vt:lpstr>Feature Class</vt:lpstr>
      <vt:lpstr>Relationship</vt:lpstr>
      <vt:lpstr>Relationship</vt:lpstr>
      <vt:lpstr>Relationship</vt:lpstr>
      <vt:lpstr>Network</vt:lpstr>
      <vt:lpstr>Introduction to GIS Software</vt:lpstr>
      <vt:lpstr>Arc Map</vt:lpstr>
      <vt:lpstr>Arc Catalog</vt:lpstr>
      <vt:lpstr>Arc Toolbox</vt:lpstr>
      <vt:lpstr>Geo-Processing</vt:lpstr>
      <vt:lpstr>Levels of ArcGIS</vt:lpstr>
      <vt:lpstr>License manager</vt:lpstr>
      <vt:lpstr>Introduction to GIS Software</vt:lpstr>
      <vt:lpstr>Desktop, Server, Web</vt:lpstr>
      <vt:lpstr>ArcGIS Desktop</vt:lpstr>
      <vt:lpstr>ArcGIS Server</vt:lpstr>
      <vt:lpstr>CRWR Data Services http://data.crwr.utexas.edu</vt:lpstr>
      <vt:lpstr>Workstation-centered GIS  </vt:lpstr>
      <vt:lpstr>Enterprise-centered GIS</vt:lpstr>
      <vt:lpstr>Web-centered GIS</vt:lpstr>
      <vt:lpstr>An Integrated Systems Approach</vt:lpstr>
      <vt:lpstr>Slide 36</vt:lpstr>
      <vt:lpstr>Multiscale Tiled Images</vt:lpstr>
      <vt:lpstr>World Topographic Base Map</vt:lpstr>
      <vt:lpstr>Bing Maps in ArcGIS.com</vt:lpstr>
      <vt:lpstr>Google Earth Geographic Web Browser</vt:lpstr>
      <vt:lpstr>Google Earth 3D With Terrain</vt:lpstr>
      <vt:lpstr>Slide 42</vt:lpstr>
      <vt:lpstr>Experimental Watershed Data</vt:lpstr>
      <vt:lpstr>Observations Data and Google Earth</vt:lpstr>
      <vt:lpstr>Introduction to GIS Software</vt:lpstr>
      <vt:lpstr>ArcGIS Extensions</vt:lpstr>
      <vt:lpstr>Spatial Analyst</vt:lpstr>
      <vt:lpstr>Grid Datasets</vt:lpstr>
      <vt:lpstr>Grid Datasets</vt:lpstr>
      <vt:lpstr>Geostatistical Analyst</vt:lpstr>
      <vt:lpstr>Image Datasets</vt:lpstr>
      <vt:lpstr>Image Datasets</vt:lpstr>
      <vt:lpstr>3-D Analyst</vt:lpstr>
      <vt:lpstr>TIN Datasets</vt:lpstr>
      <vt:lpstr>TIN Datasets</vt:lpstr>
      <vt:lpstr>Multipatch features</vt:lpstr>
      <vt:lpstr>Tracking Analyst</vt:lpstr>
      <vt:lpstr>Summary (1)</vt:lpstr>
      <vt:lpstr>Summary (2)</vt:lpstr>
      <vt:lpstr>Summary (3)</vt:lpstr>
    </vt:vector>
  </TitlesOfParts>
  <Company>Center for Research in Water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Maidment</dc:creator>
  <cp:lastModifiedBy>maidment</cp:lastModifiedBy>
  <cp:revision>84</cp:revision>
  <dcterms:created xsi:type="dcterms:W3CDTF">2001-09-04T13:33:11Z</dcterms:created>
  <dcterms:modified xsi:type="dcterms:W3CDTF">2010-08-31T15:09:19Z</dcterms:modified>
</cp:coreProperties>
</file>