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258" r:id="rId4"/>
    <p:sldId id="262" r:id="rId5"/>
    <p:sldId id="263" r:id="rId6"/>
    <p:sldId id="265" r:id="rId7"/>
    <p:sldId id="264" r:id="rId8"/>
    <p:sldId id="267" r:id="rId9"/>
    <p:sldId id="268" r:id="rId10"/>
    <p:sldId id="266" r:id="rId11"/>
    <p:sldId id="259" r:id="rId12"/>
    <p:sldId id="260" r:id="rId13"/>
    <p:sldId id="261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4970" autoAdjust="0"/>
  </p:normalViewPr>
  <p:slideViewPr>
    <p:cSldViewPr>
      <p:cViewPr varScale="1">
        <p:scale>
          <a:sx n="95" d="100"/>
          <a:sy n="95" d="100"/>
        </p:scale>
        <p:origin x="-9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360C7F-B2DC-48F4-8DEF-5CE8A915E0A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BD3F11-376F-46C5-9768-24F2D286ED6F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chemeClr val="tx2">
                  <a:lumMod val="20000"/>
                  <a:lumOff val="80000"/>
                </a:schemeClr>
              </a:solidFill>
            </a:rPr>
            <a:t>Water Volume Accumulated</a:t>
          </a:r>
          <a:endParaRPr lang="en-US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9E2B7232-D8D7-4F6B-9BAA-47C496FF6DD5}" type="parTrans" cxnId="{A12D083C-238E-4270-8AA6-72927FF91AB3}">
      <dgm:prSet/>
      <dgm:spPr/>
      <dgm:t>
        <a:bodyPr/>
        <a:lstStyle/>
        <a:p>
          <a:endParaRPr lang="en-US"/>
        </a:p>
      </dgm:t>
    </dgm:pt>
    <dgm:pt modelId="{218BE7CA-AE5D-4D31-8FB0-C55ED5A3AB4F}" type="sibTrans" cxnId="{A12D083C-238E-4270-8AA6-72927FF91AB3}">
      <dgm:prSet/>
      <dgm:spPr/>
      <dgm:t>
        <a:bodyPr/>
        <a:lstStyle/>
        <a:p>
          <a:endParaRPr lang="en-US"/>
        </a:p>
      </dgm:t>
    </dgm:pt>
    <dgm:pt modelId="{8ACB5298-2434-4B23-A327-8A54612B9A9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chemeClr val="tx2">
                  <a:lumMod val="20000"/>
                  <a:lumOff val="80000"/>
                </a:schemeClr>
              </a:solidFill>
            </a:rPr>
            <a:t>Flow Direction</a:t>
          </a:r>
          <a:endParaRPr lang="en-US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552F54F5-571E-47B4-A1B4-3B1409829C04}" type="parTrans" cxnId="{C6DC58AA-AC4B-46A9-8A9E-F6E5F8037F68}">
      <dgm:prSet/>
      <dgm:spPr/>
      <dgm:t>
        <a:bodyPr/>
        <a:lstStyle/>
        <a:p>
          <a:endParaRPr lang="en-US"/>
        </a:p>
      </dgm:t>
    </dgm:pt>
    <dgm:pt modelId="{BCFF2754-CC14-4108-AB98-9B42C11555D4}" type="sibTrans" cxnId="{C6DC58AA-AC4B-46A9-8A9E-F6E5F8037F68}">
      <dgm:prSet/>
      <dgm:spPr/>
      <dgm:t>
        <a:bodyPr/>
        <a:lstStyle/>
        <a:p>
          <a:endParaRPr lang="en-US"/>
        </a:p>
      </dgm:t>
    </dgm:pt>
    <dgm:pt modelId="{CBC7A5A9-DDB3-42E7-914D-E7C489D5D4F3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chemeClr val="tx2">
                  <a:lumMod val="20000"/>
                  <a:lumOff val="80000"/>
                </a:schemeClr>
              </a:solidFill>
            </a:rPr>
            <a:t>Runoff Raster</a:t>
          </a:r>
          <a:endParaRPr lang="en-US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1116416B-AC70-4F34-823A-FD96501112EC}" type="parTrans" cxnId="{6670C6DF-ABB9-45FA-9F69-33EE0032FA7D}">
      <dgm:prSet/>
      <dgm:spPr/>
      <dgm:t>
        <a:bodyPr/>
        <a:lstStyle/>
        <a:p>
          <a:endParaRPr lang="en-US"/>
        </a:p>
      </dgm:t>
    </dgm:pt>
    <dgm:pt modelId="{6AC83FF8-5E50-48B3-8604-C980C9AC5F3C}" type="sibTrans" cxnId="{6670C6DF-ABB9-45FA-9F69-33EE0032FA7D}">
      <dgm:prSet/>
      <dgm:spPr/>
      <dgm:t>
        <a:bodyPr/>
        <a:lstStyle/>
        <a:p>
          <a:endParaRPr lang="en-US"/>
        </a:p>
      </dgm:t>
    </dgm:pt>
    <dgm:pt modelId="{16B69E27-C8EC-4356-A245-E6068F828B97}">
      <dgm:prSet phldrT="[Text]" custScaleX="129613" custScaleY="115779"/>
      <dgm:spPr>
        <a:solidFill>
          <a:schemeClr val="accent1">
            <a:lumMod val="75000"/>
          </a:schemeClr>
        </a:solidFill>
      </dgm:spPr>
    </dgm:pt>
    <dgm:pt modelId="{72D1532B-1739-410B-A13D-F997CE65CA4D}" type="parTrans" cxnId="{8009A6E9-A2EF-4972-A615-BA7BDE883D23}">
      <dgm:prSet/>
      <dgm:spPr/>
      <dgm:t>
        <a:bodyPr/>
        <a:lstStyle/>
        <a:p>
          <a:endParaRPr lang="en-US"/>
        </a:p>
      </dgm:t>
    </dgm:pt>
    <dgm:pt modelId="{693364AA-244D-489F-8681-6A6D41985B80}" type="sibTrans" cxnId="{8009A6E9-A2EF-4972-A615-BA7BDE883D23}">
      <dgm:prSet/>
      <dgm:spPr/>
      <dgm:t>
        <a:bodyPr/>
        <a:lstStyle/>
        <a:p>
          <a:endParaRPr lang="en-US"/>
        </a:p>
      </dgm:t>
    </dgm:pt>
    <dgm:pt modelId="{55B66E78-CFBE-4855-8AE5-781F57D3E204}" type="pres">
      <dgm:prSet presAssocID="{B6360C7F-B2DC-48F4-8DEF-5CE8A915E0A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1F3889-F209-4BB4-82F4-2F1012B7846C}" type="pres">
      <dgm:prSet presAssocID="{63BD3F11-376F-46C5-9768-24F2D286ED6F}" presName="centerShape" presStyleLbl="node0" presStyleIdx="0" presStyleCnt="1" custScaleX="129613" custScaleY="115779"/>
      <dgm:spPr/>
      <dgm:t>
        <a:bodyPr/>
        <a:lstStyle/>
        <a:p>
          <a:endParaRPr lang="en-US"/>
        </a:p>
      </dgm:t>
    </dgm:pt>
    <dgm:pt modelId="{255189ED-36B0-42C0-9A3E-C5AAA4501700}" type="pres">
      <dgm:prSet presAssocID="{552F54F5-571E-47B4-A1B4-3B1409829C04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9E6583A7-CA2C-4753-977B-356A91078FFB}" type="pres">
      <dgm:prSet presAssocID="{8ACB5298-2434-4B23-A327-8A54612B9A99}" presName="node" presStyleLbl="node1" presStyleIdx="0" presStyleCnt="2" custScaleX="85495" custScaleY="87589" custRadScaleRad="106759" custRadScaleInc="5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8ED91E-B0CC-4FCB-A8B4-8CF09A16F1E1}" type="pres">
      <dgm:prSet presAssocID="{1116416B-AC70-4F34-823A-FD96501112EC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7BA04A3D-8389-46E2-8C26-A49BED940B72}" type="pres">
      <dgm:prSet presAssocID="{CBC7A5A9-DDB3-42E7-914D-E7C489D5D4F3}" presName="node" presStyleLbl="node1" presStyleIdx="1" presStyleCnt="2" custScaleX="85495" custScaleY="87589" custRadScaleRad="110904" custRadScaleInc="-3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583650-360B-4CDF-9FA6-88B38B4569A2}" type="presOf" srcId="{CBC7A5A9-DDB3-42E7-914D-E7C489D5D4F3}" destId="{7BA04A3D-8389-46E2-8C26-A49BED940B72}" srcOrd="0" destOrd="0" presId="urn:microsoft.com/office/officeart/2005/8/layout/radial4"/>
    <dgm:cxn modelId="{BCA55A90-3CD6-4E9B-99FB-BB6392CCEDAE}" type="presOf" srcId="{8ACB5298-2434-4B23-A327-8A54612B9A99}" destId="{9E6583A7-CA2C-4753-977B-356A91078FFB}" srcOrd="0" destOrd="0" presId="urn:microsoft.com/office/officeart/2005/8/layout/radial4"/>
    <dgm:cxn modelId="{ED560D91-F70E-4E2A-94DB-9557002A5386}" type="presOf" srcId="{552F54F5-571E-47B4-A1B4-3B1409829C04}" destId="{255189ED-36B0-42C0-9A3E-C5AAA4501700}" srcOrd="0" destOrd="0" presId="urn:microsoft.com/office/officeart/2005/8/layout/radial4"/>
    <dgm:cxn modelId="{2C44DF53-C809-4FCF-BDF3-7702E0B4609D}" type="presOf" srcId="{63BD3F11-376F-46C5-9768-24F2D286ED6F}" destId="{541F3889-F209-4BB4-82F4-2F1012B7846C}" srcOrd="0" destOrd="0" presId="urn:microsoft.com/office/officeart/2005/8/layout/radial4"/>
    <dgm:cxn modelId="{12BEC0B6-D4AC-487A-85D0-765B8844FFE0}" type="presOf" srcId="{1116416B-AC70-4F34-823A-FD96501112EC}" destId="{C68ED91E-B0CC-4FCB-A8B4-8CF09A16F1E1}" srcOrd="0" destOrd="0" presId="urn:microsoft.com/office/officeart/2005/8/layout/radial4"/>
    <dgm:cxn modelId="{6670C6DF-ABB9-45FA-9F69-33EE0032FA7D}" srcId="{63BD3F11-376F-46C5-9768-24F2D286ED6F}" destId="{CBC7A5A9-DDB3-42E7-914D-E7C489D5D4F3}" srcOrd="1" destOrd="0" parTransId="{1116416B-AC70-4F34-823A-FD96501112EC}" sibTransId="{6AC83FF8-5E50-48B3-8604-C980C9AC5F3C}"/>
    <dgm:cxn modelId="{8009A6E9-A2EF-4972-A615-BA7BDE883D23}" srcId="{B6360C7F-B2DC-48F4-8DEF-5CE8A915E0A7}" destId="{16B69E27-C8EC-4356-A245-E6068F828B97}" srcOrd="1" destOrd="0" parTransId="{72D1532B-1739-410B-A13D-F997CE65CA4D}" sibTransId="{693364AA-244D-489F-8681-6A6D41985B80}"/>
    <dgm:cxn modelId="{A12D083C-238E-4270-8AA6-72927FF91AB3}" srcId="{B6360C7F-B2DC-48F4-8DEF-5CE8A915E0A7}" destId="{63BD3F11-376F-46C5-9768-24F2D286ED6F}" srcOrd="0" destOrd="0" parTransId="{9E2B7232-D8D7-4F6B-9BAA-47C496FF6DD5}" sibTransId="{218BE7CA-AE5D-4D31-8FB0-C55ED5A3AB4F}"/>
    <dgm:cxn modelId="{63E2AC79-DC54-490A-991C-B96884841C3B}" type="presOf" srcId="{B6360C7F-B2DC-48F4-8DEF-5CE8A915E0A7}" destId="{55B66E78-CFBE-4855-8AE5-781F57D3E204}" srcOrd="0" destOrd="0" presId="urn:microsoft.com/office/officeart/2005/8/layout/radial4"/>
    <dgm:cxn modelId="{C6DC58AA-AC4B-46A9-8A9E-F6E5F8037F68}" srcId="{63BD3F11-376F-46C5-9768-24F2D286ED6F}" destId="{8ACB5298-2434-4B23-A327-8A54612B9A99}" srcOrd="0" destOrd="0" parTransId="{552F54F5-571E-47B4-A1B4-3B1409829C04}" sibTransId="{BCFF2754-CC14-4108-AB98-9B42C11555D4}"/>
    <dgm:cxn modelId="{6F377668-807F-4DB6-A37A-1ECE4323440F}" type="presParOf" srcId="{55B66E78-CFBE-4855-8AE5-781F57D3E204}" destId="{541F3889-F209-4BB4-82F4-2F1012B7846C}" srcOrd="0" destOrd="0" presId="urn:microsoft.com/office/officeart/2005/8/layout/radial4"/>
    <dgm:cxn modelId="{607141C2-4A42-4D84-B6A1-8BA3E267ECA9}" type="presParOf" srcId="{55B66E78-CFBE-4855-8AE5-781F57D3E204}" destId="{255189ED-36B0-42C0-9A3E-C5AAA4501700}" srcOrd="1" destOrd="0" presId="urn:microsoft.com/office/officeart/2005/8/layout/radial4"/>
    <dgm:cxn modelId="{742B037B-0FC9-4991-9001-A097C0AD1F80}" type="presParOf" srcId="{55B66E78-CFBE-4855-8AE5-781F57D3E204}" destId="{9E6583A7-CA2C-4753-977B-356A91078FFB}" srcOrd="2" destOrd="0" presId="urn:microsoft.com/office/officeart/2005/8/layout/radial4"/>
    <dgm:cxn modelId="{C608C8B8-7EA7-49DE-8361-A39EE366030C}" type="presParOf" srcId="{55B66E78-CFBE-4855-8AE5-781F57D3E204}" destId="{C68ED91E-B0CC-4FCB-A8B4-8CF09A16F1E1}" srcOrd="3" destOrd="0" presId="urn:microsoft.com/office/officeart/2005/8/layout/radial4"/>
    <dgm:cxn modelId="{7964B54E-9AEA-4460-9A00-B174F1BC7DC9}" type="presParOf" srcId="{55B66E78-CFBE-4855-8AE5-781F57D3E204}" destId="{7BA04A3D-8389-46E2-8C26-A49BED940B72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F3889-F209-4BB4-82F4-2F1012B7846C}">
      <dsp:nvSpPr>
        <dsp:cNvPr id="0" name=""/>
        <dsp:cNvSpPr/>
      </dsp:nvSpPr>
      <dsp:spPr>
        <a:xfrm>
          <a:off x="1981199" y="1810472"/>
          <a:ext cx="2743200" cy="2450410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Water Volume Accumulated</a:t>
          </a:r>
          <a:endParaRPr lang="en-US" sz="25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2382931" y="2169326"/>
        <a:ext cx="1939736" cy="1732702"/>
      </dsp:txXfrm>
    </dsp:sp>
    <dsp:sp modelId="{255189ED-36B0-42C0-9A3E-C5AAA4501700}">
      <dsp:nvSpPr>
        <dsp:cNvPr id="0" name=""/>
        <dsp:cNvSpPr/>
      </dsp:nvSpPr>
      <dsp:spPr>
        <a:xfrm rot="13193328">
          <a:off x="819956" y="1306488"/>
          <a:ext cx="1649562" cy="60318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583A7-CA2C-4753-977B-356A91078FFB}">
      <dsp:nvSpPr>
        <dsp:cNvPr id="0" name=""/>
        <dsp:cNvSpPr/>
      </dsp:nvSpPr>
      <dsp:spPr>
        <a:xfrm>
          <a:off x="152396" y="374713"/>
          <a:ext cx="1718990" cy="140887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Flow Direction</a:t>
          </a:r>
          <a:endParaRPr lang="en-US" sz="28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193661" y="415978"/>
        <a:ext cx="1636460" cy="1326344"/>
      </dsp:txXfrm>
    </dsp:sp>
    <dsp:sp modelId="{C68ED91E-B0CC-4FCB-A8B4-8CF09A16F1E1}">
      <dsp:nvSpPr>
        <dsp:cNvPr id="0" name=""/>
        <dsp:cNvSpPr/>
      </dsp:nvSpPr>
      <dsp:spPr>
        <a:xfrm rot="19312674">
          <a:off x="4276299" y="1319928"/>
          <a:ext cx="1757211" cy="60318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A04A3D-8389-46E2-8C26-A49BED940B72}">
      <dsp:nvSpPr>
        <dsp:cNvPr id="0" name=""/>
        <dsp:cNvSpPr/>
      </dsp:nvSpPr>
      <dsp:spPr>
        <a:xfrm>
          <a:off x="4986606" y="374688"/>
          <a:ext cx="1718990" cy="140887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Runoff Raster</a:t>
          </a:r>
          <a:endParaRPr lang="en-US" sz="28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5027871" y="415953"/>
        <a:ext cx="1636460" cy="1326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68CA57-C8D1-42A0-8BF9-CA237B5861EB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3A6AD8-E506-414B-8AE4-9B06A9DA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8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Hi,</a:t>
            </a:r>
            <a:r>
              <a:rPr lang="en-US" baseline="0" dirty="0" smtClean="0"/>
              <a:t> as Dr. </a:t>
            </a:r>
            <a:r>
              <a:rPr lang="en-US" baseline="0" dirty="0" err="1" smtClean="0"/>
              <a:t>Maidment</a:t>
            </a:r>
            <a:r>
              <a:rPr lang="en-US" baseline="0" dirty="0" smtClean="0"/>
              <a:t> said my name is Haley </a:t>
            </a:r>
            <a:r>
              <a:rPr lang="en-US" baseline="0" dirty="0" smtClean="0"/>
              <a:t>Born </a:t>
            </a:r>
            <a:r>
              <a:rPr lang="en-US" baseline="0" dirty="0" smtClean="0"/>
              <a:t>and today </a:t>
            </a:r>
            <a:r>
              <a:rPr lang="en-US" baseline="0" dirty="0" smtClean="0"/>
              <a:t>I am going to tell you a little about </a:t>
            </a:r>
            <a:r>
              <a:rPr lang="en-US" baseline="0" dirty="0" smtClean="0"/>
              <a:t>how I used ArcGIS to </a:t>
            </a:r>
            <a:r>
              <a:rPr lang="en-US" baseline="0" dirty="0" err="1" smtClean="0"/>
              <a:t>esimate</a:t>
            </a:r>
            <a:r>
              <a:rPr lang="en-US" baseline="0" dirty="0" smtClean="0"/>
              <a:t> </a:t>
            </a:r>
            <a:r>
              <a:rPr lang="en-US" baseline="0" dirty="0" smtClean="0"/>
              <a:t>the amount of water that could be collected by a dam on Calf Creek.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A6AD8-E506-414B-8AE4-9B06A9DAB2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20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</a:t>
            </a:r>
            <a:r>
              <a:rPr lang="en-US" baseline="0" dirty="0" smtClean="0"/>
              <a:t> I was able to begin a flow analysis.  </a:t>
            </a:r>
            <a:r>
              <a:rPr lang="en-US" dirty="0" smtClean="0"/>
              <a:t>I </a:t>
            </a:r>
            <a:r>
              <a:rPr lang="en-US" dirty="0" smtClean="0"/>
              <a:t>filled my DEM to make sure there were no pits</a:t>
            </a:r>
            <a:r>
              <a:rPr lang="en-US" baseline="0" dirty="0" smtClean="0"/>
              <a:t> and the calculated the Flow Direction Raster using this </a:t>
            </a:r>
            <a:r>
              <a:rPr lang="en-US" baseline="0" dirty="0" smtClean="0"/>
              <a:t>filled DEM.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typical flow accumulation grid produces a grid with the cumulative number of cells flowing into each cell, but I was </a:t>
            </a:r>
            <a:r>
              <a:rPr lang="en-US" baseline="0" dirty="0" smtClean="0"/>
              <a:t>also interested </a:t>
            </a:r>
            <a:r>
              <a:rPr lang="en-US" baseline="0" dirty="0" smtClean="0"/>
              <a:t>in the amount of water in each cell.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</a:t>
            </a:r>
            <a:r>
              <a:rPr lang="en-US" baseline="0" dirty="0" smtClean="0"/>
              <a:t>other input I needed to run the </a:t>
            </a:r>
            <a:r>
              <a:rPr lang="en-US" baseline="0" dirty="0" smtClean="0"/>
              <a:t>weighted flow </a:t>
            </a:r>
            <a:r>
              <a:rPr lang="en-US" baseline="0" dirty="0" smtClean="0"/>
              <a:t>accumulation tool was a runoff raster.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Once </a:t>
            </a:r>
            <a:r>
              <a:rPr lang="en-US" dirty="0" smtClean="0"/>
              <a:t>that was completed I obtained a raster with</a:t>
            </a:r>
            <a:r>
              <a:rPr lang="en-US" baseline="0" dirty="0" smtClean="0"/>
              <a:t> the average accumulation of runoff based on thirty year average rainfall data.  </a:t>
            </a:r>
            <a:r>
              <a:rPr lang="en-US" baseline="0" dirty="0" smtClean="0"/>
              <a:t>(in mm/year)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also ran an </a:t>
            </a:r>
            <a:r>
              <a:rPr lang="en-US" baseline="0" dirty="0" err="1" smtClean="0"/>
              <a:t>unweighted</a:t>
            </a:r>
            <a:r>
              <a:rPr lang="en-US" baseline="0" dirty="0" smtClean="0"/>
              <a:t> flow accumulation raster to find the area that runoff was coming from.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then converted the number of cells accumulated to m</a:t>
            </a:r>
            <a:r>
              <a:rPr lang="en-US" baseline="30000" dirty="0" smtClean="0"/>
              <a:t>2</a:t>
            </a:r>
            <a:r>
              <a:rPr lang="en-US" baseline="0" dirty="0" smtClean="0"/>
              <a:t> and multiplied by the depth of runoff accumulated to get the volume of flow per year.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A6AD8-E506-414B-8AE4-9B06A9DAB2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75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A6AD8-E506-414B-8AE4-9B06A9DAB2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77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Obviously this is</a:t>
            </a:r>
            <a:r>
              <a:rPr lang="en-US" baseline="0" dirty="0" smtClean="0"/>
              <a:t> a very rough estimate…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there is another ranch or something else upstream this could potentially dampen the flows.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A6AD8-E506-414B-8AE4-9B06A9DAB2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61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A6AD8-E506-414B-8AE4-9B06A9DAB2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7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are probably wondering where</a:t>
            </a:r>
            <a:r>
              <a:rPr lang="en-US" baseline="0" dirty="0" smtClean="0"/>
              <a:t> Calf Creek is. It is located in West Texas in the Northwest corner of Mason County.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 Calf Creek watershed is actually quite large and covers parts of adjacent Menard and McCulloch counties.  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A6AD8-E506-414B-8AE4-9B06A9DAB2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45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 we care? Blockhouse</a:t>
            </a:r>
            <a:r>
              <a:rPr lang="en-US" baseline="0" dirty="0" smtClean="0"/>
              <a:t> Ranch is a large expanse of ranchland, home to lots of wildlife as well as private livestock. 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Calf Creek is currently dry due to the drought plaguing Texas that we have heard so much about already in other presentations this semester.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 owners of Blockhouse Ranch would like to construct a dam in order to create a small reservoir to supply water for their livestock.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A6AD8-E506-414B-8AE4-9B06A9DAB2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68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state of Texas regulates</a:t>
            </a:r>
            <a:r>
              <a:rPr lang="en-US" baseline="0" dirty="0" smtClean="0"/>
              <a:t> the construction of dams and reservoirs, even on private property.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According to TAC 30, Chap 297 no permit is required for a reservoir with up to 200 acre-</a:t>
            </a:r>
            <a:r>
              <a:rPr lang="en-US" baseline="0" dirty="0" err="1" smtClean="0"/>
              <a:t>ft</a:t>
            </a:r>
            <a:r>
              <a:rPr lang="en-US" baseline="0" dirty="0" smtClean="0"/>
              <a:t> of storage.  </a:t>
            </a:r>
            <a:r>
              <a:rPr lang="en-US" baseline="0" dirty="0" smtClean="0"/>
              <a:t>That’s almost 250,000 cubic meters of storage!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A6AD8-E506-414B-8AE4-9B06A9DAB2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73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Precipitation Data</a:t>
            </a:r>
          </a:p>
          <a:p>
            <a:r>
              <a:rPr lang="en-US" dirty="0" smtClean="0"/>
              <a:t>No </a:t>
            </a:r>
            <a:r>
              <a:rPr lang="en-US" dirty="0" smtClean="0"/>
              <a:t>stream gauge data available (since this is in the middle of no where West</a:t>
            </a:r>
            <a:r>
              <a:rPr lang="en-US" baseline="0" dirty="0" smtClean="0"/>
              <a:t> Texas)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to figure out how much flow there might be in Calf Creek, I </a:t>
            </a:r>
            <a:r>
              <a:rPr lang="en-US" baseline="0" dirty="0" smtClean="0"/>
              <a:t>needed rainfall data</a:t>
            </a:r>
            <a:r>
              <a:rPr lang="en-US" baseline="0" dirty="0" smtClean="0"/>
              <a:t>!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PRISM =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Parameter-elevation Regressions on Independent Slopes Model (run by the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Oregon State University)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They produce spatially </a:t>
            </a:r>
            <a:r>
              <a:rPr lang="en-US" baseline="0" dirty="0" smtClean="0"/>
              <a:t>distributed rainfall data interpolated from point sources. Point sources from areas such as NWS, NRCS, and USFS.  </a:t>
            </a:r>
          </a:p>
          <a:p>
            <a:endParaRPr lang="en-US" baseline="0" dirty="0" smtClean="0"/>
          </a:p>
          <a:p>
            <a:r>
              <a:rPr lang="en-US" b="0" u="sng" baseline="0" dirty="0" smtClean="0"/>
              <a:t>Elevation Data</a:t>
            </a:r>
          </a:p>
          <a:p>
            <a:r>
              <a:rPr lang="en-US" baseline="0" dirty="0" smtClean="0"/>
              <a:t>Elevation </a:t>
            </a:r>
            <a:r>
              <a:rPr lang="en-US" baseline="0" dirty="0" smtClean="0"/>
              <a:t>data obtained from USGS seamless data </a:t>
            </a:r>
            <a:r>
              <a:rPr lang="en-US" baseline="0" dirty="0" smtClean="0"/>
              <a:t>map</a:t>
            </a:r>
          </a:p>
          <a:p>
            <a:endParaRPr lang="en-US" baseline="0" dirty="0" smtClean="0"/>
          </a:p>
          <a:p>
            <a:r>
              <a:rPr lang="en-US" baseline="0" dirty="0" smtClean="0"/>
              <a:t>Given in NAD 1983 GCS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Converted to Albers Equal Area to make sure area was correct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A6AD8-E506-414B-8AE4-9B06A9DAB2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54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Shapefiles</a:t>
            </a:r>
            <a:r>
              <a:rPr lang="en-US" dirty="0" smtClean="0"/>
              <a:t>!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obtained </a:t>
            </a:r>
            <a:r>
              <a:rPr lang="en-US" dirty="0" err="1" smtClean="0"/>
              <a:t>shapefiles</a:t>
            </a:r>
            <a:r>
              <a:rPr lang="en-US" baseline="0" dirty="0" smtClean="0"/>
              <a:t> for the state of Texas, Texas counties, NHD </a:t>
            </a:r>
            <a:r>
              <a:rPr lang="en-US" baseline="0" dirty="0" err="1" smtClean="0"/>
              <a:t>flowlines</a:t>
            </a:r>
            <a:r>
              <a:rPr lang="en-US" baseline="0" dirty="0" smtClean="0"/>
              <a:t>, and the HUC 12 watershed boundaries. (USDA GSDG)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study area was composed of 2 HUC 12 watersheds.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Pretty much</a:t>
            </a:r>
            <a:r>
              <a:rPr lang="en-US" baseline="0" dirty="0" smtClean="0"/>
              <a:t> everything had to be converted into projected coordinates to ensure area was correct.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A6AD8-E506-414B-8AE4-9B06A9DAB2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65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Created a watershed raster (feature to raster)</a:t>
            </a:r>
          </a:p>
          <a:p>
            <a:endParaRPr lang="en-US" dirty="0" smtClean="0"/>
          </a:p>
          <a:p>
            <a:r>
              <a:rPr lang="en-US" dirty="0" smtClean="0"/>
              <a:t>Then</a:t>
            </a:r>
            <a:r>
              <a:rPr lang="en-US" baseline="0" dirty="0" smtClean="0"/>
              <a:t> </a:t>
            </a:r>
            <a:r>
              <a:rPr lang="en-US" baseline="0" dirty="0" smtClean="0"/>
              <a:t>extracted relevant data using extract by mask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</a:t>
            </a:r>
            <a:r>
              <a:rPr lang="en-US" baseline="0" dirty="0" smtClean="0"/>
              <a:t>annual rainfall data was a thirty year average since theoretically this will be a long-term solution </a:t>
            </a:r>
          </a:p>
          <a:p>
            <a:endParaRPr lang="en-US" dirty="0" smtClean="0"/>
          </a:p>
          <a:p>
            <a:r>
              <a:rPr lang="en-US" dirty="0" smtClean="0"/>
              <a:t>Rainfall</a:t>
            </a:r>
            <a:r>
              <a:rPr lang="en-US" baseline="0" dirty="0" smtClean="0"/>
              <a:t> </a:t>
            </a:r>
            <a:r>
              <a:rPr lang="en-US" baseline="0" dirty="0" smtClean="0"/>
              <a:t>runoff function from CRWR used predict “expected” runoff as a function of rainfall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</a:t>
            </a:r>
            <a:r>
              <a:rPr lang="en-US" baseline="0" dirty="0" smtClean="0"/>
              <a:t>equation is specifically designed for drier (low precipitation) areas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Applied </a:t>
            </a:r>
            <a:r>
              <a:rPr lang="en-US" baseline="0" dirty="0" smtClean="0"/>
              <a:t>to the map using Raster Calculator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A6AD8-E506-414B-8AE4-9B06A9DAB2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80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I created</a:t>
            </a:r>
            <a:r>
              <a:rPr lang="en-US" baseline="0" dirty="0" smtClean="0"/>
              <a:t> a new Feature Class to contain polylines.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</a:t>
            </a:r>
            <a:r>
              <a:rPr lang="en-US" baseline="0" dirty="0" smtClean="0"/>
              <a:t>I converted the line feature to a raster. 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Next I tried to use the Raster Calculator to combine these two… (next slide)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A6AD8-E506-414B-8AE4-9B06A9DAB2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 tried to use the raster calculator to combine the dam raster and elevation </a:t>
            </a:r>
            <a:r>
              <a:rPr lang="en-US" baseline="0" dirty="0" err="1" smtClean="0"/>
              <a:t>rasters</a:t>
            </a:r>
            <a:r>
              <a:rPr lang="en-US" baseline="0" dirty="0" smtClean="0"/>
              <a:t>, but learned that GIS will not add no data cells as zero value cells.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Instead, I created a new mosaic dataset and added both </a:t>
            </a:r>
            <a:r>
              <a:rPr lang="en-US" baseline="0" dirty="0" err="1" smtClean="0"/>
              <a:t>rasters</a:t>
            </a:r>
            <a:r>
              <a:rPr lang="en-US" baseline="0" dirty="0" smtClean="0"/>
              <a:t> to </a:t>
            </a:r>
            <a:r>
              <a:rPr lang="en-US" baseline="0" dirty="0" smtClean="0"/>
              <a:t>this new dataset to merge </a:t>
            </a:r>
            <a:r>
              <a:rPr lang="en-US" baseline="0" dirty="0" smtClean="0"/>
              <a:t>them.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A6AD8-E506-414B-8AE4-9B06A9DAB2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5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8704-1C91-423A-BCEF-B5F2CC72DF1B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DFB3-1FFB-4A05-B4C7-0991BF71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89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8704-1C91-423A-BCEF-B5F2CC72DF1B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DFB3-1FFB-4A05-B4C7-0991BF71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72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8704-1C91-423A-BCEF-B5F2CC72DF1B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DFB3-1FFB-4A05-B4C7-0991BF71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1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8704-1C91-423A-BCEF-B5F2CC72DF1B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DFB3-1FFB-4A05-B4C7-0991BF71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5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8704-1C91-423A-BCEF-B5F2CC72DF1B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DFB3-1FFB-4A05-B4C7-0991BF71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65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8704-1C91-423A-BCEF-B5F2CC72DF1B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DFB3-1FFB-4A05-B4C7-0991BF71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8704-1C91-423A-BCEF-B5F2CC72DF1B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DFB3-1FFB-4A05-B4C7-0991BF71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5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8704-1C91-423A-BCEF-B5F2CC72DF1B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DFB3-1FFB-4A05-B4C7-0991BF71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2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8704-1C91-423A-BCEF-B5F2CC72DF1B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DFB3-1FFB-4A05-B4C7-0991BF71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5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8704-1C91-423A-BCEF-B5F2CC72DF1B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DFB3-1FFB-4A05-B4C7-0991BF71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8704-1C91-423A-BCEF-B5F2CC72DF1B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4DFB3-1FFB-4A05-B4C7-0991BF71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0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08704-1C91-423A-BCEF-B5F2CC72DF1B}" type="datetimeFigureOut">
              <a:rPr lang="en-US" smtClean="0"/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4DFB3-1FFB-4A05-B4C7-0991BF71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1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685800" y="2209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Blockhouse Ranch:</a:t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 Dam Feasibility Study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371600" y="3965575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Haley Born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November 17, 2011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2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Weighted Flow Accumulation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96298206"/>
              </p:ext>
            </p:extLst>
          </p:nvPr>
        </p:nvGraphicFramePr>
        <p:xfrm>
          <a:off x="1600200" y="1600200"/>
          <a:ext cx="6705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581400" y="3416990"/>
            <a:ext cx="2743200" cy="2450410"/>
            <a:chOff x="2362199" y="3023667"/>
            <a:chExt cx="2743200" cy="2450410"/>
          </a:xfrm>
        </p:grpSpPr>
        <p:sp>
          <p:nvSpPr>
            <p:cNvPr id="6" name="Oval 5"/>
            <p:cNvSpPr/>
            <p:nvPr/>
          </p:nvSpPr>
          <p:spPr>
            <a:xfrm>
              <a:off x="2362199" y="3023667"/>
              <a:ext cx="2743200" cy="245041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2763931" y="3382521"/>
              <a:ext cx="1939736" cy="1732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4,991,483.5 mm/</a:t>
              </a:r>
              <a:r>
                <a:rPr lang="en-US" sz="2500" kern="12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yr</a:t>
              </a:r>
              <a:endParaRPr lang="en-US" sz="2500" kern="12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81400" y="3424702"/>
            <a:ext cx="2743200" cy="2450410"/>
            <a:chOff x="5181600" y="3775844"/>
            <a:chExt cx="2743200" cy="2450410"/>
          </a:xfrm>
        </p:grpSpPr>
        <p:sp>
          <p:nvSpPr>
            <p:cNvPr id="8" name="Oval 7"/>
            <p:cNvSpPr/>
            <p:nvPr/>
          </p:nvSpPr>
          <p:spPr>
            <a:xfrm>
              <a:off x="5181600" y="3775844"/>
              <a:ext cx="2743200" cy="245041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5604064" y="4134698"/>
              <a:ext cx="1939736" cy="1732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3,641,995 acre-</a:t>
              </a:r>
              <a:r>
                <a:rPr lang="en-US" sz="2500" kern="12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ft</a:t>
              </a:r>
              <a:r>
                <a:rPr lang="en-US" sz="2500" kern="12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/year</a:t>
              </a:r>
              <a:endParaRPr lang="en-US" sz="2500" kern="12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819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Result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3,641,995 acre-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ft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/year accumulated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at dam</a:t>
            </a:r>
          </a:p>
          <a:p>
            <a:pPr marL="0" lvl="0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Much larger than the allowed 200 acre/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ft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Dam would have to be designed to overflow when storage exceeds this maximum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5810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December 1, 2011</a:t>
            </a:r>
          </a:p>
        </p:txBody>
      </p:sp>
    </p:spTree>
    <p:extLst>
      <p:ext uri="{BB962C8B-B14F-4D97-AF65-F5344CB8AC3E}">
        <p14:creationId xmlns:p14="http://schemas.microsoft.com/office/powerpoint/2010/main" val="8721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Limitations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Use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HEC-RAS to analyze channel hydrology and dam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designs</a:t>
            </a:r>
          </a:p>
          <a:p>
            <a:pPr marL="0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Runoff Equation could possibly underestimate losses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Doesn’t account for upstream consumers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5810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December 1, 2011</a:t>
            </a:r>
          </a:p>
        </p:txBody>
      </p:sp>
    </p:spTree>
    <p:extLst>
      <p:ext uri="{BB962C8B-B14F-4D97-AF65-F5344CB8AC3E}">
        <p14:creationId xmlns:p14="http://schemas.microsoft.com/office/powerpoint/2010/main" val="388986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Questions?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Haley\AppData\Local\Microsoft\Windows\Temporary Internet Files\Content.IE5\0KRVDAVM\MC900441428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1676400"/>
            <a:ext cx="3657143" cy="3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20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Location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December 1, 2011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071" y="1731103"/>
            <a:ext cx="5105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85201" y="1730469"/>
            <a:ext cx="5043140" cy="4567236"/>
            <a:chOff x="457200" y="1719264"/>
            <a:chExt cx="5043140" cy="4567236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719264"/>
              <a:ext cx="5043140" cy="4567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5" name="Straight Arrow Connector 24"/>
            <p:cNvCxnSpPr/>
            <p:nvPr/>
          </p:nvCxnSpPr>
          <p:spPr>
            <a:xfrm>
              <a:off x="2931475" y="4002882"/>
              <a:ext cx="195263" cy="1968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406" y="1673639"/>
            <a:ext cx="4908729" cy="478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1524000" y="1903675"/>
            <a:ext cx="6344702" cy="4419600"/>
            <a:chOff x="1205448" y="1481136"/>
            <a:chExt cx="6344702" cy="4419600"/>
          </a:xfrm>
        </p:grpSpPr>
        <p:pic>
          <p:nvPicPr>
            <p:cNvPr id="34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5448" y="1481136"/>
              <a:ext cx="6344702" cy="441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5-Point Star 34"/>
            <p:cNvSpPr/>
            <p:nvPr/>
          </p:nvSpPr>
          <p:spPr>
            <a:xfrm>
              <a:off x="6019800" y="4578350"/>
              <a:ext cx="196850" cy="19685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88909" y="1529034"/>
            <a:ext cx="6260743" cy="4970105"/>
            <a:chOff x="9677400" y="-5326905"/>
            <a:chExt cx="7772400" cy="658420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7400" y="-5326905"/>
              <a:ext cx="7772400" cy="6584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0820401" y="-4267200"/>
              <a:ext cx="1369773" cy="4077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Calf Creek</a:t>
              </a:r>
              <a:endParaRPr lang="en-US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867535" y="-2856132"/>
              <a:ext cx="1997657" cy="6931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Location of </a:t>
              </a:r>
            </a:p>
            <a:p>
              <a:pPr algn="ctr"/>
              <a:r>
                <a:rPr lang="en-US" sz="1400" dirty="0" smtClean="0"/>
                <a:t>Potential Dam</a:t>
              </a:r>
              <a:endParaRPr lang="en-US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304064" y="304800"/>
              <a:ext cx="1631357" cy="6931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San Saba 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088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Problem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Not enough water to sustain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livestock and wildlife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5810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December 1, 2011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4572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Proposed Solution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457200" y="44958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Construct a dam to create small reservoir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2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Legal Considerations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Texas Administrative Code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Chapter 297, Rule 21, Part (b)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December 1, 2011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9452" y="5344180"/>
            <a:ext cx="24705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200 acre-feet  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248318"/>
            <a:ext cx="3453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Dam or Reservoir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4343400"/>
            <a:ext cx="5257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Maximum storage allowed 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   (No permit required)</a:t>
            </a:r>
          </a:p>
        </p:txBody>
      </p:sp>
    </p:spTree>
    <p:extLst>
      <p:ext uri="{BB962C8B-B14F-4D97-AF65-F5344CB8AC3E}">
        <p14:creationId xmlns:p14="http://schemas.microsoft.com/office/powerpoint/2010/main" val="75541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5" presetClass="emph" presetSubtype="0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4" grpId="1"/>
      <p:bldP spid="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Data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December 1, 2011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Precipitation Data</a:t>
            </a:r>
          </a:p>
          <a:p>
            <a:pPr lvl="1"/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Source:PRISM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Convert to Runoff</a:t>
            </a:r>
          </a:p>
          <a:p>
            <a:pPr lvl="1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3505200"/>
            <a:ext cx="3962400" cy="21339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19600" y="164127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Elevation Data</a:t>
            </a:r>
          </a:p>
          <a:p>
            <a:pPr marL="640080" indent="-457200">
              <a:buFontTx/>
              <a:buChar char="-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Fill</a:t>
            </a:r>
          </a:p>
          <a:p>
            <a:pPr marL="640080" indent="-457200">
              <a:buFontTx/>
              <a:buChar char="-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Obtain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Flow Direction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and</a:t>
            </a:r>
          </a:p>
          <a:p>
            <a:pPr marL="640080" indent="-457200">
              <a:buFontTx/>
              <a:buChar char="-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Flow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Accumulation</a:t>
            </a:r>
          </a:p>
        </p:txBody>
      </p:sp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1447800" y="3933686"/>
            <a:ext cx="5943600" cy="2647315"/>
          </a:xfrm>
          <a:prstGeom prst="rect">
            <a:avLst/>
          </a:prstGeom>
        </p:spPr>
      </p:pic>
      <p:pic>
        <p:nvPicPr>
          <p:cNvPr id="10" name="Content Placeholder 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1600200"/>
            <a:ext cx="452596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7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Data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Shapefiles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NHD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Flowlines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Watershed Boundaries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Texas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Counties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168917" cy="475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17" y="1371600"/>
            <a:ext cx="6172200" cy="475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2" y="1353554"/>
            <a:ext cx="6257924" cy="481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1" t="-2517" r="10440" b="1"/>
          <a:stretch/>
        </p:blipFill>
        <p:spPr bwMode="auto">
          <a:xfrm>
            <a:off x="1490662" y="1353554"/>
            <a:ext cx="6202255" cy="481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0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Rainfall Runoff Function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295400"/>
              </a:xfrm>
            </p:spPr>
            <p:txBody>
              <a:bodyPr/>
              <a:lstStyle/>
              <a:p>
                <a:pPr marL="0" lvl="1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𝑄</m:t>
                      </m:r>
                      <m:r>
                        <a:rPr lang="en-US" sz="320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=0.00064</m:t>
                      </m:r>
                      <m:r>
                        <a:rPr lang="en-US" sz="320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0.0061</m:t>
                          </m:r>
                          <m:r>
                            <a:rPr lang="en-US" sz="32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</m:sup>
                      </m:sSup>
                    </m:oMath>
                  </m:oMathPara>
                </a14:m>
                <a:endParaRPr lang="en-US" sz="3200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0" lvl="3" indent="0" algn="ctr"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Q = runoff (mm year</a:t>
                </a:r>
                <a:r>
                  <a:rPr lang="en-US" baseline="30000" dirty="0">
                    <a:solidFill>
                      <a:schemeClr val="tx2">
                        <a:lumMod val="75000"/>
                      </a:schemeClr>
                    </a:solidFill>
                  </a:rPr>
                  <a:t>-1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)</a:t>
                </a:r>
              </a:p>
              <a:p>
                <a:pPr marL="0" lvl="3" indent="0" algn="ctr"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P 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= </a:t>
                </a:r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rainfall 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(mm year</a:t>
                </a:r>
                <a:r>
                  <a:rPr lang="en-US" baseline="30000" dirty="0">
                    <a:solidFill>
                      <a:schemeClr val="tx2">
                        <a:lumMod val="75000"/>
                      </a:schemeClr>
                    </a:solidFill>
                  </a:rPr>
                  <a:t>-1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2954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4691466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6477000" y="6324600"/>
            <a:ext cx="76200" cy="762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December 1, 2011</a:t>
            </a:r>
          </a:p>
        </p:txBody>
      </p:sp>
    </p:spTree>
    <p:extLst>
      <p:ext uri="{BB962C8B-B14F-4D97-AF65-F5344CB8AC3E}">
        <p14:creationId xmlns:p14="http://schemas.microsoft.com/office/powerpoint/2010/main" val="95888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Adding a Dam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438400"/>
            <a:ext cx="4191000" cy="4525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New Feature Class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Polyline</a:t>
            </a:r>
          </a:p>
          <a:p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Feature to Raster</a:t>
            </a:r>
          </a:p>
          <a:p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Mosaic 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Used to merge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layers</a:t>
            </a:r>
          </a:p>
          <a:p>
            <a:pPr marL="0" indent="0">
              <a:buNone/>
            </a:pP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1524000"/>
            <a:ext cx="5029200" cy="427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2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Mosaic Dataset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6725"/>
            <a:ext cx="8229600" cy="4525963"/>
          </a:xfrm>
        </p:spPr>
        <p:txBody>
          <a:bodyPr numCol="2"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Raster Datasets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Dam Raster</a:t>
            </a:r>
          </a:p>
          <a:p>
            <a:pPr marL="0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Calf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Creek DEM 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Already filled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90600" y="3849707"/>
                <a:ext cx="67056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𝐸𝑙𝑒𝑣𝑎𝑡𝑖𝑜𝑛</m:t>
                      </m:r>
                      <m:r>
                        <a:rPr lang="en-US" sz="2800" i="1" smtClean="0">
                          <a:latin typeface="Cambria Math"/>
                        </a:rPr>
                        <m:t> </m:t>
                      </m:r>
                      <m:r>
                        <a:rPr lang="en-US" sz="2800" i="1" smtClean="0">
                          <a:latin typeface="Cambria Math"/>
                        </a:rPr>
                        <m:t>𝑅𝑎𝑠𝑡𝑒𝑟</m:t>
                      </m:r>
                      <m:r>
                        <a:rPr lang="en-US" sz="2800" i="1" smtClean="0">
                          <a:latin typeface="Cambria Math"/>
                        </a:rPr>
                        <m:t>+</m:t>
                      </m:r>
                      <m:r>
                        <a:rPr lang="en-US" sz="2800" i="1" smtClean="0">
                          <a:latin typeface="Cambria Math"/>
                        </a:rPr>
                        <m:t>𝐷𝑎𝑚</m:t>
                      </m:r>
                      <m:r>
                        <a:rPr lang="en-US" sz="2800" i="1" smtClean="0">
                          <a:latin typeface="Cambria Math"/>
                        </a:rPr>
                        <m:t> </m:t>
                      </m:r>
                      <m:r>
                        <a:rPr lang="en-US" sz="2800" i="1" smtClean="0">
                          <a:latin typeface="Cambria Math"/>
                        </a:rPr>
                        <m:t>𝑅𝑎𝑠𝑡𝑒𝑟</m:t>
                      </m:r>
                    </m:oMath>
                  </m:oMathPara>
                </a14:m>
                <a:endParaRPr lang="en-US" sz="28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𝐸𝑙𝑒𝑣𝑎𝑡𝑖𝑜𝑛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𝑅𝑎𝑠𝑡𝑒𝑟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𝑤𝑖𝑡h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𝐷𝑎𝑚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!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849707"/>
                <a:ext cx="6705600" cy="9541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16057"/>
            <a:ext cx="8229600" cy="50673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Problem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Cannot add 2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Rasters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of different sizes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GIS will not add “No Data” cells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Solution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Create Mosaic Dataset to merge the 2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Rasters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</TotalTime>
  <Words>994</Words>
  <Application>Microsoft Office PowerPoint</Application>
  <PresentationFormat>On-screen Show (4:3)</PresentationFormat>
  <Paragraphs>177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The Location</vt:lpstr>
      <vt:lpstr>The Problem</vt:lpstr>
      <vt:lpstr>Legal Considerations</vt:lpstr>
      <vt:lpstr>Data</vt:lpstr>
      <vt:lpstr>Data</vt:lpstr>
      <vt:lpstr>Rainfall Runoff Function</vt:lpstr>
      <vt:lpstr>Adding a Dam</vt:lpstr>
      <vt:lpstr>Mosaic Dataset</vt:lpstr>
      <vt:lpstr>Weighted Flow Accumulation</vt:lpstr>
      <vt:lpstr>The Result </vt:lpstr>
      <vt:lpstr>Limitations</vt:lpstr>
      <vt:lpstr>Questions?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Haley</dc:creator>
  <cp:lastModifiedBy>Born, Haley D</cp:lastModifiedBy>
  <cp:revision>42</cp:revision>
  <cp:lastPrinted>2011-12-01T16:31:02Z</cp:lastPrinted>
  <dcterms:created xsi:type="dcterms:W3CDTF">2011-11-09T17:46:24Z</dcterms:created>
  <dcterms:modified xsi:type="dcterms:W3CDTF">2011-12-01T16:32:30Z</dcterms:modified>
</cp:coreProperties>
</file>