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280" r:id="rId3"/>
    <p:sldId id="281" r:id="rId4"/>
    <p:sldId id="282" r:id="rId5"/>
    <p:sldId id="260" r:id="rId6"/>
    <p:sldId id="284" r:id="rId7"/>
    <p:sldId id="263" r:id="rId8"/>
    <p:sldId id="265" r:id="rId9"/>
    <p:sldId id="266" r:id="rId10"/>
    <p:sldId id="269" r:id="rId11"/>
    <p:sldId id="268" r:id="rId12"/>
    <p:sldId id="287" r:id="rId13"/>
    <p:sldId id="285" r:id="rId14"/>
    <p:sldId id="276" r:id="rId15"/>
    <p:sldId id="277" r:id="rId16"/>
    <p:sldId id="286" r:id="rId17"/>
    <p:sldId id="289" r:id="rId18"/>
    <p:sldId id="288" r:id="rId19"/>
    <p:sldId id="278" r:id="rId20"/>
    <p:sldId id="259" r:id="rId21"/>
    <p:sldId id="261" r:id="rId22"/>
    <p:sldId id="267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ARCWR\Cedric\SanGuadLo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ot%20backed%20Up%20files\Research\NASA%20IDS\Nutrient_Summary_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ot%20backed%20Up%20files\Research\NASA%20IDS\Nutrient_Summary_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ARCWR\Cedric\SanGuadL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2007 San Antonio and Guadalupe NH4 </a:t>
            </a:r>
            <a:r>
              <a:rPr lang="en-US" sz="1800" b="1" i="0" baseline="0" dirty="0" smtClean="0">
                <a:effectLst/>
              </a:rPr>
              <a:t>Estimated Agriculture  Inputs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2645213509987899"/>
          <c:y val="1.871344799454215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San Antonio N load(kg total)</c:v>
          </c:tx>
          <c:spPr>
            <a:solidFill>
              <a:srgbClr val="CC3300"/>
            </a:solidFill>
          </c:spPr>
          <c:invertIfNegative val="0"/>
          <c:val>
            <c:numRef>
              <c:f>GuadLoad!$W$3</c:f>
              <c:numCache>
                <c:formatCode>#,##0.00</c:formatCode>
                <c:ptCount val="1"/>
                <c:pt idx="0">
                  <c:v>19635286.858659994</c:v>
                </c:pt>
              </c:numCache>
            </c:numRef>
          </c:val>
        </c:ser>
        <c:ser>
          <c:idx val="0"/>
          <c:order val="1"/>
          <c:tx>
            <c:v>Guadalupe N load(kg total)</c:v>
          </c:tx>
          <c:spPr>
            <a:solidFill>
              <a:schemeClr val="accent4">
                <a:lumMod val="50000"/>
              </a:schemeClr>
            </a:solidFill>
          </c:spPr>
          <c:invertIfNegative val="0"/>
          <c:val>
            <c:numRef>
              <c:f>GuadLoad!$W$2</c:f>
              <c:numCache>
                <c:formatCode>#,##0.00</c:formatCode>
                <c:ptCount val="1"/>
                <c:pt idx="0">
                  <c:v>82165162.904573023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73120"/>
        <c:axId val="71991296"/>
      </c:barChart>
      <c:catAx>
        <c:axId val="71973120"/>
        <c:scaling>
          <c:orientation val="minMax"/>
        </c:scaling>
        <c:delete val="1"/>
        <c:axPos val="l"/>
        <c:majorTickMark val="none"/>
        <c:minorTickMark val="none"/>
        <c:tickLblPos val="nextTo"/>
        <c:crossAx val="71991296"/>
        <c:crosses val="autoZero"/>
        <c:auto val="1"/>
        <c:lblAlgn val="ctr"/>
        <c:lblOffset val="100"/>
        <c:noMultiLvlLbl val="0"/>
      </c:catAx>
      <c:valAx>
        <c:axId val="71991296"/>
        <c:scaling>
          <c:orientation val="minMax"/>
        </c:scaling>
        <c:delete val="0"/>
        <c:axPos val="b"/>
        <c:majorGridlines/>
        <c:numFmt formatCode="#,##0" sourceLinked="0"/>
        <c:majorTickMark val="none"/>
        <c:minorTickMark val="none"/>
        <c:tickLblPos val="nextTo"/>
        <c:crossAx val="71973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2007 San Antonio and Guadalupe NH</a:t>
            </a:r>
            <a:r>
              <a:rPr lang="en-US" sz="1800" b="1" i="0" baseline="-25000" dirty="0">
                <a:effectLst/>
              </a:rPr>
              <a:t>4</a:t>
            </a:r>
            <a:r>
              <a:rPr lang="en-US" sz="1800" b="1" i="0" baseline="0" dirty="0">
                <a:effectLst/>
              </a:rPr>
              <a:t> Estimated </a:t>
            </a:r>
            <a:r>
              <a:rPr lang="en-US" sz="1800" b="1" i="0" baseline="0" dirty="0" smtClean="0">
                <a:effectLst/>
              </a:rPr>
              <a:t>Agriculture Inputs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2645213509987899"/>
          <c:y val="1.871344799454215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San Antonio N load(kg total)</c:v>
          </c:tx>
          <c:spPr>
            <a:solidFill>
              <a:srgbClr val="CC3300"/>
            </a:solidFill>
          </c:spPr>
          <c:invertIfNegative val="0"/>
          <c:val>
            <c:numRef>
              <c:f>GuadLoad!$W$3</c:f>
              <c:numCache>
                <c:formatCode>#,##0.00</c:formatCode>
                <c:ptCount val="1"/>
                <c:pt idx="0">
                  <c:v>19635286.858659994</c:v>
                </c:pt>
              </c:numCache>
            </c:numRef>
          </c:val>
        </c:ser>
        <c:ser>
          <c:idx val="0"/>
          <c:order val="1"/>
          <c:tx>
            <c:v>Guadalupe N load(kg total)</c:v>
          </c:tx>
          <c:spPr>
            <a:solidFill>
              <a:schemeClr val="accent4">
                <a:lumMod val="50000"/>
              </a:schemeClr>
            </a:solidFill>
          </c:spPr>
          <c:invertIfNegative val="0"/>
          <c:val>
            <c:numRef>
              <c:f>GuadLoad!$W$2</c:f>
              <c:numCache>
                <c:formatCode>#,##0.00</c:formatCode>
                <c:ptCount val="1"/>
                <c:pt idx="0">
                  <c:v>82165162.904573023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16160"/>
        <c:axId val="71517696"/>
      </c:barChart>
      <c:catAx>
        <c:axId val="71516160"/>
        <c:scaling>
          <c:orientation val="minMax"/>
        </c:scaling>
        <c:delete val="1"/>
        <c:axPos val="l"/>
        <c:majorTickMark val="none"/>
        <c:minorTickMark val="none"/>
        <c:tickLblPos val="nextTo"/>
        <c:crossAx val="71517696"/>
        <c:crosses val="autoZero"/>
        <c:auto val="1"/>
        <c:lblAlgn val="ctr"/>
        <c:lblOffset val="100"/>
        <c:noMultiLvlLbl val="0"/>
      </c:catAx>
      <c:valAx>
        <c:axId val="71517696"/>
        <c:scaling>
          <c:orientation val="minMax"/>
        </c:scaling>
        <c:delete val="0"/>
        <c:axPos val="b"/>
        <c:majorGridlines/>
        <c:numFmt formatCode="#,##0" sourceLinked="0"/>
        <c:majorTickMark val="none"/>
        <c:minorTickMark val="none"/>
        <c:tickLblPos val="nextTo"/>
        <c:crossAx val="71516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3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2009 San Antonio</a:t>
            </a:r>
            <a:r>
              <a:rPr lang="en-US" baseline="0" dirty="0"/>
              <a:t> and Guadalupe </a:t>
            </a:r>
            <a:r>
              <a:rPr lang="en-US" sz="1800" b="1" i="0" u="none" strike="noStrike" baseline="0" dirty="0" smtClean="0">
                <a:effectLst/>
              </a:rPr>
              <a:t>NH</a:t>
            </a:r>
            <a:r>
              <a:rPr lang="en-US" sz="1800" b="1" i="0" u="none" strike="noStrike" baseline="-25000" dirty="0" smtClean="0">
                <a:effectLst/>
              </a:rPr>
              <a:t>4</a:t>
            </a:r>
            <a:r>
              <a:rPr lang="en-US" baseline="0" dirty="0" smtClean="0"/>
              <a:t> Measured Output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v>2009 San Antonio NH4 Output (mg/l)</c:v>
          </c:tx>
          <c:spPr>
            <a:solidFill>
              <a:srgbClr val="CC3300"/>
            </a:solidFill>
          </c:spPr>
          <c:invertIfNegative val="0"/>
          <c:val>
            <c:numRef>
              <c:f>GuadLoad!$W$6</c:f>
              <c:numCache>
                <c:formatCode>General</c:formatCode>
                <c:ptCount val="1"/>
                <c:pt idx="0">
                  <c:v>1.9812857142857148</c:v>
                </c:pt>
              </c:numCache>
            </c:numRef>
          </c:val>
        </c:ser>
        <c:ser>
          <c:idx val="3"/>
          <c:order val="1"/>
          <c:tx>
            <c:v>2009 Guadalupe NH4 Output (mg/l)</c:v>
          </c:tx>
          <c:spPr>
            <a:solidFill>
              <a:schemeClr val="accent4">
                <a:lumMod val="50000"/>
              </a:schemeClr>
            </a:solidFill>
          </c:spPr>
          <c:invertIfNegative val="0"/>
          <c:val>
            <c:numRef>
              <c:f>GuadLoad!$W$9</c:f>
              <c:numCache>
                <c:formatCode>General</c:formatCode>
                <c:ptCount val="1"/>
                <c:pt idx="0">
                  <c:v>2.0368982363315702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36256"/>
        <c:axId val="71946240"/>
      </c:barChart>
      <c:catAx>
        <c:axId val="71936256"/>
        <c:scaling>
          <c:orientation val="minMax"/>
        </c:scaling>
        <c:delete val="1"/>
        <c:axPos val="l"/>
        <c:majorTickMark val="none"/>
        <c:minorTickMark val="none"/>
        <c:tickLblPos val="nextTo"/>
        <c:crossAx val="71946240"/>
        <c:crosses val="autoZero"/>
        <c:auto val="1"/>
        <c:lblAlgn val="ctr"/>
        <c:lblOffset val="100"/>
        <c:noMultiLvlLbl val="0"/>
      </c:catAx>
      <c:valAx>
        <c:axId val="719462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71936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3">
          <a:lumMod val="7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2008-2009 San Antonio</a:t>
            </a:r>
            <a:r>
              <a:rPr lang="en-US" sz="1100" baseline="0" dirty="0"/>
              <a:t> and Guadalupe NH4 Output Measurements</a:t>
            </a:r>
            <a:endParaRPr lang="en-US" sz="11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 San Antonio NH4 Output(mg/l)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val>
            <c:numRef>
              <c:f>GuadLoad!$W$5</c:f>
              <c:numCache>
                <c:formatCode>General</c:formatCode>
                <c:ptCount val="1"/>
                <c:pt idx="0">
                  <c:v>1.899619047619048</c:v>
                </c:pt>
              </c:numCache>
            </c:numRef>
          </c:val>
        </c:ser>
        <c:ser>
          <c:idx val="1"/>
          <c:order val="1"/>
          <c:tx>
            <c:v>2008 Guadalupe NH4 Output (mg/l)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GuadLoad!$W$8</c:f>
              <c:numCache>
                <c:formatCode>General</c:formatCode>
                <c:ptCount val="1"/>
                <c:pt idx="0">
                  <c:v>0.68918888888888918</c:v>
                </c:pt>
              </c:numCache>
            </c:numRef>
          </c:val>
        </c:ser>
        <c:ser>
          <c:idx val="2"/>
          <c:order val="2"/>
          <c:tx>
            <c:v>2009 San Antonio NH4 Output (mg/l)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GuadLoad!$W$6</c:f>
              <c:numCache>
                <c:formatCode>General</c:formatCode>
                <c:ptCount val="1"/>
                <c:pt idx="0">
                  <c:v>1.9812857142857148</c:v>
                </c:pt>
              </c:numCache>
            </c:numRef>
          </c:val>
        </c:ser>
        <c:ser>
          <c:idx val="3"/>
          <c:order val="3"/>
          <c:tx>
            <c:v>2009 Guadalupe NH4 Output (mg/l)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GuadLoad!$W$9</c:f>
              <c:numCache>
                <c:formatCode>General</c:formatCode>
                <c:ptCount val="1"/>
                <c:pt idx="0">
                  <c:v>2.0368982363315702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158592"/>
        <c:axId val="72164480"/>
      </c:barChart>
      <c:catAx>
        <c:axId val="72158592"/>
        <c:scaling>
          <c:orientation val="minMax"/>
        </c:scaling>
        <c:delete val="1"/>
        <c:axPos val="l"/>
        <c:majorTickMark val="none"/>
        <c:minorTickMark val="none"/>
        <c:tickLblPos val="nextTo"/>
        <c:crossAx val="72164480"/>
        <c:crosses val="autoZero"/>
        <c:auto val="1"/>
        <c:lblAlgn val="ctr"/>
        <c:lblOffset val="100"/>
        <c:noMultiLvlLbl val="0"/>
      </c:catAx>
      <c:valAx>
        <c:axId val="72164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1585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Guadalupe Basin </a:t>
            </a:r>
            <a:r>
              <a:rPr lang="en-US" sz="1200" dirty="0" smtClean="0"/>
              <a:t>Discharge</a:t>
            </a:r>
            <a:r>
              <a:rPr lang="en-US" sz="1200" baseline="0" dirty="0" smtClean="0"/>
              <a:t> </a:t>
            </a:r>
            <a:r>
              <a:rPr lang="en-US" sz="1200" dirty="0" smtClean="0"/>
              <a:t>(cfs</a:t>
            </a:r>
            <a:r>
              <a:rPr lang="en-US" sz="1200" dirty="0"/>
              <a:t>) Measurements</a:t>
            </a:r>
          </a:p>
        </c:rich>
      </c:tx>
      <c:layout>
        <c:manualLayout>
          <c:xMode val="edge"/>
          <c:yMode val="edge"/>
          <c:x val="5.4752210250034503E-2"/>
          <c:y val="2.366864856178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242171763413301E-2"/>
          <c:y val="0.10478395061728395"/>
          <c:w val="0.5949114936214368"/>
          <c:h val="0.69018518518518523"/>
        </c:manualLayout>
      </c:layout>
      <c:lineChart>
        <c:grouping val="standard"/>
        <c:varyColors val="0"/>
        <c:ser>
          <c:idx val="0"/>
          <c:order val="0"/>
          <c:tx>
            <c:v>Discharge (cfs) 2008</c:v>
          </c:tx>
          <c:marker>
            <c:symbol val="none"/>
          </c:marker>
          <c:cat>
            <c:strLit>
              <c:ptCount val="1"/>
              <c:pt idx="0">
                <c:v>Time</c:v>
              </c:pt>
            </c:strLit>
          </c:cat>
          <c:val>
            <c:numRef>
              <c:f>[Nutrient_Summary_Final.xlsx]Guadalupe!$F$2:$F$23</c:f>
              <c:numCache>
                <c:formatCode>0</c:formatCode>
                <c:ptCount val="22"/>
                <c:pt idx="0">
                  <c:v>1370</c:v>
                </c:pt>
                <c:pt idx="1">
                  <c:v>1130</c:v>
                </c:pt>
                <c:pt idx="2">
                  <c:v>890</c:v>
                </c:pt>
                <c:pt idx="3">
                  <c:v>1190</c:v>
                </c:pt>
                <c:pt idx="4">
                  <c:v>757</c:v>
                </c:pt>
                <c:pt idx="5">
                  <c:v>591</c:v>
                </c:pt>
                <c:pt idx="6">
                  <c:v>576</c:v>
                </c:pt>
                <c:pt idx="7">
                  <c:v>573</c:v>
                </c:pt>
                <c:pt idx="8">
                  <c:v>643</c:v>
                </c:pt>
                <c:pt idx="9">
                  <c:v>562</c:v>
                </c:pt>
                <c:pt idx="10">
                  <c:v>522</c:v>
                </c:pt>
                <c:pt idx="11">
                  <c:v>556</c:v>
                </c:pt>
                <c:pt idx="12">
                  <c:v>1050</c:v>
                </c:pt>
                <c:pt idx="13">
                  <c:v>870</c:v>
                </c:pt>
                <c:pt idx="14">
                  <c:v>500</c:v>
                </c:pt>
                <c:pt idx="15">
                  <c:v>636</c:v>
                </c:pt>
                <c:pt idx="16">
                  <c:v>547</c:v>
                </c:pt>
                <c:pt idx="17">
                  <c:v>559</c:v>
                </c:pt>
                <c:pt idx="18">
                  <c:v>395</c:v>
                </c:pt>
                <c:pt idx="19">
                  <c:v>423</c:v>
                </c:pt>
                <c:pt idx="20">
                  <c:v>382</c:v>
                </c:pt>
                <c:pt idx="21">
                  <c:v>436</c:v>
                </c:pt>
              </c:numCache>
            </c:numRef>
          </c:val>
          <c:smooth val="0"/>
        </c:ser>
        <c:ser>
          <c:idx val="1"/>
          <c:order val="1"/>
          <c:tx>
            <c:v>Discharge (cfs) 2009</c:v>
          </c:tx>
          <c:marker>
            <c:symbol val="none"/>
          </c:marker>
          <c:val>
            <c:numRef>
              <c:f>[Nutrient_Summary_Final.xlsx]Guadalupe!$F$24:$F$47</c:f>
              <c:numCache>
                <c:formatCode>0</c:formatCode>
                <c:ptCount val="24"/>
                <c:pt idx="0">
                  <c:v>464</c:v>
                </c:pt>
                <c:pt idx="1">
                  <c:v>476</c:v>
                </c:pt>
                <c:pt idx="2">
                  <c:v>395</c:v>
                </c:pt>
                <c:pt idx="3">
                  <c:v>428</c:v>
                </c:pt>
                <c:pt idx="4">
                  <c:v>295</c:v>
                </c:pt>
                <c:pt idx="5">
                  <c:v>4170</c:v>
                </c:pt>
                <c:pt idx="6">
                  <c:v>458</c:v>
                </c:pt>
                <c:pt idx="7">
                  <c:v>288</c:v>
                </c:pt>
                <c:pt idx="8">
                  <c:v>139</c:v>
                </c:pt>
                <c:pt idx="9">
                  <c:v>198</c:v>
                </c:pt>
                <c:pt idx="10">
                  <c:v>149</c:v>
                </c:pt>
                <c:pt idx="11">
                  <c:v>146</c:v>
                </c:pt>
                <c:pt idx="12">
                  <c:v>156</c:v>
                </c:pt>
                <c:pt idx="13">
                  <c:v>1350</c:v>
                </c:pt>
                <c:pt idx="14">
                  <c:v>1200</c:v>
                </c:pt>
                <c:pt idx="15">
                  <c:v>11900</c:v>
                </c:pt>
                <c:pt idx="16">
                  <c:v>15200</c:v>
                </c:pt>
                <c:pt idx="17">
                  <c:v>16700</c:v>
                </c:pt>
                <c:pt idx="18">
                  <c:v>11100</c:v>
                </c:pt>
                <c:pt idx="19">
                  <c:v>1870</c:v>
                </c:pt>
                <c:pt idx="20">
                  <c:v>1220</c:v>
                </c:pt>
                <c:pt idx="21">
                  <c:v>8510</c:v>
                </c:pt>
                <c:pt idx="22">
                  <c:v>25900</c:v>
                </c:pt>
                <c:pt idx="23">
                  <c:v>5930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80576"/>
        <c:axId val="72200576"/>
      </c:lineChart>
      <c:catAx>
        <c:axId val="3268057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2200576"/>
        <c:crosses val="autoZero"/>
        <c:auto val="1"/>
        <c:lblAlgn val="ctr"/>
        <c:lblOffset val="100"/>
        <c:noMultiLvlLbl val="0"/>
      </c:catAx>
      <c:valAx>
        <c:axId val="722005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26805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29086568394067019"/>
          <c:y val="0.84996677277042498"/>
          <c:w val="0.2716666191309503"/>
          <c:h val="0.134621130938514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/>
              <a:t>San Antonio Basin Discharge (cfs) Measurements</a:t>
            </a:r>
          </a:p>
        </c:rich>
      </c:tx>
      <c:layout>
        <c:manualLayout>
          <c:xMode val="edge"/>
          <c:yMode val="edge"/>
          <c:x val="0.16611940298507463"/>
          <c:y val="5.35714285714285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33760332197281"/>
          <c:y val="0.1366756627810099"/>
          <c:w val="0.77335781721314689"/>
          <c:h val="0.67812509854865177"/>
        </c:manualLayout>
      </c:layout>
      <c:lineChart>
        <c:grouping val="standard"/>
        <c:varyColors val="0"/>
        <c:ser>
          <c:idx val="0"/>
          <c:order val="0"/>
          <c:tx>
            <c:v>Discharge (cfs) 2008</c:v>
          </c:tx>
          <c:marker>
            <c:symbol val="none"/>
          </c:marker>
          <c:cat>
            <c:strLit>
              <c:ptCount val="1"/>
              <c:pt idx="0">
                <c:v>Time</c:v>
              </c:pt>
            </c:strLit>
          </c:cat>
          <c:val>
            <c:numRef>
              <c:f>'[Nutrient_Summary_Final.xlsx]San Antonio'!$F$19:$F$30</c:f>
              <c:numCache>
                <c:formatCode>0</c:formatCode>
                <c:ptCount val="12"/>
                <c:pt idx="0">
                  <c:v>647</c:v>
                </c:pt>
                <c:pt idx="1">
                  <c:v>1150</c:v>
                </c:pt>
                <c:pt idx="2">
                  <c:v>1100</c:v>
                </c:pt>
                <c:pt idx="3">
                  <c:v>227</c:v>
                </c:pt>
                <c:pt idx="4">
                  <c:v>1840</c:v>
                </c:pt>
                <c:pt idx="5">
                  <c:v>910</c:v>
                </c:pt>
                <c:pt idx="6">
                  <c:v>422</c:v>
                </c:pt>
                <c:pt idx="7">
                  <c:v>262</c:v>
                </c:pt>
                <c:pt idx="8">
                  <c:v>282</c:v>
                </c:pt>
                <c:pt idx="9">
                  <c:v>291</c:v>
                </c:pt>
                <c:pt idx="10">
                  <c:v>281</c:v>
                </c:pt>
                <c:pt idx="11">
                  <c:v>289</c:v>
                </c:pt>
              </c:numCache>
            </c:numRef>
          </c:val>
          <c:smooth val="0"/>
        </c:ser>
        <c:ser>
          <c:idx val="1"/>
          <c:order val="1"/>
          <c:tx>
            <c:v>Discharge (cfs) 2009</c:v>
          </c:tx>
          <c:marker>
            <c:symbol val="none"/>
          </c:marker>
          <c:cat>
            <c:strLit>
              <c:ptCount val="1"/>
              <c:pt idx="0">
                <c:v>Time</c:v>
              </c:pt>
            </c:strLit>
          </c:cat>
          <c:val>
            <c:numRef>
              <c:f>'[Nutrient_Summary_Final.xlsx]San Antonio'!$F$31:$F$52</c:f>
              <c:numCache>
                <c:formatCode>0</c:formatCode>
                <c:ptCount val="22"/>
                <c:pt idx="0">
                  <c:v>314</c:v>
                </c:pt>
                <c:pt idx="1">
                  <c:v>316</c:v>
                </c:pt>
                <c:pt idx="2">
                  <c:v>220</c:v>
                </c:pt>
                <c:pt idx="3">
                  <c:v>242</c:v>
                </c:pt>
                <c:pt idx="4">
                  <c:v>157</c:v>
                </c:pt>
                <c:pt idx="5">
                  <c:v>553</c:v>
                </c:pt>
                <c:pt idx="6">
                  <c:v>420</c:v>
                </c:pt>
                <c:pt idx="7">
                  <c:v>113</c:v>
                </c:pt>
                <c:pt idx="8">
                  <c:v>99</c:v>
                </c:pt>
                <c:pt idx="9">
                  <c:v>122</c:v>
                </c:pt>
                <c:pt idx="10">
                  <c:v>110</c:v>
                </c:pt>
                <c:pt idx="11">
                  <c:v>126</c:v>
                </c:pt>
                <c:pt idx="12">
                  <c:v>258</c:v>
                </c:pt>
                <c:pt idx="13">
                  <c:v>2030</c:v>
                </c:pt>
                <c:pt idx="14">
                  <c:v>1010</c:v>
                </c:pt>
                <c:pt idx="15" formatCode="General">
                  <c:v>3060</c:v>
                </c:pt>
                <c:pt idx="16">
                  <c:v>6720</c:v>
                </c:pt>
                <c:pt idx="17">
                  <c:v>10400</c:v>
                </c:pt>
                <c:pt idx="18">
                  <c:v>8520</c:v>
                </c:pt>
                <c:pt idx="19">
                  <c:v>4010</c:v>
                </c:pt>
                <c:pt idx="20">
                  <c:v>1220</c:v>
                </c:pt>
                <c:pt idx="21">
                  <c:v>5170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55392"/>
        <c:axId val="72956928"/>
      </c:lineChart>
      <c:catAx>
        <c:axId val="7295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2956928"/>
        <c:crosses val="autoZero"/>
        <c:auto val="1"/>
        <c:lblAlgn val="ctr"/>
        <c:lblOffset val="100"/>
        <c:noMultiLvlLbl val="0"/>
      </c:catAx>
      <c:valAx>
        <c:axId val="729569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2955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25"/>
          <c:y val="0.82037610675582839"/>
          <c:w val="0.55989583333333337"/>
          <c:h val="0.17962389324417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2008-2009 San Antonio</a:t>
            </a:r>
            <a:r>
              <a:rPr lang="en-US" baseline="0" dirty="0"/>
              <a:t> and Guadalupe NH4 Output </a:t>
            </a:r>
            <a:r>
              <a:rPr lang="en-US" baseline="0" dirty="0" smtClean="0"/>
              <a:t>Measurements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 San Antonio NH4 Output(mg/l)</c:v>
          </c:tx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GuadLoad!$W$5</c:f>
              <c:numCache>
                <c:formatCode>General</c:formatCode>
                <c:ptCount val="1"/>
                <c:pt idx="0">
                  <c:v>1.899619047619048</c:v>
                </c:pt>
              </c:numCache>
            </c:numRef>
          </c:val>
        </c:ser>
        <c:ser>
          <c:idx val="1"/>
          <c:order val="1"/>
          <c:tx>
            <c:v>2008 Guadalupe NH4 Output (mg/l)</c:v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GuadLoad!$W$8</c:f>
              <c:numCache>
                <c:formatCode>General</c:formatCode>
                <c:ptCount val="1"/>
                <c:pt idx="0">
                  <c:v>0.68918888888888918</c:v>
                </c:pt>
              </c:numCache>
            </c:numRef>
          </c:val>
        </c:ser>
        <c:ser>
          <c:idx val="2"/>
          <c:order val="2"/>
          <c:tx>
            <c:v>2009 San Antonio NH4 Output (mg/l)</c:v>
          </c:tx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GuadLoad!$W$6</c:f>
              <c:numCache>
                <c:formatCode>General</c:formatCode>
                <c:ptCount val="1"/>
                <c:pt idx="0">
                  <c:v>1.9812857142857148</c:v>
                </c:pt>
              </c:numCache>
            </c:numRef>
          </c:val>
        </c:ser>
        <c:ser>
          <c:idx val="3"/>
          <c:order val="3"/>
          <c:tx>
            <c:v>2009 Guadalupe NH4 Output (mg/l)</c:v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GuadLoad!$W$9</c:f>
              <c:numCache>
                <c:formatCode>General</c:formatCode>
                <c:ptCount val="1"/>
                <c:pt idx="0">
                  <c:v>2.0368982363315702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56000"/>
        <c:axId val="72657536"/>
      </c:barChart>
      <c:catAx>
        <c:axId val="72656000"/>
        <c:scaling>
          <c:orientation val="minMax"/>
        </c:scaling>
        <c:delete val="1"/>
        <c:axPos val="l"/>
        <c:majorTickMark val="none"/>
        <c:minorTickMark val="none"/>
        <c:tickLblPos val="nextTo"/>
        <c:crossAx val="72657536"/>
        <c:crosses val="autoZero"/>
        <c:auto val="1"/>
        <c:lblAlgn val="ctr"/>
        <c:lblOffset val="100"/>
        <c:noMultiLvlLbl val="0"/>
      </c:catAx>
      <c:valAx>
        <c:axId val="726575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72656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09C7B-4AB9-4E91-AF00-201B7E73D01F}" type="datetimeFigureOut">
              <a:rPr lang="en-US" smtClean="0"/>
              <a:t>11/15/2011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B5AE4-FEE9-412B-A0CB-1E96EB872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2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CE 394K GISWR 11/15/2011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 Lisa Helper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8035468-60A3-48C6-A2D4-4402AC328C0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hyperlink" Target="http://www.jsg.utexas.ed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CE 394 GIS WR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057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Nitrogen (N): Budgets, Estimated Loads, and Measured Exports</a:t>
            </a:r>
            <a:endParaRPr lang="en-US" sz="4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440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Lisa Helper 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380672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Thanks to:</a:t>
            </a:r>
          </a:p>
          <a:p>
            <a:r>
              <a:rPr lang="en-US" dirty="0" smtClean="0"/>
              <a:t>Ahmad Tavakoy, Tim Whiteaker (CRWR), Rich Mueller(USDA NASS Research and Development Division), and Doug Rundle (NASS Texas Office)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to Catchment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3352"/>
            <a:ext cx="8229600" cy="4718304"/>
          </a:xfrm>
        </p:spPr>
        <p:txBody>
          <a:bodyPr>
            <a:normAutofit/>
          </a:bodyPr>
          <a:lstStyle/>
          <a:p>
            <a:r>
              <a:rPr lang="en-US" b="1" dirty="0" smtClean="0"/>
              <a:t>Identity</a:t>
            </a:r>
            <a:r>
              <a:rPr lang="en-US" dirty="0" smtClean="0"/>
              <a:t> function in Arc Toolbox's Analysis Overlay tools </a:t>
            </a:r>
            <a:r>
              <a:rPr lang="en-US" dirty="0" smtClean="0">
                <a:sym typeface="Wingdings" pitchFamily="2" charset="2"/>
              </a:rPr>
              <a:t> developed joined attributes from counties and catchments</a:t>
            </a:r>
            <a:endParaRPr lang="en-US" dirty="0" smtClean="0"/>
          </a:p>
          <a:p>
            <a:pPr marL="0" indent="168275"/>
            <a:r>
              <a:rPr lang="en-US" dirty="0" smtClean="0"/>
              <a:t>Summary Statistics </a:t>
            </a:r>
          </a:p>
          <a:p>
            <a:pPr marL="0" indent="168275">
              <a:buNone/>
            </a:pPr>
            <a:r>
              <a:rPr lang="en-US" dirty="0" smtClean="0"/>
              <a:t>to get total N density per </a:t>
            </a:r>
            <a:endParaRPr lang="en-US" dirty="0"/>
          </a:p>
          <a:p>
            <a:pPr marL="0" indent="168275">
              <a:buNone/>
            </a:pPr>
            <a:r>
              <a:rPr lang="en-US" dirty="0" smtClean="0"/>
              <a:t>catchment in attributes</a:t>
            </a:r>
            <a:endParaRPr lang="en-US" dirty="0"/>
          </a:p>
          <a:p>
            <a:pPr lvl="1"/>
            <a:r>
              <a:rPr lang="en-US" dirty="0" smtClean="0"/>
              <a:t>Multiply N density by 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catchment area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01217"/>
            <a:ext cx="3886200" cy="382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457200" y="95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 394 GIS WR 2011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581400" y="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772400" y="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035468-60A3-48C6-A2D4-4402AC328C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667000"/>
            <a:ext cx="2286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954359"/>
            <a:ext cx="6029325" cy="529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Inputs at Catchment Level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9975"/>
            <a:ext cx="27527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438400"/>
            <a:ext cx="3581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Livestock and Fertilizer N </a:t>
            </a:r>
          </a:p>
          <a:p>
            <a:r>
              <a:rPr lang="en-US" b="1" dirty="0" smtClean="0"/>
              <a:t>Inputs for each up-scaled </a:t>
            </a:r>
          </a:p>
          <a:p>
            <a:r>
              <a:rPr lang="en-US" b="1" dirty="0" smtClean="0"/>
              <a:t>catchment</a:t>
            </a:r>
          </a:p>
          <a:p>
            <a:r>
              <a:rPr lang="en-US" sz="1600" i="1" dirty="0" smtClean="0"/>
              <a:t>(kg N yr</a:t>
            </a:r>
            <a:r>
              <a:rPr lang="en-US" sz="1600" i="1" baseline="30000" dirty="0" smtClean="0"/>
              <a:t>-1</a:t>
            </a:r>
            <a:r>
              <a:rPr lang="en-US" sz="1600" i="1" dirty="0" smtClean="0"/>
              <a:t>) </a:t>
            </a:r>
            <a:endParaRPr lang="en-US" sz="1600" i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Rectangle 3159"/>
          <p:cNvSpPr/>
          <p:nvPr/>
        </p:nvSpPr>
        <p:spPr>
          <a:xfrm>
            <a:off x="121333" y="4412859"/>
            <a:ext cx="2233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Nutrients?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Nutrients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931920" cy="639762"/>
          </a:xfrm>
        </p:spPr>
        <p:txBody>
          <a:bodyPr/>
          <a:lstStyle/>
          <a:p>
            <a:r>
              <a:rPr lang="en-US" dirty="0" smtClean="0"/>
              <a:t>RAPID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54880" y="1371600"/>
            <a:ext cx="3931920" cy="639762"/>
          </a:xfrm>
        </p:spPr>
        <p:txBody>
          <a:bodyPr/>
          <a:lstStyle/>
          <a:p>
            <a:r>
              <a:rPr lang="en-US" dirty="0" smtClean="0"/>
              <a:t>Schematic 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54880" y="1981200"/>
            <a:ext cx="3931920" cy="39512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(From Dr. Tim Whiteaker’s Lecture)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15036"/>
            <a:ext cx="1514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6501" y="2983468"/>
            <a:ext cx="120088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/>
              <a:t>Atmospheric Model or Dataset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43200" y="3971104"/>
            <a:ext cx="1818138" cy="5078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/>
              <a:t>Vector River Network - </a:t>
            </a:r>
            <a:br>
              <a:rPr lang="en-US" sz="900" dirty="0"/>
            </a:br>
            <a:r>
              <a:rPr lang="en-US" sz="900" dirty="0"/>
              <a:t>High-Performance Computing River Network Model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201" r="8000" b="7039"/>
          <a:stretch>
            <a:fillRect/>
          </a:stretch>
        </p:blipFill>
        <p:spPr bwMode="auto">
          <a:xfrm>
            <a:off x="1923930" y="2465988"/>
            <a:ext cx="1255345" cy="10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 rot="16200000">
            <a:off x="1798586" y="2084040"/>
            <a:ext cx="480992" cy="4277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flipV="1">
            <a:off x="3185025" y="2625323"/>
            <a:ext cx="394810" cy="44399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9415" r="28093" b="19566"/>
          <a:stretch>
            <a:fillRect/>
          </a:stretch>
        </p:blipFill>
        <p:spPr bwMode="auto">
          <a:xfrm>
            <a:off x="3276600" y="3099238"/>
            <a:ext cx="987027" cy="81394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otal Precipitatio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3" y="2075900"/>
            <a:ext cx="875579" cy="88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922552" y="3506208"/>
            <a:ext cx="135404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/>
              <a:t>Land Surface Model</a:t>
            </a:r>
          </a:p>
        </p:txBody>
      </p:sp>
      <p:sp>
        <p:nvSpPr>
          <p:cNvPr id="3162" name="Rectangle 3161"/>
          <p:cNvSpPr/>
          <p:nvPr/>
        </p:nvSpPr>
        <p:spPr>
          <a:xfrm>
            <a:off x="157757" y="4525322"/>
            <a:ext cx="2228678" cy="47231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12699" y="1905000"/>
            <a:ext cx="401701" cy="2573935"/>
          </a:xfrm>
          <a:prstGeom prst="leftBrace">
            <a:avLst>
              <a:gd name="adj1" fmla="val 11883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95" name="Curved Connector 3094"/>
          <p:cNvCxnSpPr>
            <a:stCxn id="10" idx="1"/>
          </p:cNvCxnSpPr>
          <p:nvPr/>
        </p:nvCxnSpPr>
        <p:spPr>
          <a:xfrm rot="10800000" flipH="1" flipV="1">
            <a:off x="512698" y="3191968"/>
            <a:ext cx="2154301" cy="2218232"/>
          </a:xfrm>
          <a:prstGeom prst="curvedConnector4">
            <a:avLst>
              <a:gd name="adj1" fmla="val -10611"/>
              <a:gd name="adj2" fmla="val 7060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9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381125" cy="8078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16" name="Curved Connector 3115"/>
          <p:cNvCxnSpPr/>
          <p:nvPr/>
        </p:nvCxnSpPr>
        <p:spPr>
          <a:xfrm rot="16200000" flipH="1">
            <a:off x="1345467" y="4660166"/>
            <a:ext cx="114299" cy="1157167"/>
          </a:xfrm>
          <a:prstGeom prst="curvedConnector4">
            <a:avLst>
              <a:gd name="adj1" fmla="val -200002"/>
              <a:gd name="adj2" fmla="val 100552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2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69" y="5665578"/>
            <a:ext cx="1600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61" name="Group 3160"/>
          <p:cNvGrpSpPr/>
          <p:nvPr/>
        </p:nvGrpSpPr>
        <p:grpSpPr>
          <a:xfrm>
            <a:off x="0" y="6019800"/>
            <a:ext cx="7048057" cy="1231106"/>
            <a:chOff x="0" y="6019800"/>
            <a:chExt cx="7048057" cy="1231106"/>
          </a:xfrm>
        </p:grpSpPr>
        <p:sp>
          <p:nvSpPr>
            <p:cNvPr id="3128" name="TextBox 3127"/>
            <p:cNvSpPr txBox="1"/>
            <p:nvPr/>
          </p:nvSpPr>
          <p:spPr>
            <a:xfrm>
              <a:off x="0" y="6019800"/>
              <a:ext cx="704805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A = cross sectional area          = hydrolysis rate of organic N </a:t>
              </a:r>
            </a:p>
            <a:p>
              <a:r>
                <a:rPr lang="en-US" sz="1400" dirty="0" smtClean="0"/>
                <a:t>     </a:t>
              </a:r>
              <a:r>
                <a:rPr lang="en-US" sz="1200" dirty="0" smtClean="0"/>
                <a:t>= ammonia oxidation rate</a:t>
              </a:r>
              <a:r>
                <a:rPr lang="en-US" sz="1400" dirty="0" smtClean="0"/>
                <a:t>              </a:t>
              </a:r>
              <a:r>
                <a:rPr lang="en-US" sz="1200" dirty="0" smtClean="0"/>
                <a:t>= cross sectional avg of </a:t>
              </a:r>
            </a:p>
            <a:p>
              <a:r>
                <a:rPr lang="en-US" sz="1100" dirty="0" smtClean="0"/>
                <a:t>  t </a:t>
              </a:r>
              <a:r>
                <a:rPr lang="en-US" sz="1100" dirty="0"/>
                <a:t>= time </a:t>
              </a:r>
              <a:r>
                <a:rPr lang="en-US" sz="1200" dirty="0"/>
                <a:t>(</a:t>
              </a:r>
              <a:r>
                <a:rPr lang="en-US" sz="1200" dirty="0" smtClean="0"/>
                <a:t>days)                                          organic </a:t>
              </a:r>
              <a:r>
                <a:rPr lang="en-US" sz="1200" dirty="0"/>
                <a:t>N concentration</a:t>
              </a:r>
              <a:endParaRPr lang="en-US" sz="1200" dirty="0" smtClean="0"/>
            </a:p>
            <a:p>
              <a:r>
                <a:rPr lang="en-US" sz="1200" dirty="0"/>
                <a:t>	</a:t>
              </a:r>
              <a:r>
                <a:rPr lang="en-US" sz="1200" dirty="0" smtClean="0"/>
                <a:t>	</a:t>
              </a:r>
            </a:p>
            <a:p>
              <a:endParaRPr lang="en-US" sz="800" dirty="0" smtClean="0"/>
            </a:p>
            <a:p>
              <a:endParaRPr lang="en-US" sz="1400" dirty="0"/>
            </a:p>
          </p:txBody>
        </p:sp>
        <p:pic>
          <p:nvPicPr>
            <p:cNvPr id="315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251" y="6019800"/>
              <a:ext cx="231549" cy="274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56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59" y="6248400"/>
              <a:ext cx="178841" cy="238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57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250" y="6286830"/>
              <a:ext cx="20002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58" name="TextBox 3157"/>
          <p:cNvSpPr txBox="1"/>
          <p:nvPr/>
        </p:nvSpPr>
        <p:spPr>
          <a:xfrm>
            <a:off x="2095180" y="4651165"/>
            <a:ext cx="1600200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Will divide N attribute by 365 to get time series</a:t>
            </a:r>
            <a:endParaRPr lang="en-US" sz="1100" dirty="0"/>
          </a:p>
        </p:txBody>
      </p:sp>
      <p:sp>
        <p:nvSpPr>
          <p:cNvPr id="3159" name="Oval 3158"/>
          <p:cNvSpPr/>
          <p:nvPr/>
        </p:nvSpPr>
        <p:spPr>
          <a:xfrm>
            <a:off x="1744732" y="5295899"/>
            <a:ext cx="508206" cy="531604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4561338" y="2576551"/>
            <a:ext cx="4356216" cy="2910445"/>
            <a:chOff x="541724" y="720162"/>
            <a:chExt cx="7819136" cy="5106002"/>
          </a:xfrm>
        </p:grpSpPr>
        <p:pic>
          <p:nvPicPr>
            <p:cNvPr id="124" name="Picture 123" descr="watershed.bmp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1184" y="1133571"/>
              <a:ext cx="5904327" cy="4479721"/>
            </a:xfrm>
            <a:prstGeom prst="rect">
              <a:avLst/>
            </a:prstGeom>
          </p:spPr>
        </p:pic>
        <p:pic>
          <p:nvPicPr>
            <p:cNvPr id="125" name="Picture 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914" t="-3935" r="-1435"/>
            <a:stretch>
              <a:fillRect/>
            </a:stretch>
          </p:blipFill>
          <p:spPr bwMode="auto">
            <a:xfrm>
              <a:off x="1589847" y="1574690"/>
              <a:ext cx="3144573" cy="855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126" name="Rectangular Callout 125"/>
            <p:cNvSpPr/>
            <p:nvPr/>
          </p:nvSpPr>
          <p:spPr>
            <a:xfrm>
              <a:off x="541724" y="3785365"/>
              <a:ext cx="1219200" cy="685800"/>
            </a:xfrm>
            <a:prstGeom prst="wedgeRectCallout">
              <a:avLst>
                <a:gd name="adj1" fmla="val 87491"/>
                <a:gd name="adj2" fmla="val -5306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Nonpoint Sources</a:t>
              </a:r>
              <a:endParaRPr lang="en-US" sz="900" dirty="0"/>
            </a:p>
          </p:txBody>
        </p:sp>
        <p:grpSp>
          <p:nvGrpSpPr>
            <p:cNvPr id="129" name="Group 27"/>
            <p:cNvGrpSpPr/>
            <p:nvPr/>
          </p:nvGrpSpPr>
          <p:grpSpPr>
            <a:xfrm>
              <a:off x="3048000" y="3327290"/>
              <a:ext cx="1600200" cy="905892"/>
              <a:chOff x="3352800" y="3245632"/>
              <a:chExt cx="1828800" cy="762000"/>
            </a:xfrm>
          </p:grpSpPr>
          <p:cxnSp>
            <p:nvCxnSpPr>
              <p:cNvPr id="134" name="Straight Arrow Connector 133"/>
              <p:cNvCxnSpPr/>
              <p:nvPr/>
            </p:nvCxnSpPr>
            <p:spPr>
              <a:xfrm>
                <a:off x="3352800" y="3245632"/>
                <a:ext cx="1828800" cy="762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5" name="Rectangle 134"/>
              <p:cNvSpPr/>
              <p:nvPr/>
            </p:nvSpPr>
            <p:spPr>
              <a:xfrm rot="1703911">
                <a:off x="3578408" y="3677630"/>
                <a:ext cx="1175833" cy="3039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Decay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81800" y="720162"/>
              <a:ext cx="1579060" cy="33527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5229" y="2762682"/>
              <a:ext cx="1620107" cy="604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132" name="Picture 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2717" y="4361080"/>
              <a:ext cx="1939287" cy="606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4734418" y="5081363"/>
                  <a:ext cx="3212253" cy="744801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1050" b="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05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050" b="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050" b="0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1050" b="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050" b="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05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050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05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05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050" b="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050" b="0" i="1" smtClean="0">
                                    <a:latin typeface="Cambria Math"/>
                                  </a:rPr>
                                  <m:t>𝑛𝑒𝑡</m:t>
                                </m:r>
                              </m:sub>
                            </m:sSub>
                            <m:r>
                              <a:rPr lang="en-US" sz="105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05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05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05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05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sz="105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050" b="0" i="1">
                                <a:latin typeface="Cambria Math"/>
                              </a:rPr>
                              <m:t>𝑘𝑉</m:t>
                            </m:r>
                          </m:den>
                        </m:f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418" y="5081363"/>
                  <a:ext cx="3212253" cy="74480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2778"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0" grpId="0"/>
      <p:bldP spid="9" grpId="0" build="p"/>
      <p:bldP spid="12" grpId="0" animBg="1"/>
      <p:bldP spid="13" grpId="0" animBg="1"/>
      <p:bldP spid="15" grpId="0" animBg="1"/>
      <p:bldP spid="16" grpId="0" animBg="1"/>
      <p:bldP spid="19" grpId="0" animBg="1"/>
      <p:bldP spid="3162" grpId="0" animBg="1"/>
      <p:bldP spid="10" grpId="0" animBg="1"/>
      <p:bldP spid="3158" grpId="0" animBg="1"/>
      <p:bldP spid="31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vs. Inputs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9875" y="1600200"/>
            <a:ext cx="8695832" cy="4346575"/>
            <a:chOff x="269875" y="2054225"/>
            <a:chExt cx="8695832" cy="4346575"/>
          </a:xfrm>
        </p:grpSpPr>
        <p:grpSp>
          <p:nvGrpSpPr>
            <p:cNvPr id="8" name="Group 7"/>
            <p:cNvGrpSpPr/>
            <p:nvPr/>
          </p:nvGrpSpPr>
          <p:grpSpPr>
            <a:xfrm>
              <a:off x="1031135" y="2054225"/>
              <a:ext cx="7331075" cy="4346575"/>
              <a:chOff x="400050" y="1230313"/>
              <a:chExt cx="8531225" cy="5494337"/>
            </a:xfrm>
          </p:grpSpPr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25" t="16475" r="13615" b="17355"/>
              <a:stretch>
                <a:fillRect/>
              </a:stretch>
            </p:blipFill>
            <p:spPr bwMode="auto">
              <a:xfrm>
                <a:off x="400050" y="1230313"/>
                <a:ext cx="5943600" cy="549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400" y="1889125"/>
                <a:ext cx="2428875" cy="407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10847" r="9360" b="12135"/>
            <a:stretch>
              <a:fillRect/>
            </a:stretch>
          </p:blipFill>
          <p:spPr bwMode="auto">
            <a:xfrm>
              <a:off x="269875" y="5257800"/>
              <a:ext cx="1524000" cy="112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43800" y="3089428"/>
              <a:ext cx="1421907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Urban/developed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3200400"/>
              <a:ext cx="2133600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Urban/developed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2812429"/>
              <a:ext cx="1421907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Less Urban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0" y="3070751"/>
              <a:ext cx="1447800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Less Urban</a:t>
              </a:r>
              <a:endParaRPr lang="en-US" dirty="0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9247" y="6096000"/>
            <a:ext cx="840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large of an effect does Land Use Land Cover (LULC) have on N inputs?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is Input from Agriculture for Both Basins?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4114800" cy="361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491276"/>
              </p:ext>
            </p:extLst>
          </p:nvPr>
        </p:nvGraphicFramePr>
        <p:xfrm>
          <a:off x="457200" y="15240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9400" y="4267200"/>
            <a:ext cx="16764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Urban/developed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990201"/>
            <a:ext cx="16764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Less Urban</a:t>
            </a:r>
            <a:endParaRPr lang="en-US" sz="12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 Input Estimates vs. Measured Output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82918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Measured Data from James McClelland’s Group at University of Texas Marine Science Institute</a:t>
            </a:r>
            <a:r>
              <a:rPr lang="en-US" sz="1400" b="1" dirty="0" smtClean="0"/>
              <a:t>. </a:t>
            </a:r>
            <a:endParaRPr lang="en-US" sz="1400" b="1" dirty="0"/>
          </a:p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52405"/>
              </p:ext>
            </p:extLst>
          </p:nvPr>
        </p:nvGraphicFramePr>
        <p:xfrm>
          <a:off x="228600" y="1371600"/>
          <a:ext cx="762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311018"/>
              </p:ext>
            </p:extLst>
          </p:nvPr>
        </p:nvGraphicFramePr>
        <p:xfrm>
          <a:off x="228600" y="3733800"/>
          <a:ext cx="7620000" cy="210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0" y="2819399"/>
            <a:ext cx="16764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Urban/developed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2542400"/>
            <a:ext cx="16764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Less Urban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029200"/>
            <a:ext cx="21336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Urban/developed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752201"/>
            <a:ext cx="21336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Less Urban</a:t>
            </a:r>
            <a:endParaRPr lang="en-US" sz="120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Collected and Compiled all Agriculture nitrogen non-point sources</a:t>
            </a:r>
          </a:p>
          <a:p>
            <a:r>
              <a:rPr lang="en-US" dirty="0" smtClean="0"/>
              <a:t>Reduced the number of catchments and stream segments by using dissolve function and Fortran-based script</a:t>
            </a:r>
          </a:p>
          <a:p>
            <a:r>
              <a:rPr lang="en-US" dirty="0" smtClean="0"/>
              <a:t>Reduced N inputs from county to catchment level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RAPID to model Nutrient flow from catchment to stream to the Gulf of Mexico</a:t>
            </a:r>
          </a:p>
          <a:p>
            <a:r>
              <a:rPr lang="en-US" dirty="0" smtClean="0"/>
              <a:t>Develop and use Schematic Network tool in ArcGIS to model nutrient flow to the Gulf of Mexico</a:t>
            </a:r>
          </a:p>
          <a:p>
            <a:r>
              <a:rPr lang="en-US" dirty="0" smtClean="0"/>
              <a:t>Compare with observations of NH</a:t>
            </a:r>
            <a:r>
              <a:rPr lang="en-US" baseline="-25000" dirty="0" smtClean="0"/>
              <a:t>4</a:t>
            </a:r>
            <a:r>
              <a:rPr lang="en-US" dirty="0" smtClean="0"/>
              <a:t> fluxes and note LULC types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429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88" y="137234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Boyer, E. W., C. L. Goodale, N. A. Jaworski, and R. W. Howarth. 2002. </a:t>
            </a:r>
            <a:r>
              <a:rPr lang="en-US" b="1" dirty="0"/>
              <a:t>Anthropogenic nitrogen sources and relationships to riverine nitrogen export in the northeastern USA</a:t>
            </a:r>
            <a:r>
              <a:rPr lang="en-US" dirty="0"/>
              <a:t>. </a:t>
            </a:r>
            <a:r>
              <a:rPr lang="en-US" dirty="0" smtClean="0"/>
              <a:t>Biogeochemistry, </a:t>
            </a:r>
            <a:r>
              <a:rPr lang="en-US" dirty="0"/>
              <a:t>57/58: </a:t>
            </a:r>
            <a:r>
              <a:rPr lang="en-US" dirty="0" smtClean="0"/>
              <a:t>137-169.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David, Cédric H., David R. Maidment, Guo-Yue Niu, Zong-Liang Yang, Florence Habets and Victor Eijkhout. 2011. </a:t>
            </a:r>
            <a:r>
              <a:rPr lang="en-US" b="1" dirty="0" smtClean="0"/>
              <a:t>River </a:t>
            </a:r>
            <a:r>
              <a:rPr lang="en-US" b="1" dirty="0"/>
              <a:t>network routing on the NHDPlus dataset</a:t>
            </a:r>
            <a:r>
              <a:rPr lang="en-US" dirty="0" smtClean="0"/>
              <a:t>. </a:t>
            </a:r>
            <a:r>
              <a:rPr lang="en-US" dirty="0"/>
              <a:t>Journal of Hydrometeorology, 12(5): 913-934.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Han</a:t>
            </a:r>
            <a:r>
              <a:rPr lang="en-US" dirty="0"/>
              <a:t>, H. J. and J. D. Allan. 2008. </a:t>
            </a:r>
            <a:r>
              <a:rPr lang="en-US" b="1" dirty="0" smtClean="0"/>
              <a:t>Estimation </a:t>
            </a:r>
            <a:r>
              <a:rPr lang="en-US" b="1" dirty="0"/>
              <a:t>of nitrogen inputs to catchments: comparison of methods and consequences for riverine export prediction</a:t>
            </a:r>
            <a:r>
              <a:rPr lang="en-US" dirty="0" smtClean="0"/>
              <a:t>. Biogeochemistry, </a:t>
            </a:r>
            <a:r>
              <a:rPr lang="en-US" dirty="0"/>
              <a:t>91(2-3): 177-199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Howarth, R.W., G. Billen, D. P. Swaney, A. Townsend, N. Jaworski, K. Lajtha, J. A. Downing, R. Elmgren, N. Caraco, T. Jordan, F. Berendse, J. Freney, V. Kudeyarov, P. Murdoch, Zhu Zhao-liang. 1996. </a:t>
            </a:r>
            <a:r>
              <a:rPr lang="en-US" b="1" dirty="0" smtClean="0"/>
              <a:t>Riverine </a:t>
            </a:r>
            <a:r>
              <a:rPr lang="en-US" b="1" dirty="0"/>
              <a:t>Inputs of Nitrogen to the North Atlantic Ocean: Fluxes and Human Influences</a:t>
            </a:r>
            <a:r>
              <a:rPr lang="en-US" dirty="0" smtClean="0"/>
              <a:t>. </a:t>
            </a:r>
            <a:r>
              <a:rPr lang="en-US" dirty="0"/>
              <a:t>Biogeochemistry, 35:75-139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Johnson, Stephanie. 2009. “</a:t>
            </a:r>
            <a:r>
              <a:rPr lang="en-US" b="1" dirty="0" smtClean="0"/>
              <a:t>A general method for modeling coastal water pollutant loadings</a:t>
            </a:r>
            <a:r>
              <a:rPr lang="en-US" dirty="0" smtClean="0"/>
              <a:t>.” Dissertation, University of Texas at Austin: Civil, Architectural, and Environmental Engineering. UT Digital Repository: http</a:t>
            </a:r>
            <a:r>
              <a:rPr lang="en-US" dirty="0"/>
              <a:t>://</a:t>
            </a:r>
            <a:r>
              <a:rPr lang="en-US" dirty="0" smtClean="0"/>
              <a:t>hdl.handle.net/2152/10654, 2011.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Whiteaker, Tim. “</a:t>
            </a:r>
            <a:r>
              <a:rPr lang="en-US" b="1" dirty="0" smtClean="0"/>
              <a:t>Schematic Processor</a:t>
            </a:r>
            <a:r>
              <a:rPr lang="en-US" dirty="0" smtClean="0"/>
              <a:t>”. PowerPoint presentation. Center </a:t>
            </a:r>
            <a:r>
              <a:rPr lang="en-US" dirty="0"/>
              <a:t>for Research in Water </a:t>
            </a:r>
            <a:r>
              <a:rPr lang="en-US" dirty="0" smtClean="0"/>
              <a:t>Resources, Austin, TX 18 October 2011.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609600" y="0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 394 GIS WR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734050"/>
            <a:ext cx="9144000" cy="990600"/>
            <a:chOff x="0" y="0"/>
            <a:chExt cx="9144000" cy="990600"/>
          </a:xfrm>
        </p:grpSpPr>
        <p:pic>
          <p:nvPicPr>
            <p:cNvPr id="8" name="Picture 35" descr="UT_Austin_se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345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NASA_Logo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863" y="85725"/>
              <a:ext cx="973137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http://www.stisoa.org/images/Logo_UTS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52400"/>
              <a:ext cx="1346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http://www.esi.utexas.edu/gk12/images/msi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23825"/>
              <a:ext cx="790575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http://tools.crwr.utexas.edu/images/logo_tes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81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 descr="Jackson School of Geoscience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33350"/>
              <a:ext cx="17811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" descr="http://www.corpuschristidaily.com/images/logo_tamucc_2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50" y="155575"/>
              <a:ext cx="1517650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oter Placeholder 4"/>
          <p:cNvSpPr txBox="1">
            <a:spLocks/>
          </p:cNvSpPr>
          <p:nvPr/>
        </p:nvSpPr>
        <p:spPr>
          <a:xfrm>
            <a:off x="3581400" y="2864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</p:spTree>
    <p:extLst>
      <p:ext uri="{BB962C8B-B14F-4D97-AF65-F5344CB8AC3E}">
        <p14:creationId xmlns:p14="http://schemas.microsoft.com/office/powerpoint/2010/main" val="30056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983049"/>
              </p:ext>
            </p:extLst>
          </p:nvPr>
        </p:nvGraphicFramePr>
        <p:xfrm>
          <a:off x="3962400" y="609600"/>
          <a:ext cx="4648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229600" cy="990600"/>
          </a:xfrm>
        </p:spPr>
        <p:txBody>
          <a:bodyPr/>
          <a:lstStyle/>
          <a:p>
            <a:r>
              <a:rPr lang="en-US" dirty="0" smtClean="0"/>
              <a:t>Flow vs.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898384"/>
              </p:ext>
            </p:extLst>
          </p:nvPr>
        </p:nvGraphicFramePr>
        <p:xfrm>
          <a:off x="0" y="2667000"/>
          <a:ext cx="6477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21344"/>
              </p:ext>
            </p:extLst>
          </p:nvPr>
        </p:nvGraphicFramePr>
        <p:xfrm>
          <a:off x="4495800" y="2590800"/>
          <a:ext cx="5105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Motivation/Introduction Quickly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2" descr="http://www.physicalgeography.net/fundamentals/images/nitrogen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5" y="1524000"/>
            <a:ext cx="481313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8491"/>
            <a:ext cx="3943350" cy="304337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mnn.com/sites/default/files/user-71/hypox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32" y="1676400"/>
            <a:ext cx="2455517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ermaculture.org.au/images/gulf_dead_zo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61" y="5257800"/>
            <a:ext cx="1896442" cy="142426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581400" y="2819400"/>
            <a:ext cx="1631982" cy="762000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13382" y="3086100"/>
            <a:ext cx="9144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27782" y="1676400"/>
            <a:ext cx="2474567" cy="3429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stCxn id="19" idx="4"/>
          </p:cNvCxnSpPr>
          <p:nvPr/>
        </p:nvCxnSpPr>
        <p:spPr>
          <a:xfrm flipH="1">
            <a:off x="5867400" y="2514600"/>
            <a:ext cx="1175802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618803" y="2209800"/>
            <a:ext cx="848797" cy="3048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295400" y="4876800"/>
            <a:ext cx="3426962" cy="1093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7800" y="553784"/>
            <a:ext cx="5620513" cy="6151816"/>
            <a:chOff x="1447800" y="553784"/>
            <a:chExt cx="5620513" cy="615181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6" b="5714"/>
            <a:stretch/>
          </p:blipFill>
          <p:spPr bwMode="auto">
            <a:xfrm>
              <a:off x="1995489" y="553784"/>
              <a:ext cx="5072824" cy="6151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438400" y="4495800"/>
              <a:ext cx="2286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5200" y="441960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4718447"/>
              <a:ext cx="3581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Fertilizer Input at county level </a:t>
              </a:r>
            </a:p>
            <a:p>
              <a:r>
                <a:rPr lang="en-US" sz="1600" i="1" dirty="0" smtClean="0"/>
                <a:t>(kg N county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 year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) 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09850" y="347663"/>
            <a:ext cx="6229350" cy="6089713"/>
            <a:chOff x="838200" y="347663"/>
            <a:chExt cx="6229350" cy="608971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4"/>
            <a:stretch/>
          </p:blipFill>
          <p:spPr bwMode="auto">
            <a:xfrm>
              <a:off x="2076450" y="347663"/>
              <a:ext cx="4991100" cy="608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5000" y="4343400"/>
              <a:ext cx="2286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4642247"/>
              <a:ext cx="3581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Livestock and Fertilizer Inputs </a:t>
              </a:r>
            </a:p>
            <a:p>
              <a:r>
                <a:rPr lang="en-US" sz="1600" i="1" dirty="0" smtClean="0"/>
                <a:t>(kg N km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 year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) </a:t>
              </a:r>
              <a:endParaRPr lang="en-US" sz="1600" i="1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the Nutrients to Catchment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876800"/>
          </a:xfrm>
        </p:spPr>
        <p:txBody>
          <a:bodyPr/>
          <a:lstStyle/>
          <a:p>
            <a:r>
              <a:rPr lang="en-US" dirty="0" smtClean="0"/>
              <a:t>Best Practice was to find Density of N within each county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52800" y="880398"/>
            <a:ext cx="5638800" cy="6053802"/>
            <a:chOff x="3352800" y="880398"/>
            <a:chExt cx="5638800" cy="6053802"/>
          </a:xfrm>
        </p:grpSpPr>
        <p:grpSp>
          <p:nvGrpSpPr>
            <p:cNvPr id="3" name="Group 2"/>
            <p:cNvGrpSpPr/>
            <p:nvPr/>
          </p:nvGrpSpPr>
          <p:grpSpPr>
            <a:xfrm>
              <a:off x="3657600" y="880398"/>
              <a:ext cx="5334000" cy="6053802"/>
              <a:chOff x="1371600" y="762000"/>
              <a:chExt cx="5334000" cy="6053802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762000"/>
                <a:ext cx="5257800" cy="6053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371600" y="4572000"/>
                <a:ext cx="190500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352800" y="4697125"/>
              <a:ext cx="3581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Density of Livestock </a:t>
              </a:r>
            </a:p>
            <a:p>
              <a:r>
                <a:rPr lang="en-US" b="1" dirty="0" smtClean="0"/>
                <a:t>and Fertilizer N Inputs </a:t>
              </a:r>
            </a:p>
            <a:p>
              <a:r>
                <a:rPr lang="en-US" sz="1600" i="1" dirty="0" smtClean="0"/>
                <a:t>(kg N yr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/ km</a:t>
              </a:r>
              <a:r>
                <a:rPr lang="en-US" sz="1600" i="1" baseline="30000" dirty="0" smtClean="0"/>
                <a:t>2</a:t>
              </a:r>
              <a:r>
                <a:rPr lang="en-US" sz="1600" i="1" dirty="0" smtClean="0"/>
                <a:t>) </a:t>
              </a:r>
              <a:endParaRPr lang="en-US" sz="16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52401" y="3733800"/>
                <a:ext cx="4619625" cy="647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𝐷𝑒𝑛𝑠𝑖𝑡𝑦</m:t>
                      </m:r>
                      <m:r>
                        <a:rPr lang="en-US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𝑖𝑛𝑝𝑢𝑡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𝑓𝑜𝑟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𝐶𝑜𝑢𝑛𝑡𝑦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𝐴𝑟𝑒𝑎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𝑜𝑓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𝐶𝑜𝑢𝑛𝑡𝑦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𝑘𝑔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𝑘𝑚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1" y="3733800"/>
                <a:ext cx="4619625" cy="647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Measured as Export?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Helper 2011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447800"/>
            <a:ext cx="55816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5791200" y="4724400"/>
            <a:ext cx="228600" cy="2286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99420"/>
              </p:ext>
            </p:extLst>
          </p:nvPr>
        </p:nvGraphicFramePr>
        <p:xfrm>
          <a:off x="533400" y="1471612"/>
          <a:ext cx="8153400" cy="500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5468-60A3-48C6-A2D4-4402AC328C08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LEAD Group Presentation 11/11/2011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32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(McClelland Data)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Regional Nitrogen (N)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990600" y="1646238"/>
            <a:ext cx="3931920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Agriculture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5308600"/>
            <a:ext cx="4040188" cy="1330325"/>
          </a:xfrm>
        </p:spPr>
        <p:txBody>
          <a:bodyPr/>
          <a:lstStyle/>
          <a:p>
            <a:pPr lvl="1"/>
            <a:r>
              <a:rPr lang="en-US" dirty="0" smtClean="0"/>
              <a:t>Forest leeching </a:t>
            </a:r>
          </a:p>
          <a:p>
            <a:pPr lvl="1"/>
            <a:r>
              <a:rPr lang="en-US" dirty="0" smtClean="0"/>
              <a:t>Animal decomposition</a:t>
            </a:r>
          </a:p>
          <a:p>
            <a:pPr lvl="1"/>
            <a:r>
              <a:rPr lang="en-US" dirty="0" smtClean="0"/>
              <a:t>Lightning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600200"/>
            <a:ext cx="4041775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Atmospheric Deposition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280" y="2362200"/>
            <a:ext cx="3931920" cy="3951288"/>
          </a:xfrm>
        </p:spPr>
        <p:txBody>
          <a:bodyPr/>
          <a:lstStyle/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y</a:t>
            </a:r>
            <a:endParaRPr lang="en-US" baseline="-25000" dirty="0"/>
          </a:p>
          <a:p>
            <a:pPr lvl="1"/>
            <a:r>
              <a:rPr lang="en-US" dirty="0"/>
              <a:t>NO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NO</a:t>
            </a:r>
            <a:r>
              <a:rPr lang="en-US" baseline="-25000" dirty="0"/>
              <a:t>4</a:t>
            </a:r>
          </a:p>
          <a:p>
            <a:pPr lvl="1"/>
            <a:r>
              <a:rPr lang="en-US" dirty="0"/>
              <a:t>NH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Inorganic N deposition</a:t>
            </a: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0812" y="46942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Natural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6200" y="2286000"/>
            <a:ext cx="4040188" cy="1330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Fertilizer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Livestock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Fixation in crop &amp; pasture lands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951412" y="46482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Human Waste</a:t>
            </a:r>
            <a:endParaRPr lang="en-US" sz="2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875212" y="5311498"/>
            <a:ext cx="4040188" cy="133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Excretion/sewage water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Landfill leeching</a:t>
            </a:r>
          </a:p>
        </p:txBody>
      </p:sp>
      <p:sp>
        <p:nvSpPr>
          <p:cNvPr id="13" name="Oval 12"/>
          <p:cNvSpPr/>
          <p:nvPr/>
        </p:nvSpPr>
        <p:spPr>
          <a:xfrm>
            <a:off x="19050" y="1600200"/>
            <a:ext cx="2151856" cy="6858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Fertilizer Nitrogen Data Layer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6612" y="1703734"/>
            <a:ext cx="9124108" cy="4392266"/>
            <a:chOff x="533400" y="3352800"/>
            <a:chExt cx="7998288" cy="31623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2" t="14615" r="41154" b="35812"/>
            <a:stretch/>
          </p:blipFill>
          <p:spPr bwMode="auto">
            <a:xfrm>
              <a:off x="533400" y="3352800"/>
              <a:ext cx="4667119" cy="316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42" t="10000" r="12500" b="13162"/>
            <a:stretch/>
          </p:blipFill>
          <p:spPr bwMode="auto">
            <a:xfrm>
              <a:off x="5715000" y="3880859"/>
              <a:ext cx="2816688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1981200" y="4876800"/>
              <a:ext cx="1066800" cy="152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848600" y="4724400"/>
              <a:ext cx="228600" cy="24230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Arrow Connector 15"/>
            <p:cNvCxnSpPr>
              <a:endCxn id="15" idx="2"/>
            </p:cNvCxnSpPr>
            <p:nvPr/>
          </p:nvCxnSpPr>
          <p:spPr>
            <a:xfrm flipV="1">
              <a:off x="2971800" y="4845555"/>
              <a:ext cx="4876800" cy="41224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47800" y="553784"/>
            <a:ext cx="5620513" cy="6151816"/>
            <a:chOff x="1447800" y="553784"/>
            <a:chExt cx="5620513" cy="615181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6" b="5714"/>
            <a:stretch/>
          </p:blipFill>
          <p:spPr bwMode="auto">
            <a:xfrm>
              <a:off x="1995489" y="553784"/>
              <a:ext cx="5072824" cy="6151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38400" y="4495800"/>
              <a:ext cx="2286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05200" y="441960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4718447"/>
              <a:ext cx="3581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Fertilizer Input at county level </a:t>
              </a:r>
            </a:p>
            <a:p>
              <a:r>
                <a:rPr lang="en-US" sz="1600" i="1" dirty="0" smtClean="0"/>
                <a:t>(kg N county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 year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) </a:t>
              </a:r>
              <a:endParaRPr lang="en-US" sz="1600" i="1" dirty="0"/>
            </a:p>
          </p:txBody>
        </p:sp>
      </p:grp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"/>
          <a:stretch/>
        </p:blipFill>
        <p:spPr bwMode="auto">
          <a:xfrm>
            <a:off x="4000500" y="685800"/>
            <a:ext cx="5067300" cy="60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4572000"/>
            <a:ext cx="2286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48006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4642247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Livestock Input at county level </a:t>
            </a:r>
          </a:p>
          <a:p>
            <a:r>
              <a:rPr lang="en-US" sz="1600" i="1" dirty="0" smtClean="0"/>
              <a:t>(kg N county</a:t>
            </a:r>
            <a:r>
              <a:rPr lang="en-US" sz="1600" i="1" baseline="30000" dirty="0" smtClean="0"/>
              <a:t>-1</a:t>
            </a:r>
            <a:r>
              <a:rPr lang="en-US" sz="1600" i="1" dirty="0" smtClean="0"/>
              <a:t> year</a:t>
            </a:r>
            <a:r>
              <a:rPr lang="en-US" sz="1600" i="1" baseline="30000" dirty="0" smtClean="0"/>
              <a:t>-1</a:t>
            </a:r>
            <a:r>
              <a:rPr lang="en-US" sz="1600" i="1" dirty="0" smtClean="0"/>
              <a:t>) </a:t>
            </a:r>
            <a:endParaRPr lang="en-US" sz="1600" i="1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31782"/>
              </p:ext>
            </p:extLst>
          </p:nvPr>
        </p:nvGraphicFramePr>
        <p:xfrm>
          <a:off x="228600" y="1752600"/>
          <a:ext cx="4038600" cy="480449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041988"/>
                <a:gridCol w="1996612"/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Animal</a:t>
                      </a:r>
                      <a:r>
                        <a:rPr lang="en-US" sz="1600" baseline="0" dirty="0" smtClean="0">
                          <a:effectLst/>
                        </a:rPr>
                        <a:t> (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based on Census of Agriculture 2007)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 excretion rates in waste </a:t>
                      </a:r>
                      <a:r>
                        <a:rPr lang="en-US" sz="1600" dirty="0" smtClean="0">
                          <a:effectLst/>
                        </a:rPr>
                        <a:t>production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 N animal</a:t>
                      </a:r>
                      <a:r>
                        <a:rPr lang="en-US" sz="18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8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08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Beef Cattle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58.51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600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Dairy Cattle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121.00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600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Pigs &amp; Hogs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5.84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08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Sheep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08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Goats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08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Horses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68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Chickens (broilers-layers)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0.07-0.55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08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Turkeys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Livestock N</a:t>
            </a:r>
          </a:p>
          <a:p>
            <a:r>
              <a:rPr lang="en-US" dirty="0" smtClean="0"/>
              <a:t>Data Layer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609600" y="28645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 394 GIS WR 2011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3581400" y="2864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7772400" y="28645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035468-60A3-48C6-A2D4-4402AC328C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81300" y="2590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(Boyer et al. 2002)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Fixation in Pastures and Cropland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7353" b="8357"/>
          <a:stretch/>
        </p:blipFill>
        <p:spPr bwMode="auto">
          <a:xfrm>
            <a:off x="4530634" y="1600200"/>
            <a:ext cx="4613366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2215" r="3179" b="2376"/>
          <a:stretch/>
        </p:blipFill>
        <p:spPr bwMode="auto">
          <a:xfrm>
            <a:off x="914400" y="1524000"/>
            <a:ext cx="358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10501" r="15368" b="11242"/>
          <a:stretch/>
        </p:blipFill>
        <p:spPr bwMode="auto">
          <a:xfrm>
            <a:off x="0" y="4276725"/>
            <a:ext cx="2437439" cy="235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USDA Cropland Data Layer Project (2008)</a:t>
            </a:r>
            <a:endParaRPr lang="en-US" sz="1400" dirty="0"/>
          </a:p>
        </p:txBody>
      </p:sp>
      <p:sp>
        <p:nvSpPr>
          <p:cNvPr id="8" name="Curved Left Arrow 7"/>
          <p:cNvSpPr/>
          <p:nvPr/>
        </p:nvSpPr>
        <p:spPr>
          <a:xfrm rot="2570392">
            <a:off x="2969180" y="4051891"/>
            <a:ext cx="609600" cy="1861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5992" y="526673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Certain crops and plants “fix” their own Nitrogen – result is additional inputs of N from specific plants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7439" y="5589895"/>
            <a:ext cx="232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CLD, area of these lands are assessed and quantified for N input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 </a:t>
            </a:r>
            <a:br>
              <a:rPr lang="en-US" dirty="0" smtClean="0"/>
            </a:br>
            <a:r>
              <a:rPr lang="en-US" dirty="0" smtClean="0"/>
              <a:t>Estimates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3124200" cy="4876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Test region:</a:t>
            </a:r>
          </a:p>
          <a:p>
            <a:pPr lvl="1"/>
            <a:r>
              <a:rPr lang="en-US" dirty="0" smtClean="0"/>
              <a:t>San Antonio</a:t>
            </a:r>
          </a:p>
          <a:p>
            <a:pPr lvl="1"/>
            <a:r>
              <a:rPr lang="en-US" dirty="0" smtClean="0"/>
              <a:t>Guadalupe 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Two Methods</a:t>
            </a:r>
          </a:p>
          <a:p>
            <a:pPr lvl="1"/>
            <a:r>
              <a:rPr lang="en-US" dirty="0" smtClean="0"/>
              <a:t>RAPID </a:t>
            </a:r>
          </a:p>
          <a:p>
            <a:pPr lvl="2"/>
            <a:r>
              <a:rPr lang="en-US" dirty="0" smtClean="0"/>
              <a:t>(David et al. 2011)</a:t>
            </a:r>
          </a:p>
          <a:p>
            <a:pPr lvl="1"/>
            <a:r>
              <a:rPr lang="en-US" dirty="0" smtClean="0"/>
              <a:t>Processing with Schematic Network</a:t>
            </a:r>
          </a:p>
          <a:p>
            <a:pPr lvl="2"/>
            <a:r>
              <a:rPr lang="en-US" dirty="0" smtClean="0"/>
              <a:t>(Johnson 2009)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t="4105" r="14442" b="3358"/>
          <a:stretch/>
        </p:blipFill>
        <p:spPr bwMode="auto">
          <a:xfrm>
            <a:off x="3886200" y="685800"/>
            <a:ext cx="49720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3"/>
          <a:stretch/>
        </p:blipFill>
        <p:spPr bwMode="auto">
          <a:xfrm>
            <a:off x="3581400" y="761999"/>
            <a:ext cx="5412452" cy="479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0"/>
          <a:stretch/>
        </p:blipFill>
        <p:spPr bwMode="auto">
          <a:xfrm>
            <a:off x="457199" y="1432700"/>
            <a:ext cx="6617533" cy="468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8" b="2223"/>
          <a:stretch/>
        </p:blipFill>
        <p:spPr bwMode="auto">
          <a:xfrm>
            <a:off x="438149" y="1413650"/>
            <a:ext cx="7067550" cy="525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49984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Raw NHDPlus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NHDplus has many catchments </a:t>
            </a:r>
          </a:p>
          <a:p>
            <a:r>
              <a:rPr lang="en-US" dirty="0" smtClean="0"/>
              <a:t>     and rivers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4198" y="499845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Ahmad Tavakoly developed a way to downscale these catchments and rivers using the  thinner code attribute provided in NHDplus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Thinnercode = 1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19600" y="609600"/>
            <a:ext cx="4495799" cy="5181600"/>
            <a:chOff x="3988498" y="609600"/>
            <a:chExt cx="4926902" cy="56578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609600"/>
              <a:ext cx="4743450" cy="565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95750" y="4343400"/>
              <a:ext cx="1714500" cy="751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88498" y="4221511"/>
              <a:ext cx="2171179" cy="87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Livestock and </a:t>
              </a:r>
            </a:p>
            <a:p>
              <a:r>
                <a:rPr lang="en-US" sz="1600" b="1" dirty="0" smtClean="0"/>
                <a:t>Fertilizer Inputs </a:t>
              </a:r>
            </a:p>
            <a:p>
              <a:r>
                <a:rPr lang="en-US" sz="1400" i="1" dirty="0" smtClean="0"/>
                <a:t>(kg N km</a:t>
              </a:r>
              <a:r>
                <a:rPr lang="en-US" sz="1400" i="1" baseline="30000" dirty="0" smtClean="0"/>
                <a:t>-1</a:t>
              </a:r>
              <a:r>
                <a:rPr lang="en-US" sz="1400" i="1" dirty="0" smtClean="0"/>
                <a:t> year</a:t>
              </a:r>
              <a:r>
                <a:rPr lang="en-US" sz="1400" i="1" baseline="30000" dirty="0" smtClean="0"/>
                <a:t>-1</a:t>
              </a:r>
              <a:r>
                <a:rPr lang="en-US" sz="1400" i="1" dirty="0" smtClean="0"/>
                <a:t>) </a:t>
              </a:r>
              <a:endParaRPr lang="en-US" sz="1400" i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9906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County to Catchment Level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41390" y="1011432"/>
            <a:ext cx="4919426" cy="5520402"/>
            <a:chOff x="3352800" y="880398"/>
            <a:chExt cx="5638800" cy="6053802"/>
          </a:xfrm>
        </p:grpSpPr>
        <p:grpSp>
          <p:nvGrpSpPr>
            <p:cNvPr id="13" name="Group 12"/>
            <p:cNvGrpSpPr/>
            <p:nvPr/>
          </p:nvGrpSpPr>
          <p:grpSpPr>
            <a:xfrm>
              <a:off x="3657600" y="880398"/>
              <a:ext cx="5334000" cy="6053802"/>
              <a:chOff x="1371600" y="762000"/>
              <a:chExt cx="5334000" cy="6053802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762000"/>
                <a:ext cx="5257800" cy="6053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371600" y="4572000"/>
                <a:ext cx="190500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352800" y="4697125"/>
              <a:ext cx="3581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Density of Livestock </a:t>
              </a:r>
            </a:p>
            <a:p>
              <a:r>
                <a:rPr lang="en-US" b="1" dirty="0" smtClean="0"/>
                <a:t>and Fertilizer N Inputs </a:t>
              </a:r>
            </a:p>
            <a:p>
              <a:r>
                <a:rPr lang="en-US" sz="1600" i="1" dirty="0" smtClean="0"/>
                <a:t>(kg N yr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/ km</a:t>
              </a:r>
              <a:r>
                <a:rPr lang="en-US" sz="1600" i="1" baseline="30000" dirty="0" smtClean="0"/>
                <a:t>2</a:t>
              </a:r>
              <a:r>
                <a:rPr lang="en-US" sz="1600" i="1" dirty="0" smtClean="0"/>
                <a:t>) </a:t>
              </a:r>
              <a:endParaRPr lang="en-US" sz="1600" i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68" y="5794899"/>
            <a:ext cx="4469371" cy="73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/>
              <a:t>CE 394 GIS WR 2011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dirty="0" smtClean="0"/>
              <a:t>Lisa Helper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D8035468-60A3-48C6-A2D4-4402AC328C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2798</TotalTime>
  <Words>1009</Words>
  <Application>Microsoft Office PowerPoint</Application>
  <PresentationFormat>On-screen Show (4:3)</PresentationFormat>
  <Paragraphs>234</Paragraphs>
  <Slides>23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PowerPoint Presentation</vt:lpstr>
      <vt:lpstr>Motivation/Introduction Quickly </vt:lpstr>
      <vt:lpstr>Regional Nitrogen (N) Sources</vt:lpstr>
      <vt:lpstr>Creating Fertilizer Nitrogen Data Layer</vt:lpstr>
      <vt:lpstr>PowerPoint Presentation</vt:lpstr>
      <vt:lpstr>Fixation in Pastures and Cropland</vt:lpstr>
      <vt:lpstr>Export  Estimates</vt:lpstr>
      <vt:lpstr>PowerPoint Presentation</vt:lpstr>
      <vt:lpstr>County to Catchment Level</vt:lpstr>
      <vt:lpstr>Density to Catchment Level</vt:lpstr>
      <vt:lpstr>Result: Inputs at Catchment Level</vt:lpstr>
      <vt:lpstr>Modeling Nutrients</vt:lpstr>
      <vt:lpstr>Land Use vs. Inputs</vt:lpstr>
      <vt:lpstr>How Much is Input from Agriculture for Both Basins?</vt:lpstr>
      <vt:lpstr>N Input Estimates vs. Measured Output</vt:lpstr>
      <vt:lpstr>Summary</vt:lpstr>
      <vt:lpstr>References  </vt:lpstr>
      <vt:lpstr>Thank you Questions?   </vt:lpstr>
      <vt:lpstr>Flow vs. Output</vt:lpstr>
      <vt:lpstr>PowerPoint Presentation</vt:lpstr>
      <vt:lpstr>PowerPoint Presentation</vt:lpstr>
      <vt:lpstr>Getting the Nutrients to Catchment Level</vt:lpstr>
      <vt:lpstr>What is Measured as Export?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Helper, Lisa C</dc:creator>
  <cp:lastModifiedBy>maidment</cp:lastModifiedBy>
  <cp:revision>68</cp:revision>
  <dcterms:created xsi:type="dcterms:W3CDTF">2011-11-04T21:29:43Z</dcterms:created>
  <dcterms:modified xsi:type="dcterms:W3CDTF">2011-11-15T17:36:45Z</dcterms:modified>
</cp:coreProperties>
</file>