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1" r:id="rId6"/>
    <p:sldId id="271" r:id="rId7"/>
    <p:sldId id="270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5592-A767-464A-8311-A43B07C380A7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35E2-27C6-47BA-B4A7-D9605580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Colorado River Water Resources Vulnerability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 for Hill Country Conservancy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Daniel Zavala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Araiza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530" name="Picture 2" descr="http://upload.wikimedia.org/wikipedia/commons/thumb/c/ce/Texas_Hill_Country_187N-2.JPG/300px-Texas_Hill_Country_187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84644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cache2.artprintimages.com/p/LRG/27/2745/TZDTD00Z/art-print/dee-ann-pederson-bluebonnets-hill-country-texas-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88786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images.fineartamerica.com/images-medium/texas-hill-country-rebecca-suzan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648200"/>
            <a:ext cx="1934699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cc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590800"/>
            <a:ext cx="1371599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Survey Geographic Database (SSURGO)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363109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Soil Datasets -</a:t>
              </a:r>
            </a:p>
          </p:txBody>
        </p:sp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52" y="2292624"/>
            <a:ext cx="4833941" cy="36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1" y="6284844"/>
            <a:ext cx="434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Soil Survey Geographic Data Base Data Use Information, USDA, 1995,pp.110 </a:t>
            </a:r>
            <a:endParaRPr lang="en-US" sz="14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7044" y="2554356"/>
            <a:ext cx="42119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91200" y="5638800"/>
            <a:ext cx="282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Soil Data Viewer for </a:t>
            </a:r>
            <a:r>
              <a:rPr lang="en-US" dirty="0" err="1" smtClean="0">
                <a:solidFill>
                  <a:srgbClr val="C00000"/>
                </a:solidFill>
              </a:rPr>
              <a:t>ArcMap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200" y="762000"/>
            <a:ext cx="3886200" cy="3352800"/>
            <a:chOff x="457200" y="1219200"/>
            <a:chExt cx="4275803" cy="3733800"/>
          </a:xfrm>
        </p:grpSpPr>
        <p:pic>
          <p:nvPicPr>
            <p:cNvPr id="12" name="Picture 11" descr="2thick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219200"/>
              <a:ext cx="4275803" cy="3733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14400" y="1981200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Soil Thickness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17772" y="722244"/>
            <a:ext cx="3886200" cy="3355848"/>
            <a:chOff x="4572000" y="1295400"/>
            <a:chExt cx="4341249" cy="3790950"/>
          </a:xfrm>
        </p:grpSpPr>
        <p:pic>
          <p:nvPicPr>
            <p:cNvPr id="15" name="Picture 14" descr="2ksa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295400"/>
              <a:ext cx="4341249" cy="37909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38800" y="1905000"/>
              <a:ext cx="634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KSAT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1782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Layers -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3216" y="3812897"/>
            <a:ext cx="3733800" cy="2809875"/>
            <a:chOff x="563216" y="3812897"/>
            <a:chExt cx="3733800" cy="2809875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3216" y="3812897"/>
              <a:ext cx="3733800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85800" y="4240355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Slope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05375" y="3810000"/>
            <a:ext cx="3705225" cy="2781300"/>
            <a:chOff x="4905375" y="3810000"/>
            <a:chExt cx="3705225" cy="27813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05375" y="3810000"/>
              <a:ext cx="3705225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5029200" y="4114800"/>
              <a:ext cx="119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Vegetation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363109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Results -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652" y="1103244"/>
            <a:ext cx="5181600" cy="38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438" y="4045224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363109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Results -</a:t>
              </a:r>
            </a:p>
          </p:txBody>
        </p:sp>
      </p:grp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279028"/>
            <a:ext cx="5751444" cy="45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2286000" y="40386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7200" y="5410200"/>
            <a:ext cx="3276600" cy="1143000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4648200"/>
            <a:ext cx="223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Edwards Aquifer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447800"/>
            <a:ext cx="3505200" cy="26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295400"/>
            <a:ext cx="258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3429000" y="16764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64940" y="1752600"/>
            <a:ext cx="210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Hickory </a:t>
            </a:r>
            <a:r>
              <a:rPr lang="en-US" sz="2400" dirty="0" smtClean="0"/>
              <a:t>Aquifer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Add Cave Density as parameter.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Compare groundwater to surface water vulnerability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Sensibility analysis for relative importance of parameters in weighted sum.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363109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Further work 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Vulnerability mapping as a valuable tool.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Couple their use with other methods (risk mapping).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Importance of parameters selected and their weight.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363109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Conclusions 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4252" y="1792356"/>
            <a:ext cx="381000" cy="381000"/>
            <a:chOff x="6248400" y="1613452"/>
            <a:chExt cx="381000" cy="381000"/>
          </a:xfrm>
        </p:grpSpPr>
        <p:sp>
          <p:nvSpPr>
            <p:cNvPr id="11" name="Oval 10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4252" y="2845904"/>
            <a:ext cx="381000" cy="381000"/>
            <a:chOff x="6248400" y="1613452"/>
            <a:chExt cx="381000" cy="381000"/>
          </a:xfrm>
        </p:grpSpPr>
        <p:sp>
          <p:nvSpPr>
            <p:cNvPr id="14" name="Oval 13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4252" y="4601816"/>
            <a:ext cx="381000" cy="381000"/>
            <a:chOff x="6248400" y="1613452"/>
            <a:chExt cx="381000" cy="381000"/>
          </a:xfrm>
        </p:grpSpPr>
        <p:sp>
          <p:nvSpPr>
            <p:cNvPr id="17" name="Oval 16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Hill Country Conservancy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Defining vulnerability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Mapping vulnerability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231916" y="-26504"/>
              <a:ext cx="363109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Outline -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252" y="1792356"/>
            <a:ext cx="381000" cy="381000"/>
            <a:chOff x="6248400" y="1613452"/>
            <a:chExt cx="381000" cy="381000"/>
          </a:xfrm>
        </p:grpSpPr>
        <p:sp>
          <p:nvSpPr>
            <p:cNvPr id="10" name="Oval 9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0940" y="2537792"/>
            <a:ext cx="381000" cy="381000"/>
            <a:chOff x="6248400" y="1613452"/>
            <a:chExt cx="381000" cy="381000"/>
          </a:xfrm>
        </p:grpSpPr>
        <p:sp>
          <p:nvSpPr>
            <p:cNvPr id="14" name="Oval 13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4252" y="3276600"/>
            <a:ext cx="381000" cy="381000"/>
            <a:chOff x="6248400" y="1613452"/>
            <a:chExt cx="381000" cy="381000"/>
          </a:xfrm>
        </p:grpSpPr>
        <p:sp>
          <p:nvSpPr>
            <p:cNvPr id="17" name="Oval 16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4038600"/>
            <a:ext cx="381000" cy="381000"/>
            <a:chOff x="6248400" y="1613452"/>
            <a:chExt cx="381000" cy="381000"/>
          </a:xfrm>
        </p:grpSpPr>
        <p:sp>
          <p:nvSpPr>
            <p:cNvPr id="20" name="Oval 19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4734340"/>
            <a:ext cx="381000" cy="381000"/>
            <a:chOff x="6248400" y="1613452"/>
            <a:chExt cx="381000" cy="381000"/>
          </a:xfrm>
        </p:grpSpPr>
        <p:sp>
          <p:nvSpPr>
            <p:cNvPr id="23" name="Oval 22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5486400"/>
            <a:ext cx="381000" cy="381000"/>
            <a:chOff x="6248400" y="1613452"/>
            <a:chExt cx="381000" cy="381000"/>
          </a:xfrm>
        </p:grpSpPr>
        <p:sp>
          <p:nvSpPr>
            <p:cNvPr id="26" name="Oval 25"/>
            <p:cNvSpPr/>
            <p:nvPr/>
          </p:nvSpPr>
          <p:spPr>
            <a:xfrm>
              <a:off x="6248400" y="1613452"/>
              <a:ext cx="381000" cy="381000"/>
            </a:xfrm>
            <a:prstGeom prst="ellipse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246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888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Land preservation agreements.</a:t>
            </a:r>
          </a:p>
          <a:p>
            <a:r>
              <a:rPr lang="en-US" sz="3000" dirty="0" smtClean="0"/>
              <a:t>Conserve a property in its natural state.</a:t>
            </a:r>
          </a:p>
          <a:p>
            <a:r>
              <a:rPr lang="en-US" sz="3000" dirty="0" smtClean="0"/>
              <a:t>Land conservation -&gt; </a:t>
            </a:r>
            <a:r>
              <a:rPr lang="en-US" sz="3000" dirty="0" smtClean="0">
                <a:solidFill>
                  <a:srgbClr val="C00000"/>
                </a:solidFill>
              </a:rPr>
              <a:t>impact on aquifer system.</a:t>
            </a:r>
            <a:endParaRPr lang="en-US" sz="30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1782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Hill</a:t>
              </a:r>
              <a:r>
                <a:rPr kumimoji="0" lang="en-US" sz="3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Country Conservancy</a:t>
              </a:r>
              <a:r>
                <a:rPr kumimoji="0" 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-</a:t>
              </a: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268" y="3363981"/>
            <a:ext cx="44767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tx_hc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0877" y="3124200"/>
            <a:ext cx="3839497" cy="3352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819400" y="3200400"/>
            <a:ext cx="2133600" cy="1828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71800" y="5867400"/>
            <a:ext cx="19812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33363"/>
            <a:ext cx="84010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0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/>
              <a:t>Development of a tool </a:t>
            </a:r>
            <a:r>
              <a:rPr lang="en-US" sz="3000" dirty="0" smtClean="0"/>
              <a:t>that </a:t>
            </a:r>
            <a:r>
              <a:rPr lang="en-US" sz="3000" dirty="0"/>
              <a:t>is useful in determining </a:t>
            </a:r>
            <a:r>
              <a:rPr lang="en-US" sz="3000" dirty="0" smtClean="0"/>
              <a:t>which </a:t>
            </a:r>
            <a:r>
              <a:rPr lang="en-US" sz="3000" dirty="0"/>
              <a:t>parts or parcels of land are more </a:t>
            </a:r>
            <a:r>
              <a:rPr lang="en-US" sz="3000" b="1" dirty="0">
                <a:solidFill>
                  <a:srgbClr val="C00000"/>
                </a:solidFill>
              </a:rPr>
              <a:t>valuable</a:t>
            </a:r>
            <a:r>
              <a:rPr lang="en-US" sz="3000" dirty="0"/>
              <a:t> in terms </a:t>
            </a:r>
            <a:r>
              <a:rPr lang="en-US" sz="3000" b="1" dirty="0" smtClean="0">
                <a:solidFill>
                  <a:srgbClr val="C00000"/>
                </a:solidFill>
              </a:rPr>
              <a:t>water resources vulnerability</a:t>
            </a:r>
            <a:r>
              <a:rPr lang="en-US" sz="3000" dirty="0" smtClean="0"/>
              <a:t> to </a:t>
            </a:r>
            <a:r>
              <a:rPr lang="en-US" sz="3000" dirty="0"/>
              <a:t>focus on </a:t>
            </a:r>
            <a:r>
              <a:rPr lang="en-US" sz="3000" dirty="0" smtClean="0"/>
              <a:t>their preservation. 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2544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Objective -</a:t>
              </a:r>
            </a:p>
          </p:txBody>
        </p:sp>
      </p:grp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588" y="2925836"/>
            <a:ext cx="7151204" cy="33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6480" y="6318207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Yildirim</a:t>
            </a:r>
            <a:r>
              <a:rPr lang="en-US" sz="1400" i="1" dirty="0" smtClean="0"/>
              <a:t>, M., and </a:t>
            </a:r>
            <a:r>
              <a:rPr lang="en-US" sz="1400" i="1" dirty="0" err="1" smtClean="0"/>
              <a:t>Topkaya</a:t>
            </a:r>
            <a:r>
              <a:rPr lang="en-US" sz="1400" i="1" dirty="0" smtClean="0"/>
              <a:t> B., (2007), Groundwater Protection: A Comparative Study of Four Vulnerability Mapping Methods. Clean 35 (6), 594 – 600.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Intrinsic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geological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hydro geological </a:t>
            </a:r>
            <a:r>
              <a:rPr lang="en-US" dirty="0" smtClean="0"/>
              <a:t>characteristics which determine </a:t>
            </a:r>
            <a:r>
              <a:rPr lang="en-US" b="1" dirty="0" smtClean="0">
                <a:solidFill>
                  <a:srgbClr val="C00000"/>
                </a:solidFill>
              </a:rPr>
              <a:t>sensibility</a:t>
            </a:r>
            <a:r>
              <a:rPr lang="en-US" dirty="0" smtClean="0"/>
              <a:t> of groundwater/surface water to </a:t>
            </a:r>
            <a:r>
              <a:rPr lang="en-US" b="1" dirty="0" smtClean="0">
                <a:solidFill>
                  <a:srgbClr val="C00000"/>
                </a:solidFill>
              </a:rPr>
              <a:t>contamination.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     </a:t>
            </a:r>
            <a:r>
              <a:rPr lang="en-US" b="1" dirty="0" smtClean="0"/>
              <a:t> intrinsic  vs. specific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2544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Defining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Vulnerability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-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5029200"/>
            <a:ext cx="32730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All kinds of pollutants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Vulnerability mapping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3632" y="4953000"/>
            <a:ext cx="358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Point sources (oil spills, leakage)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Risk mapping</a:t>
            </a:r>
            <a:endParaRPr lang="en-US" sz="2600" dirty="0"/>
          </a:p>
        </p:txBody>
      </p:sp>
      <p:cxnSp>
        <p:nvCxnSpPr>
          <p:cNvPr id="15" name="Elbow Connector 14"/>
          <p:cNvCxnSpPr>
            <a:endCxn id="10" idx="0"/>
          </p:cNvCxnSpPr>
          <p:nvPr/>
        </p:nvCxnSpPr>
        <p:spPr>
          <a:xfrm rot="5400000">
            <a:off x="1961269" y="4247269"/>
            <a:ext cx="990600" cy="573262"/>
          </a:xfrm>
          <a:prstGeom prst="bentConnector3">
            <a:avLst>
              <a:gd name="adj1" fmla="val 50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1" idx="0"/>
          </p:cNvCxnSpPr>
          <p:nvPr/>
        </p:nvCxnSpPr>
        <p:spPr>
          <a:xfrm rot="16200000" flipH="1">
            <a:off x="6335366" y="4104034"/>
            <a:ext cx="914400" cy="783532"/>
          </a:xfrm>
          <a:prstGeom prst="bentConnector3">
            <a:avLst>
              <a:gd name="adj1" fmla="val -362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2544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Mapping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Vulnerability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-</a:t>
              </a: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16" y="1326667"/>
            <a:ext cx="8871482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6480" y="626165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Yildirim</a:t>
            </a:r>
            <a:r>
              <a:rPr lang="en-US" sz="1400" i="1" dirty="0" smtClean="0"/>
              <a:t>, M., and </a:t>
            </a:r>
            <a:r>
              <a:rPr lang="en-US" sz="1400" i="1" dirty="0" err="1" smtClean="0"/>
              <a:t>Topkaya</a:t>
            </a:r>
            <a:r>
              <a:rPr lang="en-US" sz="1400" i="1" dirty="0" smtClean="0"/>
              <a:t> B., (2007), Groundwater Protection: A Comparative Study of Four Vulnerability Mapping Methods. Clean 35 (6), 594 – 600.</a:t>
            </a:r>
            <a:endParaRPr lang="en-US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3173896" y="1573696"/>
            <a:ext cx="1169504" cy="36841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1020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Selected Parameters -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135172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Soil thickness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1351720"/>
            <a:ext cx="153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Soil KSAT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170402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Slope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417040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Vegetation 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9050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much filtration?</a:t>
            </a:r>
          </a:p>
          <a:p>
            <a:r>
              <a:rPr lang="en-US" sz="2200" dirty="0" smtClean="0"/>
              <a:t>Amount of water that can be absorbed.</a:t>
            </a:r>
            <a:endParaRPr lang="en-US" sz="2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591340" y="1351720"/>
            <a:ext cx="997862" cy="2051685"/>
            <a:chOff x="3591340" y="1443335"/>
            <a:chExt cx="997862" cy="2051685"/>
          </a:xfrm>
        </p:grpSpPr>
        <p:grpSp>
          <p:nvGrpSpPr>
            <p:cNvPr id="25" name="Group 24"/>
            <p:cNvGrpSpPr/>
            <p:nvPr/>
          </p:nvGrpSpPr>
          <p:grpSpPr>
            <a:xfrm>
              <a:off x="3591340" y="1443335"/>
              <a:ext cx="404192" cy="2051685"/>
              <a:chOff x="3863008" y="1443335"/>
              <a:chExt cx="404192" cy="205168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3863008" y="1600200"/>
                <a:ext cx="0" cy="1676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3902998" y="1443335"/>
                <a:ext cx="364202" cy="2051685"/>
                <a:chOff x="3835556" y="1443335"/>
                <a:chExt cx="364202" cy="205168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3859696" y="2971800"/>
                  <a:ext cx="2952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835556" y="144333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/>
                    <a:t>+</a:t>
                  </a: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3925956" y="1547192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thin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0886" y="3059668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thick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00600" y="1905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easily water flows through the soil.</a:t>
            </a:r>
            <a:endParaRPr lang="en-US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660942" y="1351720"/>
            <a:ext cx="924842" cy="2051685"/>
            <a:chOff x="3591340" y="1443335"/>
            <a:chExt cx="924842" cy="2051685"/>
          </a:xfrm>
        </p:grpSpPr>
        <p:grpSp>
          <p:nvGrpSpPr>
            <p:cNvPr id="31" name="Group 24"/>
            <p:cNvGrpSpPr/>
            <p:nvPr/>
          </p:nvGrpSpPr>
          <p:grpSpPr>
            <a:xfrm>
              <a:off x="3591340" y="1443335"/>
              <a:ext cx="404192" cy="2051685"/>
              <a:chOff x="3863008" y="1443335"/>
              <a:chExt cx="404192" cy="2051685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3863008" y="1600200"/>
                <a:ext cx="0" cy="1676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5" name="Group 23"/>
              <p:cNvGrpSpPr/>
              <p:nvPr/>
            </p:nvGrpSpPr>
            <p:grpSpPr>
              <a:xfrm>
                <a:off x="3902998" y="1443335"/>
                <a:ext cx="364202" cy="2051685"/>
                <a:chOff x="3835556" y="1443335"/>
                <a:chExt cx="364202" cy="2051685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3859696" y="2971800"/>
                  <a:ext cx="2952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835556" y="144333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/>
                    <a:t>+</a:t>
                  </a: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3925956" y="1547192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50886" y="3059668"/>
              <a:ext cx="52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04800" y="4724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likely water is to runoff?</a:t>
            </a:r>
            <a:endParaRPr lang="en-US" sz="2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48000" y="4170402"/>
            <a:ext cx="1033590" cy="2051685"/>
            <a:chOff x="3591340" y="1443335"/>
            <a:chExt cx="1033590" cy="2051685"/>
          </a:xfrm>
        </p:grpSpPr>
        <p:grpSp>
          <p:nvGrpSpPr>
            <p:cNvPr id="40" name="Group 24"/>
            <p:cNvGrpSpPr/>
            <p:nvPr/>
          </p:nvGrpSpPr>
          <p:grpSpPr>
            <a:xfrm>
              <a:off x="3591340" y="1443335"/>
              <a:ext cx="404192" cy="2051685"/>
              <a:chOff x="3863008" y="1443335"/>
              <a:chExt cx="404192" cy="2051685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3863008" y="1600200"/>
                <a:ext cx="0" cy="1676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4" name="Group 23"/>
              <p:cNvGrpSpPr/>
              <p:nvPr/>
            </p:nvGrpSpPr>
            <p:grpSpPr>
              <a:xfrm>
                <a:off x="3902998" y="1443335"/>
                <a:ext cx="364202" cy="2051685"/>
                <a:chOff x="3835556" y="1443335"/>
                <a:chExt cx="364202" cy="2051685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859696" y="2971800"/>
                  <a:ext cx="2952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835556" y="144333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/>
                    <a:t>+</a:t>
                  </a: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3925956" y="1547192"/>
              <a:ext cx="698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steep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50886" y="3059668"/>
              <a:ext cx="493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flat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800600" y="4724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much water will be impeded by vegetative cover?</a:t>
            </a:r>
            <a:endParaRPr lang="en-US" sz="2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7660942" y="4170402"/>
            <a:ext cx="1410558" cy="2051685"/>
            <a:chOff x="3591340" y="1443335"/>
            <a:chExt cx="881599" cy="2051685"/>
          </a:xfrm>
        </p:grpSpPr>
        <p:grpSp>
          <p:nvGrpSpPr>
            <p:cNvPr id="49" name="Group 24"/>
            <p:cNvGrpSpPr/>
            <p:nvPr/>
          </p:nvGrpSpPr>
          <p:grpSpPr>
            <a:xfrm>
              <a:off x="3591340" y="1443335"/>
              <a:ext cx="404192" cy="2051685"/>
              <a:chOff x="3863008" y="1443335"/>
              <a:chExt cx="404192" cy="2051685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V="1">
                <a:off x="3863008" y="1600200"/>
                <a:ext cx="0" cy="1676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3" name="Group 23"/>
              <p:cNvGrpSpPr/>
              <p:nvPr/>
            </p:nvGrpSpPr>
            <p:grpSpPr>
              <a:xfrm>
                <a:off x="3902998" y="1443335"/>
                <a:ext cx="364202" cy="2051685"/>
                <a:chOff x="3835556" y="1443335"/>
                <a:chExt cx="364202" cy="2051685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3859696" y="2971800"/>
                  <a:ext cx="2952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-</a:t>
                  </a:r>
                  <a:endParaRPr lang="en-US" sz="2800" b="1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835556" y="144333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/>
                    <a:t>+</a:t>
                  </a:r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3664555" y="1966317"/>
              <a:ext cx="8083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*ranking based on amount of ground cover</a:t>
              </a:r>
              <a:endParaRPr lang="en-US" sz="16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504"/>
            <a:ext cx="9144000" cy="1143000"/>
            <a:chOff x="0" y="-26504"/>
            <a:chExt cx="91440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9144000" cy="1066800"/>
            </a:xfrm>
            <a:prstGeom prst="round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ttp://upload.wikimedia.org/wikipedia/commons/thumb/c/ce/Texas_Hill_Country_187N-2.JPG/300px-Texas_Hill_Country_187N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9224" y="165652"/>
              <a:ext cx="967408" cy="725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4" descr="http://cache2.artprintimages.com/p/LRG/27/2745/TZDTD00Z/art-print/dee-ann-pederson-bluebonnets-hill-country-texas-us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2165" y="152400"/>
              <a:ext cx="1000540" cy="75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 descr="http://images.fineartamerica.com/images-medium/texas-hill-country-rebecca-suzan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7137" y="152400"/>
              <a:ext cx="1018263" cy="76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231916" y="-26504"/>
              <a:ext cx="51782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- Creating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layers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-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576" y="1374916"/>
            <a:ext cx="130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thickness</a:t>
            </a:r>
          </a:p>
          <a:p>
            <a:endParaRPr lang="en-US" dirty="0" smtClean="0"/>
          </a:p>
          <a:p>
            <a:r>
              <a:rPr lang="en-US" dirty="0" smtClean="0"/>
              <a:t>Soil KSAT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332" y="393013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332" y="5555159"/>
            <a:ext cx="119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321184" y="1447800"/>
            <a:ext cx="964816" cy="5334000"/>
            <a:chOff x="1371600" y="1447800"/>
            <a:chExt cx="964816" cy="5334000"/>
          </a:xfrm>
        </p:grpSpPr>
        <p:grpSp>
          <p:nvGrpSpPr>
            <p:cNvPr id="20" name="Group 19"/>
            <p:cNvGrpSpPr/>
            <p:nvPr/>
          </p:nvGrpSpPr>
          <p:grpSpPr>
            <a:xfrm>
              <a:off x="1371600" y="1447800"/>
              <a:ext cx="964816" cy="990600"/>
              <a:chOff x="2133600" y="1447800"/>
              <a:chExt cx="964816" cy="990600"/>
            </a:xfrm>
          </p:grpSpPr>
          <p:sp>
            <p:nvSpPr>
              <p:cNvPr id="11" name="Can 10"/>
              <p:cNvSpPr/>
              <p:nvPr/>
            </p:nvSpPr>
            <p:spPr>
              <a:xfrm>
                <a:off x="2163420" y="1447800"/>
                <a:ext cx="914400" cy="990600"/>
              </a:xfrm>
              <a:prstGeom prst="can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3600" y="1825488"/>
                <a:ext cx="9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SSURGO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371600" y="3276600"/>
              <a:ext cx="914400" cy="1329154"/>
              <a:chOff x="1676400" y="3276600"/>
              <a:chExt cx="914400" cy="132915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76400" y="3276600"/>
                <a:ext cx="914400" cy="990600"/>
                <a:chOff x="2133600" y="3276600"/>
                <a:chExt cx="914400" cy="990600"/>
              </a:xfrm>
            </p:grpSpPr>
            <p:sp>
              <p:nvSpPr>
                <p:cNvPr id="12" name="Can 11"/>
                <p:cNvSpPr/>
                <p:nvPr/>
              </p:nvSpPr>
              <p:spPr>
                <a:xfrm>
                  <a:off x="2133600" y="3276600"/>
                  <a:ext cx="914400" cy="990600"/>
                </a:xfrm>
                <a:prstGeom prst="can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182234" y="3594652"/>
                  <a:ext cx="8306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NED</a:t>
                  </a:r>
                </a:p>
                <a:p>
                  <a:pPr algn="ctr"/>
                  <a:r>
                    <a:rPr lang="en-US" dirty="0" smtClean="0"/>
                    <a:t>(USGS)</a:t>
                  </a:r>
                  <a:endParaRPr lang="en-US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676400" y="4267200"/>
                <a:ext cx="772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C000"/>
                    </a:solidFill>
                  </a:rPr>
                  <a:t>*raster</a:t>
                </a:r>
                <a:endParaRPr lang="en-US" sz="16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371600" y="5410200"/>
              <a:ext cx="914400" cy="1371600"/>
              <a:chOff x="2057400" y="5410200"/>
              <a:chExt cx="914400" cy="13716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057400" y="5410200"/>
                <a:ext cx="914400" cy="990600"/>
                <a:chOff x="2163420" y="5410200"/>
                <a:chExt cx="914400" cy="990600"/>
              </a:xfrm>
            </p:grpSpPr>
            <p:sp>
              <p:nvSpPr>
                <p:cNvPr id="13" name="Can 12"/>
                <p:cNvSpPr/>
                <p:nvPr/>
              </p:nvSpPr>
              <p:spPr>
                <a:xfrm>
                  <a:off x="2163420" y="5410200"/>
                  <a:ext cx="914400" cy="990600"/>
                </a:xfrm>
                <a:prstGeom prst="can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216520" y="5715000"/>
                  <a:ext cx="8461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NLC</a:t>
                  </a:r>
                </a:p>
                <a:p>
                  <a:pPr algn="ctr"/>
                  <a:r>
                    <a:rPr lang="en-US" dirty="0" smtClean="0"/>
                    <a:t>(USGS)</a:t>
                  </a:r>
                  <a:endParaRPr lang="en-US" dirty="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2123337" y="6443246"/>
                <a:ext cx="772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C000"/>
                    </a:solidFill>
                  </a:rPr>
                  <a:t>*raster</a:t>
                </a:r>
                <a:endParaRPr lang="en-US" sz="1600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736037" y="3390900"/>
            <a:ext cx="1607363" cy="1447800"/>
            <a:chOff x="3962400" y="3124200"/>
            <a:chExt cx="1607363" cy="1447800"/>
          </a:xfrm>
        </p:grpSpPr>
        <p:sp>
          <p:nvSpPr>
            <p:cNvPr id="25" name="TextBox 24"/>
            <p:cNvSpPr txBox="1"/>
            <p:nvPr/>
          </p:nvSpPr>
          <p:spPr>
            <a:xfrm>
              <a:off x="3962400" y="3124200"/>
              <a:ext cx="160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HCC study area</a:t>
              </a:r>
              <a:endParaRPr lang="en-US" dirty="0"/>
            </a:p>
          </p:txBody>
        </p:sp>
        <p:pic>
          <p:nvPicPr>
            <p:cNvPr id="26" name="Picture 25" descr="mpd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0" y="3505200"/>
              <a:ext cx="1221658" cy="1066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28" name="TextBox 27"/>
          <p:cNvSpPr txBox="1"/>
          <p:nvPr/>
        </p:nvSpPr>
        <p:spPr>
          <a:xfrm>
            <a:off x="4472608" y="4049402"/>
            <a:ext cx="99001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Reclassify</a:t>
            </a: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470613" y="3412123"/>
            <a:ext cx="1650195" cy="1405354"/>
            <a:chOff x="6549383" y="2487637"/>
            <a:chExt cx="2147432" cy="1630211"/>
          </a:xfrm>
        </p:grpSpPr>
        <p:sp>
          <p:nvSpPr>
            <p:cNvPr id="30" name="TextBox 29"/>
            <p:cNvSpPr txBox="1"/>
            <p:nvPr/>
          </p:nvSpPr>
          <p:spPr>
            <a:xfrm>
              <a:off x="6549383" y="2487637"/>
              <a:ext cx="2147432" cy="392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Vulnerability map</a:t>
              </a:r>
              <a:endParaRPr lang="en-US" sz="1600" dirty="0"/>
            </a:p>
          </p:txBody>
        </p:sp>
        <p:pic>
          <p:nvPicPr>
            <p:cNvPr id="35" name="Picture 34" descr="vul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2743200"/>
              <a:ext cx="1574194" cy="13746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5708376" y="2145268"/>
            <a:ext cx="1538947" cy="3493532"/>
            <a:chOff x="5623853" y="1688068"/>
            <a:chExt cx="1538947" cy="3493532"/>
          </a:xfrm>
        </p:grpSpPr>
        <p:pic>
          <p:nvPicPr>
            <p:cNvPr id="32" name="Picture 31" descr="slope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4942" y="4114800"/>
              <a:ext cx="1221658" cy="1066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4" name="Picture 33" descr="veg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4941" y="3352800"/>
              <a:ext cx="1221659" cy="1066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5623853" y="1688068"/>
              <a:ext cx="1538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Weighted sum</a:t>
              </a:r>
              <a:endParaRPr lang="en-US" dirty="0"/>
            </a:p>
          </p:txBody>
        </p:sp>
        <p:pic>
          <p:nvPicPr>
            <p:cNvPr id="33" name="Picture 32" descr="thick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7400" y="2735687"/>
              <a:ext cx="1143000" cy="9981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1" name="Picture 30" descr="ksat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1200" y="2116428"/>
              <a:ext cx="1066800" cy="9315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cxnSp>
        <p:nvCxnSpPr>
          <p:cNvPr id="42" name="Straight Arrow Connector 41"/>
          <p:cNvCxnSpPr/>
          <p:nvPr/>
        </p:nvCxnSpPr>
        <p:spPr>
          <a:xfrm>
            <a:off x="2514600" y="4038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H="1">
            <a:off x="2438400" y="2057400"/>
            <a:ext cx="1295400" cy="1143000"/>
          </a:xfrm>
          <a:prstGeom prst="bentConnector3">
            <a:avLst>
              <a:gd name="adj1" fmla="val -115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5400000" flipH="1" flipV="1">
            <a:off x="2667000" y="4953000"/>
            <a:ext cx="914400" cy="914400"/>
          </a:xfrm>
          <a:prstGeom prst="bentConnector3">
            <a:avLst>
              <a:gd name="adj1" fmla="val -217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191000" y="4267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536096" y="4191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315200" y="4191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385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Colorado River Water Resources Vulnerability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River Water Resources Vulnerability</dc:title>
  <dc:creator>Daniel Z</dc:creator>
  <cp:lastModifiedBy>Daniel Z</cp:lastModifiedBy>
  <cp:revision>51</cp:revision>
  <dcterms:created xsi:type="dcterms:W3CDTF">2011-11-13T14:59:21Z</dcterms:created>
  <dcterms:modified xsi:type="dcterms:W3CDTF">2011-11-15T03:19:39Z</dcterms:modified>
</cp:coreProperties>
</file>