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70" r:id="rId10"/>
    <p:sldId id="266" r:id="rId11"/>
    <p:sldId id="267" r:id="rId12"/>
    <p:sldId id="268" r:id="rId13"/>
    <p:sldId id="264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8B4D-24E5-4A3E-9224-41594343F892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C5FB-B670-47F0-A769-67EDFCAF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6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8B4D-24E5-4A3E-9224-41594343F892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C5FB-B670-47F0-A769-67EDFCAF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8B4D-24E5-4A3E-9224-41594343F892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C5FB-B670-47F0-A769-67EDFCAF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3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8B4D-24E5-4A3E-9224-41594343F892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C5FB-B670-47F0-A769-67EDFCAF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1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8B4D-24E5-4A3E-9224-41594343F892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C5FB-B670-47F0-A769-67EDFCAF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9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8B4D-24E5-4A3E-9224-41594343F892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C5FB-B670-47F0-A769-67EDFCAF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3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8B4D-24E5-4A3E-9224-41594343F892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C5FB-B670-47F0-A769-67EDFCAF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3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8B4D-24E5-4A3E-9224-41594343F892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C5FB-B670-47F0-A769-67EDFCAF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8B4D-24E5-4A3E-9224-41594343F892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C5FB-B670-47F0-A769-67EDFCAF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8B4D-24E5-4A3E-9224-41594343F892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C5FB-B670-47F0-A769-67EDFCAF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3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8B4D-24E5-4A3E-9224-41594343F892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C5FB-B670-47F0-A769-67EDFCAF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9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88B4D-24E5-4A3E-9224-41594343F892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BC5FB-B670-47F0-A769-67EDFCAF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02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215" y="685800"/>
            <a:ext cx="772294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An Approach to Sizing a </a:t>
            </a:r>
          </a:p>
          <a:p>
            <a:pPr algn="ctr"/>
            <a:r>
              <a:rPr lang="en-US" sz="6000" dirty="0" smtClean="0"/>
              <a:t>Rainwater Cistern</a:t>
            </a:r>
          </a:p>
          <a:p>
            <a:pPr algn="ctr"/>
            <a:endParaRPr lang="en-US" sz="3600" dirty="0"/>
          </a:p>
          <a:p>
            <a:pPr algn="ctr"/>
            <a:r>
              <a:rPr lang="en-US" dirty="0"/>
              <a:t>b</a:t>
            </a:r>
            <a:r>
              <a:rPr lang="en-US" dirty="0" smtClean="0"/>
              <a:t>y </a:t>
            </a:r>
          </a:p>
          <a:p>
            <a:pPr algn="ctr"/>
            <a:endParaRPr lang="en-US" dirty="0"/>
          </a:p>
          <a:p>
            <a:pPr algn="ctr"/>
            <a:r>
              <a:rPr lang="en-US" sz="2400" dirty="0" smtClean="0"/>
              <a:t>Russell B. Thomas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17 November 2011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01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5" t="24869" r="5544" b="13415"/>
          <a:stretch/>
        </p:blipFill>
        <p:spPr bwMode="auto">
          <a:xfrm>
            <a:off x="108601" y="952204"/>
            <a:ext cx="8719931" cy="470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End of Year Storage Raster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0" y="5679583"/>
            <a:ext cx="1969972" cy="3048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Gallons of Water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971801"/>
            <a:ext cx="990599" cy="76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371600" y="3733801"/>
            <a:ext cx="1066800" cy="236219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17303" y="6074535"/>
            <a:ext cx="5517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Looks like a nice little hidden spot…..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2155" r="82852" b="15000"/>
          <a:stretch/>
        </p:blipFill>
        <p:spPr bwMode="auto">
          <a:xfrm>
            <a:off x="6858001" y="2380147"/>
            <a:ext cx="1961386" cy="331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5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44"/>
            <a:ext cx="8229600" cy="1143000"/>
          </a:xfrm>
        </p:spPr>
        <p:txBody>
          <a:bodyPr/>
          <a:lstStyle/>
          <a:p>
            <a:r>
              <a:rPr lang="en-US" dirty="0" smtClean="0"/>
              <a:t>Capabilities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4" t="19826" r="1412" b="10000"/>
          <a:stretch/>
        </p:blipFill>
        <p:spPr bwMode="auto">
          <a:xfrm>
            <a:off x="374374" y="1145772"/>
            <a:ext cx="2438400" cy="135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1" t="20124" r="1849" b="9435"/>
          <a:stretch/>
        </p:blipFill>
        <p:spPr bwMode="auto">
          <a:xfrm>
            <a:off x="983974" y="3352800"/>
            <a:ext cx="5956852" cy="335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2515332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Rio Grande National Forest, Mineral County Colorado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1447799"/>
            <a:ext cx="582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zoom down to area you would like to live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22599" y="2033523"/>
            <a:ext cx="2111201" cy="284327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47800" y="1824320"/>
            <a:ext cx="381000" cy="2092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44"/>
            <a:ext cx="8229600" cy="1143000"/>
          </a:xfrm>
        </p:spPr>
        <p:txBody>
          <a:bodyPr/>
          <a:lstStyle/>
          <a:p>
            <a:r>
              <a:rPr lang="en-US" dirty="0" smtClean="0"/>
              <a:t>Limitations and Considerations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67240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No Differentiation  from snowfall to rainfall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Must still plan for droughts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Desired total storage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/>
              <a:t>Personal Use vs. Livestock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6" y="3505200"/>
            <a:ext cx="4191000" cy="30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t="33913" r="54348" b="18435"/>
          <a:stretch/>
        </p:blipFill>
        <p:spPr bwMode="auto">
          <a:xfrm>
            <a:off x="6076320" y="3925849"/>
            <a:ext cx="2819400" cy="232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61295" y="6301000"/>
            <a:ext cx="2667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http://www.in.nrcs.usda.gov/smallscalefarmers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t="5320" r="29564" b="6559"/>
          <a:stretch/>
        </p:blipFill>
        <p:spPr bwMode="auto">
          <a:xfrm>
            <a:off x="7310009" y="1646012"/>
            <a:ext cx="1397894" cy="184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http://www.inarkansas.com/19996/woodlands-edge-shows-off-green-built-model-home</a:t>
            </a:r>
          </a:p>
        </p:txBody>
      </p:sp>
    </p:spTree>
    <p:extLst>
      <p:ext uri="{BB962C8B-B14F-4D97-AF65-F5344CB8AC3E}">
        <p14:creationId xmlns:p14="http://schemas.microsoft.com/office/powerpoint/2010/main" val="15177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Texas Water Development Board.  2005.  “The Texas Manual on Rainwater Harvesting”</a:t>
            </a:r>
          </a:p>
          <a:p>
            <a:r>
              <a:rPr lang="en-US" sz="2000" dirty="0"/>
              <a:t> </a:t>
            </a:r>
            <a:r>
              <a:rPr lang="en-US" sz="2000" dirty="0" smtClean="0"/>
              <a:t>Texas </a:t>
            </a:r>
            <a:r>
              <a:rPr lang="en-US" sz="2000" dirty="0"/>
              <a:t>Commission on Environmental Quality.  January 2007.  “Harvesting, Sorting, and Treating Rainwater for Domestic Indoor Use”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88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180" y="1656527"/>
            <a:ext cx="4953000" cy="404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4180" y="575967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http://www.aquascapeinc.com/why_rainwater_harvesting</a:t>
            </a:r>
          </a:p>
        </p:txBody>
      </p:sp>
    </p:spTree>
    <p:extLst>
      <p:ext uri="{BB962C8B-B14F-4D97-AF65-F5344CB8AC3E}">
        <p14:creationId xmlns:p14="http://schemas.microsoft.com/office/powerpoint/2010/main" val="18428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for Project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The Move to Colorado</a:t>
            </a:r>
          </a:p>
          <a:p>
            <a:r>
              <a:rPr lang="en-US" dirty="0" smtClean="0"/>
              <a:t>Limitations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51163"/>
            <a:ext cx="1603375" cy="232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Motivation:  Water Independence from above!!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71" y="3352800"/>
            <a:ext cx="4186216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855" y="609600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</a:t>
            </a:r>
            <a:r>
              <a:rPr lang="en-US" sz="900" dirty="0"/>
              <a:t>www.ulrichlogcabins.com/log-cabins/texas-log-cabin.php?Rocky-Ridge-Series-4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7574" y="1299693"/>
            <a:ext cx="51825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Scenario</a:t>
            </a:r>
            <a:r>
              <a:rPr lang="en-US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Newly retired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Desire to live in a log cabin (532 ft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Rainwater Harvesting to be sole water source</a:t>
            </a:r>
          </a:p>
          <a:p>
            <a:pPr lvl="1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2" r="5419" b="4749"/>
          <a:stretch/>
        </p:blipFill>
        <p:spPr bwMode="auto">
          <a:xfrm>
            <a:off x="5570147" y="2938444"/>
            <a:ext cx="1828800" cy="172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570147" y="4662487"/>
            <a:ext cx="28118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http://www.rain-barrel-world.com/rainwater-cisterns.html</a:t>
            </a:r>
          </a:p>
        </p:txBody>
      </p:sp>
    </p:spTree>
    <p:extLst>
      <p:ext uri="{BB962C8B-B14F-4D97-AF65-F5344CB8AC3E}">
        <p14:creationId xmlns:p14="http://schemas.microsoft.com/office/powerpoint/2010/main" val="11242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 available Monthly data from PRISM</a:t>
            </a:r>
          </a:p>
          <a:p>
            <a:r>
              <a:rPr lang="en-US" dirty="0" smtClean="0"/>
              <a:t>Determine  catchment area and monthly water usage</a:t>
            </a:r>
          </a:p>
          <a:p>
            <a:r>
              <a:rPr lang="en-US" dirty="0" smtClean="0"/>
              <a:t>Model end of Month Storage based on 30 </a:t>
            </a:r>
            <a:r>
              <a:rPr lang="en-US" dirty="0" err="1" smtClean="0"/>
              <a:t>yr</a:t>
            </a:r>
            <a:r>
              <a:rPr lang="en-US" dirty="0" smtClean="0"/>
              <a:t> average precipitation data</a:t>
            </a:r>
          </a:p>
          <a:p>
            <a:r>
              <a:rPr lang="en-US" dirty="0" smtClean="0"/>
              <a:t>Model year-end Storage</a:t>
            </a:r>
          </a:p>
          <a:p>
            <a:r>
              <a:rPr lang="en-US" dirty="0" smtClean="0"/>
              <a:t>Assume Limitless Tank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End-state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spatial representation of water available anywhere in the US based on: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atchment area</a:t>
            </a:r>
          </a:p>
          <a:p>
            <a:pPr lvl="1"/>
            <a:r>
              <a:rPr lang="en-US" dirty="0" smtClean="0"/>
              <a:t>Monthly Usage</a:t>
            </a:r>
          </a:p>
          <a:p>
            <a:endParaRPr lang="en-US" dirty="0"/>
          </a:p>
          <a:p>
            <a:r>
              <a:rPr lang="en-US" dirty="0" smtClean="0"/>
              <a:t>Ability to quickly view when periods of low storage may occur and plan accordingly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2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1533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Data Source:</a:t>
            </a:r>
            <a:endParaRPr lang="en-US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27424" r="41087" b="20521"/>
          <a:stretch/>
        </p:blipFill>
        <p:spPr bwMode="auto">
          <a:xfrm>
            <a:off x="76200" y="1662309"/>
            <a:ext cx="2083897" cy="157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3476406"/>
            <a:ext cx="2361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Monthly Avg. Data 1971-2000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15867" y="1227855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GIS Model:</a:t>
            </a:r>
            <a:endParaRPr lang="en-US" sz="20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" t="25000" r="39240" b="14999"/>
          <a:stretch/>
        </p:blipFill>
        <p:spPr bwMode="auto">
          <a:xfrm>
            <a:off x="2437680" y="2286000"/>
            <a:ext cx="6692219" cy="440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>
            <a:endCxn id="1026" idx="1"/>
          </p:cNvCxnSpPr>
          <p:nvPr/>
        </p:nvCxnSpPr>
        <p:spPr>
          <a:xfrm flipV="1">
            <a:off x="2170829" y="1512311"/>
            <a:ext cx="911520" cy="392690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30520" y="6365454"/>
            <a:ext cx="2694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Projection:  GCS_North_American_1983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7" t="30000" r="70023" b="64568"/>
          <a:stretch/>
        </p:blipFill>
        <p:spPr bwMode="auto">
          <a:xfrm>
            <a:off x="3082349" y="1240967"/>
            <a:ext cx="1959735" cy="5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>
            <a:stCxn id="1026" idx="2"/>
          </p:cNvCxnSpPr>
          <p:nvPr/>
        </p:nvCxnSpPr>
        <p:spPr>
          <a:xfrm>
            <a:off x="4062217" y="1783654"/>
            <a:ext cx="281183" cy="502346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5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t="1217" r="44306" b="47073"/>
          <a:stretch/>
        </p:blipFill>
        <p:spPr bwMode="auto">
          <a:xfrm>
            <a:off x="4717519" y="3058108"/>
            <a:ext cx="4239982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continued….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292008"/>
            <a:ext cx="2667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Storage Calculation: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43195" y="5987534"/>
            <a:ext cx="6879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Result is a Raster for End of Month Storage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580" y="1805361"/>
                <a:ext cx="5911020" cy="3059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𝑃𝑉</m:t>
                          </m:r>
                          <m:r>
                            <a:rPr lang="en-US" i="1">
                              <a:latin typeface="Cambria Math"/>
                            </a:rPr>
                            <m:t>(100</m:t>
                          </m:r>
                          <m:r>
                            <a:rPr lang="en-US" i="1">
                              <a:latin typeface="Cambria Math"/>
                            </a:rPr>
                            <m:t>𝑚𝑚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𝑐𝑚</m:t>
                              </m:r>
                            </m:den>
                          </m:f>
                        </m:den>
                      </m:f>
                      <m:r>
                        <a:rPr lang="en-US" i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.394</m:t>
                          </m:r>
                          <m:r>
                            <a:rPr lang="en-US" i="1">
                              <a:latin typeface="Cambria Math"/>
                            </a:rPr>
                            <m:t>𝑓𝑡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12</m:t>
                          </m:r>
                          <m:r>
                            <a:rPr lang="en-US" i="1">
                              <a:latin typeface="Cambria Math"/>
                            </a:rPr>
                            <m:t>𝑐𝑚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7.4805</m:t>
                          </m:r>
                          <m:r>
                            <a:rPr lang="en-US" i="1">
                              <a:latin typeface="Cambria Math"/>
                            </a:rPr>
                            <m:t>𝑔𝑎𝑙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∗</m:t>
                      </m:r>
                      <m:r>
                        <a:rPr lang="en-US" i="1">
                          <a:latin typeface="Cambria Math"/>
                        </a:rPr>
                        <m:t>𝜂</m:t>
                      </m:r>
                      <m:r>
                        <a:rPr lang="en-US" i="1">
                          <a:latin typeface="Cambria Math"/>
                        </a:rPr>
                        <m:t>∗</m:t>
                      </m:r>
                      <m:r>
                        <a:rPr lang="en-US" i="1">
                          <a:latin typeface="Cambria Math"/>
                        </a:rPr>
                        <m:t>𝐶𝐴</m:t>
                      </m:r>
                      <m:r>
                        <a:rPr lang="en-US" i="1">
                          <a:latin typeface="Cambria Math"/>
                        </a:rPr>
                        <m:t>∗−</m:t>
                      </m:r>
                      <m:r>
                        <a:rPr lang="en-US" i="1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Where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S= Storage </a:t>
                </a:r>
                <a:r>
                  <a:rPr lang="en-US" dirty="0" smtClean="0"/>
                  <a:t>available(gal)</a:t>
                </a:r>
              </a:p>
              <a:p>
                <a:r>
                  <a:rPr lang="en-US" dirty="0" smtClean="0"/>
                  <a:t>PV=Prism </a:t>
                </a:r>
                <a:r>
                  <a:rPr lang="en-US" dirty="0"/>
                  <a:t>Precipitation value(100mm)</a:t>
                </a:r>
              </a:p>
              <a:p>
                <a:r>
                  <a:rPr lang="en-US" dirty="0"/>
                  <a:t>CA=Catchment Area (ft</a:t>
                </a:r>
                <a:r>
                  <a:rPr lang="en-US" baseline="30000" dirty="0"/>
                  <a:t>2 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M= Monthly water Usage(gal)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𝜂</m:t>
                    </m:r>
                  </m:oMath>
                </a14:m>
                <a:r>
                  <a:rPr lang="en-US" dirty="0"/>
                  <a:t> =efficiency factor (.85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0" y="1805361"/>
                <a:ext cx="5911020" cy="3059492"/>
              </a:xfrm>
              <a:prstGeom prst="rect">
                <a:avLst/>
              </a:prstGeom>
              <a:blipFill rotWithShape="1">
                <a:blip r:embed="rId3"/>
                <a:stretch>
                  <a:fillRect l="-825" b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36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End of Month Storage </a:t>
            </a:r>
            <a:r>
              <a:rPr lang="en-US" sz="3600" dirty="0" err="1" smtClean="0"/>
              <a:t>Rasters</a:t>
            </a:r>
            <a:r>
              <a:rPr lang="en-US" sz="3600" dirty="0" smtClean="0"/>
              <a:t> (January)</a:t>
            </a:r>
            <a:endParaRPr lang="en-US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3" t="18739" r="2175" b="11869"/>
          <a:stretch/>
        </p:blipFill>
        <p:spPr bwMode="auto">
          <a:xfrm>
            <a:off x="0" y="1295400"/>
            <a:ext cx="4310130" cy="238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29053" r="82935" b="49609"/>
          <a:stretch/>
        </p:blipFill>
        <p:spPr bwMode="auto">
          <a:xfrm>
            <a:off x="33271" y="4512527"/>
            <a:ext cx="1969971" cy="188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270" y="6400800"/>
            <a:ext cx="1969972" cy="3048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Gallons of Water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1" y="3683578"/>
            <a:ext cx="2699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532 ft</a:t>
            </a:r>
            <a:r>
              <a:rPr lang="en-US" baseline="30000" dirty="0" smtClean="0"/>
              <a:t>2</a:t>
            </a:r>
            <a:r>
              <a:rPr lang="en-US" dirty="0" smtClean="0"/>
              <a:t> Catchment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1000 gallons/mo. usage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1" t="24870" r="5435" b="14000"/>
          <a:stretch/>
        </p:blipFill>
        <p:spPr bwMode="auto">
          <a:xfrm>
            <a:off x="4603981" y="1295400"/>
            <a:ext cx="4463819" cy="238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1600" y="3684039"/>
            <a:ext cx="2699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2000 ft</a:t>
            </a:r>
            <a:r>
              <a:rPr lang="en-US" baseline="30000" dirty="0" smtClean="0"/>
              <a:t>2</a:t>
            </a:r>
            <a:r>
              <a:rPr lang="en-US" dirty="0" smtClean="0"/>
              <a:t> Catchment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1000 gallons/mo. usage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67790"/>
            <a:ext cx="1481787" cy="9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" r="68865"/>
          <a:stretch/>
        </p:blipFill>
        <p:spPr bwMode="auto">
          <a:xfrm>
            <a:off x="5410200" y="4959309"/>
            <a:ext cx="1903927" cy="94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0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End of Year Storage Raster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34047" y="5659564"/>
            <a:ext cx="1969972" cy="3048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Gallons of Water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19435" r="1956" b="11000"/>
          <a:stretch/>
        </p:blipFill>
        <p:spPr bwMode="auto">
          <a:xfrm>
            <a:off x="228600" y="955183"/>
            <a:ext cx="853935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t="33174" r="82826" b="34653"/>
          <a:stretch/>
        </p:blipFill>
        <p:spPr bwMode="auto">
          <a:xfrm>
            <a:off x="7234047" y="2437918"/>
            <a:ext cx="1909953" cy="324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943600" y="4495800"/>
            <a:ext cx="304800" cy="1752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85254" y="6183868"/>
            <a:ext cx="303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Ideal for Harvesting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85800" y="2133600"/>
            <a:ext cx="5562600" cy="405026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5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276</Words>
  <Application>Microsoft Office PowerPoint</Application>
  <PresentationFormat>On-screen Show (4:3)</PresentationFormat>
  <Paragraphs>77</Paragraphs>
  <Slides>14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Agenda</vt:lpstr>
      <vt:lpstr>PowerPoint Presentation</vt:lpstr>
      <vt:lpstr>Methodology</vt:lpstr>
      <vt:lpstr>Desired End-state</vt:lpstr>
      <vt:lpstr>Methodology</vt:lpstr>
      <vt:lpstr>Methodology continued….</vt:lpstr>
      <vt:lpstr>End of Month Storage Rasters (January)</vt:lpstr>
      <vt:lpstr>End of Year Storage Raster</vt:lpstr>
      <vt:lpstr>End of Year Storage Raster</vt:lpstr>
      <vt:lpstr>Capabilities</vt:lpstr>
      <vt:lpstr>Limitations and Considerations</vt:lpstr>
      <vt:lpstr>References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</dc:creator>
  <cp:lastModifiedBy>Maidment</cp:lastModifiedBy>
  <cp:revision>31</cp:revision>
  <dcterms:created xsi:type="dcterms:W3CDTF">2011-11-01T19:58:41Z</dcterms:created>
  <dcterms:modified xsi:type="dcterms:W3CDTF">2011-11-16T22:15:39Z</dcterms:modified>
</cp:coreProperties>
</file>