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84" r:id="rId2"/>
    <p:sldId id="282" r:id="rId3"/>
    <p:sldId id="263" r:id="rId4"/>
    <p:sldId id="264" r:id="rId5"/>
    <p:sldId id="265" r:id="rId6"/>
    <p:sldId id="266" r:id="rId7"/>
    <p:sldId id="268" r:id="rId8"/>
    <p:sldId id="270" r:id="rId9"/>
    <p:sldId id="269" r:id="rId10"/>
    <p:sldId id="271" r:id="rId11"/>
    <p:sldId id="272" r:id="rId12"/>
    <p:sldId id="285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D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4" autoAdjust="0"/>
    <p:restoredTop sz="76429" autoAdjust="0"/>
  </p:normalViewPr>
  <p:slideViewPr>
    <p:cSldViewPr>
      <p:cViewPr varScale="1">
        <p:scale>
          <a:sx n="70" d="100"/>
          <a:sy n="70" d="100"/>
        </p:scale>
        <p:origin x="-15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1703A81E-BFD6-420D-A256-C47E35B42E13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F8371F25-0DB9-4BB2-9FBA-1D01115F9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1700" dirty="0" smtClean="0"/>
              <a:t>Rain Gardens as a means of flood control in Austin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  Specifically, could rain gardens at single family homes attenuate 100 year flooding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  Typical cross section – water drain off roof into rain garden; typically existing soil has been replaced with more porous soil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  Designed to catch and store runoff for short periods of time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  Goal is to slow down water, give it more time to infiltrate or release it slowly back into the watershed through an </a:t>
            </a:r>
            <a:r>
              <a:rPr lang="en-US" sz="1700" dirty="0" err="1" smtClean="0"/>
              <a:t>underdrain</a:t>
            </a:r>
            <a:r>
              <a:rPr lang="en-US" sz="1700" dirty="0" smtClean="0"/>
              <a:t> system</a:t>
            </a: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71F25-0DB9-4BB2-9FBA-1D01115F976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1700" dirty="0" smtClean="0"/>
              <a:t>Assume no infiltration; </a:t>
            </a:r>
            <a:r>
              <a:rPr lang="en-US" sz="1700" dirty="0" err="1" smtClean="0"/>
              <a:t>underdrain</a:t>
            </a:r>
            <a:r>
              <a:rPr lang="en-US" sz="1700" dirty="0" smtClean="0"/>
              <a:t> system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  (30” of soil with 0.2 porosity) + (4” standing water) = 10” equivalent storage depth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  Design suggested by Low Impact Development Center in Maryland</a:t>
            </a: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71F25-0DB9-4BB2-9FBA-1D01115F976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32" indent="-241632">
              <a:buAutoNum type="arabicPeriod"/>
            </a:pPr>
            <a:r>
              <a:rPr lang="en-US" sz="1700" dirty="0" smtClean="0"/>
              <a:t>Required RG area</a:t>
            </a:r>
          </a:p>
          <a:p>
            <a:pPr marL="241632" indent="-241632">
              <a:buAutoNum type="arabicPeriod"/>
            </a:pPr>
            <a:r>
              <a:rPr lang="en-US" sz="1700" dirty="0" smtClean="0"/>
              <a:t>RG area / watershed area = percent of area that required rain gardens take up to attenuate 100 year flooding</a:t>
            </a:r>
          </a:p>
          <a:p>
            <a:pPr marL="241632" indent="-241632">
              <a:buAutoNum type="arabicPeriod"/>
            </a:pPr>
            <a:r>
              <a:rPr lang="en-US" sz="1700" dirty="0" smtClean="0"/>
              <a:t>% pervious cover per lot = area available for RGs; assume Imp Cover is buildings and parking lots that can’t be easily changed</a:t>
            </a:r>
          </a:p>
          <a:p>
            <a:pPr marL="241632" indent="-241632">
              <a:buAutoNum type="arabicPeriod"/>
            </a:pPr>
            <a:r>
              <a:rPr lang="en-US" sz="1700" dirty="0" smtClean="0"/>
              <a:t>Percent pervious cover too close to percent RG</a:t>
            </a:r>
          </a:p>
          <a:p>
            <a:pPr marL="241632" indent="-241632">
              <a:buAutoNum type="arabicPeriod"/>
            </a:pPr>
            <a:r>
              <a:rPr lang="en-US" sz="1700" dirty="0" smtClean="0"/>
              <a:t>Not realistic</a:t>
            </a:r>
          </a:p>
          <a:p>
            <a:endParaRPr lang="en-US" sz="1700" dirty="0" smtClean="0"/>
          </a:p>
          <a:p>
            <a:r>
              <a:rPr lang="en-US" sz="1700" dirty="0" smtClean="0"/>
              <a:t>Note:  % </a:t>
            </a:r>
            <a:r>
              <a:rPr lang="en-US" sz="1700" dirty="0" err="1" smtClean="0"/>
              <a:t>IMPervious</a:t>
            </a:r>
            <a:r>
              <a:rPr lang="en-US" sz="1700" dirty="0" smtClean="0"/>
              <a:t> cover = (WS area – buildings – parking lots – roads) / (lot area); lot area = WS area – roads; </a:t>
            </a:r>
          </a:p>
          <a:p>
            <a:r>
              <a:rPr lang="en-US" sz="1700" dirty="0" smtClean="0"/>
              <a:t>     Pervious + Impervious = 100%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71F25-0DB9-4BB2-9FBA-1D01115F976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1700" dirty="0" smtClean="0"/>
              <a:t>Need pond info:  is all of volume for detention?  What is actual outflow hydrograph for pond?  Run design software for actual system of RGs?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  Pervious paving – convert impervious cover to pervious cover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  Rooftop gardens – same thing</a:t>
            </a:r>
          </a:p>
          <a:p>
            <a:pPr defTabSz="948507">
              <a:buFont typeface="Arial" pitchFamily="34" charset="0"/>
              <a:buChar char="•"/>
              <a:defRPr/>
            </a:pPr>
            <a:r>
              <a:rPr lang="en-US" sz="1700" dirty="0" smtClean="0"/>
              <a:t>  Example of highly engineered rain garden at SUNY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  Would rain gardens at many different properties be maintained?  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  Need to assure residents that they will be protected from flooding; easier to do this with centralized detention facility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  Water quality from roads not addressed by RGs on individual lots.</a:t>
            </a:r>
          </a:p>
          <a:p>
            <a:pPr>
              <a:buFont typeface="Arial" pitchFamily="34" charset="0"/>
              <a:buChar char="•"/>
            </a:pPr>
            <a:endParaRPr lang="en-US" sz="17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71F25-0DB9-4BB2-9FBA-1D01115F976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700" dirty="0" smtClean="0"/>
              <a:t>  Decided to explore topic by looking as at this detention pond.  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  Question:  Could this pond be replaced by upstream RGs at SF homes?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  Describe location  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  Water enters from west, flows through pond, over outflow weir and to Shoal Creek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  Need to know:  Pond watershed?  How much water does the pond detain?</a:t>
            </a: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71F25-0DB9-4BB2-9FBA-1D01115F976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1700" dirty="0" smtClean="0"/>
              <a:t>Acquired </a:t>
            </a:r>
            <a:r>
              <a:rPr lang="en-US" sz="1700" dirty="0" err="1" smtClean="0"/>
              <a:t>Lidar</a:t>
            </a:r>
            <a:r>
              <a:rPr lang="en-US" sz="1700" dirty="0" smtClean="0"/>
              <a:t> files from CAPCOG here in Austin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  Converted </a:t>
            </a:r>
            <a:r>
              <a:rPr lang="en-US" sz="1700" dirty="0" err="1" smtClean="0"/>
              <a:t>Lidar</a:t>
            </a:r>
            <a:r>
              <a:rPr lang="en-US" sz="1700" dirty="0" smtClean="0"/>
              <a:t> to DEM using “LAS to Multipoint” then “Point to Raster” tools (</a:t>
            </a:r>
            <a:r>
              <a:rPr lang="en-US" sz="1700" dirty="0" err="1" smtClean="0"/>
              <a:t>ArcGIS</a:t>
            </a:r>
            <a:r>
              <a:rPr lang="en-US" sz="1700" dirty="0" smtClean="0"/>
              <a:t> Help page available)</a:t>
            </a:r>
          </a:p>
          <a:p>
            <a:pPr marL="241632" indent="-241632">
              <a:buAutoNum type="arabicPeriod"/>
            </a:pPr>
            <a:r>
              <a:rPr lang="en-US" sz="1700" dirty="0" err="1" smtClean="0"/>
              <a:t>Lidar</a:t>
            </a:r>
            <a:r>
              <a:rPr lang="en-US" sz="1700" dirty="0" smtClean="0"/>
              <a:t> resolution was 1.8 meters (~6 ft)</a:t>
            </a:r>
          </a:p>
          <a:p>
            <a:pPr marL="241632" indent="-241632">
              <a:buAutoNum type="arabicPeriod"/>
            </a:pPr>
            <a:r>
              <a:rPr lang="en-US" sz="1700" dirty="0" smtClean="0"/>
              <a:t>Convert points to raster; needed cell size of 15 ft to avoid “no data” cells (over twice resolution)</a:t>
            </a:r>
          </a:p>
          <a:p>
            <a:pPr marL="241632" indent="-241632">
              <a:buFont typeface="Arial" pitchFamily="34" charset="0"/>
              <a:buChar char="•"/>
            </a:pPr>
            <a:r>
              <a:rPr lang="en-US" sz="1700" dirty="0" smtClean="0"/>
              <a:t>High </a:t>
            </a:r>
            <a:r>
              <a:rPr lang="en-US" sz="1700" dirty="0" err="1" smtClean="0"/>
              <a:t>elev</a:t>
            </a:r>
            <a:r>
              <a:rPr lang="en-US" sz="1700" dirty="0" smtClean="0"/>
              <a:t> is red, low is blue; pond, </a:t>
            </a:r>
            <a:r>
              <a:rPr lang="en-US" sz="1700" dirty="0" err="1" smtClean="0"/>
              <a:t>mopac</a:t>
            </a:r>
            <a:r>
              <a:rPr lang="en-US" sz="1700" dirty="0" smtClean="0"/>
              <a:t>, buildings, etc.</a:t>
            </a:r>
          </a:p>
          <a:p>
            <a:pPr marL="241632" indent="-241632">
              <a:buFont typeface="Arial" pitchFamily="34" charset="0"/>
              <a:buChar char="•"/>
            </a:pPr>
            <a:r>
              <a:rPr lang="en-US" sz="1700" dirty="0" smtClean="0"/>
              <a:t>Clue as to where water comes from on west side of </a:t>
            </a:r>
            <a:r>
              <a:rPr lang="en-US" sz="1700" dirty="0" err="1" smtClean="0"/>
              <a:t>mopac</a:t>
            </a: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71F25-0DB9-4BB2-9FBA-1D01115F976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F</a:t>
            </a:r>
            <a:r>
              <a:rPr lang="en-US" baseline="0" dirty="0" smtClean="0"/>
              <a:t>ollowed </a:t>
            </a:r>
            <a:r>
              <a:rPr lang="en-US" sz="1700" dirty="0" smtClean="0"/>
              <a:t>a process similar to Exercise 4 to generate Flow Accumulation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  Start with COA stream lines (show that flow does come from west of </a:t>
            </a:r>
            <a:r>
              <a:rPr lang="en-US" sz="1700" dirty="0" err="1" smtClean="0"/>
              <a:t>mopac</a:t>
            </a:r>
            <a:r>
              <a:rPr lang="en-US" sz="17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  Recondition DEM along COA stream lines with scaled version of AGREE; chose a reasonable width for the area by looking at width of green space along COA stream line</a:t>
            </a:r>
          </a:p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71F25-0DB9-4BB2-9FBA-1D01115F976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1700" dirty="0" smtClean="0"/>
              <a:t>Finally, delineate area flowing into pond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71F25-0DB9-4BB2-9FBA-1D01115F976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700" dirty="0" smtClean="0"/>
              <a:t>  Next, identify single family lots for potential rain gardens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  Start with land use file from COA; property lot lines are shown</a:t>
            </a:r>
          </a:p>
          <a:p>
            <a:endParaRPr lang="en-US" sz="1700" dirty="0" smtClean="0"/>
          </a:p>
          <a:p>
            <a:pPr>
              <a:buFont typeface="Wingdings"/>
              <a:buChar char="à"/>
            </a:pPr>
            <a:r>
              <a:rPr lang="en-US" sz="1700" dirty="0" smtClean="0">
                <a:sym typeface="Wingdings" pitchFamily="2" charset="2"/>
              </a:rPr>
              <a:t>Fade in lot colors</a:t>
            </a:r>
          </a:p>
          <a:p>
            <a:pPr>
              <a:buFont typeface="Wingdings"/>
              <a:buChar char="à"/>
            </a:pPr>
            <a:endParaRPr lang="en-US" sz="17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1700" dirty="0" smtClean="0">
                <a:sym typeface="Wingdings" pitchFamily="2" charset="2"/>
              </a:rPr>
              <a:t>  No SF lots</a:t>
            </a: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71F25-0DB9-4BB2-9FBA-1D01115F976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aseline="0" dirty="0" smtClean="0"/>
              <a:t>  </a:t>
            </a:r>
            <a:r>
              <a:rPr lang="en-US" sz="1700" dirty="0" smtClean="0"/>
              <a:t>Land use for watershed</a:t>
            </a: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71F25-0DB9-4BB2-9FBA-1D01115F976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1700" dirty="0" smtClean="0"/>
              <a:t>Assumption:  Pond outflow hydrograph = sum of rain garden outflow hydrographs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  Don’t know enough about pond to construct actual hydrograph; running design software for network of RGs exceeded scope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  With this assumption, pond volume can be redistributed throughout watershed as smaller rain gardens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  Assume pond is designed for 100 year storm, as required by COA drainage criteria manual 100 year flows must remain within ROW or Drainage easement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  Thus, RG system will attenuate 100 year flooding</a:t>
            </a: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71F25-0DB9-4BB2-9FBA-1D01115F976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32" indent="-241632">
              <a:buAutoNum type="arabicPeriod"/>
            </a:pPr>
            <a:r>
              <a:rPr lang="en-US" sz="1700" dirty="0" smtClean="0"/>
              <a:t>DEM</a:t>
            </a:r>
          </a:p>
          <a:p>
            <a:pPr marL="241632" indent="-241632">
              <a:buAutoNum type="arabicPeriod"/>
            </a:pPr>
            <a:r>
              <a:rPr lang="en-US" sz="1700" dirty="0" smtClean="0"/>
              <a:t>Create artificial DEM with two elevations: pond area = top of weir </a:t>
            </a:r>
            <a:r>
              <a:rPr lang="en-US" sz="1700" dirty="0" err="1" smtClean="0"/>
              <a:t>elev</a:t>
            </a:r>
            <a:r>
              <a:rPr lang="en-US" sz="1700" dirty="0" smtClean="0"/>
              <a:t>; everything else = LOW</a:t>
            </a:r>
          </a:p>
          <a:p>
            <a:pPr marL="241632" indent="-241632">
              <a:buAutoNum type="arabicPeriod"/>
            </a:pPr>
            <a:r>
              <a:rPr lang="en-US" sz="1700" dirty="0" smtClean="0"/>
              <a:t>Cut/fill tool;  Fill = Pond </a:t>
            </a:r>
            <a:r>
              <a:rPr lang="en-US" sz="1700" dirty="0" err="1" smtClean="0"/>
              <a:t>Vol</a:t>
            </a: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71F25-0DB9-4BB2-9FBA-1D01115F976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4479-B4CC-4EA7-A27E-53CA73946445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3D2C-9127-4D83-BE29-0B232DB51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4479-B4CC-4EA7-A27E-53CA73946445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3D2C-9127-4D83-BE29-0B232DB51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4479-B4CC-4EA7-A27E-53CA73946445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3D2C-9127-4D83-BE29-0B232DB51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4479-B4CC-4EA7-A27E-53CA73946445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3D2C-9127-4D83-BE29-0B232DB51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4479-B4CC-4EA7-A27E-53CA73946445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3D2C-9127-4D83-BE29-0B232DB51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4479-B4CC-4EA7-A27E-53CA73946445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3D2C-9127-4D83-BE29-0B232DB51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4479-B4CC-4EA7-A27E-53CA73946445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3D2C-9127-4D83-BE29-0B232DB51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4479-B4CC-4EA7-A27E-53CA73946445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3D2C-9127-4D83-BE29-0B232DB51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4479-B4CC-4EA7-A27E-53CA73946445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3D2C-9127-4D83-BE29-0B232DB51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4479-B4CC-4EA7-A27E-53CA73946445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3D2C-9127-4D83-BE29-0B232DB51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4479-B4CC-4EA7-A27E-53CA73946445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3D2C-9127-4D83-BE29-0B232DB51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34479-B4CC-4EA7-A27E-53CA73946445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73D2C-9127-4D83-BE29-0B232DB51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0" descr="Raingarde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76" y="838201"/>
            <a:ext cx="8384249" cy="601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4676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Rain Gardens as Flood Control </a:t>
            </a:r>
            <a:br>
              <a:rPr lang="en-US" dirty="0" smtClean="0"/>
            </a:br>
            <a:r>
              <a:rPr lang="en-US" dirty="0" smtClean="0"/>
              <a:t>in Austin, Texas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6300" y="1600200"/>
            <a:ext cx="73914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By </a:t>
            </a:r>
            <a:r>
              <a:rPr lang="en-US" dirty="0" err="1" smtClean="0">
                <a:solidFill>
                  <a:schemeClr val="tx1"/>
                </a:solidFill>
              </a:rPr>
              <a:t>Kiersten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Dube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48400" y="4648200"/>
            <a:ext cx="1600200" cy="1066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43600" y="5562600"/>
            <a:ext cx="1828800" cy="1066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8077200" y="3648670"/>
            <a:ext cx="7620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 Garden Design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795463"/>
            <a:ext cx="5945136" cy="3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ight Arrow 10"/>
          <p:cNvSpPr/>
          <p:nvPr/>
        </p:nvSpPr>
        <p:spPr>
          <a:xfrm rot="157668">
            <a:off x="6178739" y="5334135"/>
            <a:ext cx="459653" cy="228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7536" y="4495800"/>
            <a:ext cx="1877477" cy="408623"/>
          </a:xfrm>
          <a:prstGeom prst="round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Soil Porosity = 0.2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646906" y="3695700"/>
            <a:ext cx="381794" cy="794"/>
          </a:xfrm>
          <a:prstGeom prst="straightConnector1">
            <a:avLst/>
          </a:prstGeom>
          <a:ln w="22225"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794" y="4723606"/>
            <a:ext cx="1676400" cy="1588"/>
          </a:xfrm>
          <a:prstGeom prst="straightConnector1">
            <a:avLst/>
          </a:prstGeom>
          <a:ln w="22225"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2400" y="3581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in.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4495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in.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819075">
            <a:off x="1317442" y="3099011"/>
            <a:ext cx="459653" cy="228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 rot="10800000">
            <a:off x="6553201" y="2362200"/>
            <a:ext cx="611137" cy="3581400"/>
          </a:xfrm>
          <a:prstGeom prst="leftBrace">
            <a:avLst>
              <a:gd name="adj1" fmla="val 8333"/>
              <a:gd name="adj2" fmla="val 50304"/>
            </a:avLst>
          </a:prstGeom>
          <a:ln w="3175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7543800" y="3496270"/>
            <a:ext cx="533400" cy="1588"/>
          </a:xfrm>
          <a:prstGeom prst="line">
            <a:avLst/>
          </a:prstGeom>
          <a:ln w="1905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809706" y="3763764"/>
            <a:ext cx="534988" cy="1588"/>
          </a:xfrm>
          <a:prstGeom prst="line">
            <a:avLst/>
          </a:prstGeom>
          <a:ln w="1905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7810500" y="4294782"/>
            <a:ext cx="534988" cy="1588"/>
          </a:xfrm>
          <a:prstGeom prst="line">
            <a:avLst/>
          </a:prstGeom>
          <a:ln w="1905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077200" y="4561482"/>
            <a:ext cx="762000" cy="1588"/>
          </a:xfrm>
          <a:prstGeom prst="line">
            <a:avLst/>
          </a:prstGeom>
          <a:ln w="1905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Isosceles Triangle 33"/>
          <p:cNvSpPr/>
          <p:nvPr/>
        </p:nvSpPr>
        <p:spPr>
          <a:xfrm rot="10800000">
            <a:off x="8458200" y="3572470"/>
            <a:ext cx="228600" cy="762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458200" y="3724870"/>
            <a:ext cx="228600" cy="1588"/>
          </a:xfrm>
          <a:prstGeom prst="line">
            <a:avLst/>
          </a:prstGeom>
          <a:ln w="1905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7430294" y="4143176"/>
            <a:ext cx="838200" cy="1588"/>
          </a:xfrm>
          <a:prstGeom prst="straightConnector1">
            <a:avLst/>
          </a:prstGeom>
          <a:ln w="22225"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162800" y="3962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in.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8458200" y="3801070"/>
            <a:ext cx="228600" cy="1588"/>
          </a:xfrm>
          <a:prstGeom prst="line">
            <a:avLst/>
          </a:prstGeom>
          <a:ln w="1905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5753100" y="5143500"/>
            <a:ext cx="381000" cy="1588"/>
          </a:xfrm>
          <a:prstGeom prst="straightConnector1">
            <a:avLst/>
          </a:prstGeom>
          <a:ln w="22225"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753894" y="5752306"/>
            <a:ext cx="381000" cy="1588"/>
          </a:xfrm>
          <a:prstGeom prst="straightConnector1">
            <a:avLst/>
          </a:prstGeom>
          <a:ln w="22225">
            <a:headEnd type="triangl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486400" y="58790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1.25 in.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848600" y="4867870"/>
            <a:ext cx="1166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Equivalent</a:t>
            </a:r>
          </a:p>
          <a:p>
            <a:pPr algn="ctr"/>
            <a:r>
              <a:rPr lang="en-US" dirty="0" smtClean="0"/>
              <a:t>Storage</a:t>
            </a:r>
          </a:p>
          <a:p>
            <a:pPr algn="ctr"/>
            <a:r>
              <a:rPr lang="en-US" dirty="0" smtClean="0"/>
              <a:t>Depth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Feasibility Assessment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29181" y="19812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828800"/>
            <a:ext cx="36225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Pond </a:t>
            </a:r>
            <a:r>
              <a:rPr lang="en-US" sz="3200" dirty="0" err="1" smtClean="0"/>
              <a:t>Vol</a:t>
            </a:r>
            <a:endParaRPr lang="en-US" sz="3200" dirty="0" smtClean="0"/>
          </a:p>
          <a:p>
            <a:pPr algn="ctr"/>
            <a:r>
              <a:rPr lang="en-US" sz="3200" dirty="0" smtClean="0"/>
              <a:t>Equivalent RG Depth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33883" y="2362200"/>
            <a:ext cx="3441048" cy="5209"/>
          </a:xfrm>
          <a:prstGeom prst="line">
            <a:avLst/>
          </a:prstGeom>
          <a:ln w="1905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31144" y="2057400"/>
            <a:ext cx="23318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Rain Garden </a:t>
            </a:r>
          </a:p>
          <a:p>
            <a:pPr algn="ctr"/>
            <a:r>
              <a:rPr lang="en-US" sz="3200" dirty="0" smtClean="0"/>
              <a:t>Area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600" y="3878759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0660" y="3723382"/>
            <a:ext cx="28669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RG Area</a:t>
            </a:r>
          </a:p>
          <a:p>
            <a:pPr algn="ctr"/>
            <a:r>
              <a:rPr lang="en-US" sz="3200" dirty="0" smtClean="0"/>
              <a:t>Watershed Area</a:t>
            </a:r>
          </a:p>
        </p:txBody>
      </p:sp>
      <p:cxnSp>
        <p:nvCxnSpPr>
          <p:cNvPr id="20" name="Straight Connector 19"/>
          <p:cNvCxnSpPr>
            <a:endCxn id="19" idx="3"/>
          </p:cNvCxnSpPr>
          <p:nvPr/>
        </p:nvCxnSpPr>
        <p:spPr>
          <a:xfrm>
            <a:off x="791083" y="4256782"/>
            <a:ext cx="2866517" cy="5209"/>
          </a:xfrm>
          <a:prstGeom prst="line">
            <a:avLst/>
          </a:prstGeom>
          <a:ln w="1905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41708" y="3878759"/>
            <a:ext cx="1159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53%</a:t>
            </a:r>
          </a:p>
        </p:txBody>
      </p:sp>
      <p:sp>
        <p:nvSpPr>
          <p:cNvPr id="23" name="Down Arrow 22"/>
          <p:cNvSpPr/>
          <p:nvPr/>
        </p:nvSpPr>
        <p:spPr>
          <a:xfrm rot="4417345">
            <a:off x="4869008" y="1651119"/>
            <a:ext cx="297419" cy="3383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163545" y="5783759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=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76523" y="5704582"/>
            <a:ext cx="26670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Pervious </a:t>
            </a:r>
            <a:r>
              <a:rPr lang="en-US" sz="3200" dirty="0" smtClean="0"/>
              <a:t>Cover</a:t>
            </a:r>
          </a:p>
          <a:p>
            <a:pPr algn="ctr"/>
            <a:r>
              <a:rPr lang="en-US" sz="3200" dirty="0" smtClean="0"/>
              <a:t>Per Lot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65508" y="5859959"/>
            <a:ext cx="1159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56%</a:t>
            </a:r>
          </a:p>
        </p:txBody>
      </p:sp>
      <p:sp>
        <p:nvSpPr>
          <p:cNvPr id="33" name="Down Arrow 32"/>
          <p:cNvSpPr/>
          <p:nvPr/>
        </p:nvSpPr>
        <p:spPr>
          <a:xfrm>
            <a:off x="7077945" y="4803577"/>
            <a:ext cx="304800" cy="11067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366453" y="4948536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30608" y="198120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58078" y="190500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57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28962" y="3723382"/>
            <a:ext cx="8098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57</a:t>
            </a:r>
          </a:p>
          <a:p>
            <a:pPr algn="ctr"/>
            <a:r>
              <a:rPr lang="en-US" sz="3200" dirty="0" smtClean="0"/>
              <a:t>107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4724400" y="4261991"/>
            <a:ext cx="913679" cy="5209"/>
          </a:xfrm>
          <a:prstGeom prst="line">
            <a:avLst/>
          </a:prstGeom>
          <a:ln w="1905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867400" y="3878759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=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18801" y="2310825"/>
            <a:ext cx="1096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Acres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3" grpId="0" animBg="1"/>
      <p:bldP spid="27" grpId="0"/>
      <p:bldP spid="28" grpId="0"/>
      <p:bldP spid="30" grpId="0"/>
      <p:bldP spid="33" grpId="0" animBg="1"/>
      <p:bldP spid="34" grpId="0"/>
      <p:bldP spid="24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486400" cy="9144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36637"/>
            <a:ext cx="5867400" cy="5821363"/>
          </a:xfrm>
        </p:spPr>
        <p:txBody>
          <a:bodyPr>
            <a:normAutofit/>
          </a:bodyPr>
          <a:lstStyle/>
          <a:p>
            <a:r>
              <a:rPr lang="en-US" dirty="0" smtClean="0"/>
              <a:t>Can rain gardens replace pond?  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Tentative No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Consider </a:t>
            </a:r>
            <a:r>
              <a:rPr lang="en-US" sz="3200" b="1" dirty="0" smtClean="0">
                <a:solidFill>
                  <a:schemeClr val="accent1"/>
                </a:solidFill>
              </a:rPr>
              <a:t>other options</a:t>
            </a:r>
            <a:endParaRPr lang="en-US" sz="3200" dirty="0" smtClean="0"/>
          </a:p>
          <a:p>
            <a:pPr lvl="1"/>
            <a:r>
              <a:rPr lang="en-US" dirty="0" smtClean="0"/>
              <a:t>Pervious paving</a:t>
            </a:r>
          </a:p>
          <a:p>
            <a:pPr lvl="1"/>
            <a:r>
              <a:rPr lang="en-US" dirty="0" smtClean="0"/>
              <a:t>Roof top gardens</a:t>
            </a:r>
          </a:p>
          <a:p>
            <a:pPr lvl="1"/>
            <a:r>
              <a:rPr lang="en-US" dirty="0" smtClean="0"/>
              <a:t>More complex RG designs</a:t>
            </a:r>
          </a:p>
          <a:p>
            <a:r>
              <a:rPr lang="en-US" dirty="0" smtClean="0"/>
              <a:t>Remaining questions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Maintenance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Water quality </a:t>
            </a:r>
            <a:r>
              <a:rPr lang="en-US" dirty="0" smtClean="0"/>
              <a:t>from roads</a:t>
            </a:r>
          </a:p>
          <a:p>
            <a:pPr lvl="2"/>
            <a:endParaRPr lang="en-US" dirty="0" smtClean="0"/>
          </a:p>
        </p:txBody>
      </p:sp>
      <p:pic>
        <p:nvPicPr>
          <p:cNvPr id="4" name="Picture 3" descr="CommercialRG2.jpg"/>
          <p:cNvPicPr>
            <a:picLocks noChangeAspect="1"/>
          </p:cNvPicPr>
          <p:nvPr/>
        </p:nvPicPr>
        <p:blipFill>
          <a:blip r:embed="rId3"/>
          <a:srcRect t="10883"/>
          <a:stretch>
            <a:fillRect/>
          </a:stretch>
        </p:blipFill>
        <p:spPr>
          <a:xfrm>
            <a:off x="6038850" y="3429000"/>
            <a:ext cx="2876550" cy="3352800"/>
          </a:xfrm>
          <a:prstGeom prst="rect">
            <a:avLst/>
          </a:prstGeom>
        </p:spPr>
      </p:pic>
      <p:pic>
        <p:nvPicPr>
          <p:cNvPr id="5" name="Picture 4" descr="PerviousPavement.jpg"/>
          <p:cNvPicPr>
            <a:picLocks noChangeAspect="1"/>
          </p:cNvPicPr>
          <p:nvPr/>
        </p:nvPicPr>
        <p:blipFill>
          <a:blip r:embed="rId4"/>
          <a:srcRect l="9223" t="16087" r="9223" b="34348"/>
          <a:stretch>
            <a:fillRect/>
          </a:stretch>
        </p:blipFill>
        <p:spPr>
          <a:xfrm>
            <a:off x="6400800" y="76200"/>
            <a:ext cx="2133600" cy="1447800"/>
          </a:xfrm>
          <a:prstGeom prst="rect">
            <a:avLst/>
          </a:prstGeom>
        </p:spPr>
      </p:pic>
      <p:pic>
        <p:nvPicPr>
          <p:cNvPr id="7" name="Picture 6" descr="RooftopGarde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600200"/>
            <a:ext cx="2695575" cy="169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Autofit/>
          </a:bodyPr>
          <a:lstStyle/>
          <a:p>
            <a:r>
              <a:rPr lang="en-US" dirty="0" smtClean="0"/>
              <a:t>Shoal Creek Detention Pond</a:t>
            </a:r>
            <a:br>
              <a:rPr lang="en-US" dirty="0" smtClean="0"/>
            </a:br>
            <a:r>
              <a:rPr lang="en-US" dirty="0" smtClean="0"/>
              <a:t>Q:  Can rain gardens replace pond?</a:t>
            </a:r>
            <a:endParaRPr lang="en-US" dirty="0"/>
          </a:p>
        </p:txBody>
      </p:sp>
      <p:pic>
        <p:nvPicPr>
          <p:cNvPr id="4" name="Picture 3" descr="Aerial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0457"/>
            <a:ext cx="9144000" cy="5225143"/>
          </a:xfrm>
          <a:prstGeom prst="rect">
            <a:avLst/>
          </a:prstGeom>
          <a:ln>
            <a:solidFill>
              <a:srgbClr val="009AD0"/>
            </a:solidFill>
          </a:ln>
        </p:spPr>
      </p:pic>
      <p:sp>
        <p:nvSpPr>
          <p:cNvPr id="13" name="Freeform 12"/>
          <p:cNvSpPr/>
          <p:nvPr/>
        </p:nvSpPr>
        <p:spPr>
          <a:xfrm>
            <a:off x="5410200" y="1883229"/>
            <a:ext cx="3722914" cy="4811485"/>
          </a:xfrm>
          <a:custGeom>
            <a:avLst/>
            <a:gdLst>
              <a:gd name="connsiteX0" fmla="*/ 3722914 w 3722914"/>
              <a:gd name="connsiteY0" fmla="*/ 0 h 4811485"/>
              <a:gd name="connsiteX1" fmla="*/ 3178629 w 3722914"/>
              <a:gd name="connsiteY1" fmla="*/ 566057 h 4811485"/>
              <a:gd name="connsiteX2" fmla="*/ 2884714 w 3722914"/>
              <a:gd name="connsiteY2" fmla="*/ 1045028 h 4811485"/>
              <a:gd name="connsiteX3" fmla="*/ 2819400 w 3722914"/>
              <a:gd name="connsiteY3" fmla="*/ 1905000 h 4811485"/>
              <a:gd name="connsiteX4" fmla="*/ 2688771 w 3722914"/>
              <a:gd name="connsiteY4" fmla="*/ 2220685 h 4811485"/>
              <a:gd name="connsiteX5" fmla="*/ 2035629 w 3722914"/>
              <a:gd name="connsiteY5" fmla="*/ 2950028 h 4811485"/>
              <a:gd name="connsiteX6" fmla="*/ 1807029 w 3722914"/>
              <a:gd name="connsiteY6" fmla="*/ 3200400 h 4811485"/>
              <a:gd name="connsiteX7" fmla="*/ 1175657 w 3722914"/>
              <a:gd name="connsiteY7" fmla="*/ 3635828 h 4811485"/>
              <a:gd name="connsiteX8" fmla="*/ 533400 w 3722914"/>
              <a:gd name="connsiteY8" fmla="*/ 4049485 h 4811485"/>
              <a:gd name="connsiteX9" fmla="*/ 250371 w 3722914"/>
              <a:gd name="connsiteY9" fmla="*/ 4201885 h 4811485"/>
              <a:gd name="connsiteX10" fmla="*/ 185057 w 3722914"/>
              <a:gd name="connsiteY10" fmla="*/ 4604657 h 4811485"/>
              <a:gd name="connsiteX11" fmla="*/ 0 w 3722914"/>
              <a:gd name="connsiteY11" fmla="*/ 4811485 h 481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22914" h="4811485">
                <a:moveTo>
                  <a:pt x="3722914" y="0"/>
                </a:moveTo>
                <a:cubicBezTo>
                  <a:pt x="3520621" y="195943"/>
                  <a:pt x="3318329" y="391886"/>
                  <a:pt x="3178629" y="566057"/>
                </a:cubicBezTo>
                <a:cubicBezTo>
                  <a:pt x="3038929" y="740228"/>
                  <a:pt x="2944585" y="821871"/>
                  <a:pt x="2884714" y="1045028"/>
                </a:cubicBezTo>
                <a:cubicBezTo>
                  <a:pt x="2824843" y="1268185"/>
                  <a:pt x="2852057" y="1709057"/>
                  <a:pt x="2819400" y="1905000"/>
                </a:cubicBezTo>
                <a:cubicBezTo>
                  <a:pt x="2786743" y="2100943"/>
                  <a:pt x="2819400" y="2046514"/>
                  <a:pt x="2688771" y="2220685"/>
                </a:cubicBezTo>
                <a:cubicBezTo>
                  <a:pt x="2558143" y="2394856"/>
                  <a:pt x="2182586" y="2786742"/>
                  <a:pt x="2035629" y="2950028"/>
                </a:cubicBezTo>
                <a:cubicBezTo>
                  <a:pt x="1888672" y="3113314"/>
                  <a:pt x="1950358" y="3086100"/>
                  <a:pt x="1807029" y="3200400"/>
                </a:cubicBezTo>
                <a:cubicBezTo>
                  <a:pt x="1663700" y="3314700"/>
                  <a:pt x="1387928" y="3494314"/>
                  <a:pt x="1175657" y="3635828"/>
                </a:cubicBezTo>
                <a:cubicBezTo>
                  <a:pt x="963386" y="3777342"/>
                  <a:pt x="687614" y="3955142"/>
                  <a:pt x="533400" y="4049485"/>
                </a:cubicBezTo>
                <a:cubicBezTo>
                  <a:pt x="379186" y="4143828"/>
                  <a:pt x="308428" y="4109356"/>
                  <a:pt x="250371" y="4201885"/>
                </a:cubicBezTo>
                <a:cubicBezTo>
                  <a:pt x="192314" y="4294414"/>
                  <a:pt x="226786" y="4503057"/>
                  <a:pt x="185057" y="4604657"/>
                </a:cubicBezTo>
                <a:cubicBezTo>
                  <a:pt x="143329" y="4706257"/>
                  <a:pt x="71664" y="4758871"/>
                  <a:pt x="0" y="4811485"/>
                </a:cubicBezTo>
              </a:path>
            </a:pathLst>
          </a:custGeom>
          <a:ln w="76200">
            <a:solidFill>
              <a:srgbClr val="009AD0"/>
            </a:solidFill>
            <a:tailEnd type="none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7390453">
            <a:off x="1854899" y="4661935"/>
            <a:ext cx="964241" cy="40862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MOPAC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74428">
            <a:off x="149235" y="2094837"/>
            <a:ext cx="1487014" cy="408623"/>
          </a:xfrm>
          <a:prstGeom prst="round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Far West Blvd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8711810">
            <a:off x="7296361" y="4588838"/>
            <a:ext cx="1323436" cy="408623"/>
          </a:xfrm>
          <a:prstGeom prst="round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Shoal Creek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3467100" y="2324099"/>
            <a:ext cx="457200" cy="381001"/>
          </a:xfrm>
          <a:prstGeom prst="straightConnector1">
            <a:avLst/>
          </a:prstGeom>
          <a:ln w="57150">
            <a:solidFill>
              <a:srgbClr val="009AD0"/>
            </a:solidFill>
            <a:tailEnd type="triangle" w="lg" len="lg"/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5014913" y="4157663"/>
            <a:ext cx="200025" cy="371475"/>
          </a:xfrm>
          <a:custGeom>
            <a:avLst/>
            <a:gdLst>
              <a:gd name="connsiteX0" fmla="*/ 0 w 200025"/>
              <a:gd name="connsiteY0" fmla="*/ 0 h 371475"/>
              <a:gd name="connsiteX1" fmla="*/ 80962 w 200025"/>
              <a:gd name="connsiteY1" fmla="*/ 242887 h 371475"/>
              <a:gd name="connsiteX2" fmla="*/ 200025 w 200025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025" h="371475">
                <a:moveTo>
                  <a:pt x="0" y="0"/>
                </a:moveTo>
                <a:cubicBezTo>
                  <a:pt x="23812" y="90487"/>
                  <a:pt x="47625" y="180975"/>
                  <a:pt x="80962" y="242887"/>
                </a:cubicBezTo>
                <a:cubicBezTo>
                  <a:pt x="114299" y="304799"/>
                  <a:pt x="157162" y="338137"/>
                  <a:pt x="200025" y="371475"/>
                </a:cubicBezTo>
              </a:path>
            </a:pathLst>
          </a:custGeom>
          <a:ln w="44450">
            <a:solidFill>
              <a:srgbClr val="009AD0"/>
            </a:solidFill>
            <a:tailEnd type="triangle" w="lg" len="lg"/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212556" y="4533900"/>
            <a:ext cx="666750" cy="483394"/>
          </a:xfrm>
          <a:custGeom>
            <a:avLst/>
            <a:gdLst>
              <a:gd name="connsiteX0" fmla="*/ 0 w 666750"/>
              <a:gd name="connsiteY0" fmla="*/ 0 h 483394"/>
              <a:gd name="connsiteX1" fmla="*/ 345282 w 666750"/>
              <a:gd name="connsiteY1" fmla="*/ 214313 h 483394"/>
              <a:gd name="connsiteX2" fmla="*/ 561975 w 666750"/>
              <a:gd name="connsiteY2" fmla="*/ 369094 h 483394"/>
              <a:gd name="connsiteX3" fmla="*/ 666750 w 666750"/>
              <a:gd name="connsiteY3" fmla="*/ 483394 h 48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750" h="483394">
                <a:moveTo>
                  <a:pt x="0" y="0"/>
                </a:moveTo>
                <a:cubicBezTo>
                  <a:pt x="125810" y="76398"/>
                  <a:pt x="251620" y="152797"/>
                  <a:pt x="345282" y="214313"/>
                </a:cubicBezTo>
                <a:cubicBezTo>
                  <a:pt x="438944" y="275829"/>
                  <a:pt x="508397" y="324247"/>
                  <a:pt x="561975" y="369094"/>
                </a:cubicBezTo>
                <a:cubicBezTo>
                  <a:pt x="615553" y="413941"/>
                  <a:pt x="641151" y="448667"/>
                  <a:pt x="666750" y="483394"/>
                </a:cubicBezTo>
              </a:path>
            </a:pathLst>
          </a:custGeom>
          <a:ln w="44450">
            <a:solidFill>
              <a:srgbClr val="009AD0"/>
            </a:solidFill>
            <a:tailEnd type="triangle" w="lg" len="lg"/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876925" y="5010150"/>
            <a:ext cx="299244" cy="778669"/>
          </a:xfrm>
          <a:custGeom>
            <a:avLst/>
            <a:gdLst>
              <a:gd name="connsiteX0" fmla="*/ 0 w 299244"/>
              <a:gd name="connsiteY0" fmla="*/ 0 h 778669"/>
              <a:gd name="connsiteX1" fmla="*/ 183356 w 299244"/>
              <a:gd name="connsiteY1" fmla="*/ 288131 h 778669"/>
              <a:gd name="connsiteX2" fmla="*/ 280988 w 299244"/>
              <a:gd name="connsiteY2" fmla="*/ 535781 h 778669"/>
              <a:gd name="connsiteX3" fmla="*/ 292894 w 299244"/>
              <a:gd name="connsiteY3" fmla="*/ 778669 h 77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244" h="778669">
                <a:moveTo>
                  <a:pt x="0" y="0"/>
                </a:moveTo>
                <a:cubicBezTo>
                  <a:pt x="68262" y="99417"/>
                  <a:pt x="136525" y="198834"/>
                  <a:pt x="183356" y="288131"/>
                </a:cubicBezTo>
                <a:cubicBezTo>
                  <a:pt x="230187" y="377428"/>
                  <a:pt x="262732" y="454025"/>
                  <a:pt x="280988" y="535781"/>
                </a:cubicBezTo>
                <a:cubicBezTo>
                  <a:pt x="299244" y="617537"/>
                  <a:pt x="296069" y="698103"/>
                  <a:pt x="292894" y="778669"/>
                </a:cubicBezTo>
              </a:path>
            </a:pathLst>
          </a:custGeom>
          <a:ln w="44450">
            <a:solidFill>
              <a:srgbClr val="009AD0"/>
            </a:solidFill>
            <a:tailEnd type="none"/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1870036">
            <a:off x="3389006" y="2797992"/>
            <a:ext cx="2020633" cy="141559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Lidar</a:t>
            </a:r>
            <a:r>
              <a:rPr lang="en-US" dirty="0" smtClean="0"/>
              <a:t> to DEM</a:t>
            </a:r>
            <a:endParaRPr lang="en-US" dirty="0"/>
          </a:p>
        </p:txBody>
      </p:sp>
      <p:pic>
        <p:nvPicPr>
          <p:cNvPr id="4" name="Picture 3" descr="DE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7576"/>
            <a:ext cx="9144000" cy="5222847"/>
          </a:xfrm>
          <a:prstGeom prst="rect">
            <a:avLst/>
          </a:prstGeom>
        </p:spPr>
      </p:pic>
      <p:pic>
        <p:nvPicPr>
          <p:cNvPr id="5" name="Picture 4" descr="DEMColorRam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1" y="5715000"/>
            <a:ext cx="457200" cy="99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5715000"/>
            <a:ext cx="61266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</a:p>
          <a:p>
            <a:endParaRPr lang="en-US" dirty="0" smtClean="0"/>
          </a:p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5715000"/>
            <a:ext cx="10668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5401" y="624393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ArcGIS</a:t>
            </a:r>
            <a:r>
              <a:rPr lang="en-US" sz="2400" dirty="0" smtClean="0"/>
              <a:t> Help page “</a:t>
            </a:r>
            <a:r>
              <a:rPr lang="en-US" sz="2400" dirty="0" err="1" smtClean="0"/>
              <a:t>Lidar</a:t>
            </a:r>
            <a:r>
              <a:rPr lang="en-US" sz="2400" dirty="0" smtClean="0"/>
              <a:t> to raster”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Accumulation.jpg"/>
          <p:cNvPicPr>
            <a:picLocks noChangeAspect="1"/>
          </p:cNvPicPr>
          <p:nvPr/>
        </p:nvPicPr>
        <p:blipFill>
          <a:blip r:embed="rId3"/>
          <a:srcRect l="1002" t="3643"/>
          <a:stretch>
            <a:fillRect/>
          </a:stretch>
        </p:blipFill>
        <p:spPr>
          <a:xfrm>
            <a:off x="807244" y="1371600"/>
            <a:ext cx="7529512" cy="51577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2400" y="4876800"/>
            <a:ext cx="4038600" cy="1828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1" y="5476876"/>
            <a:ext cx="3733799" cy="112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Stream Lines and</a:t>
            </a:r>
            <a:br>
              <a:rPr lang="en-US" dirty="0" smtClean="0"/>
            </a:br>
            <a:r>
              <a:rPr lang="en-US" dirty="0" smtClean="0"/>
              <a:t>Flow Accumulation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1992859">
            <a:off x="6857942" y="5261218"/>
            <a:ext cx="1143000" cy="482417"/>
          </a:xfrm>
          <a:prstGeom prst="roundRect">
            <a:avLst/>
          </a:prstGeom>
          <a:noFill/>
          <a:ln w="50800">
            <a:solidFill>
              <a:srgbClr val="009A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7561797">
            <a:off x="6222938" y="3524280"/>
            <a:ext cx="890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MOPAC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579180">
            <a:off x="3657600" y="3974611"/>
            <a:ext cx="1458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Far West Blvd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4876800"/>
            <a:ext cx="81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AGREE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" y="5181600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50 ft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5943600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 ft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28600" y="5332412"/>
            <a:ext cx="1554480" cy="15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438400" y="5334000"/>
            <a:ext cx="1554480" cy="158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947902" y="6053302"/>
            <a:ext cx="1143000" cy="919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Delineate Watershed</a:t>
            </a:r>
            <a:endParaRPr lang="en-US" dirty="0"/>
          </a:p>
        </p:txBody>
      </p:sp>
      <p:pic>
        <p:nvPicPr>
          <p:cNvPr id="4" name="Picture 3" descr="PondWatersh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4" y="990600"/>
            <a:ext cx="8983173" cy="5120880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7543800" y="4953000"/>
            <a:ext cx="182880" cy="18288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570969">
            <a:off x="775859" y="2669299"/>
            <a:ext cx="1487014" cy="408623"/>
          </a:xfrm>
          <a:prstGeom prst="round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Far West Blvd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30846" y="6096000"/>
            <a:ext cx="3282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Area = 107 acres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Family Homes</a:t>
            </a:r>
            <a:endParaRPr lang="en-US" dirty="0"/>
          </a:p>
        </p:txBody>
      </p:sp>
      <p:pic>
        <p:nvPicPr>
          <p:cNvPr id="6" name="Picture 5" descr="WatershedAndSFlot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9144000" cy="5115634"/>
          </a:xfrm>
          <a:prstGeom prst="rect">
            <a:avLst/>
          </a:prstGeom>
        </p:spPr>
      </p:pic>
      <p:pic>
        <p:nvPicPr>
          <p:cNvPr id="7" name="Picture 6" descr="WatershedAndSFlot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00"/>
            <a:ext cx="9144000" cy="5103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atershedLandUs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09" y="2139122"/>
            <a:ext cx="8572382" cy="47188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38400"/>
          </a:xfrm>
        </p:spPr>
        <p:txBody>
          <a:bodyPr>
            <a:normAutofit/>
          </a:bodyPr>
          <a:lstStyle/>
          <a:p>
            <a:r>
              <a:rPr lang="en-US" b="1" dirty="0" smtClean="0"/>
              <a:t>Revised Question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Can rain gardens provide flood control for commercial property?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1126" y="312420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Civic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30072" y="3886200"/>
            <a:ext cx="132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Multi-family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7822436">
            <a:off x="6286779" y="5030274"/>
            <a:ext cx="741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Office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7524238">
            <a:off x="7252556" y="5489573"/>
            <a:ext cx="74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Roads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Assumption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14400"/>
            <a:ext cx="3276600" cy="217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3638" y="1411956"/>
            <a:ext cx="1071562" cy="64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8838" y="2402556"/>
            <a:ext cx="1071562" cy="64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5238" y="2250156"/>
            <a:ext cx="1071562" cy="64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5238" y="1030956"/>
            <a:ext cx="1071562" cy="64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905000" y="3505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2400" y="1828800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96038" y="3500735"/>
            <a:ext cx="213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Rain Gardens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3000" y="1447800"/>
            <a:ext cx="83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 smtClean="0">
                <a:latin typeface="Calibri"/>
              </a:rPr>
              <a:t>Σ</a:t>
            </a:r>
            <a:endParaRPr lang="en-US" sz="96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1905000" y="301424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time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38100" y="1469022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cfs</a:t>
            </a:r>
            <a:endParaRPr lang="en-US" sz="1600" dirty="0" smtClean="0"/>
          </a:p>
        </p:txBody>
      </p:sp>
      <p:sp>
        <p:nvSpPr>
          <p:cNvPr id="20" name="Rounded Rectangle 19"/>
          <p:cNvSpPr/>
          <p:nvPr/>
        </p:nvSpPr>
        <p:spPr>
          <a:xfrm>
            <a:off x="990600" y="4572000"/>
            <a:ext cx="2514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858000" y="4419600"/>
            <a:ext cx="5334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315200" y="5105400"/>
            <a:ext cx="609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324600" y="48768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248400" y="5562600"/>
            <a:ext cx="304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514600" y="6243935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Pond </a:t>
            </a:r>
            <a:r>
              <a:rPr lang="en-US" sz="2400" b="1" dirty="0" err="1" smtClean="0"/>
              <a:t>Vol</a:t>
            </a:r>
            <a:r>
              <a:rPr lang="en-US" sz="2400" b="1" dirty="0" smtClean="0"/>
              <a:t>   =   </a:t>
            </a:r>
            <a:r>
              <a:rPr lang="el-GR" sz="2400" b="1" dirty="0" smtClean="0">
                <a:latin typeface="Calibri"/>
              </a:rPr>
              <a:t>Σ</a:t>
            </a:r>
            <a:r>
              <a:rPr lang="en-US" sz="2400" b="1" dirty="0" smtClean="0">
                <a:latin typeface="Calibri"/>
              </a:rPr>
              <a:t> (Rain Garden </a:t>
            </a:r>
            <a:r>
              <a:rPr lang="en-US" sz="2400" b="1" dirty="0" err="1" smtClean="0">
                <a:latin typeface="Calibri"/>
              </a:rPr>
              <a:t>Vol</a:t>
            </a:r>
            <a:r>
              <a:rPr lang="en-US" sz="2400" b="1" dirty="0" smtClean="0">
                <a:latin typeface="Calibri"/>
              </a:rPr>
              <a:t>)</a:t>
            </a:r>
            <a:endParaRPr lang="en-US" sz="2400" b="1" dirty="0" smtClean="0"/>
          </a:p>
        </p:txBody>
      </p:sp>
      <p:sp>
        <p:nvSpPr>
          <p:cNvPr id="41" name="Right Arrow 40"/>
          <p:cNvSpPr/>
          <p:nvPr/>
        </p:nvSpPr>
        <p:spPr>
          <a:xfrm rot="1879420">
            <a:off x="4895158" y="5122370"/>
            <a:ext cx="606469" cy="304800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19893511">
            <a:off x="4864388" y="4757800"/>
            <a:ext cx="576969" cy="304800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078252" y="4953000"/>
            <a:ext cx="838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759605" y="4191000"/>
            <a:ext cx="2850995" cy="2103863"/>
          </a:xfrm>
          <a:custGeom>
            <a:avLst/>
            <a:gdLst>
              <a:gd name="connsiteX0" fmla="*/ 282498 w 2850995"/>
              <a:gd name="connsiteY0" fmla="*/ 414454 h 2371493"/>
              <a:gd name="connsiteX1" fmla="*/ 1163444 w 2850995"/>
              <a:gd name="connsiteY1" fmla="*/ 13010 h 2371493"/>
              <a:gd name="connsiteX2" fmla="*/ 2635405 w 2850995"/>
              <a:gd name="connsiteY2" fmla="*/ 492513 h 2371493"/>
              <a:gd name="connsiteX3" fmla="*/ 2456986 w 2850995"/>
              <a:gd name="connsiteY3" fmla="*/ 1875264 h 2371493"/>
              <a:gd name="connsiteX4" fmla="*/ 1453376 w 2850995"/>
              <a:gd name="connsiteY4" fmla="*/ 2109440 h 2371493"/>
              <a:gd name="connsiteX5" fmla="*/ 193288 w 2850995"/>
              <a:gd name="connsiteY5" fmla="*/ 2087137 h 2371493"/>
              <a:gd name="connsiteX6" fmla="*/ 282498 w 2850995"/>
              <a:gd name="connsiteY6" fmla="*/ 414454 h 237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0995" h="2371493">
                <a:moveTo>
                  <a:pt x="282498" y="414454"/>
                </a:moveTo>
                <a:cubicBezTo>
                  <a:pt x="444191" y="68766"/>
                  <a:pt x="771293" y="0"/>
                  <a:pt x="1163444" y="13010"/>
                </a:cubicBezTo>
                <a:cubicBezTo>
                  <a:pt x="1555595" y="26020"/>
                  <a:pt x="2419815" y="182137"/>
                  <a:pt x="2635405" y="492513"/>
                </a:cubicBezTo>
                <a:cubicBezTo>
                  <a:pt x="2850995" y="802889"/>
                  <a:pt x="2653991" y="1605776"/>
                  <a:pt x="2456986" y="1875264"/>
                </a:cubicBezTo>
                <a:cubicBezTo>
                  <a:pt x="2259981" y="2144752"/>
                  <a:pt x="1830659" y="2074128"/>
                  <a:pt x="1453376" y="2109440"/>
                </a:cubicBezTo>
                <a:cubicBezTo>
                  <a:pt x="1076093" y="2144752"/>
                  <a:pt x="386576" y="2371493"/>
                  <a:pt x="193288" y="2087137"/>
                </a:cubicBezTo>
                <a:cubicBezTo>
                  <a:pt x="0" y="1802781"/>
                  <a:pt x="120805" y="760142"/>
                  <a:pt x="282498" y="414454"/>
                </a:cubicBezTo>
                <a:close/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6562"/>
          </a:xfrm>
        </p:spPr>
        <p:txBody>
          <a:bodyPr>
            <a:normAutofit/>
          </a:bodyPr>
          <a:lstStyle/>
          <a:p>
            <a:r>
              <a:rPr lang="en-US" dirty="0" smtClean="0"/>
              <a:t>Pond Volume:</a:t>
            </a:r>
            <a:br>
              <a:rPr lang="en-US" dirty="0" smtClean="0"/>
            </a:br>
            <a:r>
              <a:rPr lang="en-US" dirty="0" smtClean="0"/>
              <a:t>Cut and Fill Tool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0700" y="2716768"/>
            <a:ext cx="6743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0700" y="2678668"/>
            <a:ext cx="67437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0700" y="2667000"/>
            <a:ext cx="67437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143000" y="2983468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DEM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507468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Artificial DEM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3757136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67600" y="3745468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313586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562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Fill = Pond </a:t>
            </a:r>
            <a:r>
              <a:rPr lang="en-US" sz="3600" dirty="0" err="1" smtClean="0"/>
              <a:t>Vol</a:t>
            </a:r>
            <a:r>
              <a:rPr lang="en-US" sz="3600" dirty="0" smtClean="0"/>
              <a:t> = 2.06 x 10</a:t>
            </a:r>
            <a:r>
              <a:rPr lang="en-US" sz="3600" baseline="30000" dirty="0" smtClean="0"/>
              <a:t>6 </a:t>
            </a:r>
            <a:r>
              <a:rPr lang="en-US" sz="3600" dirty="0" smtClean="0"/>
              <a:t>cubic feet</a:t>
            </a:r>
            <a:endParaRPr lang="en-US" sz="3600" baseline="30000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7225735" y="2501335"/>
            <a:ext cx="457200" cy="33133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23548" y="2145268"/>
            <a:ext cx="629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Weir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181600" y="3669268"/>
            <a:ext cx="66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2337</TotalTime>
  <Words>889</Words>
  <Application>Microsoft Office PowerPoint</Application>
  <PresentationFormat>On-screen Show (4:3)</PresentationFormat>
  <Paragraphs>148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Rain Gardens as Flood Control  in Austin, Texas</vt:lpstr>
      <vt:lpstr>Shoal Creek Detention Pond Q:  Can rain gardens replace pond?</vt:lpstr>
      <vt:lpstr>Lidar to DEM</vt:lpstr>
      <vt:lpstr>Stream Lines and Flow Accumulation</vt:lpstr>
      <vt:lpstr>Delineate Watershed</vt:lpstr>
      <vt:lpstr>Single Family Homes</vt:lpstr>
      <vt:lpstr>Revised Question Can rain gardens provide flood control for commercial property?</vt:lpstr>
      <vt:lpstr>Assumption</vt:lpstr>
      <vt:lpstr>Pond Volume: Cut and Fill Tool</vt:lpstr>
      <vt:lpstr>Rain Garden Design</vt:lpstr>
      <vt:lpstr>Feasibility Assessment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Kiersten</dc:creator>
  <cp:lastModifiedBy>Kiersten</cp:lastModifiedBy>
  <cp:revision>372</cp:revision>
  <dcterms:created xsi:type="dcterms:W3CDTF">2011-11-08T16:15:54Z</dcterms:created>
  <dcterms:modified xsi:type="dcterms:W3CDTF">2011-11-16T19:08:21Z</dcterms:modified>
</cp:coreProperties>
</file>