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60" r:id="rId6"/>
    <p:sldId id="269" r:id="rId7"/>
    <p:sldId id="259" r:id="rId8"/>
    <p:sldId id="265" r:id="rId9"/>
    <p:sldId id="270" r:id="rId10"/>
    <p:sldId id="271" r:id="rId11"/>
    <p:sldId id="266" r:id="rId12"/>
    <p:sldId id="261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5B12"/>
    <a:srgbClr val="CE2B00"/>
    <a:srgbClr val="502100"/>
    <a:srgbClr val="AA9C8F"/>
    <a:srgbClr val="FF9900"/>
    <a:srgbClr val="FFCC99"/>
    <a:srgbClr val="FFCC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3" autoAdjust="0"/>
    <p:restoredTop sz="94660"/>
  </p:normalViewPr>
  <p:slideViewPr>
    <p:cSldViewPr>
      <p:cViewPr varScale="1">
        <p:scale>
          <a:sx n="72" d="100"/>
          <a:sy n="72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dam\Desktop\GIS%20Class\Project\Data%20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Total</a:t>
            </a:r>
            <a:r>
              <a:rPr lang="en-US" baseline="0" dirty="0"/>
              <a:t> Points Per Site (Max =15)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0843054340429668"/>
          <c:y val="0.16747295705877593"/>
          <c:w val="0.64277046051061804"/>
          <c:h val="0.44274550311575878"/>
        </c:manualLayout>
      </c:layout>
      <c:barChart>
        <c:barDir val="col"/>
        <c:grouping val="stacked"/>
        <c:ser>
          <c:idx val="1"/>
          <c:order val="0"/>
          <c:tx>
            <c:strRef>
              <c:f>Sheet1!$A$3</c:f>
              <c:strCache>
                <c:ptCount val="1"/>
                <c:pt idx="0">
                  <c:v>Density</c:v>
                </c:pt>
              </c:strCache>
            </c:strRef>
          </c:tx>
          <c:cat>
            <c:strRef>
              <c:f>Sheet1!$B$2:$K$2</c:f>
              <c:strCache>
                <c:ptCount val="10"/>
                <c:pt idx="0">
                  <c:v>Parker County</c:v>
                </c:pt>
                <c:pt idx="1">
                  <c:v>Frisco</c:v>
                </c:pt>
                <c:pt idx="2">
                  <c:v>Rockwall Heath</c:v>
                </c:pt>
                <c:pt idx="3">
                  <c:v>Greenville</c:v>
                </c:pt>
                <c:pt idx="4">
                  <c:v>Rockwall Heath</c:v>
                </c:pt>
                <c:pt idx="5">
                  <c:v>Parker County</c:v>
                </c:pt>
                <c:pt idx="6">
                  <c:v>Granbury</c:v>
                </c:pt>
                <c:pt idx="7">
                  <c:v>Parker County</c:v>
                </c:pt>
                <c:pt idx="8">
                  <c:v>Rockwall Heath</c:v>
                </c:pt>
                <c:pt idx="9">
                  <c:v>Frisco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Distance</c:v>
                </c:pt>
              </c:strCache>
            </c:strRef>
          </c:tx>
          <c:cat>
            <c:strRef>
              <c:f>Sheet1!$B$2:$K$2</c:f>
              <c:strCache>
                <c:ptCount val="10"/>
                <c:pt idx="0">
                  <c:v>Parker County</c:v>
                </c:pt>
                <c:pt idx="1">
                  <c:v>Frisco</c:v>
                </c:pt>
                <c:pt idx="2">
                  <c:v>Rockwall Heath</c:v>
                </c:pt>
                <c:pt idx="3">
                  <c:v>Greenville</c:v>
                </c:pt>
                <c:pt idx="4">
                  <c:v>Rockwall Heath</c:v>
                </c:pt>
                <c:pt idx="5">
                  <c:v>Parker County</c:v>
                </c:pt>
                <c:pt idx="6">
                  <c:v>Granbury</c:v>
                </c:pt>
                <c:pt idx="7">
                  <c:v>Parker County</c:v>
                </c:pt>
                <c:pt idx="8">
                  <c:v>Rockwall Heath</c:v>
                </c:pt>
                <c:pt idx="9">
                  <c:v>Frisco</c:v>
                </c:pt>
              </c:strCache>
            </c:strRef>
          </c:cat>
          <c:val>
            <c:numRef>
              <c:f>Sheet1!$B$4:$K$4</c:f>
              <c:numCache>
                <c:formatCode>General</c:formatCode>
                <c:ptCount val="10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4</c:v>
                </c:pt>
              </c:numCache>
            </c:numRef>
          </c:val>
        </c:ser>
        <c:ser>
          <c:idx val="3"/>
          <c:order val="2"/>
          <c:tx>
            <c:strRef>
              <c:f>Sheet1!$A$5</c:f>
              <c:strCache>
                <c:ptCount val="1"/>
                <c:pt idx="0">
                  <c:v>Concentration</c:v>
                </c:pt>
              </c:strCache>
            </c:strRef>
          </c:tx>
          <c:cat>
            <c:strRef>
              <c:f>Sheet1!$B$2:$K$2</c:f>
              <c:strCache>
                <c:ptCount val="10"/>
                <c:pt idx="0">
                  <c:v>Parker County</c:v>
                </c:pt>
                <c:pt idx="1">
                  <c:v>Frisco</c:v>
                </c:pt>
                <c:pt idx="2">
                  <c:v>Rockwall Heath</c:v>
                </c:pt>
                <c:pt idx="3">
                  <c:v>Greenville</c:v>
                </c:pt>
                <c:pt idx="4">
                  <c:v>Rockwall Heath</c:v>
                </c:pt>
                <c:pt idx="5">
                  <c:v>Parker County</c:v>
                </c:pt>
                <c:pt idx="6">
                  <c:v>Granbury</c:v>
                </c:pt>
                <c:pt idx="7">
                  <c:v>Parker County</c:v>
                </c:pt>
                <c:pt idx="8">
                  <c:v>Rockwall Heath</c:v>
                </c:pt>
                <c:pt idx="9">
                  <c:v>Frisco</c:v>
                </c:pt>
              </c:strCache>
            </c:strRef>
          </c:cat>
          <c:val>
            <c:numRef>
              <c:f>Sheet1!$B$5:$K$5</c:f>
              <c:numCache>
                <c:formatCode>General</c:formatCode>
                <c:ptCount val="1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4</c:v>
                </c:pt>
                <c:pt idx="9">
                  <c:v>5</c:v>
                </c:pt>
              </c:numCache>
            </c:numRef>
          </c:val>
        </c:ser>
        <c:overlap val="100"/>
        <c:axId val="56267904"/>
        <c:axId val="56269440"/>
      </c:barChart>
      <c:catAx>
        <c:axId val="56267904"/>
        <c:scaling>
          <c:orientation val="minMax"/>
        </c:scaling>
        <c:axPos val="b"/>
        <c:tickLblPos val="nextTo"/>
        <c:crossAx val="56269440"/>
        <c:crosses val="autoZero"/>
        <c:auto val="1"/>
        <c:lblAlgn val="ctr"/>
        <c:lblOffset val="100"/>
      </c:catAx>
      <c:valAx>
        <c:axId val="56269440"/>
        <c:scaling>
          <c:orientation val="minMax"/>
        </c:scaling>
        <c:axPos val="l"/>
        <c:majorGridlines/>
        <c:numFmt formatCode="General" sourceLinked="1"/>
        <c:tickLblPos val="nextTo"/>
        <c:crossAx val="56267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893676484883832"/>
          <c:y val="0.32207202290061632"/>
          <c:w val="0.23180397589190241"/>
          <c:h val="0.22119764623992993"/>
        </c:manualLayout>
      </c:layout>
    </c:legend>
    <c:plotVisOnly val="1"/>
  </c:chart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0.22373</cdr:x>
      <cdr:y>0.84776</cdr:y>
    </cdr:from>
    <cdr:to>
      <cdr:x>0.48305</cdr:x>
      <cdr:y>0.92537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57300" y="2705101"/>
          <a:ext cx="1457325" cy="24765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b="1" dirty="0"/>
            <a:t>Kriging</a:t>
          </a:r>
        </a:p>
      </cdr:txBody>
    </cdr:sp>
  </cdr:relSizeAnchor>
  <cdr:relSizeAnchor xmlns:cdr="http://schemas.openxmlformats.org/drawingml/2006/chartDrawing">
    <cdr:from>
      <cdr:x>0.48305</cdr:x>
      <cdr:y>0.84776</cdr:y>
    </cdr:from>
    <cdr:to>
      <cdr:x>0.73559</cdr:x>
      <cdr:y>0.92537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14625" y="2705101"/>
          <a:ext cx="1419225" cy="24765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b="1" dirty="0">
              <a:ln>
                <a:noFill/>
              </a:ln>
            </a:rPr>
            <a:t>Natural</a:t>
          </a:r>
          <a:r>
            <a:rPr lang="en-US" sz="1100" b="1" dirty="0"/>
            <a:t> Neighbor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0.00434</cdr:x>
      <cdr:y>0.00764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0.02712</cdr:x>
      <cdr:y>0.83582</cdr:y>
    </cdr:from>
    <cdr:to>
      <cdr:x>0.18983</cdr:x>
      <cdr:y>0.93134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52400" y="2667000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b="1" dirty="0" smtClean="0"/>
            <a:t>IDW</a:t>
          </a:r>
          <a:endParaRPr lang="en-US" sz="11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549275"/>
          </a:xfrm>
          <a:prstGeom prst="rect">
            <a:avLst/>
          </a:prstGeom>
        </p:spPr>
        <p:txBody>
          <a:bodyPr/>
          <a:lstStyle/>
          <a:p>
            <a:fld id="{F73A57BC-8CD3-4D69-91C9-5851CA7DC99B}" type="datetimeFigureOut">
              <a:rPr lang="en-US" smtClean="0"/>
              <a:pPr/>
              <a:t>11/16/2011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172200"/>
            <a:ext cx="2971800" cy="5492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7000" y="6172200"/>
            <a:ext cx="2209800" cy="549275"/>
          </a:xfrm>
          <a:prstGeom prst="rect">
            <a:avLst/>
          </a:prstGeom>
        </p:spPr>
        <p:txBody>
          <a:bodyPr/>
          <a:lstStyle/>
          <a:p>
            <a:fld id="{6DB24101-C5B8-4472-A851-D50DCC9055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549275"/>
          </a:xfrm>
          <a:prstGeom prst="rect">
            <a:avLst/>
          </a:prstGeom>
        </p:spPr>
        <p:txBody>
          <a:bodyPr/>
          <a:lstStyle/>
          <a:p>
            <a:fld id="{F73A57BC-8CD3-4D69-91C9-5851CA7DC99B}" type="datetimeFigureOut">
              <a:rPr lang="en-US" smtClean="0"/>
              <a:pPr/>
              <a:t>11/16/2011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172200"/>
            <a:ext cx="2971800" cy="5492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7000" y="6172200"/>
            <a:ext cx="2209800" cy="549275"/>
          </a:xfrm>
          <a:prstGeom prst="rect">
            <a:avLst/>
          </a:prstGeom>
        </p:spPr>
        <p:txBody>
          <a:bodyPr/>
          <a:lstStyle/>
          <a:p>
            <a:fld id="{6DB24101-C5B8-4472-A851-D50DCC9055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549275"/>
          </a:xfrm>
          <a:prstGeom prst="rect">
            <a:avLst/>
          </a:prstGeom>
        </p:spPr>
        <p:txBody>
          <a:bodyPr/>
          <a:lstStyle/>
          <a:p>
            <a:fld id="{F73A57BC-8CD3-4D69-91C9-5851CA7DC99B}" type="datetimeFigureOut">
              <a:rPr lang="en-US" smtClean="0"/>
              <a:pPr/>
              <a:t>11/16/2011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172200"/>
            <a:ext cx="2971800" cy="5492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7000" y="6172200"/>
            <a:ext cx="2209800" cy="549275"/>
          </a:xfrm>
          <a:prstGeom prst="rect">
            <a:avLst/>
          </a:prstGeom>
        </p:spPr>
        <p:txBody>
          <a:bodyPr/>
          <a:lstStyle/>
          <a:p>
            <a:fld id="{6DB24101-C5B8-4472-A851-D50DCC9055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549275"/>
          </a:xfrm>
          <a:prstGeom prst="rect">
            <a:avLst/>
          </a:prstGeom>
        </p:spPr>
        <p:txBody>
          <a:bodyPr/>
          <a:lstStyle/>
          <a:p>
            <a:fld id="{F73A57BC-8CD3-4D69-91C9-5851CA7DC99B}" type="datetimeFigureOut">
              <a:rPr lang="en-US" smtClean="0"/>
              <a:pPr/>
              <a:t>11/16/2011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172200"/>
            <a:ext cx="2971800" cy="5492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7000" y="6172200"/>
            <a:ext cx="2209800" cy="549275"/>
          </a:xfrm>
          <a:prstGeom prst="rect">
            <a:avLst/>
          </a:prstGeom>
        </p:spPr>
        <p:txBody>
          <a:bodyPr/>
          <a:lstStyle/>
          <a:p>
            <a:fld id="{6DB24101-C5B8-4472-A851-D50DCC9055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549275"/>
          </a:xfrm>
          <a:prstGeom prst="rect">
            <a:avLst/>
          </a:prstGeom>
        </p:spPr>
        <p:txBody>
          <a:bodyPr/>
          <a:lstStyle/>
          <a:p>
            <a:fld id="{F73A57BC-8CD3-4D69-91C9-5851CA7DC99B}" type="datetimeFigureOut">
              <a:rPr lang="en-US" smtClean="0"/>
              <a:pPr/>
              <a:t>11/16/2011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172200"/>
            <a:ext cx="2971800" cy="5492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77000" y="6172200"/>
            <a:ext cx="2209800" cy="549275"/>
          </a:xfrm>
          <a:prstGeom prst="rect">
            <a:avLst/>
          </a:prstGeom>
        </p:spPr>
        <p:txBody>
          <a:bodyPr/>
          <a:lstStyle/>
          <a:p>
            <a:fld id="{6DB24101-C5B8-4472-A851-D50DCC9055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549275"/>
          </a:xfrm>
          <a:prstGeom prst="rect">
            <a:avLst/>
          </a:prstGeom>
        </p:spPr>
        <p:txBody>
          <a:bodyPr/>
          <a:lstStyle/>
          <a:p>
            <a:fld id="{F73A57BC-8CD3-4D69-91C9-5851CA7DC99B}" type="datetimeFigureOut">
              <a:rPr lang="en-US" smtClean="0"/>
              <a:pPr/>
              <a:t>11/16/2011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0" y="6172200"/>
            <a:ext cx="2971800" cy="5492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77000" y="6172200"/>
            <a:ext cx="2209800" cy="549275"/>
          </a:xfrm>
          <a:prstGeom prst="rect">
            <a:avLst/>
          </a:prstGeom>
        </p:spPr>
        <p:txBody>
          <a:bodyPr/>
          <a:lstStyle/>
          <a:p>
            <a:fld id="{6DB24101-C5B8-4472-A851-D50DCC9055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549275"/>
          </a:xfrm>
          <a:prstGeom prst="rect">
            <a:avLst/>
          </a:prstGeom>
        </p:spPr>
        <p:txBody>
          <a:bodyPr/>
          <a:lstStyle/>
          <a:p>
            <a:fld id="{F73A57BC-8CD3-4D69-91C9-5851CA7DC99B}" type="datetimeFigureOut">
              <a:rPr lang="en-US" smtClean="0"/>
              <a:pPr/>
              <a:t>11/16/2011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172200"/>
            <a:ext cx="2971800" cy="5492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77000" y="6172200"/>
            <a:ext cx="2209800" cy="549275"/>
          </a:xfrm>
          <a:prstGeom prst="rect">
            <a:avLst/>
          </a:prstGeom>
        </p:spPr>
        <p:txBody>
          <a:bodyPr/>
          <a:lstStyle/>
          <a:p>
            <a:fld id="{6DB24101-C5B8-4472-A851-D50DCC9055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549275"/>
          </a:xfrm>
          <a:prstGeom prst="rect">
            <a:avLst/>
          </a:prstGeom>
        </p:spPr>
        <p:txBody>
          <a:bodyPr/>
          <a:lstStyle/>
          <a:p>
            <a:fld id="{F73A57BC-8CD3-4D69-91C9-5851CA7DC99B}" type="datetimeFigureOut">
              <a:rPr lang="en-US" smtClean="0"/>
              <a:pPr/>
              <a:t>11/16/2011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6172200"/>
            <a:ext cx="2971800" cy="5492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77000" y="6172200"/>
            <a:ext cx="2209800" cy="549275"/>
          </a:xfrm>
          <a:prstGeom prst="rect">
            <a:avLst/>
          </a:prstGeom>
        </p:spPr>
        <p:txBody>
          <a:bodyPr/>
          <a:lstStyle/>
          <a:p>
            <a:fld id="{6DB24101-C5B8-4472-A851-D50DCC9055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549275"/>
          </a:xfrm>
          <a:prstGeom prst="rect">
            <a:avLst/>
          </a:prstGeom>
        </p:spPr>
        <p:txBody>
          <a:bodyPr/>
          <a:lstStyle/>
          <a:p>
            <a:fld id="{F73A57BC-8CD3-4D69-91C9-5851CA7DC99B}" type="datetimeFigureOut">
              <a:rPr lang="en-US" smtClean="0"/>
              <a:pPr/>
              <a:t>11/16/2011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172200"/>
            <a:ext cx="2971800" cy="5492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77000" y="6172200"/>
            <a:ext cx="2209800" cy="549275"/>
          </a:xfrm>
          <a:prstGeom prst="rect">
            <a:avLst/>
          </a:prstGeom>
        </p:spPr>
        <p:txBody>
          <a:bodyPr/>
          <a:lstStyle/>
          <a:p>
            <a:fld id="{6DB24101-C5B8-4472-A851-D50DCC9055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549275"/>
          </a:xfrm>
          <a:prstGeom prst="rect">
            <a:avLst/>
          </a:prstGeom>
        </p:spPr>
        <p:txBody>
          <a:bodyPr/>
          <a:lstStyle/>
          <a:p>
            <a:fld id="{F73A57BC-8CD3-4D69-91C9-5851CA7DC99B}" type="datetimeFigureOut">
              <a:rPr lang="en-US" smtClean="0"/>
              <a:pPr/>
              <a:t>11/16/2011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172200"/>
            <a:ext cx="2971800" cy="5492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7000" y="6172200"/>
            <a:ext cx="2209800" cy="549275"/>
          </a:xfrm>
          <a:prstGeom prst="rect">
            <a:avLst/>
          </a:prstGeom>
        </p:spPr>
        <p:txBody>
          <a:bodyPr/>
          <a:lstStyle/>
          <a:p>
            <a:fld id="{6DB24101-C5B8-4472-A851-D50DCC9055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549275"/>
          </a:xfrm>
          <a:prstGeom prst="rect">
            <a:avLst/>
          </a:prstGeom>
        </p:spPr>
        <p:txBody>
          <a:bodyPr/>
          <a:lstStyle/>
          <a:p>
            <a:fld id="{F73A57BC-8CD3-4D69-91C9-5851CA7DC99B}" type="datetimeFigureOut">
              <a:rPr lang="en-US" smtClean="0"/>
              <a:pPr/>
              <a:t>11/16/2011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172200"/>
            <a:ext cx="2971800" cy="5492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77000" y="6172200"/>
            <a:ext cx="2209800" cy="549275"/>
          </a:xfrm>
          <a:prstGeom prst="rect">
            <a:avLst/>
          </a:prstGeom>
        </p:spPr>
        <p:txBody>
          <a:bodyPr/>
          <a:lstStyle/>
          <a:p>
            <a:fld id="{6DB24101-C5B8-4472-A851-D50DCC9055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549275"/>
          </a:xfrm>
          <a:prstGeom prst="rect">
            <a:avLst/>
          </a:prstGeom>
        </p:spPr>
        <p:txBody>
          <a:bodyPr/>
          <a:lstStyle/>
          <a:p>
            <a:fld id="{F73A57BC-8CD3-4D69-91C9-5851CA7DC99B}" type="datetimeFigureOut">
              <a:rPr lang="en-US" smtClean="0"/>
              <a:pPr/>
              <a:t>11/16/2011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172200"/>
            <a:ext cx="2971800" cy="5492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7000" y="6172200"/>
            <a:ext cx="2209800" cy="549275"/>
          </a:xfrm>
          <a:prstGeom prst="rect">
            <a:avLst/>
          </a:prstGeom>
        </p:spPr>
        <p:txBody>
          <a:bodyPr/>
          <a:lstStyle/>
          <a:p>
            <a:fld id="{6DB24101-C5B8-4472-A851-D50DCC9055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549275"/>
          </a:xfrm>
          <a:prstGeom prst="rect">
            <a:avLst/>
          </a:prstGeom>
        </p:spPr>
        <p:txBody>
          <a:bodyPr/>
          <a:lstStyle/>
          <a:p>
            <a:fld id="{F73A57BC-8CD3-4D69-91C9-5851CA7DC99B}" type="datetimeFigureOut">
              <a:rPr lang="en-US" smtClean="0"/>
              <a:pPr/>
              <a:t>11/16/2011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172200"/>
            <a:ext cx="2971800" cy="5492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7000" y="6172200"/>
            <a:ext cx="2209800" cy="549275"/>
          </a:xfrm>
          <a:prstGeom prst="rect">
            <a:avLst/>
          </a:prstGeom>
        </p:spPr>
        <p:txBody>
          <a:bodyPr/>
          <a:lstStyle/>
          <a:p>
            <a:fld id="{6DB24101-C5B8-4472-A851-D50DCC9055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549275"/>
          </a:xfrm>
          <a:prstGeom prst="rect">
            <a:avLst/>
          </a:prstGeom>
        </p:spPr>
        <p:txBody>
          <a:bodyPr/>
          <a:lstStyle/>
          <a:p>
            <a:fld id="{F73A57BC-8CD3-4D69-91C9-5851CA7DC99B}" type="datetimeFigureOut">
              <a:rPr lang="en-US" smtClean="0"/>
              <a:pPr/>
              <a:t>11/16/2011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172200"/>
            <a:ext cx="2971800" cy="5492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7000" y="6172200"/>
            <a:ext cx="2209800" cy="549275"/>
          </a:xfrm>
          <a:prstGeom prst="rect">
            <a:avLst/>
          </a:prstGeom>
        </p:spPr>
        <p:txBody>
          <a:bodyPr/>
          <a:lstStyle/>
          <a:p>
            <a:fld id="{6DB24101-C5B8-4472-A851-D50DCC9055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549275"/>
          </a:xfrm>
          <a:prstGeom prst="rect">
            <a:avLst/>
          </a:prstGeom>
        </p:spPr>
        <p:txBody>
          <a:bodyPr/>
          <a:lstStyle/>
          <a:p>
            <a:fld id="{F73A57BC-8CD3-4D69-91C9-5851CA7DC99B}" type="datetimeFigureOut">
              <a:rPr lang="en-US" smtClean="0"/>
              <a:pPr/>
              <a:t>11/16/2011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172200"/>
            <a:ext cx="2971800" cy="5492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77000" y="6172200"/>
            <a:ext cx="2209800" cy="549275"/>
          </a:xfrm>
          <a:prstGeom prst="rect">
            <a:avLst/>
          </a:prstGeom>
        </p:spPr>
        <p:txBody>
          <a:bodyPr/>
          <a:lstStyle/>
          <a:p>
            <a:fld id="{6DB24101-C5B8-4472-A851-D50DCC9055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549275"/>
          </a:xfrm>
          <a:prstGeom prst="rect">
            <a:avLst/>
          </a:prstGeom>
        </p:spPr>
        <p:txBody>
          <a:bodyPr/>
          <a:lstStyle/>
          <a:p>
            <a:fld id="{F73A57BC-8CD3-4D69-91C9-5851CA7DC99B}" type="datetimeFigureOut">
              <a:rPr lang="en-US" smtClean="0"/>
              <a:pPr/>
              <a:t>11/16/2011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0" y="6172200"/>
            <a:ext cx="2971800" cy="5492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77000" y="6172200"/>
            <a:ext cx="2209800" cy="549275"/>
          </a:xfrm>
          <a:prstGeom prst="rect">
            <a:avLst/>
          </a:prstGeom>
        </p:spPr>
        <p:txBody>
          <a:bodyPr/>
          <a:lstStyle/>
          <a:p>
            <a:fld id="{6DB24101-C5B8-4472-A851-D50DCC9055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549275"/>
          </a:xfrm>
          <a:prstGeom prst="rect">
            <a:avLst/>
          </a:prstGeom>
        </p:spPr>
        <p:txBody>
          <a:bodyPr/>
          <a:lstStyle/>
          <a:p>
            <a:fld id="{F73A57BC-8CD3-4D69-91C9-5851CA7DC99B}" type="datetimeFigureOut">
              <a:rPr lang="en-US" smtClean="0"/>
              <a:pPr/>
              <a:t>11/16/2011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172200"/>
            <a:ext cx="2971800" cy="5492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77000" y="6172200"/>
            <a:ext cx="2209800" cy="549275"/>
          </a:xfrm>
          <a:prstGeom prst="rect">
            <a:avLst/>
          </a:prstGeom>
        </p:spPr>
        <p:txBody>
          <a:bodyPr/>
          <a:lstStyle/>
          <a:p>
            <a:fld id="{6DB24101-C5B8-4472-A851-D50DCC9055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549275"/>
          </a:xfrm>
          <a:prstGeom prst="rect">
            <a:avLst/>
          </a:prstGeom>
        </p:spPr>
        <p:txBody>
          <a:bodyPr/>
          <a:lstStyle/>
          <a:p>
            <a:fld id="{F73A57BC-8CD3-4D69-91C9-5851CA7DC99B}" type="datetimeFigureOut">
              <a:rPr lang="en-US" smtClean="0"/>
              <a:pPr/>
              <a:t>11/16/2011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6172200"/>
            <a:ext cx="2971800" cy="5492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77000" y="6172200"/>
            <a:ext cx="2209800" cy="549275"/>
          </a:xfrm>
          <a:prstGeom prst="rect">
            <a:avLst/>
          </a:prstGeom>
        </p:spPr>
        <p:txBody>
          <a:bodyPr/>
          <a:lstStyle/>
          <a:p>
            <a:fld id="{6DB24101-C5B8-4472-A851-D50DCC9055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549275"/>
          </a:xfrm>
          <a:prstGeom prst="rect">
            <a:avLst/>
          </a:prstGeom>
        </p:spPr>
        <p:txBody>
          <a:bodyPr/>
          <a:lstStyle/>
          <a:p>
            <a:fld id="{F73A57BC-8CD3-4D69-91C9-5851CA7DC99B}" type="datetimeFigureOut">
              <a:rPr lang="en-US" smtClean="0"/>
              <a:pPr/>
              <a:t>11/16/2011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172200"/>
            <a:ext cx="2971800" cy="5492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77000" y="6172200"/>
            <a:ext cx="2209800" cy="549275"/>
          </a:xfrm>
          <a:prstGeom prst="rect">
            <a:avLst/>
          </a:prstGeom>
        </p:spPr>
        <p:txBody>
          <a:bodyPr/>
          <a:lstStyle/>
          <a:p>
            <a:fld id="{6DB24101-C5B8-4472-A851-D50DCC9055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549275"/>
          </a:xfrm>
          <a:prstGeom prst="rect">
            <a:avLst/>
          </a:prstGeom>
        </p:spPr>
        <p:txBody>
          <a:bodyPr/>
          <a:lstStyle/>
          <a:p>
            <a:fld id="{F73A57BC-8CD3-4D69-91C9-5851CA7DC99B}" type="datetimeFigureOut">
              <a:rPr lang="en-US" smtClean="0"/>
              <a:pPr/>
              <a:t>11/16/2011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172200"/>
            <a:ext cx="2971800" cy="5492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77000" y="6172200"/>
            <a:ext cx="2209800" cy="549275"/>
          </a:xfrm>
          <a:prstGeom prst="rect">
            <a:avLst/>
          </a:prstGeom>
        </p:spPr>
        <p:txBody>
          <a:bodyPr/>
          <a:lstStyle/>
          <a:p>
            <a:fld id="{6DB24101-C5B8-4472-A851-D50DCC9055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A9C8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ut_austin_logo.jpeg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6217920"/>
            <a:ext cx="1489520" cy="53340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11" name="TextBox 10"/>
          <p:cNvSpPr txBox="1"/>
          <p:nvPr userDrawn="1"/>
        </p:nvSpPr>
        <p:spPr>
          <a:xfrm>
            <a:off x="3581400" y="6324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75B12"/>
                </a:solidFill>
              </a:rPr>
              <a:t>Adam Pacsi</a:t>
            </a:r>
            <a:endParaRPr lang="en-US" dirty="0">
              <a:solidFill>
                <a:srgbClr val="C75B12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019800" y="6327648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C75B12"/>
                </a:solidFill>
              </a:rPr>
              <a:t>GISWR 2011, 11/17/2011</a:t>
            </a:r>
          </a:p>
          <a:p>
            <a:endParaRPr lang="en-US" dirty="0">
              <a:solidFill>
                <a:srgbClr val="C75B12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noFill/>
          <a:ln w="101600">
            <a:solidFill>
              <a:srgbClr val="C75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304800"/>
            <a:ext cx="9144000" cy="0"/>
          </a:xfrm>
          <a:prstGeom prst="line">
            <a:avLst/>
          </a:prstGeom>
          <a:ln w="101600">
            <a:solidFill>
              <a:srgbClr val="C75B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A9C8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ut_austin_logo.jpeg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6217920"/>
            <a:ext cx="1489520" cy="53340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11" name="TextBox 10"/>
          <p:cNvSpPr txBox="1"/>
          <p:nvPr userDrawn="1"/>
        </p:nvSpPr>
        <p:spPr>
          <a:xfrm>
            <a:off x="3581400" y="6324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75B12"/>
                </a:solidFill>
              </a:rPr>
              <a:t>Adam Pacsi</a:t>
            </a:r>
            <a:endParaRPr lang="en-US" dirty="0">
              <a:solidFill>
                <a:srgbClr val="C75B12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019800" y="6327648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C75B12"/>
                </a:solidFill>
              </a:rPr>
              <a:t>GISWR 2011, 11/17/2011</a:t>
            </a:r>
          </a:p>
          <a:p>
            <a:endParaRPr lang="en-US" dirty="0">
              <a:solidFill>
                <a:srgbClr val="C75B12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noFill/>
          <a:ln w="101600">
            <a:solidFill>
              <a:srgbClr val="C75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304800"/>
            <a:ext cx="9144000" cy="0"/>
          </a:xfrm>
          <a:prstGeom prst="line">
            <a:avLst/>
          </a:prstGeom>
          <a:ln w="101600">
            <a:solidFill>
              <a:srgbClr val="C75B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1371600"/>
            <a:ext cx="9144000" cy="0"/>
          </a:xfrm>
          <a:prstGeom prst="line">
            <a:avLst/>
          </a:prstGeom>
          <a:ln w="101600">
            <a:solidFill>
              <a:srgbClr val="C75B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1"/>
            <a:ext cx="7772400" cy="2457450"/>
          </a:xfrm>
        </p:spPr>
        <p:txBody>
          <a:bodyPr>
            <a:normAutofit/>
          </a:bodyPr>
          <a:lstStyle/>
          <a:p>
            <a:r>
              <a:rPr lang="en-US" dirty="0" smtClean="0"/>
              <a:t>Fine Particulate Matter Concentrations in the Dallas-Fort Worth Area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Adam Pacsi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Methods: Categorizing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Problem: Differing </a:t>
            </a:r>
            <a:r>
              <a:rPr lang="en-US" dirty="0" smtClean="0">
                <a:solidFill>
                  <a:srgbClr val="C75B12"/>
                </a:solidFill>
              </a:rPr>
              <a:t>scales</a:t>
            </a:r>
            <a:r>
              <a:rPr lang="en-US" dirty="0" smtClean="0"/>
              <a:t> for parameters even when normalized</a:t>
            </a:r>
          </a:p>
          <a:p>
            <a:r>
              <a:rPr lang="en-US" dirty="0" smtClean="0"/>
              <a:t>Solution: </a:t>
            </a:r>
            <a:r>
              <a:rPr lang="en-US" dirty="0" smtClean="0">
                <a:solidFill>
                  <a:srgbClr val="C75B12"/>
                </a:solidFill>
              </a:rPr>
              <a:t>Categorizing</a:t>
            </a:r>
            <a:r>
              <a:rPr lang="en-US" dirty="0" smtClean="0"/>
              <a:t> Data each parameter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x &lt; Mean - 2</a:t>
            </a:r>
            <a:r>
              <a:rPr lang="el-GR" dirty="0" smtClean="0">
                <a:latin typeface="Calibri"/>
                <a:cs typeface="Calibri"/>
              </a:rPr>
              <a:t>σ</a:t>
            </a:r>
            <a:endParaRPr lang="en-US" dirty="0" smtClean="0">
              <a:latin typeface="Calibri"/>
              <a:cs typeface="Calibri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Mean-2</a:t>
            </a:r>
            <a:r>
              <a:rPr lang="el-GR" dirty="0" smtClean="0">
                <a:cs typeface="Calibri"/>
              </a:rPr>
              <a:t>σ</a:t>
            </a:r>
            <a:r>
              <a:rPr lang="en-US" dirty="0" smtClean="0">
                <a:cs typeface="Calibri"/>
              </a:rPr>
              <a:t> &lt; x </a:t>
            </a:r>
            <a:r>
              <a:rPr lang="en-US" dirty="0" smtClean="0">
                <a:latin typeface="Calibri"/>
                <a:cs typeface="Calibri"/>
              </a:rPr>
              <a:t>&lt; Mean–</a:t>
            </a:r>
            <a:r>
              <a:rPr lang="el-GR" dirty="0" smtClean="0">
                <a:cs typeface="Calibri"/>
              </a:rPr>
              <a:t>σ</a:t>
            </a:r>
            <a:endParaRPr lang="en-US" dirty="0" smtClean="0">
              <a:cs typeface="Calibri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Mean-</a:t>
            </a:r>
            <a:r>
              <a:rPr lang="el-GR" dirty="0" smtClean="0">
                <a:cs typeface="Calibri"/>
              </a:rPr>
              <a:t>σ</a:t>
            </a:r>
            <a:r>
              <a:rPr lang="en-US" dirty="0" smtClean="0">
                <a:cs typeface="Calibri"/>
              </a:rPr>
              <a:t> &lt; x &lt; Mean+</a:t>
            </a:r>
            <a:r>
              <a:rPr lang="el-GR" dirty="0" smtClean="0">
                <a:cs typeface="Calibri"/>
              </a:rPr>
              <a:t>σ</a:t>
            </a:r>
            <a:endParaRPr lang="en-US" dirty="0" smtClean="0">
              <a:cs typeface="Calibri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Mean+</a:t>
            </a:r>
            <a:r>
              <a:rPr lang="el-GR" dirty="0" smtClean="0">
                <a:cs typeface="Calibri"/>
              </a:rPr>
              <a:t>σ</a:t>
            </a:r>
            <a:r>
              <a:rPr lang="en-US" dirty="0" smtClean="0">
                <a:cs typeface="Calibri"/>
              </a:rPr>
              <a:t> &lt; x &lt; Mean+2</a:t>
            </a:r>
            <a:r>
              <a:rPr lang="el-GR" dirty="0" smtClean="0">
                <a:cs typeface="Calibri"/>
              </a:rPr>
              <a:t>σ</a:t>
            </a:r>
            <a:endParaRPr lang="en-US" dirty="0" smtClean="0">
              <a:cs typeface="Calibri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cs typeface="Calibri"/>
              </a:rPr>
              <a:t>x &gt; Mean+2</a:t>
            </a:r>
            <a:r>
              <a:rPr lang="el-GR" dirty="0" smtClean="0">
                <a:cs typeface="Calibri"/>
              </a:rPr>
              <a:t>σ</a:t>
            </a:r>
            <a:endParaRPr lang="en-US" dirty="0" smtClean="0">
              <a:cs typeface="Calibri"/>
            </a:endParaRPr>
          </a:p>
          <a:p>
            <a:pPr marL="514350" indent="-457200"/>
            <a:r>
              <a:rPr lang="en-US" dirty="0" smtClean="0">
                <a:solidFill>
                  <a:srgbClr val="C75B12"/>
                </a:solidFill>
                <a:cs typeface="Calibri"/>
              </a:rPr>
              <a:t>VB Script </a:t>
            </a:r>
            <a:r>
              <a:rPr lang="en-US" dirty="0" smtClean="0">
                <a:cs typeface="Calibri"/>
              </a:rPr>
              <a:t>in Field Calculator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 smtClean="0">
              <a:cs typeface="Calibri"/>
            </a:endParaRPr>
          </a:p>
          <a:p>
            <a:pPr marL="914400" lvl="1" indent="-457200">
              <a:buFont typeface="+mj-lt"/>
              <a:buAutoNum type="arabicPeriod"/>
            </a:pPr>
            <a:endParaRPr lang="en-US" dirty="0" smtClean="0">
              <a:cs typeface="Calibri"/>
            </a:endParaRPr>
          </a:p>
          <a:p>
            <a:pPr marL="914400" lvl="1" indent="-457200">
              <a:buFont typeface="+mj-lt"/>
              <a:buAutoNum type="arabicPeriod"/>
            </a:pPr>
            <a:endParaRPr lang="en-US" dirty="0" smtClean="0">
              <a:cs typeface="Calibri"/>
            </a:endParaRPr>
          </a:p>
          <a:p>
            <a:pPr marL="914400" lvl="1" indent="-457200">
              <a:buFont typeface="+mj-lt"/>
              <a:buAutoNum type="arabicPeriod"/>
            </a:pPr>
            <a:endParaRPr lang="en-US" dirty="0" smtClean="0">
              <a:cs typeface="Calibri"/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524000"/>
            <a:ext cx="3737391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Spatial Distribution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5438775" cy="450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57400" y="48768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IDW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1600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Added the </a:t>
            </a:r>
            <a:r>
              <a:rPr lang="en-US" dirty="0" smtClean="0">
                <a:solidFill>
                  <a:srgbClr val="C75B12"/>
                </a:solidFill>
              </a:rPr>
              <a:t>categorized</a:t>
            </a:r>
            <a:r>
              <a:rPr lang="en-US" dirty="0" smtClean="0"/>
              <a:t> </a:t>
            </a:r>
            <a:r>
              <a:rPr lang="en-US" dirty="0" smtClean="0"/>
              <a:t>values </a:t>
            </a:r>
            <a:r>
              <a:rPr lang="en-US" dirty="0" smtClean="0"/>
              <a:t>to get a </a:t>
            </a:r>
            <a:r>
              <a:rPr lang="en-US" dirty="0" smtClean="0"/>
              <a:t>score</a:t>
            </a:r>
            <a:r>
              <a:rPr lang="en-US" dirty="0" smtClean="0"/>
              <a:t> </a:t>
            </a:r>
            <a:r>
              <a:rPr lang="en-US" dirty="0" smtClean="0"/>
              <a:t>out of 15.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590800"/>
            <a:ext cx="990600" cy="250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Which Sites?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228600" y="2133600"/>
          <a:ext cx="41910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28800"/>
            <a:ext cx="4419600" cy="373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4876800" y="2971800"/>
            <a:ext cx="381000" cy="3048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620000" y="2819400"/>
            <a:ext cx="381000" cy="3048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010400" y="2362200"/>
            <a:ext cx="381000" cy="381000"/>
          </a:xfrm>
          <a:prstGeom prst="ellipse">
            <a:avLst/>
          </a:prstGeom>
          <a:noFill/>
          <a:ln>
            <a:solidFill>
              <a:srgbClr val="CE2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Liquid/Solid </a:t>
            </a:r>
            <a:r>
              <a:rPr lang="en-US" dirty="0" smtClean="0">
                <a:solidFill>
                  <a:srgbClr val="C75B12"/>
                </a:solidFill>
              </a:rPr>
              <a:t>Condensed Phase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 Air</a:t>
            </a:r>
          </a:p>
          <a:p>
            <a:r>
              <a:rPr lang="en-US" dirty="0" smtClean="0"/>
              <a:t>Fine = less than </a:t>
            </a:r>
            <a:r>
              <a:rPr lang="en-US" dirty="0" smtClean="0">
                <a:solidFill>
                  <a:srgbClr val="C75B12"/>
                </a:solidFill>
              </a:rPr>
              <a:t>2.5 microns</a:t>
            </a:r>
            <a:r>
              <a:rPr lang="en-US" dirty="0" smtClean="0"/>
              <a:t> in diameter</a:t>
            </a:r>
          </a:p>
          <a:p>
            <a:r>
              <a:rPr lang="en-US" dirty="0" smtClean="0"/>
              <a:t>Found to trend like </a:t>
            </a:r>
            <a:r>
              <a:rPr lang="en-US" dirty="0" smtClean="0">
                <a:solidFill>
                  <a:srgbClr val="C75B12"/>
                </a:solidFill>
              </a:rPr>
              <a:t>ozone</a:t>
            </a:r>
            <a:r>
              <a:rPr lang="en-US" dirty="0" smtClean="0"/>
              <a:t> in most US Cities</a:t>
            </a:r>
          </a:p>
          <a:p>
            <a:r>
              <a:rPr lang="en-US" dirty="0" smtClean="0"/>
              <a:t>Regulation: </a:t>
            </a:r>
            <a:r>
              <a:rPr lang="en-US" dirty="0" smtClean="0">
                <a:solidFill>
                  <a:srgbClr val="C75B12"/>
                </a:solidFill>
              </a:rPr>
              <a:t>&lt; 15 </a:t>
            </a:r>
            <a:r>
              <a:rPr lang="en-US" dirty="0" smtClean="0">
                <a:solidFill>
                  <a:srgbClr val="C75B12"/>
                </a:solidFill>
                <a:latin typeface="Calibri"/>
                <a:cs typeface="Calibri"/>
              </a:rPr>
              <a:t>µg/m³ </a:t>
            </a:r>
            <a:r>
              <a:rPr lang="en-US" dirty="0" smtClean="0">
                <a:latin typeface="Calibri"/>
                <a:cs typeface="Calibri"/>
              </a:rPr>
              <a:t>for a daily average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9" y="1752600"/>
            <a:ext cx="429449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924800" y="5181600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Courtesy: TCEQ</a:t>
            </a:r>
            <a:endParaRPr lang="en-US" sz="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Health Effects: </a:t>
            </a:r>
            <a:r>
              <a:rPr lang="en-US" dirty="0" smtClean="0">
                <a:solidFill>
                  <a:srgbClr val="C75B12"/>
                </a:solidFill>
              </a:rPr>
              <a:t>asthma</a:t>
            </a:r>
            <a:r>
              <a:rPr lang="en-US" dirty="0" smtClean="0"/>
              <a:t> and overall </a:t>
            </a:r>
            <a:r>
              <a:rPr lang="en-US" dirty="0" smtClean="0">
                <a:solidFill>
                  <a:srgbClr val="C75B12"/>
                </a:solidFill>
              </a:rPr>
              <a:t>morbidity</a:t>
            </a:r>
          </a:p>
          <a:p>
            <a:r>
              <a:rPr lang="en-US" dirty="0" smtClean="0"/>
              <a:t>Overall </a:t>
            </a:r>
            <a:r>
              <a:rPr lang="en-US" dirty="0" smtClean="0">
                <a:solidFill>
                  <a:srgbClr val="C75B12"/>
                </a:solidFill>
              </a:rPr>
              <a:t>v</a:t>
            </a:r>
            <a:r>
              <a:rPr lang="en-US" dirty="0" smtClean="0">
                <a:solidFill>
                  <a:srgbClr val="C75B12"/>
                </a:solidFill>
              </a:rPr>
              <a:t>isibility</a:t>
            </a:r>
            <a:r>
              <a:rPr lang="en-US" dirty="0" smtClean="0"/>
              <a:t> and appearance</a:t>
            </a:r>
            <a:endParaRPr lang="en-US" dirty="0" smtClean="0"/>
          </a:p>
          <a:p>
            <a:r>
              <a:rPr lang="en-US" dirty="0" smtClean="0"/>
              <a:t>Funding for monitoring of PM</a:t>
            </a:r>
            <a:r>
              <a:rPr lang="en-US" baseline="-25000" dirty="0" smtClean="0"/>
              <a:t>2.5</a:t>
            </a:r>
            <a:r>
              <a:rPr lang="en-US" dirty="0" smtClean="0"/>
              <a:t> has been </a:t>
            </a:r>
            <a:r>
              <a:rPr lang="en-US" dirty="0" smtClean="0">
                <a:solidFill>
                  <a:srgbClr val="C75B12"/>
                </a:solidFill>
              </a:rPr>
              <a:t>reduced</a:t>
            </a:r>
            <a:r>
              <a:rPr lang="en-US" dirty="0" smtClean="0"/>
              <a:t> since 2000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5181600" y="1752600"/>
            <a:ext cx="3200400" cy="3977069"/>
            <a:chOff x="5181600" y="1600200"/>
            <a:chExt cx="3200400" cy="3977069"/>
          </a:xfrm>
        </p:grpSpPr>
        <p:pic>
          <p:nvPicPr>
            <p:cNvPr id="8" name="Picture 2" descr="http://photoblog.statesman.com/wp-content/uploads/2011/05/rbz-skyline-haze-03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81600" y="1600200"/>
              <a:ext cx="3200400" cy="1848551"/>
            </a:xfrm>
            <a:prstGeom prst="rect">
              <a:avLst/>
            </a:prstGeom>
            <a:noFill/>
          </p:spPr>
        </p:pic>
        <p:pic>
          <p:nvPicPr>
            <p:cNvPr id="9" name="Picture 4" descr="http://2.bp.blogspot.com/-h4CoLKxHlos/TZP-s855dYI/AAAAAAAAEfc/_w35EVcSvwI/s1600/austin%2Bdowntown%2Band%2Btown%2Blak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81600" y="3429000"/>
              <a:ext cx="3200400" cy="2148269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5181600" y="5334000"/>
              <a:ext cx="3048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Courtesy: texasdailyphoto.com</a:t>
              </a:r>
              <a:endParaRPr lang="en-US" sz="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Problem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Determine </a:t>
            </a:r>
            <a:r>
              <a:rPr lang="en-US" dirty="0" smtClean="0">
                <a:solidFill>
                  <a:srgbClr val="C75B12"/>
                </a:solidFill>
              </a:rPr>
              <a:t>new PM </a:t>
            </a:r>
            <a:r>
              <a:rPr lang="en-US" dirty="0" smtClean="0"/>
              <a:t>monitoring sites from </a:t>
            </a:r>
            <a:r>
              <a:rPr lang="en-US" dirty="0" smtClean="0">
                <a:solidFill>
                  <a:srgbClr val="C75B12"/>
                </a:solidFill>
              </a:rPr>
              <a:t>current ozone</a:t>
            </a:r>
            <a:r>
              <a:rPr lang="en-US" dirty="0" smtClean="0"/>
              <a:t> sites in DFW</a:t>
            </a:r>
          </a:p>
          <a:p>
            <a:r>
              <a:rPr lang="en-US" dirty="0" smtClean="0"/>
              <a:t>Criteria: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Predicted PM </a:t>
            </a:r>
            <a:r>
              <a:rPr lang="en-US" dirty="0" smtClean="0">
                <a:solidFill>
                  <a:srgbClr val="C75B12"/>
                </a:solidFill>
              </a:rPr>
              <a:t>Concentration</a:t>
            </a:r>
            <a:r>
              <a:rPr lang="en-US" dirty="0" smtClean="0"/>
              <a:t> (from ozone levels)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75B12"/>
                </a:solidFill>
              </a:rPr>
              <a:t>Distance</a:t>
            </a:r>
            <a:r>
              <a:rPr lang="en-US" dirty="0" smtClean="0"/>
              <a:t> from </a:t>
            </a:r>
            <a:r>
              <a:rPr lang="en-US" dirty="0" smtClean="0"/>
              <a:t>a current PM </a:t>
            </a:r>
            <a:r>
              <a:rPr lang="en-US" dirty="0" smtClean="0"/>
              <a:t>site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Local </a:t>
            </a:r>
            <a:r>
              <a:rPr lang="en-US" dirty="0" smtClean="0">
                <a:solidFill>
                  <a:srgbClr val="C75B12"/>
                </a:solidFill>
              </a:rPr>
              <a:t>Population</a:t>
            </a:r>
            <a:r>
              <a:rPr lang="en-US" dirty="0" smtClean="0"/>
              <a:t> Density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4178412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Monitoring Sites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5181600" cy="437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6019800" y="1600200"/>
            <a:ext cx="1676400" cy="1219200"/>
            <a:chOff x="7239000" y="1981200"/>
            <a:chExt cx="1676400" cy="1219200"/>
          </a:xfrm>
        </p:grpSpPr>
        <p:sp>
          <p:nvSpPr>
            <p:cNvPr id="8" name="Rectangle 7"/>
            <p:cNvSpPr/>
            <p:nvPr/>
          </p:nvSpPr>
          <p:spPr>
            <a:xfrm>
              <a:off x="7239000" y="1981200"/>
              <a:ext cx="1066800" cy="1219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15200" y="2667000"/>
              <a:ext cx="200025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7315200" y="2057400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Legend</a:t>
              </a:r>
              <a:endParaRPr lang="en-US" sz="20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43800" y="28194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PM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43800" y="25146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Ozone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019800" y="3429001"/>
            <a:ext cx="28194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Current Number of Sites</a:t>
            </a:r>
          </a:p>
          <a:p>
            <a:r>
              <a:rPr lang="en-US" dirty="0" smtClean="0"/>
              <a:t>PM: 8</a:t>
            </a:r>
          </a:p>
          <a:p>
            <a:r>
              <a:rPr lang="en-US" dirty="0" smtClean="0"/>
              <a:t>Ozone: 20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TCEQ</a:t>
            </a:r>
          </a:p>
          <a:p>
            <a:pPr lvl="1"/>
            <a:r>
              <a:rPr lang="en-US" dirty="0" smtClean="0"/>
              <a:t>Monitor </a:t>
            </a:r>
            <a:r>
              <a:rPr lang="en-US" dirty="0" smtClean="0">
                <a:solidFill>
                  <a:srgbClr val="C75B12"/>
                </a:solidFill>
              </a:rPr>
              <a:t>Locations </a:t>
            </a:r>
          </a:p>
          <a:p>
            <a:pPr lvl="1"/>
            <a:r>
              <a:rPr lang="en-US" dirty="0" smtClean="0"/>
              <a:t>2008-2010 Average </a:t>
            </a:r>
            <a:r>
              <a:rPr lang="en-US" dirty="0" smtClean="0">
                <a:solidFill>
                  <a:srgbClr val="C75B12"/>
                </a:solidFill>
              </a:rPr>
              <a:t>Ozone</a:t>
            </a:r>
            <a:r>
              <a:rPr lang="en-US" dirty="0" smtClean="0"/>
              <a:t> Concentrations</a:t>
            </a:r>
          </a:p>
          <a:p>
            <a:r>
              <a:rPr lang="en-US" dirty="0" smtClean="0"/>
              <a:t>ESRI 2000 TIGER/Line Data</a:t>
            </a:r>
          </a:p>
          <a:p>
            <a:pPr lvl="1"/>
            <a:r>
              <a:rPr lang="en-US" dirty="0" smtClean="0"/>
              <a:t>Census </a:t>
            </a:r>
            <a:r>
              <a:rPr lang="en-US" dirty="0" smtClean="0">
                <a:solidFill>
                  <a:srgbClr val="C75B12"/>
                </a:solidFill>
              </a:rPr>
              <a:t>tract</a:t>
            </a:r>
            <a:r>
              <a:rPr lang="en-US" dirty="0" smtClean="0"/>
              <a:t> shapefiles</a:t>
            </a:r>
          </a:p>
          <a:p>
            <a:pPr lvl="1"/>
            <a:r>
              <a:rPr lang="en-US" dirty="0" smtClean="0"/>
              <a:t>Tract </a:t>
            </a:r>
            <a:r>
              <a:rPr lang="en-US" dirty="0" smtClean="0">
                <a:solidFill>
                  <a:srgbClr val="C75B12"/>
                </a:solidFill>
              </a:rPr>
              <a:t>population</a:t>
            </a:r>
            <a:r>
              <a:rPr lang="en-US" dirty="0" smtClean="0"/>
              <a:t> data</a:t>
            </a:r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286000"/>
            <a:ext cx="4572000" cy="26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543800" y="4419600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Courtesy: ESRI</a:t>
            </a:r>
            <a:endParaRPr lang="en-US" sz="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48768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All datasets were in NAD83 and needed to be converted to Albers Projection from Exercise 1.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Methods: Population Density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1828800"/>
            <a:ext cx="1524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Census Tracts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58000" y="3505200"/>
            <a:ext cx="1524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Population by Tract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58000" y="5105400"/>
            <a:ext cx="152400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Population Density</a:t>
            </a:r>
            <a:endParaRPr lang="en-US" b="1" dirty="0"/>
          </a:p>
        </p:txBody>
      </p:sp>
      <p:cxnSp>
        <p:nvCxnSpPr>
          <p:cNvPr id="10" name="Straight Arrow Connector 9"/>
          <p:cNvCxnSpPr>
            <a:stCxn id="4" idx="2"/>
            <a:endCxn id="7" idx="0"/>
          </p:cNvCxnSpPr>
          <p:nvPr/>
        </p:nvCxnSpPr>
        <p:spPr>
          <a:xfrm>
            <a:off x="7620000" y="2198132"/>
            <a:ext cx="0" cy="13070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2"/>
            <a:endCxn id="8" idx="0"/>
          </p:cNvCxnSpPr>
          <p:nvPr/>
        </p:nvCxnSpPr>
        <p:spPr>
          <a:xfrm>
            <a:off x="7620000" y="4151531"/>
            <a:ext cx="0" cy="9538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81600" y="2514600"/>
            <a:ext cx="1524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Census Tract Database File</a:t>
            </a:r>
            <a:endParaRPr lang="en-US" b="1" dirty="0"/>
          </a:p>
        </p:txBody>
      </p:sp>
      <p:cxnSp>
        <p:nvCxnSpPr>
          <p:cNvPr id="16" name="Straight Arrow Connector 15"/>
          <p:cNvCxnSpPr>
            <a:stCxn id="14" idx="3"/>
          </p:cNvCxnSpPr>
          <p:nvPr/>
        </p:nvCxnSpPr>
        <p:spPr>
          <a:xfrm flipV="1">
            <a:off x="6705600" y="2819400"/>
            <a:ext cx="914400" cy="183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620000" y="2590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75B12"/>
                </a:solidFill>
              </a:rPr>
              <a:t>Table Join</a:t>
            </a:r>
            <a:endParaRPr lang="en-US" b="1" dirty="0">
              <a:solidFill>
                <a:srgbClr val="C75B1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0" y="42672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75B12"/>
                </a:solidFill>
              </a:rPr>
              <a:t>Field Calculator</a:t>
            </a:r>
            <a:endParaRPr lang="en-US" b="1" dirty="0">
              <a:solidFill>
                <a:srgbClr val="C75B1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430933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Methods: Distance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828800"/>
            <a:ext cx="1524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Census Tract Data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3429000"/>
            <a:ext cx="1524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Tract Data as Center Point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5410200"/>
            <a:ext cx="274320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Distance to Current PM Site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828800"/>
            <a:ext cx="4581525" cy="412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>
            <a:stCxn id="7" idx="2"/>
            <a:endCxn id="8" idx="0"/>
          </p:cNvCxnSpPr>
          <p:nvPr/>
        </p:nvCxnSpPr>
        <p:spPr>
          <a:xfrm>
            <a:off x="990600" y="2475131"/>
            <a:ext cx="0" cy="9538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2"/>
          </p:cNvCxnSpPr>
          <p:nvPr/>
        </p:nvCxnSpPr>
        <p:spPr>
          <a:xfrm>
            <a:off x="990600" y="4075331"/>
            <a:ext cx="0" cy="13348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86000" y="4343400"/>
            <a:ext cx="1371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PM Monitor Locations</a:t>
            </a:r>
            <a:endParaRPr lang="en-US" b="1" dirty="0"/>
          </a:p>
        </p:txBody>
      </p:sp>
      <p:cxnSp>
        <p:nvCxnSpPr>
          <p:cNvPr id="20" name="Straight Arrow Connector 19"/>
          <p:cNvCxnSpPr>
            <a:stCxn id="18" idx="1"/>
          </p:cNvCxnSpPr>
          <p:nvPr/>
        </p:nvCxnSpPr>
        <p:spPr>
          <a:xfrm flipH="1" flipV="1">
            <a:off x="990600" y="4648200"/>
            <a:ext cx="1295400" cy="183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4800" y="44958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75B12"/>
                </a:solidFill>
              </a:rPr>
              <a:t>Near</a:t>
            </a:r>
            <a:endParaRPr lang="en-US" b="1" dirty="0">
              <a:solidFill>
                <a:srgbClr val="C75B1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6800" y="2743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75B12"/>
                </a:solidFill>
              </a:rPr>
              <a:t>Mean Center</a:t>
            </a:r>
            <a:endParaRPr lang="en-US" b="1" dirty="0">
              <a:solidFill>
                <a:srgbClr val="C75B1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Methods: Ozone Concentration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76400"/>
            <a:ext cx="1524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Ozone Values at Monitoring Sites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1676400"/>
            <a:ext cx="18288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Interpolated Ozone Raster (float)</a:t>
            </a:r>
            <a:endParaRPr lang="en-US" b="1" dirty="0"/>
          </a:p>
        </p:txBody>
      </p:sp>
      <p:cxnSp>
        <p:nvCxnSpPr>
          <p:cNvPr id="8" name="Straight Arrow Connector 7"/>
          <p:cNvCxnSpPr>
            <a:stCxn id="4" idx="3"/>
            <a:endCxn id="6" idx="1"/>
          </p:cNvCxnSpPr>
          <p:nvPr/>
        </p:nvCxnSpPr>
        <p:spPr>
          <a:xfrm>
            <a:off x="1981200" y="2138065"/>
            <a:ext cx="1219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24600" y="1676400"/>
            <a:ext cx="18288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Interpolated Ozone Raster (int)</a:t>
            </a:r>
            <a:endParaRPr lang="en-US" b="1" dirty="0"/>
          </a:p>
        </p:txBody>
      </p:sp>
      <p:cxnSp>
        <p:nvCxnSpPr>
          <p:cNvPr id="11" name="Straight Arrow Connector 10"/>
          <p:cNvCxnSpPr>
            <a:stCxn id="6" idx="3"/>
            <a:endCxn id="9" idx="1"/>
          </p:cNvCxnSpPr>
          <p:nvPr/>
        </p:nvCxnSpPr>
        <p:spPr>
          <a:xfrm>
            <a:off x="5029200" y="2138065"/>
            <a:ext cx="1295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24600" y="3505200"/>
            <a:ext cx="1828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Ozone Raster Values as Points</a:t>
            </a:r>
            <a:endParaRPr lang="en-US" b="1" dirty="0"/>
          </a:p>
        </p:txBody>
      </p:sp>
      <p:cxnSp>
        <p:nvCxnSpPr>
          <p:cNvPr id="16" name="Straight Arrow Connector 15"/>
          <p:cNvCxnSpPr>
            <a:stCxn id="9" idx="2"/>
            <a:endCxn id="14" idx="0"/>
          </p:cNvCxnSpPr>
          <p:nvPr/>
        </p:nvCxnSpPr>
        <p:spPr>
          <a:xfrm>
            <a:off x="7239000" y="2599730"/>
            <a:ext cx="0" cy="9054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324600" y="5105400"/>
            <a:ext cx="1828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Ozone Values by Tract Center</a:t>
            </a:r>
            <a:endParaRPr lang="en-US" b="1" dirty="0"/>
          </a:p>
        </p:txBody>
      </p:sp>
      <p:cxnSp>
        <p:nvCxnSpPr>
          <p:cNvPr id="27" name="Straight Arrow Connector 26"/>
          <p:cNvCxnSpPr>
            <a:stCxn id="14" idx="2"/>
            <a:endCxn id="25" idx="0"/>
          </p:cNvCxnSpPr>
          <p:nvPr/>
        </p:nvCxnSpPr>
        <p:spPr>
          <a:xfrm>
            <a:off x="7239000" y="4151531"/>
            <a:ext cx="0" cy="9538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5" idx="1"/>
            <a:endCxn id="28" idx="3"/>
          </p:cNvCxnSpPr>
          <p:nvPr/>
        </p:nvCxnSpPr>
        <p:spPr>
          <a:xfrm flipH="1">
            <a:off x="5486400" y="5428566"/>
            <a:ext cx="8382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133600" y="1447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75B12"/>
                </a:solidFill>
              </a:rPr>
              <a:t>IDW</a:t>
            </a:r>
            <a:endParaRPr lang="en-US" b="1" dirty="0">
              <a:solidFill>
                <a:srgbClr val="C75B1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09800" y="1752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75B12"/>
                </a:solidFill>
              </a:rPr>
              <a:t>Kriging</a:t>
            </a:r>
            <a:endParaRPr lang="en-US" b="1" dirty="0">
              <a:solidFill>
                <a:srgbClr val="C75B1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57400" y="2209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75B12"/>
                </a:solidFill>
              </a:rPr>
              <a:t>Natural Neighbor</a:t>
            </a:r>
            <a:endParaRPr lang="en-US" b="1" dirty="0">
              <a:solidFill>
                <a:srgbClr val="C75B1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57800" y="1752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75B12"/>
                </a:solidFill>
              </a:rPr>
              <a:t>Int</a:t>
            </a:r>
            <a:endParaRPr lang="en-US" b="1" dirty="0">
              <a:solidFill>
                <a:srgbClr val="C75B1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10400" y="2743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75B12"/>
                </a:solidFill>
              </a:rPr>
              <a:t>Raster to Point</a:t>
            </a:r>
            <a:endParaRPr lang="en-US" b="1" dirty="0">
              <a:solidFill>
                <a:srgbClr val="C75B12"/>
              </a:solidFill>
            </a:endParaRPr>
          </a:p>
        </p:txBody>
      </p:sp>
      <p:cxnSp>
        <p:nvCxnSpPr>
          <p:cNvPr id="38" name="Straight Arrow Connector 37"/>
          <p:cNvCxnSpPr>
            <a:stCxn id="36" idx="2"/>
          </p:cNvCxnSpPr>
          <p:nvPr/>
        </p:nvCxnSpPr>
        <p:spPr>
          <a:xfrm>
            <a:off x="5334000" y="4151531"/>
            <a:ext cx="1905000" cy="4204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162800" y="4495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75B12"/>
                </a:solidFill>
              </a:rPr>
              <a:t>Near</a:t>
            </a:r>
            <a:endParaRPr lang="en-US" b="1" dirty="0">
              <a:solidFill>
                <a:srgbClr val="C75B1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10200" y="48006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75B12"/>
                </a:solidFill>
              </a:rPr>
              <a:t>Table Join</a:t>
            </a:r>
            <a:endParaRPr lang="en-US" b="1" dirty="0">
              <a:solidFill>
                <a:srgbClr val="C75B12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28600" y="2819400"/>
            <a:ext cx="3733800" cy="3173803"/>
            <a:chOff x="1981200" y="1524000"/>
            <a:chExt cx="5229225" cy="4545403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81200" y="1524000"/>
              <a:ext cx="5229225" cy="4545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2133600" y="5410200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IDW</a:t>
              </a:r>
              <a:endParaRPr lang="en-US" b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114800" y="5334000"/>
            <a:ext cx="137160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Ozone Value</a:t>
            </a:r>
          </a:p>
          <a:p>
            <a:pPr algn="ctr"/>
            <a:r>
              <a:rPr lang="en-US" b="1" dirty="0" smtClean="0"/>
              <a:t> by Tract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495800" y="3505200"/>
            <a:ext cx="1676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Census Tract Center Points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Master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itle Master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344</Words>
  <Application>Microsoft Office PowerPoint</Application>
  <PresentationFormat>On-screen Show (4:3)</PresentationFormat>
  <Paragraphs>87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Title Master</vt:lpstr>
      <vt:lpstr>1_Title Master</vt:lpstr>
      <vt:lpstr>Fine Particulate Matter Concentrations in the Dallas-Fort Worth Area</vt:lpstr>
      <vt:lpstr>Background</vt:lpstr>
      <vt:lpstr>Motivation</vt:lpstr>
      <vt:lpstr>Research Problem</vt:lpstr>
      <vt:lpstr>Current Monitoring Sites</vt:lpstr>
      <vt:lpstr>Sources of Data</vt:lpstr>
      <vt:lpstr>Methods: Population Density</vt:lpstr>
      <vt:lpstr>Methods: Distance</vt:lpstr>
      <vt:lpstr>Methods: Ozone Concentration</vt:lpstr>
      <vt:lpstr>Methods: Categorizing</vt:lpstr>
      <vt:lpstr>Results: Spatial Distribution</vt:lpstr>
      <vt:lpstr>Results: Which Sites?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</dc:creator>
  <cp:lastModifiedBy>Adam</cp:lastModifiedBy>
  <cp:revision>393</cp:revision>
  <dcterms:created xsi:type="dcterms:W3CDTF">2011-11-07T21:08:11Z</dcterms:created>
  <dcterms:modified xsi:type="dcterms:W3CDTF">2011-11-16T20:10:44Z</dcterms:modified>
</cp:coreProperties>
</file>