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77" r:id="rId4"/>
    <p:sldId id="278" r:id="rId5"/>
    <p:sldId id="279" r:id="rId6"/>
    <p:sldId id="258" r:id="rId7"/>
    <p:sldId id="262" r:id="rId8"/>
    <p:sldId id="282" r:id="rId9"/>
    <p:sldId id="259" r:id="rId10"/>
    <p:sldId id="260" r:id="rId11"/>
    <p:sldId id="280" r:id="rId12"/>
    <p:sldId id="281" r:id="rId13"/>
    <p:sldId id="263" r:id="rId14"/>
    <p:sldId id="273" r:id="rId15"/>
    <p:sldId id="264" r:id="rId16"/>
    <p:sldId id="268" r:id="rId17"/>
    <p:sldId id="272" r:id="rId18"/>
    <p:sldId id="271" r:id="rId19"/>
    <p:sldId id="270" r:id="rId20"/>
    <p:sldId id="283" r:id="rId21"/>
    <p:sldId id="284" r:id="rId22"/>
    <p:sldId id="285" r:id="rId23"/>
    <p:sldId id="286" r:id="rId24"/>
    <p:sldId id="265" r:id="rId25"/>
    <p:sldId id="288" r:id="rId26"/>
    <p:sldId id="287" r:id="rId27"/>
    <p:sldId id="289" r:id="rId28"/>
    <p:sldId id="29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6A17904C-66F2-46DA-821A-2854E8EE9F1D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AFEEE144-DA75-4070-A8DE-6F76D245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8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5DA0-69EB-452D-AAD7-DFA0E9F4075F}" type="datetimeFigureOut">
              <a:rPr lang="en-US" smtClean="0"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7E23-699F-4F40-BFE6-1BA661F8A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ey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362200"/>
          </a:xfrm>
          <a:solidFill>
            <a:srgbClr val="FFFFFF">
              <a:alpha val="60000"/>
            </a:srgb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to source-sink matching for geological carbon capture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sequestration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Marlo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Gawey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GIS for Water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November 22,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951" y="6581001"/>
            <a:ext cx="1823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World Resources Institute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10985" r="34063" b="66123"/>
          <a:stretch/>
        </p:blipFill>
        <p:spPr>
          <a:xfrm>
            <a:off x="2987749" y="871869"/>
            <a:ext cx="3051544" cy="14991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00600" y="762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62300" y="6176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Sources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602173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Ethylene plants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Hydrogen plants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Iron &amp; steel refineries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Oil &amp; gas refineries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Ammonia plants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Cement plants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dirty="0" smtClean="0"/>
              <a:t>Power plants (coal)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71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US CO</a:t>
            </a:r>
            <a:r>
              <a:rPr lang="en-US" baseline="-25000" dirty="0" smtClean="0"/>
              <a:t>2</a:t>
            </a:r>
            <a:r>
              <a:rPr lang="en-US" dirty="0" smtClean="0"/>
              <a:t> Producers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21251" r="9795" b="47300"/>
          <a:stretch/>
        </p:blipFill>
        <p:spPr>
          <a:xfrm>
            <a:off x="558824" y="1600200"/>
            <a:ext cx="7232267" cy="36331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52327" r="61558" b="10691"/>
          <a:stretch/>
        </p:blipFill>
        <p:spPr>
          <a:xfrm>
            <a:off x="7010400" y="3588588"/>
            <a:ext cx="1561383" cy="2536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6594225"/>
            <a:ext cx="3358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USGS, IEA, TNRIS courtesy of C. Breton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84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TX CO</a:t>
            </a:r>
            <a:r>
              <a:rPr lang="en-US" baseline="-25000" dirty="0" smtClean="0"/>
              <a:t>2</a:t>
            </a:r>
            <a:r>
              <a:rPr lang="en-US" dirty="0" smtClean="0"/>
              <a:t> Producers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3393" r="9623" b="24500"/>
          <a:stretch/>
        </p:blipFill>
        <p:spPr>
          <a:xfrm>
            <a:off x="990600" y="1759789"/>
            <a:ext cx="5218981" cy="43649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52327" r="61558" b="10691"/>
          <a:stretch/>
        </p:blipFill>
        <p:spPr>
          <a:xfrm>
            <a:off x="7010400" y="3588588"/>
            <a:ext cx="1561383" cy="25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Source-Sink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81400"/>
            <a:ext cx="7239000" cy="2819400"/>
          </a:xfrm>
          <a:noFill/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Minimize distance from </a:t>
            </a:r>
            <a:r>
              <a:rPr lang="en-US" dirty="0" smtClean="0">
                <a:solidFill>
                  <a:srgbClr val="FF0000"/>
                </a:solidFill>
              </a:rPr>
              <a:t>source to sink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Minimize distance to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pipelines</a:t>
            </a:r>
            <a:r>
              <a:rPr lang="en-US" dirty="0" smtClean="0"/>
              <a:t>, if possible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</a:t>
            </a:r>
            <a:r>
              <a:rPr lang="en-US" dirty="0" smtClean="0">
                <a:solidFill>
                  <a:srgbClr val="FF0000"/>
                </a:solidFill>
              </a:rPr>
              <a:t>sensitive areas</a:t>
            </a:r>
          </a:p>
          <a:p>
            <a:pPr lvl="1"/>
            <a:r>
              <a:rPr lang="en-US" dirty="0" smtClean="0"/>
              <a:t>Protected aquifers</a:t>
            </a:r>
          </a:p>
          <a:p>
            <a:pPr lvl="1"/>
            <a:r>
              <a:rPr lang="en-US" dirty="0" smtClean="0"/>
              <a:t>State &amp; national parks</a:t>
            </a:r>
          </a:p>
          <a:p>
            <a:pPr lvl="1"/>
            <a:r>
              <a:rPr lang="en-US" dirty="0" smtClean="0"/>
              <a:t>High density population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33680"/>
            <a:ext cx="1828800" cy="2474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3350545"/>
            <a:ext cx="1905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</a:t>
            </a:r>
            <a:r>
              <a:rPr lang="en-US" sz="1100" dirty="0" smtClean="0">
                <a:solidFill>
                  <a:schemeClr val="bg1"/>
                </a:solidFill>
              </a:rPr>
              <a:t>upload.wikimedia.org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6" y="1502459"/>
            <a:ext cx="2898080" cy="19788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95600" y="2260840"/>
            <a:ext cx="2743200" cy="381000"/>
          </a:xfrm>
          <a:prstGeom prst="rightArrow">
            <a:avLst>
              <a:gd name="adj1" fmla="val 2283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36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unique maps for qualitative source-sink matching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some spatial analysis to tease out prospective source-sink matches</a:t>
            </a:r>
          </a:p>
        </p:txBody>
      </p:sp>
    </p:spTree>
    <p:extLst>
      <p:ext uri="{BB962C8B-B14F-4D97-AF65-F5344CB8AC3E}">
        <p14:creationId xmlns:p14="http://schemas.microsoft.com/office/powerpoint/2010/main" val="35878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TX Aquifers &amp; Reservoirs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8292" r="9906" b="31566"/>
          <a:stretch/>
        </p:blipFill>
        <p:spPr>
          <a:xfrm>
            <a:off x="785003" y="1371601"/>
            <a:ext cx="4934309" cy="4744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003" y="5334000"/>
            <a:ext cx="203439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59051" r="57792" b="10946"/>
          <a:stretch/>
        </p:blipFill>
        <p:spPr>
          <a:xfrm>
            <a:off x="6019800" y="2667000"/>
            <a:ext cx="2147978" cy="2715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6589009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TNRIS and BEG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24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TX Aquifers </a:t>
            </a:r>
            <a:r>
              <a:rPr lang="en-US" dirty="0"/>
              <a:t>&amp;</a:t>
            </a:r>
            <a:r>
              <a:rPr lang="en-US" dirty="0" smtClean="0"/>
              <a:t> Protected Areas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16088" r="9925" b="23950"/>
          <a:stretch/>
        </p:blipFill>
        <p:spPr>
          <a:xfrm>
            <a:off x="785003" y="1373039"/>
            <a:ext cx="5135791" cy="49501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5715000"/>
            <a:ext cx="2895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98" y="6096000"/>
            <a:ext cx="685702" cy="2271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72671" y="3828018"/>
            <a:ext cx="4085729" cy="2749975"/>
            <a:chOff x="2744522" y="2424023"/>
            <a:chExt cx="5491688" cy="36477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4" t="67633" r="40168" b="7134"/>
            <a:stretch/>
          </p:blipFill>
          <p:spPr>
            <a:xfrm>
              <a:off x="2744522" y="3290438"/>
              <a:ext cx="4273672" cy="2781301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6124755" y="2424023"/>
              <a:ext cx="2111455" cy="1906437"/>
            </a:xfrm>
            <a:custGeom>
              <a:avLst/>
              <a:gdLst>
                <a:gd name="connsiteX0" fmla="*/ 310551 w 2111455"/>
                <a:gd name="connsiteY0" fmla="*/ 1250830 h 1906437"/>
                <a:gd name="connsiteX1" fmla="*/ 319177 w 2111455"/>
                <a:gd name="connsiteY1" fmla="*/ 1293962 h 1906437"/>
                <a:gd name="connsiteX2" fmla="*/ 345056 w 2111455"/>
                <a:gd name="connsiteY2" fmla="*/ 1354347 h 1906437"/>
                <a:gd name="connsiteX3" fmla="*/ 448573 w 2111455"/>
                <a:gd name="connsiteY3" fmla="*/ 1406105 h 1906437"/>
                <a:gd name="connsiteX4" fmla="*/ 500332 w 2111455"/>
                <a:gd name="connsiteY4" fmla="*/ 1423358 h 1906437"/>
                <a:gd name="connsiteX5" fmla="*/ 526211 w 2111455"/>
                <a:gd name="connsiteY5" fmla="*/ 1431985 h 1906437"/>
                <a:gd name="connsiteX6" fmla="*/ 612475 w 2111455"/>
                <a:gd name="connsiteY6" fmla="*/ 1440611 h 1906437"/>
                <a:gd name="connsiteX7" fmla="*/ 664234 w 2111455"/>
                <a:gd name="connsiteY7" fmla="*/ 1466490 h 1906437"/>
                <a:gd name="connsiteX8" fmla="*/ 741871 w 2111455"/>
                <a:gd name="connsiteY8" fmla="*/ 1483743 h 1906437"/>
                <a:gd name="connsiteX9" fmla="*/ 767751 w 2111455"/>
                <a:gd name="connsiteY9" fmla="*/ 1492369 h 1906437"/>
                <a:gd name="connsiteX10" fmla="*/ 845388 w 2111455"/>
                <a:gd name="connsiteY10" fmla="*/ 1526875 h 1906437"/>
                <a:gd name="connsiteX11" fmla="*/ 871268 w 2111455"/>
                <a:gd name="connsiteY11" fmla="*/ 1535502 h 1906437"/>
                <a:gd name="connsiteX12" fmla="*/ 897147 w 2111455"/>
                <a:gd name="connsiteY12" fmla="*/ 1561381 h 1906437"/>
                <a:gd name="connsiteX13" fmla="*/ 923026 w 2111455"/>
                <a:gd name="connsiteY13" fmla="*/ 1578634 h 1906437"/>
                <a:gd name="connsiteX14" fmla="*/ 948905 w 2111455"/>
                <a:gd name="connsiteY14" fmla="*/ 1630392 h 1906437"/>
                <a:gd name="connsiteX15" fmla="*/ 974785 w 2111455"/>
                <a:gd name="connsiteY15" fmla="*/ 1639019 h 1906437"/>
                <a:gd name="connsiteX16" fmla="*/ 1026543 w 2111455"/>
                <a:gd name="connsiteY16" fmla="*/ 1673524 h 1906437"/>
                <a:gd name="connsiteX17" fmla="*/ 1069675 w 2111455"/>
                <a:gd name="connsiteY17" fmla="*/ 1716656 h 1906437"/>
                <a:gd name="connsiteX18" fmla="*/ 1130060 w 2111455"/>
                <a:gd name="connsiteY18" fmla="*/ 1759788 h 1906437"/>
                <a:gd name="connsiteX19" fmla="*/ 1199071 w 2111455"/>
                <a:gd name="connsiteY19" fmla="*/ 1820173 h 1906437"/>
                <a:gd name="connsiteX20" fmla="*/ 1224951 w 2111455"/>
                <a:gd name="connsiteY20" fmla="*/ 1846052 h 1906437"/>
                <a:gd name="connsiteX21" fmla="*/ 1311215 w 2111455"/>
                <a:gd name="connsiteY21" fmla="*/ 1880558 h 1906437"/>
                <a:gd name="connsiteX22" fmla="*/ 1337094 w 2111455"/>
                <a:gd name="connsiteY22" fmla="*/ 1889185 h 1906437"/>
                <a:gd name="connsiteX23" fmla="*/ 1423358 w 2111455"/>
                <a:gd name="connsiteY23" fmla="*/ 1906437 h 1906437"/>
                <a:gd name="connsiteX24" fmla="*/ 1708030 w 2111455"/>
                <a:gd name="connsiteY24" fmla="*/ 1889185 h 1906437"/>
                <a:gd name="connsiteX25" fmla="*/ 1742536 w 2111455"/>
                <a:gd name="connsiteY25" fmla="*/ 1880558 h 1906437"/>
                <a:gd name="connsiteX26" fmla="*/ 1785668 w 2111455"/>
                <a:gd name="connsiteY26" fmla="*/ 1871932 h 1906437"/>
                <a:gd name="connsiteX27" fmla="*/ 1837426 w 2111455"/>
                <a:gd name="connsiteY27" fmla="*/ 1854679 h 1906437"/>
                <a:gd name="connsiteX28" fmla="*/ 1889185 w 2111455"/>
                <a:gd name="connsiteY28" fmla="*/ 1820173 h 1906437"/>
                <a:gd name="connsiteX29" fmla="*/ 1915064 w 2111455"/>
                <a:gd name="connsiteY29" fmla="*/ 1802920 h 1906437"/>
                <a:gd name="connsiteX30" fmla="*/ 1958196 w 2111455"/>
                <a:gd name="connsiteY30" fmla="*/ 1742535 h 1906437"/>
                <a:gd name="connsiteX31" fmla="*/ 1984075 w 2111455"/>
                <a:gd name="connsiteY31" fmla="*/ 1699403 h 1906437"/>
                <a:gd name="connsiteX32" fmla="*/ 2009954 w 2111455"/>
                <a:gd name="connsiteY32" fmla="*/ 1682151 h 1906437"/>
                <a:gd name="connsiteX33" fmla="*/ 2035834 w 2111455"/>
                <a:gd name="connsiteY33" fmla="*/ 1630392 h 1906437"/>
                <a:gd name="connsiteX34" fmla="*/ 2053087 w 2111455"/>
                <a:gd name="connsiteY34" fmla="*/ 1604513 h 1906437"/>
                <a:gd name="connsiteX35" fmla="*/ 2070339 w 2111455"/>
                <a:gd name="connsiteY35" fmla="*/ 1535502 h 1906437"/>
                <a:gd name="connsiteX36" fmla="*/ 2078966 w 2111455"/>
                <a:gd name="connsiteY36" fmla="*/ 1509622 h 1906437"/>
                <a:gd name="connsiteX37" fmla="*/ 2087592 w 2111455"/>
                <a:gd name="connsiteY37" fmla="*/ 1475117 h 1906437"/>
                <a:gd name="connsiteX38" fmla="*/ 2104845 w 2111455"/>
                <a:gd name="connsiteY38" fmla="*/ 1406105 h 1906437"/>
                <a:gd name="connsiteX39" fmla="*/ 2087592 w 2111455"/>
                <a:gd name="connsiteY39" fmla="*/ 862641 h 1906437"/>
                <a:gd name="connsiteX40" fmla="*/ 2070339 w 2111455"/>
                <a:gd name="connsiteY40" fmla="*/ 802256 h 1906437"/>
                <a:gd name="connsiteX41" fmla="*/ 2053087 w 2111455"/>
                <a:gd name="connsiteY41" fmla="*/ 698739 h 1906437"/>
                <a:gd name="connsiteX42" fmla="*/ 2035834 w 2111455"/>
                <a:gd name="connsiteY42" fmla="*/ 664234 h 1906437"/>
                <a:gd name="connsiteX43" fmla="*/ 2018581 w 2111455"/>
                <a:gd name="connsiteY43" fmla="*/ 603849 h 1906437"/>
                <a:gd name="connsiteX44" fmla="*/ 1975449 w 2111455"/>
                <a:gd name="connsiteY44" fmla="*/ 526211 h 1906437"/>
                <a:gd name="connsiteX45" fmla="*/ 1949570 w 2111455"/>
                <a:gd name="connsiteY45" fmla="*/ 474452 h 1906437"/>
                <a:gd name="connsiteX46" fmla="*/ 1871932 w 2111455"/>
                <a:gd name="connsiteY46" fmla="*/ 362309 h 1906437"/>
                <a:gd name="connsiteX47" fmla="*/ 1828800 w 2111455"/>
                <a:gd name="connsiteY47" fmla="*/ 319177 h 1906437"/>
                <a:gd name="connsiteX48" fmla="*/ 1785668 w 2111455"/>
                <a:gd name="connsiteY48" fmla="*/ 258792 h 1906437"/>
                <a:gd name="connsiteX49" fmla="*/ 1759788 w 2111455"/>
                <a:gd name="connsiteY49" fmla="*/ 241539 h 1906437"/>
                <a:gd name="connsiteX50" fmla="*/ 1708030 w 2111455"/>
                <a:gd name="connsiteY50" fmla="*/ 189781 h 1906437"/>
                <a:gd name="connsiteX51" fmla="*/ 1673524 w 2111455"/>
                <a:gd name="connsiteY51" fmla="*/ 163902 h 1906437"/>
                <a:gd name="connsiteX52" fmla="*/ 1639019 w 2111455"/>
                <a:gd name="connsiteY52" fmla="*/ 155275 h 1906437"/>
                <a:gd name="connsiteX53" fmla="*/ 1587260 w 2111455"/>
                <a:gd name="connsiteY53" fmla="*/ 112143 h 1906437"/>
                <a:gd name="connsiteX54" fmla="*/ 1561381 w 2111455"/>
                <a:gd name="connsiteY54" fmla="*/ 103517 h 1906437"/>
                <a:gd name="connsiteX55" fmla="*/ 1475117 w 2111455"/>
                <a:gd name="connsiteY55" fmla="*/ 51758 h 1906437"/>
                <a:gd name="connsiteX56" fmla="*/ 1397479 w 2111455"/>
                <a:gd name="connsiteY56" fmla="*/ 34505 h 1906437"/>
                <a:gd name="connsiteX57" fmla="*/ 1362973 w 2111455"/>
                <a:gd name="connsiteY57" fmla="*/ 25879 h 1906437"/>
                <a:gd name="connsiteX58" fmla="*/ 1302588 w 2111455"/>
                <a:gd name="connsiteY58" fmla="*/ 17252 h 1906437"/>
                <a:gd name="connsiteX59" fmla="*/ 1268083 w 2111455"/>
                <a:gd name="connsiteY59" fmla="*/ 8626 h 1906437"/>
                <a:gd name="connsiteX60" fmla="*/ 1181819 w 2111455"/>
                <a:gd name="connsiteY60" fmla="*/ 0 h 1906437"/>
                <a:gd name="connsiteX61" fmla="*/ 293298 w 2111455"/>
                <a:gd name="connsiteY61" fmla="*/ 17252 h 1906437"/>
                <a:gd name="connsiteX62" fmla="*/ 138022 w 2111455"/>
                <a:gd name="connsiteY62" fmla="*/ 60385 h 1906437"/>
                <a:gd name="connsiteX63" fmla="*/ 77637 w 2111455"/>
                <a:gd name="connsiteY63" fmla="*/ 129396 h 1906437"/>
                <a:gd name="connsiteX64" fmla="*/ 51758 w 2111455"/>
                <a:gd name="connsiteY64" fmla="*/ 163902 h 1906437"/>
                <a:gd name="connsiteX65" fmla="*/ 43132 w 2111455"/>
                <a:gd name="connsiteY65" fmla="*/ 207034 h 1906437"/>
                <a:gd name="connsiteX66" fmla="*/ 25879 w 2111455"/>
                <a:gd name="connsiteY66" fmla="*/ 232913 h 1906437"/>
                <a:gd name="connsiteX67" fmla="*/ 17253 w 2111455"/>
                <a:gd name="connsiteY67" fmla="*/ 284671 h 1906437"/>
                <a:gd name="connsiteX68" fmla="*/ 0 w 2111455"/>
                <a:gd name="connsiteY68" fmla="*/ 370935 h 1906437"/>
                <a:gd name="connsiteX69" fmla="*/ 8626 w 2111455"/>
                <a:gd name="connsiteY69" fmla="*/ 612475 h 1906437"/>
                <a:gd name="connsiteX70" fmla="*/ 17253 w 2111455"/>
                <a:gd name="connsiteY70" fmla="*/ 664234 h 1906437"/>
                <a:gd name="connsiteX71" fmla="*/ 34505 w 2111455"/>
                <a:gd name="connsiteY71" fmla="*/ 690113 h 1906437"/>
                <a:gd name="connsiteX72" fmla="*/ 69011 w 2111455"/>
                <a:gd name="connsiteY72" fmla="*/ 750498 h 1906437"/>
                <a:gd name="connsiteX73" fmla="*/ 94890 w 2111455"/>
                <a:gd name="connsiteY73" fmla="*/ 802256 h 1906437"/>
                <a:gd name="connsiteX74" fmla="*/ 112143 w 2111455"/>
                <a:gd name="connsiteY74" fmla="*/ 854015 h 1906437"/>
                <a:gd name="connsiteX75" fmla="*/ 146649 w 2111455"/>
                <a:gd name="connsiteY75" fmla="*/ 905773 h 1906437"/>
                <a:gd name="connsiteX76" fmla="*/ 163902 w 2111455"/>
                <a:gd name="connsiteY76" fmla="*/ 957532 h 1906437"/>
                <a:gd name="connsiteX77" fmla="*/ 181154 w 2111455"/>
                <a:gd name="connsiteY77" fmla="*/ 983411 h 1906437"/>
                <a:gd name="connsiteX78" fmla="*/ 189781 w 2111455"/>
                <a:gd name="connsiteY78" fmla="*/ 1009290 h 1906437"/>
                <a:gd name="connsiteX79" fmla="*/ 224287 w 2111455"/>
                <a:gd name="connsiteY79" fmla="*/ 1061049 h 1906437"/>
                <a:gd name="connsiteX80" fmla="*/ 241539 w 2111455"/>
                <a:gd name="connsiteY80" fmla="*/ 1086928 h 1906437"/>
                <a:gd name="connsiteX81" fmla="*/ 284671 w 2111455"/>
                <a:gd name="connsiteY81" fmla="*/ 1164566 h 1906437"/>
                <a:gd name="connsiteX82" fmla="*/ 310551 w 2111455"/>
                <a:gd name="connsiteY82" fmla="*/ 1173192 h 1906437"/>
                <a:gd name="connsiteX83" fmla="*/ 336430 w 2111455"/>
                <a:gd name="connsiteY83" fmla="*/ 1224951 h 1906437"/>
                <a:gd name="connsiteX84" fmla="*/ 310551 w 2111455"/>
                <a:gd name="connsiteY84" fmla="*/ 1250830 h 19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11455" h="1906437">
                  <a:moveTo>
                    <a:pt x="310551" y="1250830"/>
                  </a:moveTo>
                  <a:cubicBezTo>
                    <a:pt x="307676" y="1262332"/>
                    <a:pt x="315997" y="1279649"/>
                    <a:pt x="319177" y="1293962"/>
                  </a:cubicBezTo>
                  <a:cubicBezTo>
                    <a:pt x="324083" y="1316040"/>
                    <a:pt x="326678" y="1338267"/>
                    <a:pt x="345056" y="1354347"/>
                  </a:cubicBezTo>
                  <a:cubicBezTo>
                    <a:pt x="386219" y="1390363"/>
                    <a:pt x="399709" y="1389816"/>
                    <a:pt x="448573" y="1406105"/>
                  </a:cubicBezTo>
                  <a:lnTo>
                    <a:pt x="500332" y="1423358"/>
                  </a:lnTo>
                  <a:cubicBezTo>
                    <a:pt x="508958" y="1426234"/>
                    <a:pt x="517163" y="1431080"/>
                    <a:pt x="526211" y="1431985"/>
                  </a:cubicBezTo>
                  <a:lnTo>
                    <a:pt x="612475" y="1440611"/>
                  </a:lnTo>
                  <a:cubicBezTo>
                    <a:pt x="677515" y="1462290"/>
                    <a:pt x="597351" y="1433048"/>
                    <a:pt x="664234" y="1466490"/>
                  </a:cubicBezTo>
                  <a:cubicBezTo>
                    <a:pt x="687540" y="1478143"/>
                    <a:pt x="718009" y="1478441"/>
                    <a:pt x="741871" y="1483743"/>
                  </a:cubicBezTo>
                  <a:cubicBezTo>
                    <a:pt x="750748" y="1485716"/>
                    <a:pt x="759124" y="1489494"/>
                    <a:pt x="767751" y="1492369"/>
                  </a:cubicBezTo>
                  <a:cubicBezTo>
                    <a:pt x="808762" y="1519710"/>
                    <a:pt x="783794" y="1506343"/>
                    <a:pt x="845388" y="1526875"/>
                  </a:cubicBezTo>
                  <a:lnTo>
                    <a:pt x="871268" y="1535502"/>
                  </a:lnTo>
                  <a:cubicBezTo>
                    <a:pt x="879894" y="1544128"/>
                    <a:pt x="887775" y="1553571"/>
                    <a:pt x="897147" y="1561381"/>
                  </a:cubicBezTo>
                  <a:cubicBezTo>
                    <a:pt x="905112" y="1568018"/>
                    <a:pt x="916549" y="1570538"/>
                    <a:pt x="923026" y="1578634"/>
                  </a:cubicBezTo>
                  <a:cubicBezTo>
                    <a:pt x="950806" y="1613358"/>
                    <a:pt x="908511" y="1598076"/>
                    <a:pt x="948905" y="1630392"/>
                  </a:cubicBezTo>
                  <a:cubicBezTo>
                    <a:pt x="956006" y="1636073"/>
                    <a:pt x="966836" y="1634603"/>
                    <a:pt x="974785" y="1639019"/>
                  </a:cubicBezTo>
                  <a:cubicBezTo>
                    <a:pt x="992911" y="1649089"/>
                    <a:pt x="1026543" y="1673524"/>
                    <a:pt x="1026543" y="1673524"/>
                  </a:cubicBezTo>
                  <a:cubicBezTo>
                    <a:pt x="1072553" y="1742538"/>
                    <a:pt x="1012163" y="1659143"/>
                    <a:pt x="1069675" y="1716656"/>
                  </a:cubicBezTo>
                  <a:cubicBezTo>
                    <a:pt x="1117330" y="1764312"/>
                    <a:pt x="1069514" y="1744652"/>
                    <a:pt x="1130060" y="1759788"/>
                  </a:cubicBezTo>
                  <a:cubicBezTo>
                    <a:pt x="1178939" y="1833108"/>
                    <a:pt x="1098439" y="1719545"/>
                    <a:pt x="1199071" y="1820173"/>
                  </a:cubicBezTo>
                  <a:cubicBezTo>
                    <a:pt x="1207698" y="1828799"/>
                    <a:pt x="1215024" y="1838961"/>
                    <a:pt x="1224951" y="1846052"/>
                  </a:cubicBezTo>
                  <a:cubicBezTo>
                    <a:pt x="1247166" y="1861920"/>
                    <a:pt x="1287642" y="1872700"/>
                    <a:pt x="1311215" y="1880558"/>
                  </a:cubicBezTo>
                  <a:cubicBezTo>
                    <a:pt x="1319841" y="1883434"/>
                    <a:pt x="1328125" y="1887690"/>
                    <a:pt x="1337094" y="1889185"/>
                  </a:cubicBezTo>
                  <a:cubicBezTo>
                    <a:pt x="1400547" y="1899760"/>
                    <a:pt x="1371884" y="1893569"/>
                    <a:pt x="1423358" y="1906437"/>
                  </a:cubicBezTo>
                  <a:cubicBezTo>
                    <a:pt x="1533480" y="1902202"/>
                    <a:pt x="1610127" y="1906986"/>
                    <a:pt x="1708030" y="1889185"/>
                  </a:cubicBezTo>
                  <a:cubicBezTo>
                    <a:pt x="1719695" y="1887064"/>
                    <a:pt x="1730962" y="1883130"/>
                    <a:pt x="1742536" y="1880558"/>
                  </a:cubicBezTo>
                  <a:cubicBezTo>
                    <a:pt x="1756849" y="1877377"/>
                    <a:pt x="1771523" y="1875790"/>
                    <a:pt x="1785668" y="1871932"/>
                  </a:cubicBezTo>
                  <a:cubicBezTo>
                    <a:pt x="1803213" y="1867147"/>
                    <a:pt x="1837426" y="1854679"/>
                    <a:pt x="1837426" y="1854679"/>
                  </a:cubicBezTo>
                  <a:lnTo>
                    <a:pt x="1889185" y="1820173"/>
                  </a:lnTo>
                  <a:cubicBezTo>
                    <a:pt x="1897811" y="1814422"/>
                    <a:pt x="1908843" y="1811214"/>
                    <a:pt x="1915064" y="1802920"/>
                  </a:cubicBezTo>
                  <a:cubicBezTo>
                    <a:pt x="1934048" y="1777608"/>
                    <a:pt x="1942426" y="1767767"/>
                    <a:pt x="1958196" y="1742535"/>
                  </a:cubicBezTo>
                  <a:cubicBezTo>
                    <a:pt x="1967082" y="1728317"/>
                    <a:pt x="1973163" y="1712133"/>
                    <a:pt x="1984075" y="1699403"/>
                  </a:cubicBezTo>
                  <a:cubicBezTo>
                    <a:pt x="1990822" y="1691531"/>
                    <a:pt x="2001328" y="1687902"/>
                    <a:pt x="2009954" y="1682151"/>
                  </a:cubicBezTo>
                  <a:cubicBezTo>
                    <a:pt x="2059403" y="1607977"/>
                    <a:pt x="2000115" y="1701827"/>
                    <a:pt x="2035834" y="1630392"/>
                  </a:cubicBezTo>
                  <a:cubicBezTo>
                    <a:pt x="2040471" y="1621119"/>
                    <a:pt x="2047336" y="1613139"/>
                    <a:pt x="2053087" y="1604513"/>
                  </a:cubicBezTo>
                  <a:cubicBezTo>
                    <a:pt x="2072807" y="1545351"/>
                    <a:pt x="2049517" y="1618790"/>
                    <a:pt x="2070339" y="1535502"/>
                  </a:cubicBezTo>
                  <a:cubicBezTo>
                    <a:pt x="2072544" y="1526680"/>
                    <a:pt x="2076468" y="1518365"/>
                    <a:pt x="2078966" y="1509622"/>
                  </a:cubicBezTo>
                  <a:cubicBezTo>
                    <a:pt x="2082223" y="1498223"/>
                    <a:pt x="2085020" y="1486690"/>
                    <a:pt x="2087592" y="1475117"/>
                  </a:cubicBezTo>
                  <a:cubicBezTo>
                    <a:pt x="2101472" y="1412660"/>
                    <a:pt x="2089431" y="1452350"/>
                    <a:pt x="2104845" y="1406105"/>
                  </a:cubicBezTo>
                  <a:cubicBezTo>
                    <a:pt x="2104673" y="1396153"/>
                    <a:pt x="2128168" y="1024942"/>
                    <a:pt x="2087592" y="862641"/>
                  </a:cubicBezTo>
                  <a:cubicBezTo>
                    <a:pt x="2082515" y="842332"/>
                    <a:pt x="2076090" y="822384"/>
                    <a:pt x="2070339" y="802256"/>
                  </a:cubicBezTo>
                  <a:cubicBezTo>
                    <a:pt x="2068386" y="788582"/>
                    <a:pt x="2059394" y="717659"/>
                    <a:pt x="2053087" y="698739"/>
                  </a:cubicBezTo>
                  <a:cubicBezTo>
                    <a:pt x="2049021" y="686540"/>
                    <a:pt x="2040900" y="676054"/>
                    <a:pt x="2035834" y="664234"/>
                  </a:cubicBezTo>
                  <a:cubicBezTo>
                    <a:pt x="2014977" y="615568"/>
                    <a:pt x="2040470" y="662219"/>
                    <a:pt x="2018581" y="603849"/>
                  </a:cubicBezTo>
                  <a:cubicBezTo>
                    <a:pt x="2008646" y="577357"/>
                    <a:pt x="1988626" y="550369"/>
                    <a:pt x="1975449" y="526211"/>
                  </a:cubicBezTo>
                  <a:cubicBezTo>
                    <a:pt x="1966212" y="509277"/>
                    <a:pt x="1958807" y="491386"/>
                    <a:pt x="1949570" y="474452"/>
                  </a:cubicBezTo>
                  <a:cubicBezTo>
                    <a:pt x="1911218" y="404141"/>
                    <a:pt x="1929766" y="449059"/>
                    <a:pt x="1871932" y="362309"/>
                  </a:cubicBezTo>
                  <a:cubicBezTo>
                    <a:pt x="1848928" y="327804"/>
                    <a:pt x="1863305" y="342181"/>
                    <a:pt x="1828800" y="319177"/>
                  </a:cubicBezTo>
                  <a:cubicBezTo>
                    <a:pt x="1819005" y="304485"/>
                    <a:pt x="1796365" y="269489"/>
                    <a:pt x="1785668" y="258792"/>
                  </a:cubicBezTo>
                  <a:cubicBezTo>
                    <a:pt x="1778337" y="251461"/>
                    <a:pt x="1768415" y="247290"/>
                    <a:pt x="1759788" y="241539"/>
                  </a:cubicBezTo>
                  <a:cubicBezTo>
                    <a:pt x="1723653" y="193359"/>
                    <a:pt x="1748781" y="218889"/>
                    <a:pt x="1708030" y="189781"/>
                  </a:cubicBezTo>
                  <a:cubicBezTo>
                    <a:pt x="1696331" y="181424"/>
                    <a:pt x="1686384" y="170332"/>
                    <a:pt x="1673524" y="163902"/>
                  </a:cubicBezTo>
                  <a:cubicBezTo>
                    <a:pt x="1662920" y="158600"/>
                    <a:pt x="1650521" y="158151"/>
                    <a:pt x="1639019" y="155275"/>
                  </a:cubicBezTo>
                  <a:cubicBezTo>
                    <a:pt x="1619942" y="136199"/>
                    <a:pt x="1611278" y="124152"/>
                    <a:pt x="1587260" y="112143"/>
                  </a:cubicBezTo>
                  <a:cubicBezTo>
                    <a:pt x="1579127" y="108077"/>
                    <a:pt x="1570007" y="106392"/>
                    <a:pt x="1561381" y="103517"/>
                  </a:cubicBezTo>
                  <a:cubicBezTo>
                    <a:pt x="1524592" y="78991"/>
                    <a:pt x="1512249" y="67672"/>
                    <a:pt x="1475117" y="51758"/>
                  </a:cubicBezTo>
                  <a:cubicBezTo>
                    <a:pt x="1445743" y="39169"/>
                    <a:pt x="1433011" y="41612"/>
                    <a:pt x="1397479" y="34505"/>
                  </a:cubicBezTo>
                  <a:cubicBezTo>
                    <a:pt x="1385853" y="32180"/>
                    <a:pt x="1374638" y="28000"/>
                    <a:pt x="1362973" y="25879"/>
                  </a:cubicBezTo>
                  <a:cubicBezTo>
                    <a:pt x="1342968" y="22242"/>
                    <a:pt x="1322593" y="20889"/>
                    <a:pt x="1302588" y="17252"/>
                  </a:cubicBezTo>
                  <a:cubicBezTo>
                    <a:pt x="1290924" y="15131"/>
                    <a:pt x="1279819" y="10303"/>
                    <a:pt x="1268083" y="8626"/>
                  </a:cubicBezTo>
                  <a:cubicBezTo>
                    <a:pt x="1239475" y="4539"/>
                    <a:pt x="1210574" y="2875"/>
                    <a:pt x="1181819" y="0"/>
                  </a:cubicBezTo>
                  <a:cubicBezTo>
                    <a:pt x="885645" y="5751"/>
                    <a:pt x="589248" y="4385"/>
                    <a:pt x="293298" y="17252"/>
                  </a:cubicBezTo>
                  <a:cubicBezTo>
                    <a:pt x="258467" y="18766"/>
                    <a:pt x="179382" y="46598"/>
                    <a:pt x="138022" y="60385"/>
                  </a:cubicBezTo>
                  <a:cubicBezTo>
                    <a:pt x="72765" y="147394"/>
                    <a:pt x="155819" y="40044"/>
                    <a:pt x="77637" y="129396"/>
                  </a:cubicBezTo>
                  <a:cubicBezTo>
                    <a:pt x="68169" y="140216"/>
                    <a:pt x="60384" y="152400"/>
                    <a:pt x="51758" y="163902"/>
                  </a:cubicBezTo>
                  <a:cubicBezTo>
                    <a:pt x="48883" y="178279"/>
                    <a:pt x="48280" y="193306"/>
                    <a:pt x="43132" y="207034"/>
                  </a:cubicBezTo>
                  <a:cubicBezTo>
                    <a:pt x="39492" y="216742"/>
                    <a:pt x="29158" y="223077"/>
                    <a:pt x="25879" y="232913"/>
                  </a:cubicBezTo>
                  <a:cubicBezTo>
                    <a:pt x="20348" y="249506"/>
                    <a:pt x="20476" y="267480"/>
                    <a:pt x="17253" y="284671"/>
                  </a:cubicBezTo>
                  <a:cubicBezTo>
                    <a:pt x="11849" y="313493"/>
                    <a:pt x="0" y="370935"/>
                    <a:pt x="0" y="370935"/>
                  </a:cubicBezTo>
                  <a:cubicBezTo>
                    <a:pt x="2875" y="451448"/>
                    <a:pt x="3895" y="532049"/>
                    <a:pt x="8626" y="612475"/>
                  </a:cubicBezTo>
                  <a:cubicBezTo>
                    <a:pt x="9653" y="629936"/>
                    <a:pt x="11722" y="647641"/>
                    <a:pt x="17253" y="664234"/>
                  </a:cubicBezTo>
                  <a:cubicBezTo>
                    <a:pt x="20531" y="674069"/>
                    <a:pt x="29869" y="680840"/>
                    <a:pt x="34505" y="690113"/>
                  </a:cubicBezTo>
                  <a:cubicBezTo>
                    <a:pt x="67436" y="755975"/>
                    <a:pt x="6438" y="667065"/>
                    <a:pt x="69011" y="750498"/>
                  </a:cubicBezTo>
                  <a:cubicBezTo>
                    <a:pt x="100468" y="844872"/>
                    <a:pt x="50300" y="701928"/>
                    <a:pt x="94890" y="802256"/>
                  </a:cubicBezTo>
                  <a:cubicBezTo>
                    <a:pt x="102276" y="818875"/>
                    <a:pt x="102055" y="838883"/>
                    <a:pt x="112143" y="854015"/>
                  </a:cubicBezTo>
                  <a:lnTo>
                    <a:pt x="146649" y="905773"/>
                  </a:lnTo>
                  <a:cubicBezTo>
                    <a:pt x="152400" y="923026"/>
                    <a:pt x="153814" y="942400"/>
                    <a:pt x="163902" y="957532"/>
                  </a:cubicBezTo>
                  <a:cubicBezTo>
                    <a:pt x="169653" y="966158"/>
                    <a:pt x="176518" y="974138"/>
                    <a:pt x="181154" y="983411"/>
                  </a:cubicBezTo>
                  <a:cubicBezTo>
                    <a:pt x="185221" y="991544"/>
                    <a:pt x="185365" y="1001341"/>
                    <a:pt x="189781" y="1009290"/>
                  </a:cubicBezTo>
                  <a:cubicBezTo>
                    <a:pt x="199851" y="1027416"/>
                    <a:pt x="212785" y="1043796"/>
                    <a:pt x="224287" y="1061049"/>
                  </a:cubicBezTo>
                  <a:cubicBezTo>
                    <a:pt x="230038" y="1069675"/>
                    <a:pt x="238260" y="1077093"/>
                    <a:pt x="241539" y="1086928"/>
                  </a:cubicBezTo>
                  <a:cubicBezTo>
                    <a:pt x="249135" y="1109714"/>
                    <a:pt x="262427" y="1157152"/>
                    <a:pt x="284671" y="1164566"/>
                  </a:cubicBezTo>
                  <a:lnTo>
                    <a:pt x="310551" y="1173192"/>
                  </a:lnTo>
                  <a:cubicBezTo>
                    <a:pt x="319273" y="1186276"/>
                    <a:pt x="336430" y="1207095"/>
                    <a:pt x="336430" y="1224951"/>
                  </a:cubicBezTo>
                  <a:cubicBezTo>
                    <a:pt x="336430" y="1270902"/>
                    <a:pt x="313426" y="1239328"/>
                    <a:pt x="310551" y="12508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6577993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BEG Oil Atlas courtesy of C. Breton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68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 Merge protected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6" y="1600200"/>
            <a:ext cx="5179868" cy="4525963"/>
          </a:xfrm>
        </p:spPr>
      </p:pic>
    </p:spTree>
    <p:extLst>
      <p:ext uri="{BB962C8B-B14F-4D97-AF65-F5344CB8AC3E}">
        <p14:creationId xmlns:p14="http://schemas.microsoft.com/office/powerpoint/2010/main" val="38467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215161" cy="5668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2) Select sources &amp; sinks within 10 km of  protected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5374" r="10499" b="7723"/>
          <a:stretch/>
        </p:blipFill>
        <p:spPr>
          <a:xfrm>
            <a:off x="533400" y="1981200"/>
            <a:ext cx="2808551" cy="3521015"/>
          </a:xfrm>
        </p:spPr>
      </p:pic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t="13976" r="9298" b="10393"/>
          <a:stretch/>
        </p:blipFill>
        <p:spPr>
          <a:xfrm>
            <a:off x="5562600" y="1905000"/>
            <a:ext cx="2922333" cy="35204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52800" y="3243003"/>
            <a:ext cx="2286000" cy="446049"/>
          </a:xfrm>
          <a:prstGeom prst="rightArrow">
            <a:avLst>
              <a:gd name="adj1" fmla="val 30189"/>
              <a:gd name="adj2" fmla="val 613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5335" y="5723793"/>
            <a:ext cx="173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227 Sources</a:t>
            </a:r>
          </a:p>
          <a:p>
            <a:r>
              <a:rPr lang="en-US" dirty="0" smtClean="0"/>
              <a:t>2973 Sinks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72379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296 Sources</a:t>
            </a:r>
          </a:p>
          <a:p>
            <a:r>
              <a:rPr lang="en-US" dirty="0" smtClean="0"/>
              <a:t>3207 Sinks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99" y="788851"/>
            <a:ext cx="6742322" cy="4525963"/>
          </a:xfrm>
        </p:spPr>
      </p:pic>
      <p:grpSp>
        <p:nvGrpSpPr>
          <p:cNvPr id="26" name="Group 25"/>
          <p:cNvGrpSpPr/>
          <p:nvPr/>
        </p:nvGrpSpPr>
        <p:grpSpPr>
          <a:xfrm>
            <a:off x="2085833" y="1066800"/>
            <a:ext cx="2729552" cy="2368154"/>
            <a:chOff x="2085833" y="1066800"/>
            <a:chExt cx="2729552" cy="2368154"/>
          </a:xfrm>
        </p:grpSpPr>
        <p:sp>
          <p:nvSpPr>
            <p:cNvPr id="6" name="TextBox 5"/>
            <p:cNvSpPr txBox="1"/>
            <p:nvPr/>
          </p:nvSpPr>
          <p:spPr>
            <a:xfrm>
              <a:off x="3748585" y="2286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00985" y="2505641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060" y="274405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4260" y="28759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3048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88558" y="2063872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9875" y="19020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9970" y="1902022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9194" y="1676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8185" y="3127177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7158" y="252112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96738" y="159424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5338" y="1440088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68138" y="1286469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5018" y="1124786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43033" y="1066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85833" y="1124785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</p:grpSp>
      <p:sp>
        <p:nvSpPr>
          <p:cNvPr id="24" name="Multiply 23"/>
          <p:cNvSpPr/>
          <p:nvPr/>
        </p:nvSpPr>
        <p:spPr>
          <a:xfrm>
            <a:off x="1464860" y="536374"/>
            <a:ext cx="5181600" cy="3807023"/>
          </a:xfrm>
          <a:prstGeom prst="mathMultiply">
            <a:avLst>
              <a:gd name="adj1" fmla="val 5775"/>
            </a:avLst>
          </a:prstGeom>
          <a:solidFill>
            <a:srgbClr val="FF0000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8658" y="5467304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5756340" y="5029200"/>
            <a:ext cx="2130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</a:t>
            </a:r>
            <a:r>
              <a:rPr lang="en-US" sz="1200" dirty="0" smtClean="0">
                <a:solidFill>
                  <a:schemeClr val="bg1"/>
                </a:solidFill>
              </a:rPr>
              <a:t>://indianapublicmedia.org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 Pipelines in &amp; around TX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16038" r="12213" b="12561"/>
          <a:stretch/>
        </p:blipFill>
        <p:spPr>
          <a:xfrm>
            <a:off x="1143000" y="1371600"/>
            <a:ext cx="4399472" cy="52103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1747" r="57394" b="12561"/>
          <a:stretch/>
        </p:blipFill>
        <p:spPr>
          <a:xfrm>
            <a:off x="5943600" y="2971800"/>
            <a:ext cx="1851804" cy="1874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800600"/>
            <a:ext cx="17526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61422" r="50970" b="33620"/>
          <a:stretch/>
        </p:blipFill>
        <p:spPr>
          <a:xfrm>
            <a:off x="875582" y="4846609"/>
            <a:ext cx="2096218" cy="3421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5343" y="4836545"/>
            <a:ext cx="304800" cy="25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using the same method as 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30" y="1600200"/>
            <a:ext cx="45213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228600" y="441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km zone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4267200"/>
            <a:ext cx="2971800" cy="337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9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17225" r="11671" b="21040"/>
          <a:stretch/>
        </p:blipFill>
        <p:spPr>
          <a:xfrm>
            <a:off x="5562600" y="1905000"/>
            <a:ext cx="3263142" cy="3316857"/>
          </a:xfrm>
        </p:spPr>
      </p:pic>
      <p:grpSp>
        <p:nvGrpSpPr>
          <p:cNvPr id="6" name="Group 5"/>
          <p:cNvGrpSpPr/>
          <p:nvPr/>
        </p:nvGrpSpPr>
        <p:grpSpPr>
          <a:xfrm>
            <a:off x="381000" y="1828800"/>
            <a:ext cx="3174521" cy="3759630"/>
            <a:chOff x="1143000" y="1371600"/>
            <a:chExt cx="4399472" cy="5210356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" t="16038" r="12213" b="12561"/>
            <a:stretch/>
          </p:blipFill>
          <p:spPr>
            <a:xfrm>
              <a:off x="1143000" y="1371600"/>
              <a:ext cx="4399472" cy="52103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19200" y="4800600"/>
              <a:ext cx="17526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61747" r="57394" b="12561"/>
          <a:stretch/>
        </p:blipFill>
        <p:spPr>
          <a:xfrm>
            <a:off x="34506" y="4264664"/>
            <a:ext cx="1324949" cy="134140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29000" y="3252148"/>
            <a:ext cx="2286000" cy="446049"/>
          </a:xfrm>
          <a:prstGeom prst="rightArrow">
            <a:avLst>
              <a:gd name="adj1" fmla="val 30189"/>
              <a:gd name="adj2" fmla="val 613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09800" y="1447800"/>
            <a:ext cx="5029200" cy="3352800"/>
            <a:chOff x="2209800" y="1447800"/>
            <a:chExt cx="5029200" cy="3352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25283" r="18420" b="26667"/>
            <a:stretch/>
          </p:blipFill>
          <p:spPr>
            <a:xfrm>
              <a:off x="2209800" y="1447800"/>
              <a:ext cx="3329797" cy="3295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sx="23000" sy="23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38100" h="31750"/>
              <a:contourClr>
                <a:srgbClr val="FFFFFF"/>
              </a:contourClr>
            </a:sp3d>
          </p:spPr>
        </p:pic>
        <p:sp>
          <p:nvSpPr>
            <p:cNvPr id="13" name="Rectangle 12"/>
            <p:cNvSpPr/>
            <p:nvPr/>
          </p:nvSpPr>
          <p:spPr>
            <a:xfrm>
              <a:off x="6172200" y="2895600"/>
              <a:ext cx="10668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5638800" y="1447800"/>
              <a:ext cx="533400" cy="1447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539597" y="3886200"/>
              <a:ext cx="632603" cy="914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029200" y="556768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705 reservoirs</a:t>
            </a:r>
          </a:p>
          <a:p>
            <a:r>
              <a:rPr lang="en-US" dirty="0" smtClean="0"/>
              <a:t>10 CO</a:t>
            </a:r>
            <a:r>
              <a:rPr lang="en-US" baseline="-25000" dirty="0" smtClean="0"/>
              <a:t>2</a:t>
            </a:r>
            <a:r>
              <a:rPr lang="en-US" dirty="0" smtClean="0"/>
              <a:t> producers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Sink to Sources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3789912" cy="3611563"/>
          </a:xfrm>
        </p:spPr>
      </p:pic>
    </p:spTree>
    <p:extLst>
      <p:ext uri="{BB962C8B-B14F-4D97-AF65-F5344CB8AC3E}">
        <p14:creationId xmlns:p14="http://schemas.microsoft.com/office/powerpoint/2010/main" val="35985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a population density map…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791200" cy="4437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1" y="624407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…And use it to screen for Sources &amp; Sinks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24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Steps: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Download block </a:t>
            </a:r>
            <a:r>
              <a:rPr lang="en-US" dirty="0" err="1" smtClean="0"/>
              <a:t>shapefiles</a:t>
            </a:r>
            <a:r>
              <a:rPr lang="en-US" dirty="0" smtClean="0"/>
              <a:t> with population and housing unit counts in them </a:t>
            </a:r>
            <a:r>
              <a:rPr lang="en-US" sz="2000" dirty="0" smtClean="0"/>
              <a:t>http://www.census.gov/geo/www/tiger/tgrshp2010/pophu.html</a:t>
            </a:r>
          </a:p>
        </p:txBody>
      </p:sp>
      <p:pic>
        <p:nvPicPr>
          <p:cNvPr id="1945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886200"/>
            <a:ext cx="7038975" cy="2867025"/>
          </a:xfrm>
        </p:spPr>
      </p:pic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6553200" y="3048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Population</a:t>
            </a:r>
            <a:r>
              <a:rPr lang="en-US">
                <a:latin typeface="Calibri" pitchFamily="34" charset="0"/>
              </a:rPr>
              <a:t> 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count in each housing unit</a:t>
            </a:r>
          </a:p>
        </p:txBody>
      </p:sp>
      <p:cxnSp>
        <p:nvCxnSpPr>
          <p:cNvPr id="16" name="Straight Arrow Connector 15"/>
          <p:cNvCxnSpPr>
            <a:stCxn id="19460" idx="2"/>
          </p:cNvCxnSpPr>
          <p:nvPr/>
        </p:nvCxnSpPr>
        <p:spPr>
          <a:xfrm>
            <a:off x="7581900" y="3694113"/>
            <a:ext cx="38100" cy="95408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6"/>
          <p:cNvSpPr txBox="1">
            <a:spLocks noChangeArrowheads="1"/>
          </p:cNvSpPr>
          <p:nvPr/>
        </p:nvSpPr>
        <p:spPr bwMode="auto">
          <a:xfrm>
            <a:off x="2209800" y="2847975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These polygons describe housing units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009775" y="3392488"/>
            <a:ext cx="228600" cy="1231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 Consolidate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21443" r="9795" b="21378"/>
          <a:stretch/>
        </p:blipFill>
        <p:spPr>
          <a:xfrm>
            <a:off x="0" y="1524000"/>
            <a:ext cx="5060831" cy="492937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1" y="1828800"/>
            <a:ext cx="4529137" cy="47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3461265"/>
            <a:ext cx="365759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HUGE</a:t>
            </a:r>
            <a:r>
              <a:rPr lang="en-US" sz="3200" dirty="0" smtClean="0"/>
              <a:t> data set:</a:t>
            </a:r>
          </a:p>
          <a:p>
            <a:r>
              <a:rPr lang="en-US" sz="3200" dirty="0" smtClean="0"/>
              <a:t>914,231 polygons!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09711" y="1447174"/>
            <a:ext cx="6210300" cy="5105400"/>
            <a:chOff x="1509711" y="1447174"/>
            <a:chExt cx="6210300" cy="5105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711" y="1447174"/>
              <a:ext cx="6210300" cy="5105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Rectangle 7"/>
            <p:cNvSpPr/>
            <p:nvPr/>
          </p:nvSpPr>
          <p:spPr>
            <a:xfrm>
              <a:off x="3598382" y="4724400"/>
              <a:ext cx="1600200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2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 Calculate areas of blocks</a:t>
            </a:r>
          </a:p>
        </p:txBody>
      </p:sp>
      <p:pic>
        <p:nvPicPr>
          <p:cNvPr id="2048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295400"/>
            <a:ext cx="2924175" cy="3457575"/>
          </a:xfrm>
        </p:spPr>
      </p:pic>
      <p:pic>
        <p:nvPicPr>
          <p:cNvPr id="2048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3581400"/>
            <a:ext cx="4038600" cy="2800350"/>
          </a:xfrm>
        </p:spPr>
      </p:pic>
      <p:sp>
        <p:nvSpPr>
          <p:cNvPr id="6" name="Rectangle 5"/>
          <p:cNvSpPr/>
          <p:nvPr/>
        </p:nvSpPr>
        <p:spPr>
          <a:xfrm>
            <a:off x="298450" y="3657600"/>
            <a:ext cx="3200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498850" y="3810000"/>
            <a:ext cx="1301750" cy="914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123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3622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Using </a:t>
            </a:r>
            <a:r>
              <a:rPr lang="en-US" dirty="0"/>
              <a:t>“Field Calculator” in Attribute Table, calculate population density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4)  Export the population density data to a new feature class and map it!</a:t>
            </a:r>
          </a:p>
        </p:txBody>
      </p:sp>
    </p:spTree>
    <p:extLst>
      <p:ext uri="{BB962C8B-B14F-4D97-AF65-F5344CB8AC3E}">
        <p14:creationId xmlns:p14="http://schemas.microsoft.com/office/powerpoint/2010/main" val="10867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Capture &amp; </a:t>
            </a:r>
            <a:r>
              <a:rPr lang="en-US" dirty="0" smtClean="0"/>
              <a:t>Sequestration </a:t>
            </a:r>
            <a:r>
              <a:rPr lang="en-US" dirty="0" smtClean="0"/>
              <a:t>(CCS)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459510" cy="4529931"/>
          </a:xfrm>
        </p:spPr>
      </p:pic>
      <p:sp>
        <p:nvSpPr>
          <p:cNvPr id="5" name="Rectangle 4"/>
          <p:cNvSpPr/>
          <p:nvPr/>
        </p:nvSpPr>
        <p:spPr>
          <a:xfrm>
            <a:off x="5410200" y="6581001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http://www.globalccsinstitute.com/ccs/how-ccs-works</a:t>
            </a:r>
          </a:p>
        </p:txBody>
      </p:sp>
    </p:spTree>
    <p:extLst>
      <p:ext uri="{BB962C8B-B14F-4D97-AF65-F5344CB8AC3E}">
        <p14:creationId xmlns:p14="http://schemas.microsoft.com/office/powerpoint/2010/main" val="7923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Carbon Capture and Sequestration </a:t>
            </a:r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865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65810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http://www.globalccsinstitute.com/projects/map</a:t>
            </a:r>
          </a:p>
        </p:txBody>
      </p:sp>
    </p:spTree>
    <p:extLst>
      <p:ext uri="{BB962C8B-B14F-4D97-AF65-F5344CB8AC3E}">
        <p14:creationId xmlns:p14="http://schemas.microsoft.com/office/powerpoint/2010/main" val="3199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Carbon Capture and Sequestration </a:t>
            </a:r>
            <a:r>
              <a:rPr lang="en-US" sz="3600" dirty="0" smtClean="0"/>
              <a:t>in Texas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411769" cy="5059363"/>
          </a:xfrm>
        </p:spPr>
      </p:pic>
      <p:sp>
        <p:nvSpPr>
          <p:cNvPr id="5" name="Rectangle 4"/>
          <p:cNvSpPr/>
          <p:nvPr/>
        </p:nvSpPr>
        <p:spPr>
          <a:xfrm>
            <a:off x="5791200" y="65899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http://www.globalccsinstitute.com/projects/map</a:t>
            </a:r>
          </a:p>
        </p:txBody>
      </p:sp>
    </p:spTree>
    <p:extLst>
      <p:ext uri="{BB962C8B-B14F-4D97-AF65-F5344CB8AC3E}">
        <p14:creationId xmlns:p14="http://schemas.microsoft.com/office/powerpoint/2010/main" val="17068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772400" cy="6549157"/>
          </a:xfrm>
        </p:spPr>
      </p:pic>
      <p:sp>
        <p:nvSpPr>
          <p:cNvPr id="2" name="Rectangle 1"/>
          <p:cNvSpPr/>
          <p:nvPr/>
        </p:nvSpPr>
        <p:spPr>
          <a:xfrm>
            <a:off x="4800600" y="762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2057400"/>
            <a:ext cx="0" cy="3429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86300" y="2069342"/>
            <a:ext cx="8382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600200" y="2133600"/>
            <a:ext cx="21336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57823" y="3276600"/>
            <a:ext cx="1981200" cy="1219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00723" y="4747736"/>
            <a:ext cx="3276600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Correct pressure and temp.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Porous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Permeable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Fluid trapping mechanism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6400800"/>
            <a:ext cx="253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IEA Greenhouse Gas R&amp;D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18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Subsurface Layers of Rock to Store Fluids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1524000" y="1104181"/>
            <a:ext cx="4800600" cy="5765321"/>
          </a:xfrm>
        </p:spPr>
      </p:pic>
      <p:sp>
        <p:nvSpPr>
          <p:cNvPr id="5" name="TextBox 4"/>
          <p:cNvSpPr txBox="1"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Biddle, K.T. and </a:t>
            </a:r>
            <a:r>
              <a:rPr lang="en-US" sz="1200" dirty="0" err="1" smtClean="0"/>
              <a:t>Wielchowsky</a:t>
            </a:r>
            <a:r>
              <a:rPr lang="en-US" sz="1200" dirty="0" smtClean="0"/>
              <a:t>, C.C., 1994, “Ch. 13: Hydrocarbon Traps,” </a:t>
            </a:r>
            <a:r>
              <a:rPr lang="en-US" sz="1200" dirty="0" err="1" smtClean="0"/>
              <a:t>Magoon</a:t>
            </a:r>
            <a:r>
              <a:rPr lang="en-US" sz="1200" dirty="0" smtClean="0"/>
              <a:t>, L.B. and W.G. Dow, </a:t>
            </a:r>
            <a:r>
              <a:rPr lang="en-US" sz="1200" dirty="0" err="1" smtClean="0"/>
              <a:t>eds</a:t>
            </a:r>
            <a:r>
              <a:rPr lang="en-US" sz="1200" dirty="0" smtClean="0"/>
              <a:t>, AAPG Memoir 60.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Major </a:t>
            </a:r>
            <a:r>
              <a:rPr lang="en-US" sz="3600" dirty="0" smtClean="0"/>
              <a:t>Enhanced Oil Recovery </a:t>
            </a:r>
            <a:r>
              <a:rPr lang="en-US" sz="3600" dirty="0" smtClean="0"/>
              <a:t>Fields in TX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19413" r="9784" b="18544"/>
          <a:stretch/>
        </p:blipFill>
        <p:spPr>
          <a:xfrm>
            <a:off x="2209800" y="1295400"/>
            <a:ext cx="5277928" cy="5216653"/>
          </a:xfrm>
        </p:spPr>
      </p:pic>
      <p:sp>
        <p:nvSpPr>
          <p:cNvPr id="7" name="TextBox 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from BEG Oil Atlas courtesy of C. Breton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4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"/>
            <a:ext cx="7772400" cy="6549157"/>
          </a:xfrm>
        </p:spPr>
      </p:pic>
      <p:sp>
        <p:nvSpPr>
          <p:cNvPr id="4" name="Rectangle 3"/>
          <p:cNvSpPr/>
          <p:nvPr/>
        </p:nvSpPr>
        <p:spPr>
          <a:xfrm>
            <a:off x="4800600" y="762000"/>
            <a:ext cx="1447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43200" y="764875"/>
            <a:ext cx="3051544" cy="1499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6400800"/>
            <a:ext cx="253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IEA Greenhouse Gas R&amp;D </a:t>
            </a:r>
            <a:r>
              <a:rPr lang="en-US" sz="1200" dirty="0" err="1" smtClean="0"/>
              <a:t>Programme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89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397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Systematic approach to source-sink matching for geological carbon capture and sequestration</vt:lpstr>
      <vt:lpstr>PowerPoint Presentation</vt:lpstr>
      <vt:lpstr>Carbon Capture &amp; Sequestration (CCS)</vt:lpstr>
      <vt:lpstr>Current Carbon Capture and Sequestration Projects</vt:lpstr>
      <vt:lpstr>Carbon Capture and Sequestration in Texas</vt:lpstr>
      <vt:lpstr>PowerPoint Presentation</vt:lpstr>
      <vt:lpstr>Subsurface Layers of Rock to Store Fluids</vt:lpstr>
      <vt:lpstr>Major Enhanced Oil Recovery Fields in TX</vt:lpstr>
      <vt:lpstr>PowerPoint Presentation</vt:lpstr>
      <vt:lpstr>PowerPoint Presentation</vt:lpstr>
      <vt:lpstr>Major US CO2 Producers</vt:lpstr>
      <vt:lpstr>Major TX CO2 Producers</vt:lpstr>
      <vt:lpstr>Source-Sink Matching</vt:lpstr>
      <vt:lpstr>Goals</vt:lpstr>
      <vt:lpstr>Major TX Aquifers &amp; Reservoirs</vt:lpstr>
      <vt:lpstr>TX Aquifers &amp; Protected Areas</vt:lpstr>
      <vt:lpstr>1)  Merge protected areas</vt:lpstr>
      <vt:lpstr>2) Select sources &amp; sinks within 10 km of  protected areas</vt:lpstr>
      <vt:lpstr>Result</vt:lpstr>
      <vt:lpstr>CO2 Pipelines in &amp; around TX</vt:lpstr>
      <vt:lpstr>… using the same method as before</vt:lpstr>
      <vt:lpstr>Result</vt:lpstr>
      <vt:lpstr>Nearest Sink to Sources</vt:lpstr>
      <vt:lpstr>What’s Next?</vt:lpstr>
      <vt:lpstr>Steps:</vt:lpstr>
      <vt:lpstr>3)  Consolidate data</vt:lpstr>
      <vt:lpstr>2)  Calculate areas of blocks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approach to source-sink matching for geological carbon capture and sequestration</dc:title>
  <dc:creator>M</dc:creator>
  <cp:lastModifiedBy>maidment</cp:lastModifiedBy>
  <cp:revision>33</cp:revision>
  <cp:lastPrinted>2011-11-22T15:55:10Z</cp:lastPrinted>
  <dcterms:created xsi:type="dcterms:W3CDTF">2011-11-17T17:17:53Z</dcterms:created>
  <dcterms:modified xsi:type="dcterms:W3CDTF">2011-11-22T16:35:08Z</dcterms:modified>
</cp:coreProperties>
</file>