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2" r:id="rId10"/>
    <p:sldId id="263" r:id="rId11"/>
    <p:sldId id="265" r:id="rId12"/>
    <p:sldId id="264" r:id="rId13"/>
    <p:sldId id="268" r:id="rId14"/>
    <p:sldId id="269" r:id="rId15"/>
    <p:sldId id="272" r:id="rId16"/>
    <p:sldId id="274" r:id="rId17"/>
    <p:sldId id="270" r:id="rId18"/>
    <p:sldId id="273" r:id="rId19"/>
    <p:sldId id="276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1AF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CECE9-720D-4851-B4B7-029D37C8E14C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2DD3-AC67-4FFE-9E48-BC94C543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0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rpdweb00/glossary/termst.html#tailing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pa.gov/rpdweb00/glossary/termghi.html#insituleach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52DD3-AC67-4FFE-9E48-BC94C543D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Streams were projected,</a:t>
            </a:r>
            <a:r>
              <a:rPr lang="en-US" baseline="0" dirty="0" smtClean="0"/>
              <a:t> 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52DD3-AC67-4FFE-9E48-BC94C543D3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Mining and extraction of copper by common surface or underground methods can concentrate and expose radionuclides in the waste rock (</a:t>
            </a:r>
            <a:r>
              <a:rPr lang="en-US" dirty="0" smtClean="0">
                <a:hlinkClick r:id="rId3" action="ppaction://hlinkfile"/>
              </a:rPr>
              <a:t>tailings</a:t>
            </a:r>
            <a:r>
              <a:rPr lang="en-US" dirty="0" smtClean="0"/>
              <a:t>). Another extraction method, known as "</a:t>
            </a:r>
            <a:r>
              <a:rPr lang="en-US" dirty="0" smtClean="0">
                <a:hlinkClick r:id="rId4" action="ppaction://hlinkfile"/>
              </a:rPr>
              <a:t>in-situ" leaching</a:t>
            </a:r>
            <a:r>
              <a:rPr lang="en-US" dirty="0" smtClean="0"/>
              <a:t>, can transport uranium and thorium into groundwater or surface water at the 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52DD3-AC67-4FFE-9E48-BC94C543D3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8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3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5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8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7B80-8386-47CC-A7D9-1E546FDC01D2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35E9-DD41-4157-92D0-FEE4DA359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3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1.emf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JP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1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1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3141780"/>
            <a:ext cx="2667000" cy="3505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1465379"/>
            <a:ext cx="5029200" cy="5398265"/>
            <a:chOff x="838200" y="990599"/>
            <a:chExt cx="5029200" cy="5398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2819400"/>
              <a:ext cx="2057400" cy="31242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838200" y="990599"/>
              <a:ext cx="1371600" cy="5398265"/>
              <a:chOff x="838200" y="990599"/>
              <a:chExt cx="1371600" cy="539826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990599"/>
                <a:ext cx="1066800" cy="5398265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524000" y="2209800"/>
                <a:ext cx="6858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1752600" y="1371600"/>
              <a:ext cx="4114800" cy="1295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219200" y="2019300"/>
              <a:ext cx="1981200" cy="41529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-304800" y="65782"/>
            <a:ext cx="967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Data Assessment for Region II of Chile – Implications for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 International Water Resource Databases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8187" y="1321475"/>
            <a:ext cx="365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Benjamin Bass</a:t>
            </a:r>
          </a:p>
          <a:p>
            <a:endParaRPr lang="en-US" dirty="0" smtClean="0"/>
          </a:p>
          <a:p>
            <a:r>
              <a:rPr lang="en-US" dirty="0" smtClean="0"/>
              <a:t>Hydrogeology/Environmental Geology Undergraduate</a:t>
            </a:r>
          </a:p>
          <a:p>
            <a:endParaRPr lang="en-US" dirty="0" smtClean="0"/>
          </a:p>
          <a:p>
            <a:r>
              <a:rPr lang="en-US" dirty="0" smtClean="0"/>
              <a:t>November 29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r>
              <a:rPr lang="en-US" dirty="0" smtClean="0"/>
              <a:t>GIS in Water Resources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695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114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Watershed Delineation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3352800" cy="522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1819275" cy="44767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" y="6082665"/>
            <a:ext cx="59531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12499" y="2514600"/>
            <a:ext cx="8531501" cy="4343400"/>
            <a:chOff x="612499" y="2514600"/>
            <a:chExt cx="8531501" cy="4343400"/>
          </a:xfrm>
        </p:grpSpPr>
        <p:sp>
          <p:nvSpPr>
            <p:cNvPr id="10" name="Rectangle 9"/>
            <p:cNvSpPr/>
            <p:nvPr/>
          </p:nvSpPr>
          <p:spPr>
            <a:xfrm>
              <a:off x="612499" y="2514600"/>
              <a:ext cx="909637" cy="457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522136" y="2514600"/>
              <a:ext cx="7621864" cy="106680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12499" y="2971800"/>
              <a:ext cx="1359176" cy="388620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644222"/>
              <a:ext cx="7081520" cy="32137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187" y="6286500"/>
              <a:ext cx="2181225" cy="4953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333068" y="975677"/>
            <a:ext cx="365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Disconnected </a:t>
            </a:r>
            <a:r>
              <a:rPr lang="en-US" sz="2400" dirty="0"/>
              <a:t>p</a:t>
            </a:r>
            <a:r>
              <a:rPr lang="en-US" sz="2400" dirty="0" smtClean="0"/>
              <a:t>erennial streams non-perennial </a:t>
            </a:r>
            <a:r>
              <a:rPr lang="en-US" sz="2400" dirty="0"/>
              <a:t>s</a:t>
            </a:r>
            <a:r>
              <a:rPr lang="en-US" sz="2400" dirty="0" smtClean="0"/>
              <a:t>treams.</a:t>
            </a:r>
          </a:p>
        </p:txBody>
      </p:sp>
    </p:spTree>
    <p:extLst>
      <p:ext uri="{BB962C8B-B14F-4D97-AF65-F5344CB8AC3E}">
        <p14:creationId xmlns:p14="http://schemas.microsoft.com/office/powerpoint/2010/main" val="337694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Implications of Experiences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6017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centralized database with reliable data, open to the public, is necessary for Chile, particularly for rural regions such as my study area where water resources are scarce.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Further development towards a global database is necessary for this to happen, where language barriers and scattered, difficult to obtain data may not inhibit scientific analysis.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667000" y="4668519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4878753"/>
            <a:ext cx="537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need to continue towards developing an open</a:t>
            </a:r>
          </a:p>
          <a:p>
            <a:r>
              <a:rPr lang="en-US" sz="2000" dirty="0" smtClean="0"/>
              <a:t> international database exchange.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" y="4724864"/>
            <a:ext cx="310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CUAHSI</a:t>
            </a:r>
          </a:p>
          <a:p>
            <a:r>
              <a:rPr lang="en-US" sz="2800" dirty="0" smtClean="0"/>
              <a:t>ArcGIS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61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Mines and Water Chemistry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1" y="1600200"/>
            <a:ext cx="3384104" cy="211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0"/>
            <a:ext cx="62579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95400"/>
            <a:ext cx="2933700" cy="547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286500"/>
            <a:ext cx="1847850" cy="48577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6059038"/>
            <a:ext cx="595313" cy="74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33400" y="2438399"/>
            <a:ext cx="1600200" cy="15954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1087"/>
            <a:ext cx="4988919" cy="387129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33400" y="904461"/>
            <a:ext cx="3505200" cy="15339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3400" y="4033837"/>
            <a:ext cx="3505200" cy="7485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59" y="5060328"/>
            <a:ext cx="2578100" cy="134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4800"/>
            <a:ext cx="1905000" cy="56512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Data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2563" y="5562600"/>
            <a:ext cx="151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Points</a:t>
            </a:r>
          </a:p>
          <a:p>
            <a:r>
              <a:rPr lang="en-US" dirty="0" smtClean="0"/>
              <a:t>11 = 1999</a:t>
            </a:r>
          </a:p>
          <a:p>
            <a:r>
              <a:rPr lang="en-US" dirty="0" smtClean="0"/>
              <a:t>20 =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Predictions According to predominant direction of water flow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19800"/>
            <a:ext cx="2438400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90675"/>
            <a:ext cx="4449313" cy="439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90675"/>
            <a:ext cx="4400550" cy="4391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6107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Direction – East (1)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611083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Direction – West (16)</a:t>
            </a:r>
          </a:p>
        </p:txBody>
      </p:sp>
    </p:spTree>
    <p:extLst>
      <p:ext uri="{BB962C8B-B14F-4D97-AF65-F5344CB8AC3E}">
        <p14:creationId xmlns:p14="http://schemas.microsoft.com/office/powerpoint/2010/main" val="40758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Chemistry Inspection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573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EPA Safe Drinking Water MCL Limits (</a:t>
            </a:r>
            <a:r>
              <a:rPr lang="en-US" sz="3200" dirty="0"/>
              <a:t>µ</a:t>
            </a:r>
            <a:r>
              <a:rPr lang="en-US" sz="3200" dirty="0" smtClean="0"/>
              <a:t>g/L)</a:t>
            </a:r>
            <a:endParaRPr lang="en-US" sz="3200" dirty="0" smtClean="0"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86682"/>
              </p:ext>
            </p:extLst>
          </p:nvPr>
        </p:nvGraphicFramePr>
        <p:xfrm>
          <a:off x="76199" y="2438400"/>
          <a:ext cx="8229601" cy="427094"/>
        </p:xfrm>
        <a:graphic>
          <a:graphicData uri="http://schemas.openxmlformats.org/drawingml/2006/table">
            <a:tbl>
              <a:tblPr/>
              <a:tblGrid>
                <a:gridCol w="532422"/>
                <a:gridCol w="559962"/>
                <a:gridCol w="984522"/>
                <a:gridCol w="1321877"/>
                <a:gridCol w="761915"/>
                <a:gridCol w="1177297"/>
                <a:gridCol w="734376"/>
                <a:gridCol w="633399"/>
                <a:gridCol w="716017"/>
                <a:gridCol w="807814"/>
              </a:tblGrid>
              <a:tr h="213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pH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TDS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Nitrate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Fluoride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Iron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Cu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Zn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Sulfate 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3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6.5-8.5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500000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5000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3F3F3F"/>
                          </a:solidFill>
                          <a:effectLst/>
                          <a:latin typeface="Calibri"/>
                        </a:rPr>
                        <a:t>250000</a:t>
                      </a:r>
                    </a:p>
                  </a:txBody>
                  <a:tcPr marL="6889" marR="6889" marT="6889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52958"/>
              </p:ext>
            </p:extLst>
          </p:nvPr>
        </p:nvGraphicFramePr>
        <p:xfrm>
          <a:off x="44448" y="2971800"/>
          <a:ext cx="7118352" cy="567690"/>
        </p:xfrm>
        <a:graphic>
          <a:graphicData uri="http://schemas.openxmlformats.org/drawingml/2006/table">
            <a:tbl>
              <a:tblPr/>
              <a:tblGrid>
                <a:gridCol w="709999"/>
                <a:gridCol w="746723"/>
                <a:gridCol w="1312886"/>
                <a:gridCol w="1762756"/>
                <a:gridCol w="1016033"/>
                <a:gridCol w="1569955"/>
              </a:tblGrid>
              <a:tr h="23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Pb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Sb (Antimony)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Uranium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347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4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600"/>
            <a:ext cx="5299364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- Copper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0038"/>
            <a:ext cx="2573337" cy="292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800" y="762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EPA MCL</a:t>
            </a:r>
          </a:p>
          <a:p>
            <a:r>
              <a:rPr lang="en-US" dirty="0" smtClean="0"/>
              <a:t>1,300 µg/L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228600"/>
            <a:ext cx="52993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687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- Sulfate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330450" cy="333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533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EPA MCL</a:t>
            </a:r>
          </a:p>
          <a:p>
            <a:r>
              <a:rPr lang="en-US" dirty="0" smtClean="0"/>
              <a:t>250,000 µg/L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228600"/>
            <a:ext cx="5299364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7625"/>
            <a:ext cx="1536700" cy="363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997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- Iron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600" y="67129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EPA MCL</a:t>
            </a:r>
          </a:p>
          <a:p>
            <a:r>
              <a:rPr lang="en-US" dirty="0" smtClean="0"/>
              <a:t>300 µg/L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Poor Water Quality inferred to be a result of copper mines.</a:t>
            </a:r>
          </a:p>
          <a:p>
            <a:r>
              <a:rPr lang="en-US" dirty="0" smtClean="0"/>
              <a:t>This has implications for management of water resources.</a:t>
            </a:r>
          </a:p>
          <a:p>
            <a:r>
              <a:rPr lang="en-US" dirty="0" smtClean="0"/>
              <a:t>Spatial Issues: Results </a:t>
            </a:r>
            <a:r>
              <a:rPr lang="en-US" dirty="0"/>
              <a:t>makes sense for a local investigation of the area, but the surrounding region has many more mines</a:t>
            </a:r>
            <a:r>
              <a:rPr lang="en-US" dirty="0" smtClean="0"/>
              <a:t>.</a:t>
            </a:r>
          </a:p>
          <a:p>
            <a:r>
              <a:rPr lang="en-US" dirty="0"/>
              <a:t>Temporal Issues: </a:t>
            </a:r>
            <a:r>
              <a:rPr lang="en-US" dirty="0" smtClean="0"/>
              <a:t>Only two years of data.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0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9" y="10668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No Public </a:t>
            </a:r>
            <a:r>
              <a:rPr lang="en-US" sz="2400" dirty="0"/>
              <a:t>C</a:t>
            </a:r>
            <a:r>
              <a:rPr lang="en-US" sz="2400" dirty="0" smtClean="0"/>
              <a:t>entral </a:t>
            </a:r>
            <a:r>
              <a:rPr lang="en-US" sz="2400" dirty="0"/>
              <a:t>D</a:t>
            </a:r>
            <a:r>
              <a:rPr lang="en-US" sz="2400" dirty="0" smtClean="0"/>
              <a:t>atabase for the nation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dirty="0"/>
              <a:t>	</a:t>
            </a:r>
            <a:r>
              <a:rPr lang="en-US" dirty="0" smtClean="0"/>
              <a:t>– No equivalent of an Open Database such as </a:t>
            </a:r>
            <a:r>
              <a:rPr lang="en-US" dirty="0" err="1" smtClean="0"/>
              <a:t>NHDPlus</a:t>
            </a:r>
            <a:r>
              <a:rPr lang="en-US" dirty="0" smtClean="0"/>
              <a:t> and USGS.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 Equivalent of TWDB for Region II of Chile = SITHA</a:t>
            </a:r>
          </a:p>
          <a:p>
            <a:endParaRPr lang="en-US" sz="2400" dirty="0" smtClean="0"/>
          </a:p>
          <a:p>
            <a:r>
              <a:rPr lang="en-US" dirty="0"/>
              <a:t>	</a:t>
            </a:r>
            <a:r>
              <a:rPr lang="en-US" dirty="0" smtClean="0"/>
              <a:t> – Region II of Chile has GIS compatible files available through an organization 		    specifically working on collecting spatial information systems for wetlands. </a:t>
            </a:r>
          </a:p>
          <a:p>
            <a:r>
              <a:rPr lang="en-US" dirty="0"/>
              <a:t>	</a:t>
            </a:r>
            <a:r>
              <a:rPr lang="en-US" dirty="0" smtClean="0"/>
              <a:t> –  However much of this data is outdated and limited.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Individual Data Request Required directly from Chilean Government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>	</a:t>
            </a:r>
            <a:r>
              <a:rPr lang="en-US" dirty="0" smtClean="0"/>
              <a:t> –  Various Parts of the Chilean Government had to be contacted.</a:t>
            </a:r>
          </a:p>
          <a:p>
            <a:r>
              <a:rPr lang="en-US" dirty="0"/>
              <a:t>	</a:t>
            </a:r>
            <a:r>
              <a:rPr lang="en-US" dirty="0" smtClean="0"/>
              <a:t> –  Exchange of Data via request in my non-native tongue. </a:t>
            </a:r>
          </a:p>
          <a:p>
            <a:r>
              <a:rPr lang="en-US" dirty="0" smtClean="0"/>
              <a:t>		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07438"/>
            <a:ext cx="8229600" cy="1143000"/>
          </a:xfrm>
        </p:spPr>
        <p:txBody>
          <a:bodyPr/>
          <a:lstStyle/>
          <a:p>
            <a:r>
              <a:rPr lang="en-US" dirty="0" smtClean="0"/>
              <a:t>Data Sources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33000"/>
            <a:ext cx="9144000" cy="4525963"/>
          </a:xfrm>
        </p:spPr>
        <p:txBody>
          <a:bodyPr/>
          <a:lstStyle/>
          <a:p>
            <a:r>
              <a:rPr lang="en-US" dirty="0" smtClean="0"/>
              <a:t>Sitha.cl</a:t>
            </a:r>
          </a:p>
          <a:p>
            <a:r>
              <a:rPr lang="en-US" dirty="0" err="1" smtClean="0"/>
              <a:t>Direccion</a:t>
            </a:r>
            <a:r>
              <a:rPr lang="en-US" dirty="0" smtClean="0"/>
              <a:t> General de </a:t>
            </a:r>
            <a:r>
              <a:rPr lang="en-US" dirty="0" err="1" smtClean="0"/>
              <a:t>Aguas</a:t>
            </a:r>
            <a:r>
              <a:rPr lang="en-US" dirty="0" smtClean="0"/>
              <a:t> – </a:t>
            </a:r>
            <a:r>
              <a:rPr lang="en-US" dirty="0" err="1" smtClean="0"/>
              <a:t>Gobierno</a:t>
            </a:r>
            <a:r>
              <a:rPr lang="en-US" dirty="0" smtClean="0"/>
              <a:t> de Chile</a:t>
            </a:r>
          </a:p>
          <a:p>
            <a:r>
              <a:rPr lang="en-US" dirty="0" err="1" smtClean="0"/>
              <a:t>Ministerio</a:t>
            </a:r>
            <a:r>
              <a:rPr lang="en-US" dirty="0" smtClean="0"/>
              <a:t> del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 – </a:t>
            </a:r>
            <a:r>
              <a:rPr lang="en-US" dirty="0" err="1" smtClean="0"/>
              <a:t>Gobierno</a:t>
            </a:r>
            <a:r>
              <a:rPr lang="en-US" dirty="0" smtClean="0"/>
              <a:t> de Chile</a:t>
            </a:r>
          </a:p>
          <a:p>
            <a:r>
              <a:rPr lang="en-US" dirty="0" smtClean="0"/>
              <a:t>Environmental Protection Agency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2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6044" y="2949849"/>
            <a:ext cx="4250323" cy="2638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00" y="3514007"/>
            <a:ext cx="1948825" cy="1757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0" y="5510390"/>
            <a:ext cx="1442934" cy="1327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01" y="3826895"/>
            <a:ext cx="1373784" cy="126584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129500" y="2599607"/>
            <a:ext cx="965975" cy="1669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29500" y="4269317"/>
            <a:ext cx="108316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29500" y="4269317"/>
            <a:ext cx="965975" cy="16830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729"/>
            <a:ext cx="9220200" cy="1180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69" y="1752600"/>
            <a:ext cx="1462098" cy="13345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95600" y="11289"/>
            <a:ext cx="334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Request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82689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Sitha</a:t>
            </a:r>
            <a:endParaRPr lang="en-US" sz="4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4269319"/>
            <a:ext cx="1524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7000" y="30479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Talk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</a:t>
            </a:r>
            <a:endParaRPr lang="en-US" sz="2800" dirty="0" smtClean="0"/>
          </a:p>
          <a:p>
            <a:endParaRPr lang="en-US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General Spatial Analysis</a:t>
            </a:r>
          </a:p>
          <a:p>
            <a:endParaRPr lang="en-US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Trials </a:t>
            </a:r>
            <a:r>
              <a:rPr lang="en-US" sz="2800" dirty="0" smtClean="0"/>
              <a:t>and Tribulations of Watershed Delineation Analysis</a:t>
            </a:r>
          </a:p>
          <a:p>
            <a:endParaRPr lang="en-US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Local Study on Copper </a:t>
            </a:r>
            <a:r>
              <a:rPr lang="en-US" sz="2800" dirty="0" smtClean="0"/>
              <a:t>Mines and their effects on Water Quality</a:t>
            </a:r>
          </a:p>
        </p:txBody>
      </p:sp>
    </p:spTree>
    <p:extLst>
      <p:ext uri="{BB962C8B-B14F-4D97-AF65-F5344CB8AC3E}">
        <p14:creationId xmlns:p14="http://schemas.microsoft.com/office/powerpoint/2010/main" val="33794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50329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Climate </a:t>
            </a:r>
            <a:b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the Region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825"/>
            <a:ext cx="3514725" cy="67341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7640" y="139065"/>
            <a:ext cx="5117508" cy="6414880"/>
            <a:chOff x="156167" y="95250"/>
            <a:chExt cx="5117508" cy="64148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67" y="95250"/>
              <a:ext cx="3425233" cy="6381750"/>
            </a:xfrm>
            <a:prstGeom prst="rect">
              <a:avLst/>
            </a:prstGeom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827255"/>
              <a:ext cx="1387475" cy="268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152400"/>
            <a:ext cx="595313" cy="74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54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825"/>
            <a:ext cx="3514725" cy="67341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76200"/>
            <a:ext cx="5808208" cy="6490053"/>
            <a:chOff x="162379" y="63147"/>
            <a:chExt cx="5808208" cy="64900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79" y="63147"/>
              <a:ext cx="3428546" cy="6424013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790950"/>
              <a:ext cx="2160587" cy="276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150364"/>
            <a:ext cx="2726079" cy="470101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27914" y="1994595"/>
            <a:ext cx="3501686" cy="1200329"/>
            <a:chOff x="4880314" y="794266"/>
            <a:chExt cx="3501686" cy="1200329"/>
          </a:xfrm>
        </p:grpSpPr>
        <p:sp>
          <p:nvSpPr>
            <p:cNvPr id="9" name="TextBox 8"/>
            <p:cNvSpPr txBox="1"/>
            <p:nvPr/>
          </p:nvSpPr>
          <p:spPr>
            <a:xfrm>
              <a:off x="4880314" y="794266"/>
              <a:ext cx="3501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	Legend</a:t>
              </a:r>
            </a:p>
            <a:p>
              <a:endParaRPr lang="en-US" b="1" dirty="0"/>
            </a:p>
            <a:p>
              <a:r>
                <a:rPr lang="en-US" b="1" dirty="0" smtClean="0"/>
                <a:t> 	</a:t>
              </a:r>
              <a:r>
                <a:rPr lang="en-US" dirty="0" smtClean="0"/>
                <a:t>Vegetation</a:t>
              </a:r>
            </a:p>
            <a:p>
              <a:r>
                <a:rPr lang="en-US" dirty="0" smtClean="0"/>
                <a:t> 	No Vegetation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63818" y="1420754"/>
              <a:ext cx="228600" cy="2057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5414" y="1669955"/>
              <a:ext cx="228600" cy="205770"/>
            </a:xfrm>
            <a:prstGeom prst="rect">
              <a:avLst/>
            </a:prstGeom>
            <a:solidFill>
              <a:srgbClr val="FB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38" y="6347178"/>
            <a:ext cx="1562100" cy="438150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0487"/>
            <a:ext cx="595313" cy="747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922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49144"/>
            <a:ext cx="1825170" cy="178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777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Analysis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3925"/>
            <a:ext cx="2362200" cy="42576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3" y="550067"/>
            <a:ext cx="2894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1"/>
            <a:ext cx="59531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33450"/>
            <a:ext cx="2324100" cy="424815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4876800"/>
            <a:ext cx="100662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505200" y="1447800"/>
            <a:ext cx="5548313" cy="3701344"/>
            <a:chOff x="3505200" y="1447800"/>
            <a:chExt cx="5548313" cy="37013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396" y="1520119"/>
              <a:ext cx="2999117" cy="3629025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3505200" y="1447800"/>
              <a:ext cx="2549196" cy="7231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05200" y="1756481"/>
              <a:ext cx="2549196" cy="33926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505200" y="1447800"/>
              <a:ext cx="349250" cy="3086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182624" y="850490"/>
            <a:ext cx="1865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Analysis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048000" cy="567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1520"/>
            <a:ext cx="3067050" cy="567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48484"/>
            <a:ext cx="3581400" cy="49345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797560"/>
            <a:ext cx="1524000" cy="2133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63724"/>
            <a:ext cx="3558860" cy="490902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438400" y="797560"/>
            <a:ext cx="5867401" cy="676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4400" y="2931160"/>
            <a:ext cx="3886200" cy="339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" y="152400"/>
            <a:ext cx="2371725" cy="5334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"/>
            <a:ext cx="59531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5509"/>
            <a:ext cx="3124200" cy="582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005509"/>
            <a:ext cx="487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Fill Tool did not work on the DEM.</a:t>
            </a:r>
          </a:p>
          <a:p>
            <a:endParaRPr lang="en-US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Flow Accumulation processing could not handle the size of the DEM or another problem associated with the DEM.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-1276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Watershed Delineation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9257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Direction</a:t>
            </a:r>
          </a:p>
        </p:txBody>
      </p:sp>
    </p:spTree>
    <p:extLst>
      <p:ext uri="{BB962C8B-B14F-4D97-AF65-F5344CB8AC3E}">
        <p14:creationId xmlns:p14="http://schemas.microsoft.com/office/powerpoint/2010/main" val="33727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422</Words>
  <Application>Microsoft Office PowerPoint</Application>
  <PresentationFormat>On-screen Show (4:3)</PresentationFormat>
  <Paragraphs>125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Basic Climate  Analysis of the Region</vt:lpstr>
      <vt:lpstr>PowerPoint Presentation</vt:lpstr>
      <vt:lpstr>Spatial Analysis</vt:lpstr>
      <vt:lpstr>Spatial Analysis Cont…</vt:lpstr>
      <vt:lpstr>Problems with Watershed Delineation</vt:lpstr>
      <vt:lpstr>Problems with Watershed Delineation</vt:lpstr>
      <vt:lpstr>Implications of Experiences</vt:lpstr>
      <vt:lpstr>Copper Mines and Water Chemistry</vt:lpstr>
      <vt:lpstr>Available Data</vt:lpstr>
      <vt:lpstr>Predictions According to predominant direction of water flow</vt:lpstr>
      <vt:lpstr>Water Chemistry Inspection</vt:lpstr>
      <vt:lpstr>PowerPoint Presentation</vt:lpstr>
      <vt:lpstr>Results - Sulfate</vt:lpstr>
      <vt:lpstr>Results - Iron</vt:lpstr>
      <vt:lpstr>Summary</vt:lpstr>
      <vt:lpstr>Data Sources and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Bass, Benjamin J</dc:creator>
  <cp:lastModifiedBy>Bass, Benjamin J</cp:lastModifiedBy>
  <cp:revision>52</cp:revision>
  <dcterms:created xsi:type="dcterms:W3CDTF">2011-11-22T23:21:18Z</dcterms:created>
  <dcterms:modified xsi:type="dcterms:W3CDTF">2011-11-29T16:54:59Z</dcterms:modified>
</cp:coreProperties>
</file>