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59" r:id="rId4"/>
    <p:sldId id="261" r:id="rId5"/>
    <p:sldId id="262" r:id="rId6"/>
    <p:sldId id="268" r:id="rId7"/>
    <p:sldId id="273" r:id="rId8"/>
    <p:sldId id="274" r:id="rId9"/>
    <p:sldId id="275" r:id="rId10"/>
    <p:sldId id="276" r:id="rId11"/>
    <p:sldId id="264" r:id="rId12"/>
    <p:sldId id="263" r:id="rId13"/>
    <p:sldId id="279" r:id="rId14"/>
    <p:sldId id="277" r:id="rId15"/>
    <p:sldId id="278" r:id="rId16"/>
    <p:sldId id="270"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82" autoAdjust="0"/>
    <p:restoredTop sz="86860" autoAdjust="0"/>
  </p:normalViewPr>
  <p:slideViewPr>
    <p:cSldViewPr>
      <p:cViewPr varScale="1">
        <p:scale>
          <a:sx n="116" d="100"/>
          <a:sy n="116" d="100"/>
        </p:scale>
        <p:origin x="-53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FF710B-33BE-4DE2-9ACF-35247C067805}" type="datetimeFigureOut">
              <a:rPr lang="en-US" smtClean="0"/>
              <a:pPr/>
              <a:t>11/29/2011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15FD2-E3E8-45FB-8EDE-75046D6D1BC7}" type="slidenum">
              <a:rPr lang="en-US" smtClean="0"/>
              <a:pPr/>
              <a:t>‹#›</a:t>
            </a:fld>
            <a:endParaRPr lang="en-US"/>
          </a:p>
        </p:txBody>
      </p:sp>
    </p:spTree>
    <p:extLst>
      <p:ext uri="{BB962C8B-B14F-4D97-AF65-F5344CB8AC3E}">
        <p14:creationId xmlns:p14="http://schemas.microsoft.com/office/powerpoint/2010/main" val="22785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115FD2-E3E8-45FB-8EDE-75046D6D1BC7}"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polygons were made using GPS data collected while in the village. The catchment is a pretty defined horseshoe shape with a relatively</a:t>
            </a:r>
            <a:r>
              <a:rPr lang="en-US" baseline="0" dirty="0" smtClean="0"/>
              <a:t> clear downward slope. </a:t>
            </a:r>
            <a:endParaRPr lang="en-US" dirty="0"/>
          </a:p>
        </p:txBody>
      </p:sp>
      <p:sp>
        <p:nvSpPr>
          <p:cNvPr id="4" name="Slide Number Placeholder 3"/>
          <p:cNvSpPr>
            <a:spLocks noGrp="1"/>
          </p:cNvSpPr>
          <p:nvPr>
            <p:ph type="sldNum" sz="quarter" idx="10"/>
          </p:nvPr>
        </p:nvSpPr>
        <p:spPr/>
        <p:txBody>
          <a:bodyPr/>
          <a:lstStyle/>
          <a:p>
            <a:fld id="{B2115FD2-E3E8-45FB-8EDE-75046D6D1BC7}"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“fill”,</a:t>
            </a:r>
            <a:r>
              <a:rPr lang="en-US" baseline="0" dirty="0" smtClean="0"/>
              <a:t> “flow direction”, and finally “aspect”, we can see that our rough estimates of the drainage area are pretty spot on. Therefore using our already defined polygon and the “area calculation” function, I calculated the drainage area to be 0.38 square kilometers. </a:t>
            </a:r>
            <a:endParaRPr lang="en-US" dirty="0"/>
          </a:p>
        </p:txBody>
      </p:sp>
      <p:sp>
        <p:nvSpPr>
          <p:cNvPr id="4" name="Slide Number Placeholder 3"/>
          <p:cNvSpPr>
            <a:spLocks noGrp="1"/>
          </p:cNvSpPr>
          <p:nvPr>
            <p:ph type="sldNum" sz="quarter" idx="10"/>
          </p:nvPr>
        </p:nvSpPr>
        <p:spPr/>
        <p:txBody>
          <a:bodyPr/>
          <a:lstStyle/>
          <a:p>
            <a:fld id="{B2115FD2-E3E8-45FB-8EDE-75046D6D1BC7}"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picture of a </a:t>
            </a:r>
            <a:r>
              <a:rPr lang="en-US" dirty="0" err="1" smtClean="0"/>
              <a:t>berm</a:t>
            </a:r>
            <a:r>
              <a:rPr lang="en-US" dirty="0" smtClean="0"/>
              <a:t> for those of</a:t>
            </a:r>
            <a:r>
              <a:rPr lang="en-US" baseline="0" dirty="0" smtClean="0"/>
              <a:t> you that do not know what I am referring to. It is essentially digging up dirt to pile it higher. This will direct run off away from the spring box and therefore the drinking water. </a:t>
            </a:r>
            <a:endParaRPr lang="en-US" dirty="0"/>
          </a:p>
        </p:txBody>
      </p:sp>
      <p:sp>
        <p:nvSpPr>
          <p:cNvPr id="4" name="Slide Number Placeholder 3"/>
          <p:cNvSpPr>
            <a:spLocks noGrp="1"/>
          </p:cNvSpPr>
          <p:nvPr>
            <p:ph type="sldNum" sz="quarter" idx="10"/>
          </p:nvPr>
        </p:nvSpPr>
        <p:spPr/>
        <p:txBody>
          <a:bodyPr/>
          <a:lstStyle/>
          <a:p>
            <a:fld id="{B2115FD2-E3E8-45FB-8EDE-75046D6D1BC7}"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Insert aspect picture</a:t>
            </a:r>
            <a:r>
              <a:rPr lang="en-US" baseline="0" dirty="0" smtClean="0"/>
              <a:t> with </a:t>
            </a:r>
            <a:r>
              <a:rPr lang="en-US" baseline="0" dirty="0" err="1" smtClean="0"/>
              <a:t>berm</a:t>
            </a:r>
            <a:r>
              <a:rPr lang="en-US" baseline="0" dirty="0" smtClean="0"/>
              <a:t> created – this is how the flow patterns change. </a:t>
            </a:r>
            <a:r>
              <a:rPr lang="en-US" baseline="0" dirty="0" err="1" smtClean="0"/>
              <a:t>Berm</a:t>
            </a:r>
            <a:r>
              <a:rPr lang="en-US" baseline="0" dirty="0" smtClean="0"/>
              <a:t> height estimated using the Rational Method and rain data from the village. While the village realistically will only make one about 1-2 feet high, this picture shows a 1 meter high </a:t>
            </a:r>
            <a:r>
              <a:rPr lang="en-US" baseline="0" dirty="0" err="1" smtClean="0"/>
              <a:t>berm</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B2115FD2-E3E8-45FB-8EDE-75046D6D1BC7}"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Jan to May, the water table fell</a:t>
            </a:r>
            <a:r>
              <a:rPr lang="en-US" baseline="0" dirty="0" smtClean="0"/>
              <a:t> according to this data, however the water table of the spring box fell faster than that of the drain. This is probably due to the additional spring sources supplying the drain. More precise information is needed (such as exact depth of drain, water table height at the drain and the spring box since there are not wells located immediately adjacent to them). However, this suggests that the drain has the potential to be a viable option. </a:t>
            </a:r>
            <a:endParaRPr lang="en-US" dirty="0"/>
          </a:p>
        </p:txBody>
      </p:sp>
      <p:sp>
        <p:nvSpPr>
          <p:cNvPr id="4" name="Slide Number Placeholder 3"/>
          <p:cNvSpPr>
            <a:spLocks noGrp="1"/>
          </p:cNvSpPr>
          <p:nvPr>
            <p:ph type="sldNum" sz="quarter" idx="10"/>
          </p:nvPr>
        </p:nvSpPr>
        <p:spPr/>
        <p:txBody>
          <a:bodyPr/>
          <a:lstStyle/>
          <a:p>
            <a:fld id="{B2115FD2-E3E8-45FB-8EDE-75046D6D1BC7}"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420190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250100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42323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31108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262791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98904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217209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223909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187323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280933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4AEE4-5157-4AC1-BE6E-F62781B6EA70}" type="datetimeFigureOut">
              <a:rPr lang="en-US" smtClean="0"/>
              <a:pPr/>
              <a:t>11/29/2011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36D1CD-B372-42F7-91F9-1DDD2DB92A14}" type="slidenum">
              <a:rPr lang="en-US" smtClean="0"/>
              <a:pPr/>
              <a:t>‹#›</a:t>
            </a:fld>
            <a:endParaRPr lang="en-US"/>
          </a:p>
        </p:txBody>
      </p:sp>
    </p:spTree>
    <p:extLst>
      <p:ext uri="{BB962C8B-B14F-4D97-AF65-F5344CB8AC3E}">
        <p14:creationId xmlns:p14="http://schemas.microsoft.com/office/powerpoint/2010/main" val="398014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4AEE4-5157-4AC1-BE6E-F62781B6EA70}" type="datetimeFigureOut">
              <a:rPr lang="en-US" smtClean="0"/>
              <a:pPr/>
              <a:t>11/29/2011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6D1CD-B372-42F7-91F9-1DDD2DB92A14}" type="slidenum">
              <a:rPr lang="en-US" smtClean="0"/>
              <a:pPr/>
              <a:t>‹#›</a:t>
            </a:fld>
            <a:endParaRPr lang="en-US"/>
          </a:p>
        </p:txBody>
      </p:sp>
    </p:spTree>
    <p:extLst>
      <p:ext uri="{BB962C8B-B14F-4D97-AF65-F5344CB8AC3E}">
        <p14:creationId xmlns:p14="http://schemas.microsoft.com/office/powerpoint/2010/main" val="28106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8601"/>
            <a:ext cx="7620000" cy="1295400"/>
          </a:xfrm>
        </p:spPr>
        <p:txBody>
          <a:bodyPr>
            <a:normAutofit fontScale="90000"/>
          </a:bodyPr>
          <a:lstStyle/>
          <a:p>
            <a:r>
              <a:rPr lang="en-US" sz="4000" dirty="0" smtClean="0"/>
              <a:t>Assessing Subsurface Hydrology </a:t>
            </a:r>
            <a:br>
              <a:rPr lang="en-US" sz="4000" dirty="0" smtClean="0"/>
            </a:br>
            <a:r>
              <a:rPr lang="en-US" sz="4000" dirty="0" smtClean="0"/>
              <a:t>in Ntisaw, Cameroon </a:t>
            </a:r>
            <a:endParaRPr lang="en-US" sz="4000" dirty="0"/>
          </a:p>
        </p:txBody>
      </p:sp>
      <p:sp>
        <p:nvSpPr>
          <p:cNvPr id="3" name="Subtitle 2"/>
          <p:cNvSpPr>
            <a:spLocks noGrp="1"/>
          </p:cNvSpPr>
          <p:nvPr>
            <p:ph type="subTitle" idx="1"/>
          </p:nvPr>
        </p:nvSpPr>
        <p:spPr>
          <a:xfrm>
            <a:off x="0" y="1447800"/>
            <a:ext cx="7543800" cy="533400"/>
          </a:xfrm>
        </p:spPr>
        <p:txBody>
          <a:bodyPr>
            <a:normAutofit/>
          </a:bodyPr>
          <a:lstStyle/>
          <a:p>
            <a:r>
              <a:rPr lang="en-US" sz="2400" dirty="0" smtClean="0"/>
              <a:t>Colleen Lyons</a:t>
            </a:r>
            <a:endParaRPr lang="en-US" sz="2400" dirty="0"/>
          </a:p>
        </p:txBody>
      </p:sp>
    </p:spTree>
    <p:extLst>
      <p:ext uri="{BB962C8B-B14F-4D97-AF65-F5344CB8AC3E}">
        <p14:creationId xmlns:p14="http://schemas.microsoft.com/office/powerpoint/2010/main" val="2066248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Goal #2: Can the drain supply sufficient water? </a:t>
            </a:r>
            <a:endParaRPr lang="en-US" sz="2400" b="1" dirty="0">
              <a:solidFill>
                <a:schemeClr val="bg1"/>
              </a:solidFill>
            </a:endParaRPr>
          </a:p>
        </p:txBody>
      </p:sp>
      <p:sp>
        <p:nvSpPr>
          <p:cNvPr id="8" name="TextBox 7"/>
          <p:cNvSpPr txBox="1"/>
          <p:nvPr/>
        </p:nvSpPr>
        <p:spPr>
          <a:xfrm>
            <a:off x="533400" y="2057400"/>
            <a:ext cx="8001000" cy="1938992"/>
          </a:xfrm>
          <a:prstGeom prst="rect">
            <a:avLst/>
          </a:prstGeom>
          <a:noFill/>
        </p:spPr>
        <p:txBody>
          <a:bodyPr wrap="square" rtlCol="0">
            <a:spAutoFit/>
          </a:bodyPr>
          <a:lstStyle/>
          <a:p>
            <a:r>
              <a:rPr lang="en-US" sz="2400" b="1" dirty="0" smtClean="0"/>
              <a:t>Data Analysis Process: </a:t>
            </a:r>
          </a:p>
          <a:p>
            <a:pPr marL="342900" indent="-342900">
              <a:buAutoNum type="arabicParenR"/>
            </a:pPr>
            <a:r>
              <a:rPr lang="en-US" sz="2400" dirty="0" smtClean="0"/>
              <a:t>Determine elevation within the catchment (data collected with an </a:t>
            </a:r>
            <a:r>
              <a:rPr lang="en-US" sz="2400" dirty="0" err="1" smtClean="0"/>
              <a:t>abney</a:t>
            </a:r>
            <a:r>
              <a:rPr lang="en-US" sz="2400" dirty="0" smtClean="0"/>
              <a:t> level)</a:t>
            </a:r>
          </a:p>
          <a:p>
            <a:pPr marL="342900" indent="-342900">
              <a:buAutoNum type="arabicParenR"/>
            </a:pPr>
            <a:r>
              <a:rPr lang="en-US" sz="2400" dirty="0" smtClean="0"/>
              <a:t>Install monitoring wells </a:t>
            </a:r>
          </a:p>
          <a:p>
            <a:pPr marL="342900" indent="-342900">
              <a:buAutoNum type="arabicParenR"/>
            </a:pPr>
            <a:r>
              <a:rPr lang="en-US" sz="2400" dirty="0" smtClean="0"/>
              <a:t>Process data</a:t>
            </a:r>
            <a:endParaRPr lang="en-US" sz="2400" dirty="0"/>
          </a:p>
        </p:txBody>
      </p:sp>
    </p:spTree>
    <p:extLst>
      <p:ext uri="{BB962C8B-B14F-4D97-AF65-F5344CB8AC3E}">
        <p14:creationId xmlns:p14="http://schemas.microsoft.com/office/powerpoint/2010/main" val="1296247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Step 1: Catchment Elevation</a:t>
            </a:r>
            <a:endParaRPr lang="en-US" sz="2400" b="1" dirty="0">
              <a:solidFill>
                <a:schemeClr val="bg1"/>
              </a:solidFill>
            </a:endParaRPr>
          </a:p>
        </p:txBody>
      </p:sp>
      <p:grpSp>
        <p:nvGrpSpPr>
          <p:cNvPr id="10" name="Group 9"/>
          <p:cNvGrpSpPr/>
          <p:nvPr/>
        </p:nvGrpSpPr>
        <p:grpSpPr>
          <a:xfrm>
            <a:off x="0" y="914400"/>
            <a:ext cx="8305800" cy="5505061"/>
            <a:chOff x="0" y="914400"/>
            <a:chExt cx="8305800" cy="5505061"/>
          </a:xfrm>
        </p:grpSpPr>
        <p:pic>
          <p:nvPicPr>
            <p:cNvPr id="15361" name="Picture 1"/>
            <p:cNvPicPr>
              <a:picLocks noChangeAspect="1" noChangeArrowheads="1"/>
            </p:cNvPicPr>
            <p:nvPr/>
          </p:nvPicPr>
          <p:blipFill>
            <a:blip r:embed="rId2" cstate="print"/>
            <a:srcRect l="46875" t="25000" r="22500" b="15000"/>
            <a:stretch>
              <a:fillRect/>
            </a:stretch>
          </p:blipFill>
          <p:spPr bwMode="auto">
            <a:xfrm>
              <a:off x="3810000" y="914400"/>
              <a:ext cx="4495800" cy="5505061"/>
            </a:xfrm>
            <a:prstGeom prst="rect">
              <a:avLst/>
            </a:prstGeom>
            <a:noFill/>
            <a:ln w="9525">
              <a:noFill/>
              <a:miter lim="800000"/>
              <a:headEnd/>
              <a:tailEnd/>
            </a:ln>
          </p:spPr>
        </p:pic>
        <p:sp>
          <p:nvSpPr>
            <p:cNvPr id="9" name="Rectangle 8"/>
            <p:cNvSpPr/>
            <p:nvPr/>
          </p:nvSpPr>
          <p:spPr>
            <a:xfrm>
              <a:off x="0" y="1905000"/>
              <a:ext cx="4572000" cy="923330"/>
            </a:xfrm>
            <a:prstGeom prst="rect">
              <a:avLst/>
            </a:prstGeom>
          </p:spPr>
          <p:txBody>
            <a:bodyPr>
              <a:spAutoFit/>
            </a:bodyPr>
            <a:lstStyle/>
            <a:p>
              <a:r>
                <a:rPr lang="en-US" dirty="0" smtClean="0"/>
                <a:t>Upload elevation data (</a:t>
              </a:r>
              <a:r>
                <a:rPr lang="en-US" dirty="0" err="1" smtClean="0"/>
                <a:t>abney</a:t>
              </a:r>
              <a:r>
                <a:rPr lang="en-US" dirty="0" smtClean="0"/>
                <a:t> level)</a:t>
              </a:r>
            </a:p>
            <a:p>
              <a:pPr lvl="1">
                <a:buFont typeface="Arial" pitchFamily="34" charset="0"/>
                <a:buChar char="•"/>
              </a:pPr>
              <a:r>
                <a:rPr lang="en-US" dirty="0" smtClean="0"/>
                <a:t> Projected coordinate system: LGD2006_UTM_Zone_32N</a:t>
              </a:r>
            </a:p>
          </p:txBody>
        </p:sp>
      </p:grpSp>
      <p:grpSp>
        <p:nvGrpSpPr>
          <p:cNvPr id="12" name="Group 11"/>
          <p:cNvGrpSpPr/>
          <p:nvPr/>
        </p:nvGrpSpPr>
        <p:grpSpPr>
          <a:xfrm>
            <a:off x="0" y="914400"/>
            <a:ext cx="8382000" cy="5486400"/>
            <a:chOff x="0" y="914400"/>
            <a:chExt cx="8382000" cy="5486400"/>
          </a:xfrm>
        </p:grpSpPr>
        <p:sp>
          <p:nvSpPr>
            <p:cNvPr id="8" name="TextBox 7"/>
            <p:cNvSpPr txBox="1"/>
            <p:nvPr/>
          </p:nvSpPr>
          <p:spPr>
            <a:xfrm>
              <a:off x="0" y="3505200"/>
              <a:ext cx="3886200" cy="646331"/>
            </a:xfrm>
            <a:prstGeom prst="rect">
              <a:avLst/>
            </a:prstGeom>
            <a:noFill/>
          </p:spPr>
          <p:txBody>
            <a:bodyPr wrap="square" rtlCol="0">
              <a:spAutoFit/>
            </a:bodyPr>
            <a:lstStyle/>
            <a:p>
              <a:r>
                <a:rPr lang="en-US" dirty="0" smtClean="0"/>
                <a:t>Data interpolation </a:t>
              </a:r>
            </a:p>
            <a:p>
              <a:pPr lvl="1">
                <a:buFont typeface="Arial" pitchFamily="34" charset="0"/>
                <a:buChar char="•"/>
              </a:pPr>
              <a:r>
                <a:rPr lang="en-US" dirty="0" smtClean="0"/>
                <a:t> Natural neighbor</a:t>
              </a:r>
            </a:p>
          </p:txBody>
        </p:sp>
        <p:pic>
          <p:nvPicPr>
            <p:cNvPr id="15362" name="Picture 2"/>
            <p:cNvPicPr>
              <a:picLocks noChangeAspect="1" noChangeArrowheads="1"/>
            </p:cNvPicPr>
            <p:nvPr/>
          </p:nvPicPr>
          <p:blipFill>
            <a:blip r:embed="rId3" cstate="print"/>
            <a:srcRect l="46250" t="25000" r="22500" b="15000"/>
            <a:stretch>
              <a:fillRect/>
            </a:stretch>
          </p:blipFill>
          <p:spPr bwMode="auto">
            <a:xfrm>
              <a:off x="3810000" y="914400"/>
              <a:ext cx="4572000" cy="5486400"/>
            </a:xfrm>
            <a:prstGeom prst="rect">
              <a:avLst/>
            </a:prstGeom>
            <a:noFill/>
            <a:ln w="9525">
              <a:noFill/>
              <a:miter lim="800000"/>
              <a:headEnd/>
              <a:tailEnd/>
            </a:ln>
          </p:spPr>
        </p:pic>
      </p:grpSp>
      <p:grpSp>
        <p:nvGrpSpPr>
          <p:cNvPr id="15" name="Group 14"/>
          <p:cNvGrpSpPr/>
          <p:nvPr/>
        </p:nvGrpSpPr>
        <p:grpSpPr>
          <a:xfrm>
            <a:off x="0" y="857250"/>
            <a:ext cx="8382000" cy="5619750"/>
            <a:chOff x="0" y="857250"/>
            <a:chExt cx="8382000" cy="5619750"/>
          </a:xfrm>
        </p:grpSpPr>
        <p:pic>
          <p:nvPicPr>
            <p:cNvPr id="15363" name="Picture 3"/>
            <p:cNvPicPr>
              <a:picLocks noChangeAspect="1" noChangeArrowheads="1"/>
            </p:cNvPicPr>
            <p:nvPr/>
          </p:nvPicPr>
          <p:blipFill>
            <a:blip r:embed="rId4" cstate="print"/>
            <a:srcRect l="46875" t="25000" r="23125" b="15000"/>
            <a:stretch>
              <a:fillRect/>
            </a:stretch>
          </p:blipFill>
          <p:spPr bwMode="auto">
            <a:xfrm>
              <a:off x="3810000" y="857250"/>
              <a:ext cx="4572000" cy="5619750"/>
            </a:xfrm>
            <a:prstGeom prst="rect">
              <a:avLst/>
            </a:prstGeom>
            <a:noFill/>
            <a:ln w="9525">
              <a:noFill/>
              <a:miter lim="800000"/>
              <a:headEnd/>
              <a:tailEnd/>
            </a:ln>
          </p:spPr>
        </p:pic>
        <p:sp>
          <p:nvSpPr>
            <p:cNvPr id="14" name="TextBox 13"/>
            <p:cNvSpPr txBox="1"/>
            <p:nvPr/>
          </p:nvSpPr>
          <p:spPr>
            <a:xfrm>
              <a:off x="0" y="4992469"/>
              <a:ext cx="3657600" cy="646331"/>
            </a:xfrm>
            <a:prstGeom prst="rect">
              <a:avLst/>
            </a:prstGeom>
            <a:noFill/>
          </p:spPr>
          <p:txBody>
            <a:bodyPr wrap="square" rtlCol="0">
              <a:spAutoFit/>
            </a:bodyPr>
            <a:lstStyle/>
            <a:p>
              <a:r>
                <a:rPr lang="en-US" dirty="0" smtClean="0"/>
                <a:t>Install 31 monitoring wells </a:t>
              </a:r>
            </a:p>
            <a:p>
              <a:pPr lvl="1">
                <a:buFont typeface="Arial" pitchFamily="34" charset="0"/>
                <a:buChar char="•"/>
              </a:pPr>
              <a:r>
                <a:rPr lang="en-US" dirty="0" smtClean="0"/>
                <a:t> Projected coordinate system</a:t>
              </a:r>
              <a:endParaRPr lang="en-US" dirty="0"/>
            </a:p>
          </p:txBody>
        </p:sp>
      </p:grpSp>
    </p:spTree>
    <p:extLst>
      <p:ext uri="{BB962C8B-B14F-4D97-AF65-F5344CB8AC3E}">
        <p14:creationId xmlns:p14="http://schemas.microsoft.com/office/powerpoint/2010/main" val="12962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W Diagram.bmp"/>
          <p:cNvPicPr>
            <a:picLocks noChangeAspect="1"/>
          </p:cNvPicPr>
          <p:nvPr/>
        </p:nvPicPr>
        <p:blipFill>
          <a:blip r:embed="rId2" cstate="print"/>
          <a:stretch>
            <a:fillRect/>
          </a:stretch>
        </p:blipFill>
        <p:spPr>
          <a:xfrm>
            <a:off x="457200" y="914400"/>
            <a:ext cx="3429000" cy="5732531"/>
          </a:xfrm>
          <a:prstGeom prst="rect">
            <a:avLst/>
          </a:prstGeom>
        </p:spPr>
      </p:pic>
      <p:sp>
        <p:nvSpPr>
          <p:cNvPr id="5" name="TextBox 4"/>
          <p:cNvSpPr txBox="1"/>
          <p:nvPr/>
        </p:nvSpPr>
        <p:spPr>
          <a:xfrm>
            <a:off x="0" y="6611779"/>
            <a:ext cx="3733800" cy="246221"/>
          </a:xfrm>
          <a:prstGeom prst="rect">
            <a:avLst/>
          </a:prstGeom>
          <a:noFill/>
        </p:spPr>
        <p:txBody>
          <a:bodyPr wrap="square" rtlCol="0">
            <a:spAutoFit/>
          </a:bodyPr>
          <a:lstStyle/>
          <a:p>
            <a:r>
              <a:rPr lang="en-US" sz="1000" dirty="0" smtClean="0"/>
              <a:t>* From Manu Kumar</a:t>
            </a:r>
            <a:endParaRPr lang="en-US" sz="1000" dirty="0"/>
          </a:p>
        </p:txBody>
      </p:sp>
      <p:grpSp>
        <p:nvGrpSpPr>
          <p:cNvPr id="6" name="Group 5"/>
          <p:cNvGrpSpPr/>
          <p:nvPr/>
        </p:nvGrpSpPr>
        <p:grpSpPr>
          <a:xfrm>
            <a:off x="0" y="0"/>
            <a:ext cx="9144000" cy="685800"/>
            <a:chOff x="0" y="0"/>
            <a:chExt cx="9144000" cy="685800"/>
          </a:xfrm>
        </p:grpSpPr>
        <p:sp>
          <p:nvSpPr>
            <p:cNvPr id="7" name="Rectangle 6"/>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8" name="Straight Connector 7"/>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Install 31 monitoring wells in the catchment</a:t>
            </a:r>
            <a:endParaRPr lang="en-US" sz="2400" b="1" dirty="0">
              <a:solidFill>
                <a:schemeClr val="bg1"/>
              </a:solidFill>
            </a:endParaRPr>
          </a:p>
        </p:txBody>
      </p:sp>
      <p:pic>
        <p:nvPicPr>
          <p:cNvPr id="12" name="Picture 2"/>
          <p:cNvPicPr>
            <a:picLocks noChangeAspect="1" noChangeArrowheads="1"/>
          </p:cNvPicPr>
          <p:nvPr/>
        </p:nvPicPr>
        <p:blipFill>
          <a:blip r:embed="rId3" cstate="print"/>
          <a:srcRect l="41875" t="44000" r="25000" b="20000"/>
          <a:stretch>
            <a:fillRect/>
          </a:stretch>
        </p:blipFill>
        <p:spPr bwMode="auto">
          <a:xfrm>
            <a:off x="4267200" y="2133600"/>
            <a:ext cx="4375150" cy="2971800"/>
          </a:xfrm>
          <a:prstGeom prst="rect">
            <a:avLst/>
          </a:prstGeom>
          <a:noFill/>
          <a:ln w="9525">
            <a:noFill/>
            <a:miter lim="800000"/>
            <a:headEnd/>
            <a:tailEnd/>
          </a:ln>
        </p:spPr>
      </p:pic>
    </p:spTree>
    <p:extLst>
      <p:ext uri="{BB962C8B-B14F-4D97-AF65-F5344CB8AC3E}">
        <p14:creationId xmlns:p14="http://schemas.microsoft.com/office/powerpoint/2010/main" val="3196687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0" y="76200"/>
            <a:ext cx="8991600" cy="461665"/>
          </a:xfrm>
          <a:prstGeom prst="rect">
            <a:avLst/>
          </a:prstGeom>
          <a:noFill/>
        </p:spPr>
        <p:txBody>
          <a:bodyPr wrap="square" rtlCol="0">
            <a:spAutoFit/>
          </a:bodyPr>
          <a:lstStyle/>
          <a:p>
            <a:pPr algn="ctr"/>
            <a:r>
              <a:rPr lang="en-US" sz="2400" b="1" dirty="0" smtClean="0">
                <a:solidFill>
                  <a:schemeClr val="bg1"/>
                </a:solidFill>
              </a:rPr>
              <a:t>Changing water table height</a:t>
            </a:r>
            <a:endParaRPr lang="en-US" sz="2400" b="1" dirty="0">
              <a:solidFill>
                <a:schemeClr val="bg1"/>
              </a:solidFill>
            </a:endParaRPr>
          </a:p>
        </p:txBody>
      </p:sp>
      <p:grpSp>
        <p:nvGrpSpPr>
          <p:cNvPr id="16" name="Group 15"/>
          <p:cNvGrpSpPr/>
          <p:nvPr/>
        </p:nvGrpSpPr>
        <p:grpSpPr>
          <a:xfrm>
            <a:off x="381000" y="1295400"/>
            <a:ext cx="7924800" cy="4572000"/>
            <a:chOff x="0" y="1295400"/>
            <a:chExt cx="7924800" cy="4572000"/>
          </a:xfrm>
        </p:grpSpPr>
        <p:sp>
          <p:nvSpPr>
            <p:cNvPr id="11" name="Rectangle 10"/>
            <p:cNvSpPr/>
            <p:nvPr/>
          </p:nvSpPr>
          <p:spPr>
            <a:xfrm>
              <a:off x="0" y="1905000"/>
              <a:ext cx="4572000" cy="923330"/>
            </a:xfrm>
            <a:prstGeom prst="rect">
              <a:avLst/>
            </a:prstGeom>
          </p:spPr>
          <p:txBody>
            <a:bodyPr>
              <a:spAutoFit/>
            </a:bodyPr>
            <a:lstStyle/>
            <a:p>
              <a:r>
                <a:rPr lang="en-US" dirty="0" smtClean="0"/>
                <a:t>Upload well data</a:t>
              </a:r>
            </a:p>
            <a:p>
              <a:pPr lvl="1">
                <a:buFont typeface="Arial" pitchFamily="34" charset="0"/>
                <a:buChar char="•"/>
              </a:pPr>
              <a:r>
                <a:rPr lang="en-US" dirty="0" smtClean="0"/>
                <a:t> Projected coordinate system: LGD2006_UTM_Zone_32N</a:t>
              </a:r>
            </a:p>
          </p:txBody>
        </p:sp>
        <p:pic>
          <p:nvPicPr>
            <p:cNvPr id="1027" name="Picture 3"/>
            <p:cNvPicPr>
              <a:picLocks noChangeAspect="1" noChangeArrowheads="1"/>
            </p:cNvPicPr>
            <p:nvPr/>
          </p:nvPicPr>
          <p:blipFill>
            <a:blip r:embed="rId2" cstate="print"/>
            <a:srcRect l="40000" t="18000" r="31875" b="22000"/>
            <a:stretch>
              <a:fillRect/>
            </a:stretch>
          </p:blipFill>
          <p:spPr bwMode="auto">
            <a:xfrm>
              <a:off x="4495800" y="1295400"/>
              <a:ext cx="3429000" cy="4572000"/>
            </a:xfrm>
            <a:prstGeom prst="rect">
              <a:avLst/>
            </a:prstGeom>
            <a:noFill/>
            <a:ln w="9525">
              <a:noFill/>
              <a:miter lim="800000"/>
              <a:headEnd/>
              <a:tailEnd/>
            </a:ln>
          </p:spPr>
        </p:pic>
      </p:grpSp>
      <p:grpSp>
        <p:nvGrpSpPr>
          <p:cNvPr id="18" name="Group 17"/>
          <p:cNvGrpSpPr/>
          <p:nvPr/>
        </p:nvGrpSpPr>
        <p:grpSpPr>
          <a:xfrm>
            <a:off x="381000" y="1295400"/>
            <a:ext cx="7848600" cy="4572000"/>
            <a:chOff x="381000" y="1295400"/>
            <a:chExt cx="7848600" cy="4572000"/>
          </a:xfrm>
        </p:grpSpPr>
        <p:sp>
          <p:nvSpPr>
            <p:cNvPr id="12" name="TextBox 11"/>
            <p:cNvSpPr txBox="1"/>
            <p:nvPr/>
          </p:nvSpPr>
          <p:spPr>
            <a:xfrm>
              <a:off x="381000" y="3267670"/>
              <a:ext cx="3886200" cy="923330"/>
            </a:xfrm>
            <a:prstGeom prst="rect">
              <a:avLst/>
            </a:prstGeom>
            <a:noFill/>
          </p:spPr>
          <p:txBody>
            <a:bodyPr wrap="square" rtlCol="0">
              <a:spAutoFit/>
            </a:bodyPr>
            <a:lstStyle/>
            <a:p>
              <a:r>
                <a:rPr lang="en-US" dirty="0" smtClean="0"/>
                <a:t>Data interpolation of ground elevation from monitoring wells </a:t>
              </a:r>
            </a:p>
            <a:p>
              <a:pPr lvl="1">
                <a:buFont typeface="Arial" pitchFamily="34" charset="0"/>
                <a:buChar char="•"/>
              </a:pPr>
              <a:r>
                <a:rPr lang="en-US" dirty="0" smtClean="0"/>
                <a:t> Natural neighbor</a:t>
              </a:r>
            </a:p>
          </p:txBody>
        </p:sp>
        <p:pic>
          <p:nvPicPr>
            <p:cNvPr id="1028" name="Picture 4"/>
            <p:cNvPicPr>
              <a:picLocks noChangeAspect="1" noChangeArrowheads="1"/>
            </p:cNvPicPr>
            <p:nvPr/>
          </p:nvPicPr>
          <p:blipFill>
            <a:blip r:embed="rId3" cstate="print"/>
            <a:srcRect l="40000" t="19000" r="32500" b="21000"/>
            <a:stretch>
              <a:fillRect/>
            </a:stretch>
          </p:blipFill>
          <p:spPr bwMode="auto">
            <a:xfrm>
              <a:off x="4876800" y="1295400"/>
              <a:ext cx="3352800" cy="4572000"/>
            </a:xfrm>
            <a:prstGeom prst="rect">
              <a:avLst/>
            </a:prstGeom>
            <a:noFill/>
            <a:ln w="9525">
              <a:noFill/>
              <a:miter lim="800000"/>
              <a:headEnd/>
              <a:tailEnd/>
            </a:ln>
          </p:spPr>
        </p:pic>
      </p:grpSp>
    </p:spTree>
    <p:extLst>
      <p:ext uri="{BB962C8B-B14F-4D97-AF65-F5344CB8AC3E}">
        <p14:creationId xmlns:p14="http://schemas.microsoft.com/office/powerpoint/2010/main" val="12962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0" y="76200"/>
            <a:ext cx="8991600" cy="461665"/>
          </a:xfrm>
          <a:prstGeom prst="rect">
            <a:avLst/>
          </a:prstGeom>
          <a:noFill/>
        </p:spPr>
        <p:txBody>
          <a:bodyPr wrap="square" rtlCol="0">
            <a:spAutoFit/>
          </a:bodyPr>
          <a:lstStyle/>
          <a:p>
            <a:pPr algn="ctr"/>
            <a:r>
              <a:rPr lang="en-US" sz="2400" b="1" dirty="0" smtClean="0">
                <a:solidFill>
                  <a:schemeClr val="bg1"/>
                </a:solidFill>
              </a:rPr>
              <a:t>Changing water table height</a:t>
            </a:r>
            <a:endParaRPr lang="en-US" sz="2400" b="1" dirty="0">
              <a:solidFill>
                <a:schemeClr val="bg1"/>
              </a:solidFill>
            </a:endParaRPr>
          </a:p>
        </p:txBody>
      </p:sp>
      <p:sp>
        <p:nvSpPr>
          <p:cNvPr id="8" name="Rectangle 7"/>
          <p:cNvSpPr/>
          <p:nvPr/>
        </p:nvSpPr>
        <p:spPr>
          <a:xfrm>
            <a:off x="228600" y="1905000"/>
            <a:ext cx="4572000" cy="3693319"/>
          </a:xfrm>
          <a:prstGeom prst="rect">
            <a:avLst/>
          </a:prstGeom>
        </p:spPr>
        <p:txBody>
          <a:bodyPr>
            <a:spAutoFit/>
          </a:bodyPr>
          <a:lstStyle/>
          <a:p>
            <a:r>
              <a:rPr lang="en-US" dirty="0" smtClean="0"/>
              <a:t>Create Mosaic Dataset </a:t>
            </a:r>
          </a:p>
          <a:p>
            <a:endParaRPr lang="en-US" dirty="0" smtClean="0"/>
          </a:p>
          <a:p>
            <a:r>
              <a:rPr lang="en-US" dirty="0" smtClean="0"/>
              <a:t>Add </a:t>
            </a:r>
            <a:r>
              <a:rPr lang="en-US" dirty="0" err="1" smtClean="0"/>
              <a:t>rasters</a:t>
            </a:r>
            <a:r>
              <a:rPr lang="en-US" dirty="0" smtClean="0"/>
              <a:t> to mosaic dataset</a:t>
            </a:r>
          </a:p>
          <a:p>
            <a:endParaRPr lang="en-US" dirty="0" smtClean="0"/>
          </a:p>
          <a:p>
            <a:r>
              <a:rPr lang="en-US" dirty="0" smtClean="0"/>
              <a:t>Add time field using the “add field”</a:t>
            </a:r>
          </a:p>
          <a:p>
            <a:endParaRPr lang="en-US" dirty="0" smtClean="0"/>
          </a:p>
          <a:p>
            <a:r>
              <a:rPr lang="en-US" dirty="0" smtClean="0"/>
              <a:t>Enable time on the layer</a:t>
            </a:r>
          </a:p>
          <a:p>
            <a:endParaRPr lang="en-US" dirty="0" smtClean="0"/>
          </a:p>
          <a:p>
            <a:r>
              <a:rPr lang="en-US" dirty="0" smtClean="0"/>
              <a:t>Calculate cell size ranges</a:t>
            </a:r>
          </a:p>
          <a:p>
            <a:endParaRPr lang="en-US" dirty="0" smtClean="0"/>
          </a:p>
          <a:p>
            <a:r>
              <a:rPr lang="en-US" dirty="0" smtClean="0"/>
              <a:t>Time slider window </a:t>
            </a:r>
          </a:p>
          <a:p>
            <a:endParaRPr lang="en-US" dirty="0" smtClean="0"/>
          </a:p>
          <a:p>
            <a:endParaRPr lang="en-US" dirty="0" smtClean="0"/>
          </a:p>
        </p:txBody>
      </p:sp>
      <p:pic>
        <p:nvPicPr>
          <p:cNvPr id="3" name="time sereies fina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7600" y="1065609"/>
            <a:ext cx="5448300" cy="5372100"/>
          </a:xfrm>
          <a:prstGeom prst="rect">
            <a:avLst/>
          </a:prstGeom>
        </p:spPr>
      </p:pic>
    </p:spTree>
    <p:extLst>
      <p:ext uri="{BB962C8B-B14F-4D97-AF65-F5344CB8AC3E}">
        <p14:creationId xmlns:p14="http://schemas.microsoft.com/office/powerpoint/2010/main" val="1296247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Can the drain supplement the spring box in the dry season?</a:t>
            </a:r>
            <a:endParaRPr lang="en-US" sz="2400" b="1" dirty="0">
              <a:solidFill>
                <a:schemeClr val="bg1"/>
              </a:solidFill>
            </a:endParaRPr>
          </a:p>
        </p:txBody>
      </p:sp>
      <p:sp>
        <p:nvSpPr>
          <p:cNvPr id="9" name="TextBox 8"/>
          <p:cNvSpPr txBox="1"/>
          <p:nvPr/>
        </p:nvSpPr>
        <p:spPr>
          <a:xfrm>
            <a:off x="762000" y="6019800"/>
            <a:ext cx="3200400" cy="923330"/>
          </a:xfrm>
          <a:prstGeom prst="rect">
            <a:avLst/>
          </a:prstGeom>
          <a:noFill/>
        </p:spPr>
        <p:txBody>
          <a:bodyPr wrap="square" rtlCol="0">
            <a:spAutoFit/>
          </a:bodyPr>
          <a:lstStyle/>
          <a:p>
            <a:pPr algn="ctr"/>
            <a:r>
              <a:rPr lang="en-US" dirty="0" smtClean="0"/>
              <a:t>Collected by village member</a:t>
            </a:r>
          </a:p>
          <a:p>
            <a:pPr algn="ctr"/>
            <a:r>
              <a:rPr lang="en-US" dirty="0" smtClean="0"/>
              <a:t>Approx 0.7 meter difference in water table height </a:t>
            </a:r>
            <a:endParaRPr lang="en-US" dirty="0"/>
          </a:p>
        </p:txBody>
      </p:sp>
      <p:sp>
        <p:nvSpPr>
          <p:cNvPr id="10" name="TextBox 9"/>
          <p:cNvSpPr txBox="1"/>
          <p:nvPr/>
        </p:nvSpPr>
        <p:spPr>
          <a:xfrm>
            <a:off x="5562600" y="6019800"/>
            <a:ext cx="2819400" cy="646331"/>
          </a:xfrm>
          <a:prstGeom prst="rect">
            <a:avLst/>
          </a:prstGeom>
          <a:noFill/>
        </p:spPr>
        <p:txBody>
          <a:bodyPr wrap="square" rtlCol="0">
            <a:spAutoFit/>
          </a:bodyPr>
          <a:lstStyle/>
          <a:p>
            <a:pPr algn="ctr"/>
            <a:r>
              <a:rPr lang="en-US" dirty="0" smtClean="0"/>
              <a:t>Collected by UIUC students</a:t>
            </a:r>
          </a:p>
          <a:p>
            <a:pPr algn="ctr"/>
            <a:r>
              <a:rPr lang="en-US" dirty="0" smtClean="0"/>
              <a:t>Approx 1.2 meter difference</a:t>
            </a:r>
            <a:endParaRPr lang="en-US" dirty="0"/>
          </a:p>
        </p:txBody>
      </p:sp>
      <p:sp>
        <p:nvSpPr>
          <p:cNvPr id="11" name="Rectangle 10"/>
          <p:cNvSpPr/>
          <p:nvPr/>
        </p:nvSpPr>
        <p:spPr>
          <a:xfrm>
            <a:off x="1676253" y="986135"/>
            <a:ext cx="1295547" cy="461665"/>
          </a:xfrm>
          <a:prstGeom prst="rect">
            <a:avLst/>
          </a:prstGeom>
        </p:spPr>
        <p:txBody>
          <a:bodyPr wrap="none">
            <a:spAutoFit/>
          </a:bodyPr>
          <a:lstStyle/>
          <a:p>
            <a:r>
              <a:rPr lang="en-US" sz="2400" b="1" dirty="0" smtClean="0"/>
              <a:t>Jan 2011</a:t>
            </a:r>
            <a:endParaRPr lang="en-US" sz="2400" b="1" dirty="0"/>
          </a:p>
        </p:txBody>
      </p:sp>
      <p:sp>
        <p:nvSpPr>
          <p:cNvPr id="12" name="Rectangle 11"/>
          <p:cNvSpPr/>
          <p:nvPr/>
        </p:nvSpPr>
        <p:spPr>
          <a:xfrm>
            <a:off x="6324600" y="990600"/>
            <a:ext cx="1437445" cy="461665"/>
          </a:xfrm>
          <a:prstGeom prst="rect">
            <a:avLst/>
          </a:prstGeom>
        </p:spPr>
        <p:txBody>
          <a:bodyPr wrap="none">
            <a:spAutoFit/>
          </a:bodyPr>
          <a:lstStyle/>
          <a:p>
            <a:r>
              <a:rPr lang="en-US" sz="2400" b="1" dirty="0" smtClean="0"/>
              <a:t>May 2011</a:t>
            </a:r>
            <a:endParaRPr lang="en-US" sz="2400" b="1" dirty="0"/>
          </a:p>
        </p:txBody>
      </p:sp>
      <p:pic>
        <p:nvPicPr>
          <p:cNvPr id="36868" name="Picture 4"/>
          <p:cNvPicPr>
            <a:picLocks noChangeAspect="1" noChangeArrowheads="1"/>
          </p:cNvPicPr>
          <p:nvPr/>
        </p:nvPicPr>
        <p:blipFill>
          <a:blip r:embed="rId3" cstate="print"/>
          <a:srcRect l="37500" t="25000" r="39375" b="15000"/>
          <a:stretch>
            <a:fillRect/>
          </a:stretch>
        </p:blipFill>
        <p:spPr bwMode="auto">
          <a:xfrm>
            <a:off x="5562600" y="1447800"/>
            <a:ext cx="2819400" cy="4572000"/>
          </a:xfrm>
          <a:prstGeom prst="rect">
            <a:avLst/>
          </a:prstGeom>
          <a:noFill/>
          <a:ln w="9525">
            <a:noFill/>
            <a:miter lim="800000"/>
            <a:headEnd/>
            <a:tailEnd/>
          </a:ln>
        </p:spPr>
      </p:pic>
      <p:pic>
        <p:nvPicPr>
          <p:cNvPr id="36869" name="Picture 5"/>
          <p:cNvPicPr>
            <a:picLocks noChangeAspect="1" noChangeArrowheads="1"/>
          </p:cNvPicPr>
          <p:nvPr/>
        </p:nvPicPr>
        <p:blipFill>
          <a:blip r:embed="rId4" cstate="print"/>
          <a:srcRect l="37500" t="25000" r="39375" b="15000"/>
          <a:stretch>
            <a:fillRect/>
          </a:stretch>
        </p:blipFill>
        <p:spPr bwMode="auto">
          <a:xfrm>
            <a:off x="990600" y="1447800"/>
            <a:ext cx="2819400" cy="4572000"/>
          </a:xfrm>
          <a:prstGeom prst="rect">
            <a:avLst/>
          </a:prstGeom>
          <a:noFill/>
          <a:ln w="9525">
            <a:noFill/>
            <a:miter lim="800000"/>
            <a:headEnd/>
            <a:tailEnd/>
          </a:ln>
        </p:spPr>
      </p:pic>
    </p:spTree>
    <p:extLst>
      <p:ext uri="{BB962C8B-B14F-4D97-AF65-F5344CB8AC3E}">
        <p14:creationId xmlns:p14="http://schemas.microsoft.com/office/powerpoint/2010/main" val="1296247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5800"/>
            <a:chOff x="0" y="0"/>
            <a:chExt cx="9144000" cy="685800"/>
          </a:xfrm>
        </p:grpSpPr>
        <p:sp>
          <p:nvSpPr>
            <p:cNvPr id="9" name="Rectangle 8"/>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10" name="Straight Connector 9"/>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Conclusions/Future Work</a:t>
            </a:r>
            <a:endParaRPr lang="en-US" sz="2400" b="1" dirty="0">
              <a:solidFill>
                <a:schemeClr val="bg1"/>
              </a:solidFill>
            </a:endParaRPr>
          </a:p>
        </p:txBody>
      </p:sp>
      <p:sp>
        <p:nvSpPr>
          <p:cNvPr id="6" name="TextBox 5"/>
          <p:cNvSpPr txBox="1"/>
          <p:nvPr/>
        </p:nvSpPr>
        <p:spPr>
          <a:xfrm>
            <a:off x="228600" y="1295400"/>
            <a:ext cx="8458200" cy="4247317"/>
          </a:xfrm>
          <a:prstGeom prst="rect">
            <a:avLst/>
          </a:prstGeom>
          <a:noFill/>
        </p:spPr>
        <p:txBody>
          <a:bodyPr wrap="square" rtlCol="0">
            <a:spAutoFit/>
          </a:bodyPr>
          <a:lstStyle/>
          <a:p>
            <a:r>
              <a:rPr lang="en-US" b="1" dirty="0" smtClean="0"/>
              <a:t>Goal 1:</a:t>
            </a:r>
            <a:r>
              <a:rPr lang="en-US" b="1" i="1" dirty="0" smtClean="0"/>
              <a:t>   </a:t>
            </a:r>
            <a:r>
              <a:rPr lang="en-US" i="1" dirty="0" smtClean="0"/>
              <a:t>Determine if a </a:t>
            </a:r>
            <a:r>
              <a:rPr lang="en-US" i="1" dirty="0" err="1" smtClean="0"/>
              <a:t>berm</a:t>
            </a:r>
            <a:r>
              <a:rPr lang="en-US" i="1" dirty="0" smtClean="0"/>
              <a:t> can help prevent contamination of the water source</a:t>
            </a:r>
          </a:p>
          <a:p>
            <a:pPr lvl="1">
              <a:buFont typeface="Arial" pitchFamily="34" charset="0"/>
              <a:buChar char="•"/>
            </a:pPr>
            <a:endParaRPr lang="en-US" dirty="0" smtClean="0"/>
          </a:p>
          <a:p>
            <a:pPr lvl="1">
              <a:buFont typeface="Arial" pitchFamily="34" charset="0"/>
              <a:buChar char="•"/>
            </a:pPr>
            <a:r>
              <a:rPr lang="en-US" dirty="0" smtClean="0"/>
              <a:t> A </a:t>
            </a:r>
            <a:r>
              <a:rPr lang="en-US" dirty="0" err="1" smtClean="0"/>
              <a:t>berm</a:t>
            </a:r>
            <a:r>
              <a:rPr lang="en-US" dirty="0" smtClean="0"/>
              <a:t> clearly changes the flow direction and will help prevent large amounts of run-off from entering the catchment as surface water </a:t>
            </a:r>
          </a:p>
          <a:p>
            <a:pPr lvl="1"/>
            <a:r>
              <a:rPr lang="en-US" dirty="0" smtClean="0"/>
              <a:t> </a:t>
            </a:r>
          </a:p>
          <a:p>
            <a:pPr lvl="1">
              <a:buFont typeface="Arial" pitchFamily="34" charset="0"/>
              <a:buChar char="•"/>
            </a:pPr>
            <a:r>
              <a:rPr lang="en-US" dirty="0" smtClean="0"/>
              <a:t> Need to determine if bacterial contamination immediately outside of the </a:t>
            </a:r>
            <a:r>
              <a:rPr lang="en-US" dirty="0" err="1" smtClean="0"/>
              <a:t>berm</a:t>
            </a:r>
            <a:r>
              <a:rPr lang="en-US" dirty="0" smtClean="0"/>
              <a:t>, what are the chances it reaches the spring box or the </a:t>
            </a:r>
            <a:r>
              <a:rPr lang="en-US" dirty="0" err="1" smtClean="0"/>
              <a:t>french</a:t>
            </a:r>
            <a:r>
              <a:rPr lang="en-US" dirty="0" smtClean="0"/>
              <a:t> drain </a:t>
            </a:r>
          </a:p>
          <a:p>
            <a:r>
              <a:rPr lang="en-US" dirty="0" smtClean="0"/>
              <a:t> </a:t>
            </a:r>
          </a:p>
          <a:p>
            <a:endParaRPr lang="en-US" dirty="0" smtClean="0"/>
          </a:p>
          <a:p>
            <a:endParaRPr lang="en-US" dirty="0" smtClean="0"/>
          </a:p>
          <a:p>
            <a:endParaRPr lang="en-US" dirty="0" smtClean="0"/>
          </a:p>
          <a:p>
            <a:r>
              <a:rPr lang="en-US" b="1" dirty="0" smtClean="0"/>
              <a:t>Goal 2:   </a:t>
            </a:r>
            <a:r>
              <a:rPr lang="en-US" i="1" dirty="0" smtClean="0"/>
              <a:t>Verify that the drain can supply sufficient water when the spring box runs dry</a:t>
            </a:r>
          </a:p>
          <a:p>
            <a:pPr lvl="1"/>
            <a:endParaRPr lang="en-US" dirty="0" smtClean="0"/>
          </a:p>
          <a:p>
            <a:pPr lvl="1">
              <a:buFont typeface="Arial" pitchFamily="34" charset="0"/>
              <a:buChar char="•"/>
            </a:pPr>
            <a:r>
              <a:rPr lang="en-US" dirty="0" smtClean="0"/>
              <a:t> Need more accurate data as well as at least one years worth of measurements to truly see fluctuating water table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371600"/>
            <a:ext cx="8382000" cy="2985433"/>
          </a:xfrm>
          <a:prstGeom prst="rect">
            <a:avLst/>
          </a:prstGeom>
          <a:noFill/>
        </p:spPr>
        <p:txBody>
          <a:bodyPr wrap="square" rtlCol="0">
            <a:spAutoFit/>
          </a:bodyPr>
          <a:lstStyle/>
          <a:p>
            <a:pPr algn="ctr"/>
            <a:r>
              <a:rPr lang="en-US" sz="4400" b="1" dirty="0" smtClean="0">
                <a:solidFill>
                  <a:schemeClr val="accent1">
                    <a:lumMod val="75000"/>
                  </a:schemeClr>
                </a:solidFill>
              </a:rPr>
              <a:t>Thank you!! </a:t>
            </a:r>
          </a:p>
          <a:p>
            <a:pPr algn="ctr"/>
            <a:endParaRPr lang="en-US" sz="2400" b="1" dirty="0" smtClean="0">
              <a:solidFill>
                <a:schemeClr val="accent1">
                  <a:lumMod val="75000"/>
                </a:schemeClr>
              </a:solidFill>
            </a:endParaRPr>
          </a:p>
          <a:p>
            <a:pPr algn="ctr"/>
            <a:endParaRPr lang="en-US" sz="2400" b="1" dirty="0" smtClean="0">
              <a:solidFill>
                <a:schemeClr val="accent1">
                  <a:lumMod val="75000"/>
                </a:schemeClr>
              </a:solidFill>
            </a:endParaRPr>
          </a:p>
          <a:p>
            <a:pPr algn="ctr"/>
            <a:endParaRPr lang="en-US" sz="2400" b="1" dirty="0" smtClean="0">
              <a:solidFill>
                <a:schemeClr val="accent1">
                  <a:lumMod val="75000"/>
                </a:schemeClr>
              </a:solidFill>
            </a:endParaRPr>
          </a:p>
          <a:p>
            <a:pPr algn="ctr"/>
            <a:endParaRPr lang="en-US" sz="2400" b="1" dirty="0" smtClean="0">
              <a:solidFill>
                <a:schemeClr val="accent1">
                  <a:lumMod val="75000"/>
                </a:schemeClr>
              </a:solidFill>
            </a:endParaRPr>
          </a:p>
          <a:p>
            <a:pPr algn="ctr"/>
            <a:endParaRPr lang="en-US" sz="2400" b="1" dirty="0" smtClean="0">
              <a:solidFill>
                <a:schemeClr val="accent1">
                  <a:lumMod val="75000"/>
                </a:schemeClr>
              </a:solidFill>
            </a:endParaRPr>
          </a:p>
          <a:p>
            <a:pPr algn="ctr"/>
            <a:r>
              <a:rPr lang="en-US" sz="2400" b="1" dirty="0" smtClean="0">
                <a:solidFill>
                  <a:schemeClr val="accent1">
                    <a:lumMod val="75000"/>
                  </a:schemeClr>
                </a:solidFill>
              </a:rPr>
              <a:t>Any questions? </a:t>
            </a:r>
            <a:endParaRPr lang="en-US" sz="2400" b="1" dirty="0">
              <a:solidFill>
                <a:schemeClr val="accent1">
                  <a:lumMod val="75000"/>
                </a:schemeClr>
              </a:solidFill>
            </a:endParaRPr>
          </a:p>
        </p:txBody>
      </p:sp>
      <p:sp>
        <p:nvSpPr>
          <p:cNvPr id="3" name="TextBox 2"/>
          <p:cNvSpPr txBox="1"/>
          <p:nvPr/>
        </p:nvSpPr>
        <p:spPr>
          <a:xfrm>
            <a:off x="3962400" y="6400800"/>
            <a:ext cx="5181600" cy="369332"/>
          </a:xfrm>
          <a:prstGeom prst="rect">
            <a:avLst/>
          </a:prstGeom>
          <a:noFill/>
        </p:spPr>
        <p:txBody>
          <a:bodyPr wrap="square" rtlCol="0">
            <a:spAutoFit/>
          </a:bodyPr>
          <a:lstStyle/>
          <a:p>
            <a:pPr algn="r"/>
            <a:r>
              <a:rPr lang="en-US" dirty="0" smtClean="0">
                <a:solidFill>
                  <a:schemeClr val="tx2"/>
                </a:solidFill>
              </a:rPr>
              <a:t>* Please see final paper for a list of references </a:t>
            </a:r>
            <a:endParaRPr lang="en-US" dirty="0">
              <a:solidFill>
                <a:schemeClr val="tx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977" t="22065" r="-61443"/>
          <a:stretch/>
        </p:blipFill>
        <p:spPr bwMode="auto">
          <a:xfrm>
            <a:off x="13245220" y="4264182"/>
            <a:ext cx="6795380" cy="779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990599"/>
            <a:ext cx="52101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6611779"/>
            <a:ext cx="4572000" cy="246221"/>
          </a:xfrm>
          <a:prstGeom prst="rect">
            <a:avLst/>
          </a:prstGeom>
        </p:spPr>
        <p:txBody>
          <a:bodyPr>
            <a:spAutoFit/>
          </a:bodyPr>
          <a:lstStyle/>
          <a:p>
            <a:pPr algn="r"/>
            <a:r>
              <a:rPr lang="en-US" sz="1000" dirty="0" smtClean="0"/>
              <a:t>http://www.uneca.org/aisi/nici/country_profiles/cameroon/camerab.htm</a:t>
            </a:r>
            <a:endParaRPr lang="en-US" sz="1000" dirty="0"/>
          </a:p>
        </p:txBody>
      </p:sp>
      <p:sp>
        <p:nvSpPr>
          <p:cNvPr id="5" name="Oval 4"/>
          <p:cNvSpPr/>
          <p:nvPr/>
        </p:nvSpPr>
        <p:spPr>
          <a:xfrm>
            <a:off x="4267200" y="3276600"/>
            <a:ext cx="152400" cy="152400"/>
          </a:xfrm>
          <a:prstGeom prst="ellipse">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4419600" y="2819400"/>
            <a:ext cx="36576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191375" y="2438400"/>
            <a:ext cx="1952625" cy="369332"/>
          </a:xfrm>
          <a:prstGeom prst="rect">
            <a:avLst/>
          </a:prstGeom>
          <a:noFill/>
        </p:spPr>
        <p:txBody>
          <a:bodyPr wrap="square" rtlCol="0">
            <a:spAutoFit/>
          </a:bodyPr>
          <a:lstStyle/>
          <a:p>
            <a:pPr algn="ctr"/>
            <a:r>
              <a:rPr lang="en-US" dirty="0" err="1" smtClean="0"/>
              <a:t>Ntisaw</a:t>
            </a:r>
            <a:r>
              <a:rPr lang="en-US" dirty="0" smtClean="0"/>
              <a:t>, Cameroon</a:t>
            </a:r>
            <a:endParaRPr lang="en-US" dirty="0"/>
          </a:p>
        </p:txBody>
      </p:sp>
      <p:grpSp>
        <p:nvGrpSpPr>
          <p:cNvPr id="15" name="Group 14"/>
          <p:cNvGrpSpPr/>
          <p:nvPr/>
        </p:nvGrpSpPr>
        <p:grpSpPr>
          <a:xfrm>
            <a:off x="0" y="0"/>
            <a:ext cx="9144000" cy="685800"/>
            <a:chOff x="0" y="0"/>
            <a:chExt cx="9144000" cy="685800"/>
          </a:xfrm>
        </p:grpSpPr>
        <p:sp>
          <p:nvSpPr>
            <p:cNvPr id="16" name="Rectangle 1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17" name="Straight Connector 16"/>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Where in the World???</a:t>
            </a:r>
            <a:endParaRPr lang="en-US" sz="2400" b="1" dirty="0">
              <a:solidFill>
                <a:schemeClr val="bg1"/>
              </a:solidFill>
            </a:endParaRPr>
          </a:p>
        </p:txBody>
      </p:sp>
    </p:spTree>
    <p:extLst>
      <p:ext uri="{BB962C8B-B14F-4D97-AF65-F5344CB8AC3E}">
        <p14:creationId xmlns:p14="http://schemas.microsoft.com/office/powerpoint/2010/main" val="573221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62000"/>
            <a:ext cx="6324600" cy="1477328"/>
          </a:xfrm>
          <a:prstGeom prst="rect">
            <a:avLst/>
          </a:prstGeom>
          <a:noFill/>
        </p:spPr>
        <p:txBody>
          <a:bodyPr wrap="square" rtlCol="0">
            <a:spAutoFit/>
          </a:bodyPr>
          <a:lstStyle/>
          <a:p>
            <a:pPr marL="285750" indent="-285750">
              <a:buFont typeface="Arial" pitchFamily="34" charset="0"/>
              <a:buChar char="•"/>
            </a:pPr>
            <a:r>
              <a:rPr lang="en-US" dirty="0" smtClean="0"/>
              <a:t>Engineers Without Borders at the University of Illinois at Urbana-Champaign is working to bring a rural village of ~1000 people clean drinking water</a:t>
            </a:r>
          </a:p>
          <a:p>
            <a:endParaRPr lang="en-US" dirty="0"/>
          </a:p>
          <a:p>
            <a:pPr marL="285750" indent="-285750">
              <a:buFont typeface="Arial" pitchFamily="34" charset="0"/>
              <a:buChar char="•"/>
            </a:pPr>
            <a:r>
              <a:rPr lang="en-US" dirty="0" smtClean="0"/>
              <a:t>Constructed a gravity-fed water distribution system </a:t>
            </a:r>
          </a:p>
        </p:txBody>
      </p:sp>
      <p:sp>
        <p:nvSpPr>
          <p:cNvPr id="6" name="Rectangle 5"/>
          <p:cNvSpPr/>
          <p:nvPr/>
        </p:nvSpPr>
        <p:spPr>
          <a:xfrm>
            <a:off x="-228600" y="2297668"/>
            <a:ext cx="4572000" cy="369332"/>
          </a:xfrm>
          <a:prstGeom prst="rect">
            <a:avLst/>
          </a:prstGeom>
        </p:spPr>
        <p:txBody>
          <a:bodyPr>
            <a:spAutoFit/>
          </a:bodyPr>
          <a:lstStyle/>
          <a:p>
            <a:pPr marL="742950" lvl="1" indent="-285750">
              <a:buFont typeface="Arial" pitchFamily="34" charset="0"/>
              <a:buChar char="•"/>
            </a:pPr>
            <a:r>
              <a:rPr lang="en-US" dirty="0" smtClean="0"/>
              <a:t>6.5 km of pipeline</a:t>
            </a:r>
          </a:p>
        </p:txBody>
      </p:sp>
      <p:sp>
        <p:nvSpPr>
          <p:cNvPr id="7" name="Rectangle 6"/>
          <p:cNvSpPr/>
          <p:nvPr/>
        </p:nvSpPr>
        <p:spPr>
          <a:xfrm>
            <a:off x="-231596" y="2602468"/>
            <a:ext cx="1603196" cy="369332"/>
          </a:xfrm>
          <a:prstGeom prst="rect">
            <a:avLst/>
          </a:prstGeom>
        </p:spPr>
        <p:txBody>
          <a:bodyPr wrap="none">
            <a:spAutoFit/>
          </a:bodyPr>
          <a:lstStyle/>
          <a:p>
            <a:pPr marL="742950" lvl="1" indent="-285750">
              <a:buFont typeface="Arial" pitchFamily="34" charset="0"/>
              <a:buChar char="•"/>
            </a:pPr>
            <a:r>
              <a:rPr lang="en-US" dirty="0" smtClean="0"/>
              <a:t>5 tanks</a:t>
            </a:r>
          </a:p>
        </p:txBody>
      </p:sp>
      <p:sp>
        <p:nvSpPr>
          <p:cNvPr id="8" name="Rectangle 7"/>
          <p:cNvSpPr/>
          <p:nvPr/>
        </p:nvSpPr>
        <p:spPr>
          <a:xfrm>
            <a:off x="-217789" y="2907268"/>
            <a:ext cx="2808589" cy="369332"/>
          </a:xfrm>
          <a:prstGeom prst="rect">
            <a:avLst/>
          </a:prstGeom>
        </p:spPr>
        <p:txBody>
          <a:bodyPr wrap="none">
            <a:spAutoFit/>
          </a:bodyPr>
          <a:lstStyle/>
          <a:p>
            <a:pPr marL="742950" lvl="1" indent="-285750">
              <a:buFont typeface="Arial" pitchFamily="34" charset="0"/>
              <a:buChar char="•"/>
            </a:pPr>
            <a:r>
              <a:rPr lang="en-US" dirty="0" smtClean="0"/>
              <a:t>14 public tap stands</a:t>
            </a:r>
          </a:p>
        </p:txBody>
      </p:sp>
      <p:grpSp>
        <p:nvGrpSpPr>
          <p:cNvPr id="18" name="Group 17"/>
          <p:cNvGrpSpPr/>
          <p:nvPr/>
        </p:nvGrpSpPr>
        <p:grpSpPr>
          <a:xfrm>
            <a:off x="57150" y="2362200"/>
            <a:ext cx="9021920" cy="4419600"/>
            <a:chOff x="57150" y="2362200"/>
            <a:chExt cx="9021920" cy="441960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30" t="24692" r="35583" b="24568"/>
            <a:stretch/>
          </p:blipFill>
          <p:spPr bwMode="auto">
            <a:xfrm>
              <a:off x="2743200" y="2438399"/>
              <a:ext cx="6335870" cy="426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E:\COLLEEN LYONS\My Documents\My Pictures\super senior year\Winter_Spain Cameroon\P1023086.JPG"/>
            <p:cNvPicPr>
              <a:picLocks noChangeAspect="1" noChangeArrowheads="1"/>
            </p:cNvPicPr>
            <p:nvPr/>
          </p:nvPicPr>
          <p:blipFill>
            <a:blip r:embed="rId3" cstate="print"/>
            <a:srcRect r="21265"/>
            <a:stretch>
              <a:fillRect/>
            </a:stretch>
          </p:blipFill>
          <p:spPr bwMode="auto">
            <a:xfrm>
              <a:off x="57150" y="2362200"/>
              <a:ext cx="2609850" cy="4419600"/>
            </a:xfrm>
            <a:prstGeom prst="rect">
              <a:avLst/>
            </a:prstGeom>
            <a:noFill/>
          </p:spPr>
        </p:pic>
      </p:grpSp>
      <p:grpSp>
        <p:nvGrpSpPr>
          <p:cNvPr id="19" name="Group 18"/>
          <p:cNvGrpSpPr/>
          <p:nvPr/>
        </p:nvGrpSpPr>
        <p:grpSpPr>
          <a:xfrm>
            <a:off x="78511" y="2286000"/>
            <a:ext cx="8989289" cy="4495800"/>
            <a:chOff x="76200" y="2286000"/>
            <a:chExt cx="8989289" cy="4495800"/>
          </a:xfrm>
        </p:grpSpPr>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32" t="24432" r="35587" b="24531"/>
            <a:stretch/>
          </p:blipFill>
          <p:spPr bwMode="auto">
            <a:xfrm>
              <a:off x="2743200" y="2467290"/>
              <a:ext cx="6322289" cy="423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G:\07_13_2011\Trip Pictures\Tony\IMG_0157.JPG"/>
            <p:cNvPicPr>
              <a:picLocks noChangeAspect="1" noChangeArrowheads="1"/>
            </p:cNvPicPr>
            <p:nvPr/>
          </p:nvPicPr>
          <p:blipFill>
            <a:blip r:embed="rId5" cstate="print">
              <a:extLst>
                <a:ext uri="{28A0092B-C50C-407E-A947-70E740481C1C}">
                  <a14:useLocalDpi xmlns:a14="http://schemas.microsoft.com/office/drawing/2010/main" val="0"/>
                </a:ext>
              </a:extLst>
            </a:blip>
            <a:srcRect l="13560" r="9605"/>
            <a:stretch>
              <a:fillRect/>
            </a:stretch>
          </p:blipFill>
          <p:spPr bwMode="auto">
            <a:xfrm>
              <a:off x="76200" y="2286000"/>
              <a:ext cx="2590800" cy="4495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6200" y="2438400"/>
            <a:ext cx="8991600" cy="4343400"/>
            <a:chOff x="76200" y="2438400"/>
            <a:chExt cx="8991600" cy="4343400"/>
          </a:xfrm>
        </p:grpSpPr>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24" t="24388" r="35484" b="24323"/>
            <a:stretch/>
          </p:blipFill>
          <p:spPr bwMode="auto">
            <a:xfrm>
              <a:off x="2722124" y="2438400"/>
              <a:ext cx="6345676" cy="424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l="12711" r="25549"/>
            <a:stretch>
              <a:fillRect/>
            </a:stretch>
          </p:blipFill>
          <p:spPr bwMode="auto">
            <a:xfrm>
              <a:off x="76200" y="3634555"/>
              <a:ext cx="2590800" cy="314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76200" y="2362200"/>
            <a:ext cx="9022212" cy="4340072"/>
            <a:chOff x="45588" y="2415296"/>
            <a:chExt cx="9022212" cy="4340072"/>
          </a:xfrm>
        </p:grpSpPr>
        <p:pic>
          <p:nvPicPr>
            <p:cNvPr id="2053"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841" t="23791" r="35485" b="24502"/>
            <a:stretch/>
          </p:blipFill>
          <p:spPr bwMode="auto">
            <a:xfrm>
              <a:off x="2738862" y="2415296"/>
              <a:ext cx="6328938" cy="429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l="15011" r="8321"/>
            <a:stretch>
              <a:fillRect/>
            </a:stretch>
          </p:blipFill>
          <p:spPr bwMode="auto">
            <a:xfrm>
              <a:off x="45588" y="4191000"/>
              <a:ext cx="2621412" cy="256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a:off x="76200" y="2438400"/>
            <a:ext cx="8991600" cy="4343400"/>
            <a:chOff x="76200" y="2438400"/>
            <a:chExt cx="8991600" cy="4343400"/>
          </a:xfrm>
        </p:grpSpPr>
        <p:pic>
          <p:nvPicPr>
            <p:cNvPr id="2054"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671" t="24311" r="35234" b="23517"/>
            <a:stretch/>
          </p:blipFill>
          <p:spPr bwMode="auto">
            <a:xfrm>
              <a:off x="2738862" y="2438400"/>
              <a:ext cx="6328938" cy="429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l="18000" r="14000"/>
            <a:stretch>
              <a:fillRect/>
            </a:stretch>
          </p:blipFill>
          <p:spPr bwMode="auto">
            <a:xfrm>
              <a:off x="76200" y="3924300"/>
              <a:ext cx="25908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0" y="0"/>
            <a:ext cx="9144000" cy="685800"/>
            <a:chOff x="0" y="0"/>
            <a:chExt cx="9144000" cy="685800"/>
          </a:xfrm>
        </p:grpSpPr>
        <p:sp>
          <p:nvSpPr>
            <p:cNvPr id="25" name="Rectangle 2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26" name="Straight Connector 2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Our Goal</a:t>
            </a:r>
            <a:endParaRPr lang="en-US" sz="2400" b="1" dirty="0">
              <a:solidFill>
                <a:schemeClr val="bg1"/>
              </a:solidFill>
            </a:endParaRPr>
          </a:p>
        </p:txBody>
      </p:sp>
    </p:spTree>
    <p:extLst>
      <p:ext uri="{BB962C8B-B14F-4D97-AF65-F5344CB8AC3E}">
        <p14:creationId xmlns:p14="http://schemas.microsoft.com/office/powerpoint/2010/main" val="33364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371600"/>
            <a:ext cx="4572000" cy="4247317"/>
          </a:xfrm>
          <a:prstGeom prst="rect">
            <a:avLst/>
          </a:prstGeom>
          <a:noFill/>
        </p:spPr>
        <p:txBody>
          <a:bodyPr wrap="square" rtlCol="0">
            <a:spAutoFit/>
          </a:bodyPr>
          <a:lstStyle/>
          <a:p>
            <a:pPr marL="285750" indent="-285750">
              <a:buFont typeface="Arial" pitchFamily="34" charset="0"/>
              <a:buChar char="•"/>
            </a:pPr>
            <a:r>
              <a:rPr lang="en-US" dirty="0" smtClean="0"/>
              <a:t>Distinct monsoon season</a:t>
            </a:r>
          </a:p>
          <a:p>
            <a:pPr marL="742950" lvl="1" indent="-285750">
              <a:buFont typeface="Arial" pitchFamily="34" charset="0"/>
              <a:buChar char="•"/>
            </a:pPr>
            <a:r>
              <a:rPr lang="en-US" dirty="0" smtClean="0"/>
              <a:t>During the dry season, the spring box can run dry </a:t>
            </a:r>
          </a:p>
          <a:p>
            <a:pPr marL="742950" lvl="1" indent="-285750">
              <a:buFont typeface="Arial" pitchFamily="34" charset="0"/>
              <a:buChar char="•"/>
            </a:pPr>
            <a:r>
              <a:rPr lang="en-US" dirty="0" smtClean="0"/>
              <a:t>The spring box cannot go extended where it was built since it would no longer flow via gravity. And it is expensive. </a:t>
            </a:r>
          </a:p>
          <a:p>
            <a:pPr marL="285750" indent="-285750">
              <a:buFont typeface="Arial" pitchFamily="34" charset="0"/>
              <a:buChar char="•"/>
            </a:pPr>
            <a:endParaRPr lang="en-US" dirty="0"/>
          </a:p>
          <a:p>
            <a:pPr marL="285750" indent="-285750">
              <a:buFont typeface="Arial" pitchFamily="34" charset="0"/>
              <a:buChar char="•"/>
            </a:pPr>
            <a:r>
              <a:rPr lang="en-US" dirty="0" smtClean="0"/>
              <a:t>Provide additional water via a “drain” </a:t>
            </a:r>
          </a:p>
          <a:p>
            <a:pPr marL="742950" lvl="1" indent="-285750">
              <a:buFont typeface="Arial" pitchFamily="34" charset="0"/>
              <a:buChar char="•"/>
            </a:pPr>
            <a:r>
              <a:rPr lang="en-US" dirty="0" smtClean="0"/>
              <a:t>Typically used in Illinois to prevent crops from flooding </a:t>
            </a:r>
          </a:p>
          <a:p>
            <a:pPr marL="742950" lvl="1" indent="-285750">
              <a:buFont typeface="Arial" pitchFamily="34" charset="0"/>
              <a:buChar char="•"/>
            </a:pPr>
            <a:r>
              <a:rPr lang="en-US" b="1" dirty="0" smtClean="0"/>
              <a:t>Disadvantage:</a:t>
            </a:r>
            <a:r>
              <a:rPr lang="en-US" dirty="0" smtClean="0"/>
              <a:t> Potentially large source of bacterial contamination</a:t>
            </a:r>
          </a:p>
          <a:p>
            <a:pPr marL="742950" lvl="1" indent="-285750">
              <a:buFont typeface="Arial" pitchFamily="34" charset="0"/>
              <a:buChar char="•"/>
            </a:pPr>
            <a:r>
              <a:rPr lang="en-US" b="1" dirty="0" smtClean="0"/>
              <a:t>Advantage:</a:t>
            </a:r>
            <a:r>
              <a:rPr lang="en-US" dirty="0" smtClean="0"/>
              <a:t> Economically feasible and technologically simple </a:t>
            </a:r>
          </a:p>
        </p:txBody>
      </p:sp>
      <p:grpSp>
        <p:nvGrpSpPr>
          <p:cNvPr id="16" name="Group 15"/>
          <p:cNvGrpSpPr/>
          <p:nvPr/>
        </p:nvGrpSpPr>
        <p:grpSpPr>
          <a:xfrm>
            <a:off x="4788393" y="914400"/>
            <a:ext cx="3886200" cy="2590800"/>
            <a:chOff x="4788393" y="914400"/>
            <a:chExt cx="3886200" cy="259080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47" b="12565"/>
            <a:stretch/>
          </p:blipFill>
          <p:spPr bwMode="auto">
            <a:xfrm>
              <a:off x="4788393" y="939554"/>
              <a:ext cx="3886200" cy="2565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00601" y="914400"/>
              <a:ext cx="1740392" cy="59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7912593" y="1201444"/>
            <a:ext cx="685800" cy="294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G:\COLLEEN LYONS\My Documents\My Pictures\super senior year\Winter_Spain Cameroon\IMG_01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733800"/>
            <a:ext cx="2038350"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0" y="0"/>
            <a:ext cx="9144000" cy="685800"/>
            <a:chOff x="0" y="0"/>
            <a:chExt cx="9144000" cy="685800"/>
          </a:xfrm>
        </p:grpSpPr>
        <p:sp>
          <p:nvSpPr>
            <p:cNvPr id="13" name="Rectangle 12"/>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14" name="Straight Connector 13"/>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The Problem</a:t>
            </a:r>
            <a:endParaRPr lang="en-US" sz="2400" b="1" dirty="0">
              <a:solidFill>
                <a:schemeClr val="bg1"/>
              </a:solidFill>
            </a:endParaRPr>
          </a:p>
        </p:txBody>
      </p:sp>
    </p:spTree>
    <p:extLst>
      <p:ext uri="{BB962C8B-B14F-4D97-AF65-F5344CB8AC3E}">
        <p14:creationId xmlns:p14="http://schemas.microsoft.com/office/powerpoint/2010/main" val="3391849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371600"/>
            <a:ext cx="8991600" cy="1200329"/>
          </a:xfrm>
          <a:prstGeom prst="rect">
            <a:avLst/>
          </a:prstGeom>
          <a:noFill/>
        </p:spPr>
        <p:txBody>
          <a:bodyPr wrap="square" rtlCol="0">
            <a:spAutoFit/>
          </a:bodyPr>
          <a:lstStyle/>
          <a:p>
            <a:pPr marL="342900" indent="-342900">
              <a:buFont typeface="+mj-lt"/>
              <a:buAutoNum type="arabicPeriod"/>
            </a:pPr>
            <a:r>
              <a:rPr lang="en-US" dirty="0" smtClean="0"/>
              <a:t>Determine if a </a:t>
            </a:r>
            <a:r>
              <a:rPr lang="en-US" dirty="0" err="1" smtClean="0"/>
              <a:t>berm</a:t>
            </a:r>
            <a:r>
              <a:rPr lang="en-US" dirty="0" smtClean="0"/>
              <a:t> can help prevent contamination of the water source</a:t>
            </a:r>
          </a:p>
          <a:p>
            <a:pPr marL="342900" indent="-342900"/>
            <a:endParaRPr lang="en-US" dirty="0" smtClean="0"/>
          </a:p>
          <a:p>
            <a:pPr marL="342900" indent="-342900"/>
            <a:r>
              <a:rPr lang="en-US" dirty="0" smtClean="0"/>
              <a:t>2.    Verify that the drain can supply sufficient water when the spring box runs dry</a:t>
            </a:r>
          </a:p>
          <a:p>
            <a:pPr marL="342900" indent="-342900"/>
            <a:endParaRPr lang="en-US" dirty="0" smtClean="0"/>
          </a:p>
        </p:txBody>
      </p:sp>
      <p:grpSp>
        <p:nvGrpSpPr>
          <p:cNvPr id="8" name="Group 7"/>
          <p:cNvGrpSpPr/>
          <p:nvPr/>
        </p:nvGrpSpPr>
        <p:grpSpPr>
          <a:xfrm>
            <a:off x="0" y="0"/>
            <a:ext cx="9144000" cy="685800"/>
            <a:chOff x="0" y="0"/>
            <a:chExt cx="9144000" cy="685800"/>
          </a:xfrm>
        </p:grpSpPr>
        <p:sp>
          <p:nvSpPr>
            <p:cNvPr id="9" name="Rectangle 8"/>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10" name="Straight Connector 9"/>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0" y="147935"/>
            <a:ext cx="8991600" cy="461665"/>
          </a:xfrm>
          <a:prstGeom prst="rect">
            <a:avLst/>
          </a:prstGeom>
          <a:noFill/>
        </p:spPr>
        <p:txBody>
          <a:bodyPr wrap="square" rtlCol="0">
            <a:spAutoFit/>
          </a:bodyPr>
          <a:lstStyle/>
          <a:p>
            <a:pPr algn="ctr"/>
            <a:r>
              <a:rPr lang="en-US" sz="2400" b="1" dirty="0" smtClean="0">
                <a:solidFill>
                  <a:schemeClr val="bg1"/>
                </a:solidFill>
              </a:rPr>
              <a:t>My GIS Project Goals</a:t>
            </a:r>
            <a:endParaRPr lang="en-US" sz="2400" b="1" dirty="0">
              <a:solidFill>
                <a:schemeClr val="bg1"/>
              </a:solidFill>
            </a:endParaRPr>
          </a:p>
        </p:txBody>
      </p:sp>
      <p:pic>
        <p:nvPicPr>
          <p:cNvPr id="1027" name="Picture 3" descr="E:\COLLEEN LYONS\My Documents\My Pictures\super senior year\Winter_Spain Cameroon\IMG_0146.JPG"/>
          <p:cNvPicPr>
            <a:picLocks noChangeAspect="1" noChangeArrowheads="1"/>
          </p:cNvPicPr>
          <p:nvPr/>
        </p:nvPicPr>
        <p:blipFill>
          <a:blip r:embed="rId2" cstate="print"/>
          <a:srcRect/>
          <a:stretch>
            <a:fillRect/>
          </a:stretch>
        </p:blipFill>
        <p:spPr bwMode="auto">
          <a:xfrm>
            <a:off x="1905000" y="2514600"/>
            <a:ext cx="5363833" cy="4022726"/>
          </a:xfrm>
          <a:prstGeom prst="rect">
            <a:avLst/>
          </a:prstGeom>
          <a:noFill/>
        </p:spPr>
      </p:pic>
    </p:spTree>
    <p:extLst>
      <p:ext uri="{BB962C8B-B14F-4D97-AF65-F5344CB8AC3E}">
        <p14:creationId xmlns:p14="http://schemas.microsoft.com/office/powerpoint/2010/main" val="23559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0" y="147935"/>
            <a:ext cx="9144000" cy="446276"/>
          </a:xfrm>
          <a:prstGeom prst="rect">
            <a:avLst/>
          </a:prstGeom>
          <a:noFill/>
        </p:spPr>
        <p:txBody>
          <a:bodyPr wrap="square" rtlCol="0">
            <a:spAutoFit/>
          </a:bodyPr>
          <a:lstStyle/>
          <a:p>
            <a:pPr algn="ctr"/>
            <a:r>
              <a:rPr lang="en-US" sz="2300" b="1" dirty="0" smtClean="0">
                <a:solidFill>
                  <a:schemeClr val="bg1"/>
                </a:solidFill>
              </a:rPr>
              <a:t>Goal #1: What is the catchment and how to protect it? </a:t>
            </a:r>
            <a:endParaRPr lang="en-US" sz="2300" b="1" dirty="0">
              <a:solidFill>
                <a:schemeClr val="bg1"/>
              </a:solidFill>
            </a:endParaRPr>
          </a:p>
        </p:txBody>
      </p:sp>
      <p:pic>
        <p:nvPicPr>
          <p:cNvPr id="1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71" t="25238" r="37004" b="23517"/>
          <a:stretch/>
        </p:blipFill>
        <p:spPr bwMode="auto">
          <a:xfrm>
            <a:off x="1600200" y="1676400"/>
            <a:ext cx="6096000" cy="42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2438400" y="3710145"/>
            <a:ext cx="1981200" cy="2057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33400" y="1981200"/>
            <a:ext cx="8077200" cy="3274828"/>
            <a:chOff x="533400" y="1981200"/>
            <a:chExt cx="8077200" cy="3274828"/>
          </a:xfrm>
        </p:grpSpPr>
        <p:pic>
          <p:nvPicPr>
            <p:cNvPr id="8" name="Picture 7"/>
            <p:cNvPicPr/>
            <p:nvPr/>
          </p:nvPicPr>
          <p:blipFill rotWithShape="1">
            <a:blip r:embed="rId4" cstate="print"/>
            <a:srcRect l="44872" t="38969" r="32497" b="28611"/>
            <a:stretch/>
          </p:blipFill>
          <p:spPr bwMode="auto">
            <a:xfrm>
              <a:off x="533400" y="1981200"/>
              <a:ext cx="3657600" cy="3274828"/>
            </a:xfrm>
            <a:prstGeom prst="rect">
              <a:avLst/>
            </a:prstGeom>
            <a:ln>
              <a:noFill/>
            </a:ln>
            <a:extLst>
              <a:ext uri="{53640926-AAD7-44D8-BBD7-CCE9431645EC}">
                <a14:shadowObscured xmlns:a14="http://schemas.microsoft.com/office/drawing/2010/main"/>
              </a:ext>
            </a:extLst>
          </p:spPr>
        </p:pic>
        <p:pic>
          <p:nvPicPr>
            <p:cNvPr id="13" name="Picture 2"/>
            <p:cNvPicPr>
              <a:picLocks noChangeAspect="1" noChangeArrowheads="1"/>
            </p:cNvPicPr>
            <p:nvPr/>
          </p:nvPicPr>
          <p:blipFill>
            <a:blip r:embed="rId5" cstate="print"/>
            <a:srcRect l="41875" t="44000" r="25000" b="20000"/>
            <a:stretch>
              <a:fillRect/>
            </a:stretch>
          </p:blipFill>
          <p:spPr bwMode="auto">
            <a:xfrm>
              <a:off x="4572000" y="2133600"/>
              <a:ext cx="4038600" cy="2743200"/>
            </a:xfrm>
            <a:prstGeom prst="rect">
              <a:avLst/>
            </a:prstGeom>
            <a:noFill/>
            <a:ln w="9525">
              <a:noFill/>
              <a:miter lim="800000"/>
              <a:headEnd/>
              <a:tailEnd/>
            </a:ln>
          </p:spPr>
        </p:pic>
      </p:grpSp>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00" y="762000"/>
            <a:ext cx="22352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2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0" y="147935"/>
            <a:ext cx="9144000" cy="446276"/>
          </a:xfrm>
          <a:prstGeom prst="rect">
            <a:avLst/>
          </a:prstGeom>
          <a:noFill/>
        </p:spPr>
        <p:txBody>
          <a:bodyPr wrap="square" rtlCol="0">
            <a:spAutoFit/>
          </a:bodyPr>
          <a:lstStyle/>
          <a:p>
            <a:pPr algn="ctr"/>
            <a:r>
              <a:rPr lang="en-US" sz="2300" b="1" dirty="0" smtClean="0">
                <a:solidFill>
                  <a:schemeClr val="bg1"/>
                </a:solidFill>
              </a:rPr>
              <a:t>How will runoff enter the “catchment” from the “drainage area”?</a:t>
            </a:r>
            <a:endParaRPr lang="en-US" sz="2300" b="1" dirty="0">
              <a:solidFill>
                <a:schemeClr val="bg1"/>
              </a:solidFill>
            </a:endParaRPr>
          </a:p>
        </p:txBody>
      </p:sp>
      <p:sp>
        <p:nvSpPr>
          <p:cNvPr id="9" name="TextBox 8"/>
          <p:cNvSpPr txBox="1"/>
          <p:nvPr/>
        </p:nvSpPr>
        <p:spPr>
          <a:xfrm>
            <a:off x="3962400" y="6488668"/>
            <a:ext cx="5181600" cy="369332"/>
          </a:xfrm>
          <a:prstGeom prst="rect">
            <a:avLst/>
          </a:prstGeom>
          <a:noFill/>
        </p:spPr>
        <p:txBody>
          <a:bodyPr wrap="square" rtlCol="0">
            <a:spAutoFit/>
          </a:bodyPr>
          <a:lstStyle/>
          <a:p>
            <a:pPr algn="r"/>
            <a:r>
              <a:rPr lang="en-US" dirty="0" smtClean="0"/>
              <a:t>* DEM data from SRTM 90 meter</a:t>
            </a:r>
            <a:endParaRPr lang="en-US" dirty="0"/>
          </a:p>
        </p:txBody>
      </p:sp>
      <p:pic>
        <p:nvPicPr>
          <p:cNvPr id="3074" name="Picture 2"/>
          <p:cNvPicPr>
            <a:picLocks noChangeAspect="1" noChangeArrowheads="1"/>
          </p:cNvPicPr>
          <p:nvPr/>
        </p:nvPicPr>
        <p:blipFill>
          <a:blip r:embed="rId3" cstate="print"/>
          <a:srcRect l="26875" t="17000" r="29375" b="13000"/>
          <a:stretch>
            <a:fillRect/>
          </a:stretch>
        </p:blipFill>
        <p:spPr bwMode="auto">
          <a:xfrm>
            <a:off x="533400" y="990600"/>
            <a:ext cx="5334000" cy="5334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8125" t="61000" r="79375" b="17000"/>
          <a:stretch>
            <a:fillRect/>
          </a:stretch>
        </p:blipFill>
        <p:spPr bwMode="auto">
          <a:xfrm>
            <a:off x="6248400" y="2438400"/>
            <a:ext cx="2216727" cy="2438400"/>
          </a:xfrm>
          <a:prstGeom prst="rect">
            <a:avLst/>
          </a:prstGeom>
          <a:noFill/>
          <a:ln w="9525">
            <a:noFill/>
            <a:miter lim="800000"/>
            <a:headEnd/>
            <a:tailEnd/>
          </a:ln>
        </p:spPr>
      </p:pic>
    </p:spTree>
    <p:extLst>
      <p:ext uri="{BB962C8B-B14F-4D97-AF65-F5344CB8AC3E}">
        <p14:creationId xmlns:p14="http://schemas.microsoft.com/office/powerpoint/2010/main" val="12962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0" y="147935"/>
            <a:ext cx="9144000" cy="446276"/>
          </a:xfrm>
          <a:prstGeom prst="rect">
            <a:avLst/>
          </a:prstGeom>
          <a:noFill/>
        </p:spPr>
        <p:txBody>
          <a:bodyPr wrap="square" rtlCol="0">
            <a:spAutoFit/>
          </a:bodyPr>
          <a:lstStyle/>
          <a:p>
            <a:pPr algn="ctr"/>
            <a:r>
              <a:rPr lang="en-US" sz="2300" b="1" dirty="0" smtClean="0">
                <a:solidFill>
                  <a:schemeClr val="bg1"/>
                </a:solidFill>
              </a:rPr>
              <a:t>If a </a:t>
            </a:r>
            <a:r>
              <a:rPr lang="en-US" sz="2300" b="1" dirty="0" err="1" smtClean="0">
                <a:solidFill>
                  <a:schemeClr val="bg1"/>
                </a:solidFill>
              </a:rPr>
              <a:t>berm</a:t>
            </a:r>
            <a:r>
              <a:rPr lang="en-US" sz="2300" b="1" dirty="0" smtClean="0">
                <a:solidFill>
                  <a:schemeClr val="bg1"/>
                </a:solidFill>
              </a:rPr>
              <a:t> is built, how will that change flow patterns? </a:t>
            </a:r>
            <a:endParaRPr lang="en-US" sz="2300" b="1" dirty="0">
              <a:solidFill>
                <a:schemeClr val="bg1"/>
              </a:solidFill>
            </a:endParaRPr>
          </a:p>
        </p:txBody>
      </p:sp>
      <p:sp>
        <p:nvSpPr>
          <p:cNvPr id="9" name="Rectangle 8"/>
          <p:cNvSpPr/>
          <p:nvPr/>
        </p:nvSpPr>
        <p:spPr>
          <a:xfrm>
            <a:off x="4191000" y="6611779"/>
            <a:ext cx="4953000" cy="246221"/>
          </a:xfrm>
          <a:prstGeom prst="rect">
            <a:avLst/>
          </a:prstGeom>
        </p:spPr>
        <p:txBody>
          <a:bodyPr wrap="square">
            <a:spAutoFit/>
          </a:bodyPr>
          <a:lstStyle/>
          <a:p>
            <a:pPr algn="r"/>
            <a:r>
              <a:rPr lang="en-US" sz="1000" dirty="0" smtClean="0"/>
              <a:t>http://www.sci.sdsu.edu/SERG/restorationproj/mojave%20desert/ft_irwin/death760.html</a:t>
            </a:r>
            <a:endParaRPr lang="en-US" sz="1000" dirty="0"/>
          </a:p>
        </p:txBody>
      </p:sp>
      <p:pic>
        <p:nvPicPr>
          <p:cNvPr id="2052" name="Picture 4" descr="http://www.sci.sdsu.edu/SERG/restorationproj/mojave%20desert/ft_irwin/vod%20760_files/image008.jpg"/>
          <p:cNvPicPr>
            <a:picLocks noChangeAspect="1" noChangeArrowheads="1"/>
          </p:cNvPicPr>
          <p:nvPr/>
        </p:nvPicPr>
        <p:blipFill>
          <a:blip r:embed="rId3" cstate="print"/>
          <a:srcRect/>
          <a:stretch>
            <a:fillRect/>
          </a:stretch>
        </p:blipFill>
        <p:spPr bwMode="auto">
          <a:xfrm>
            <a:off x="4953000" y="1150108"/>
            <a:ext cx="3733800" cy="4945892"/>
          </a:xfrm>
          <a:prstGeom prst="rect">
            <a:avLst/>
          </a:prstGeom>
          <a:noFill/>
        </p:spPr>
      </p:pic>
      <p:pic>
        <p:nvPicPr>
          <p:cNvPr id="11" name="Picture 2" descr="G:\COLLEEN LYONS\My Documents\My Pictures\super senior year\Winter_Spain Cameroon\P10230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143000"/>
            <a:ext cx="37338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2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85800"/>
            <a:chOff x="0" y="0"/>
            <a:chExt cx="9144000" cy="685800"/>
          </a:xfrm>
        </p:grpSpPr>
        <p:sp>
          <p:nvSpPr>
            <p:cNvPr id="5" name="Rectangle 4"/>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cxnSp>
          <p:nvCxnSpPr>
            <p:cNvPr id="6" name="Straight Connector 5"/>
            <p:cNvCxnSpPr/>
            <p:nvPr/>
          </p:nvCxnSpPr>
          <p:spPr>
            <a:xfrm>
              <a:off x="0" y="685800"/>
              <a:ext cx="9144000" cy="0"/>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147935"/>
            <a:ext cx="9144000" cy="446276"/>
          </a:xfrm>
          <a:prstGeom prst="rect">
            <a:avLst/>
          </a:prstGeom>
          <a:noFill/>
        </p:spPr>
        <p:txBody>
          <a:bodyPr wrap="square" rtlCol="0">
            <a:spAutoFit/>
          </a:bodyPr>
          <a:lstStyle/>
          <a:p>
            <a:pPr algn="ctr"/>
            <a:r>
              <a:rPr lang="en-US" sz="2300" b="1" dirty="0" smtClean="0">
                <a:solidFill>
                  <a:schemeClr val="bg1"/>
                </a:solidFill>
              </a:rPr>
              <a:t>If a </a:t>
            </a:r>
            <a:r>
              <a:rPr lang="en-US" sz="2300" b="1" dirty="0" err="1" smtClean="0">
                <a:solidFill>
                  <a:schemeClr val="bg1"/>
                </a:solidFill>
              </a:rPr>
              <a:t>berm</a:t>
            </a:r>
            <a:r>
              <a:rPr lang="en-US" sz="2300" b="1" dirty="0" smtClean="0">
                <a:solidFill>
                  <a:schemeClr val="bg1"/>
                </a:solidFill>
              </a:rPr>
              <a:t> is built, how will that change flow patterns? </a:t>
            </a:r>
            <a:endParaRPr lang="en-US" sz="2300" b="1" dirty="0">
              <a:solidFill>
                <a:schemeClr val="bg1"/>
              </a:solidFill>
            </a:endParaRPr>
          </a:p>
        </p:txBody>
      </p:sp>
      <p:grpSp>
        <p:nvGrpSpPr>
          <p:cNvPr id="13" name="Group 12"/>
          <p:cNvGrpSpPr/>
          <p:nvPr/>
        </p:nvGrpSpPr>
        <p:grpSpPr>
          <a:xfrm>
            <a:off x="304800" y="990600"/>
            <a:ext cx="8382000" cy="5486400"/>
            <a:chOff x="304800" y="990600"/>
            <a:chExt cx="8382000" cy="5486400"/>
          </a:xfrm>
        </p:grpSpPr>
        <p:pic>
          <p:nvPicPr>
            <p:cNvPr id="37890" name="Picture 2"/>
            <p:cNvPicPr>
              <a:picLocks noChangeAspect="1" noChangeArrowheads="1"/>
            </p:cNvPicPr>
            <p:nvPr/>
          </p:nvPicPr>
          <p:blipFill>
            <a:blip r:embed="rId3" cstate="print"/>
            <a:srcRect l="58125" t="25000" r="13750" b="15000"/>
            <a:stretch>
              <a:fillRect/>
            </a:stretch>
          </p:blipFill>
          <p:spPr bwMode="auto">
            <a:xfrm>
              <a:off x="4572000" y="990600"/>
              <a:ext cx="4114800" cy="5486400"/>
            </a:xfrm>
            <a:prstGeom prst="rect">
              <a:avLst/>
            </a:prstGeom>
            <a:noFill/>
            <a:ln w="9525">
              <a:noFill/>
              <a:miter lim="800000"/>
              <a:headEnd/>
              <a:tailEnd/>
            </a:ln>
          </p:spPr>
        </p:pic>
        <p:sp>
          <p:nvSpPr>
            <p:cNvPr id="10" name="TextBox 9"/>
            <p:cNvSpPr txBox="1"/>
            <p:nvPr/>
          </p:nvSpPr>
          <p:spPr>
            <a:xfrm>
              <a:off x="304800" y="1143000"/>
              <a:ext cx="4114800" cy="369332"/>
            </a:xfrm>
            <a:prstGeom prst="rect">
              <a:avLst/>
            </a:prstGeom>
            <a:noFill/>
          </p:spPr>
          <p:txBody>
            <a:bodyPr wrap="square" rtlCol="0">
              <a:spAutoFit/>
            </a:bodyPr>
            <a:lstStyle/>
            <a:p>
              <a:r>
                <a:rPr lang="en-US" dirty="0" smtClean="0"/>
                <a:t>Using Editor, draw “</a:t>
              </a:r>
              <a:r>
                <a:rPr lang="en-US" dirty="0" err="1" smtClean="0"/>
                <a:t>berm</a:t>
              </a:r>
              <a:r>
                <a:rPr lang="en-US" dirty="0" smtClean="0"/>
                <a:t>” around fence</a:t>
              </a:r>
              <a:endParaRPr lang="en-US" dirty="0"/>
            </a:p>
          </p:txBody>
        </p:sp>
      </p:grpSp>
      <p:grpSp>
        <p:nvGrpSpPr>
          <p:cNvPr id="14" name="Group 13"/>
          <p:cNvGrpSpPr/>
          <p:nvPr/>
        </p:nvGrpSpPr>
        <p:grpSpPr>
          <a:xfrm>
            <a:off x="304800" y="990600"/>
            <a:ext cx="8382000" cy="5486400"/>
            <a:chOff x="304800" y="990600"/>
            <a:chExt cx="8382000" cy="5486400"/>
          </a:xfrm>
        </p:grpSpPr>
        <p:sp>
          <p:nvSpPr>
            <p:cNvPr id="11" name="TextBox 10"/>
            <p:cNvSpPr txBox="1"/>
            <p:nvPr/>
          </p:nvSpPr>
          <p:spPr>
            <a:xfrm>
              <a:off x="304800" y="1828800"/>
              <a:ext cx="4114800" cy="646331"/>
            </a:xfrm>
            <a:prstGeom prst="rect">
              <a:avLst/>
            </a:prstGeom>
            <a:noFill/>
          </p:spPr>
          <p:txBody>
            <a:bodyPr wrap="square" rtlCol="0">
              <a:spAutoFit/>
            </a:bodyPr>
            <a:lstStyle/>
            <a:p>
              <a:r>
                <a:rPr lang="en-US" dirty="0" smtClean="0"/>
                <a:t>Convert the </a:t>
              </a:r>
              <a:r>
                <a:rPr lang="en-US" dirty="0" err="1" smtClean="0"/>
                <a:t>polyline</a:t>
              </a:r>
              <a:r>
                <a:rPr lang="en-US" dirty="0" smtClean="0"/>
                <a:t> to raster using my filled DEM for cell size and extent </a:t>
              </a:r>
              <a:endParaRPr lang="en-US" dirty="0"/>
            </a:p>
          </p:txBody>
        </p:sp>
        <p:pic>
          <p:nvPicPr>
            <p:cNvPr id="37891" name="Picture 3"/>
            <p:cNvPicPr>
              <a:picLocks noChangeAspect="1" noChangeArrowheads="1"/>
            </p:cNvPicPr>
            <p:nvPr/>
          </p:nvPicPr>
          <p:blipFill>
            <a:blip r:embed="rId4" cstate="print"/>
            <a:srcRect l="58125" t="25000" r="13750" b="15000"/>
            <a:stretch>
              <a:fillRect/>
            </a:stretch>
          </p:blipFill>
          <p:spPr bwMode="auto">
            <a:xfrm>
              <a:off x="4572000" y="990600"/>
              <a:ext cx="4114800" cy="5486400"/>
            </a:xfrm>
            <a:prstGeom prst="rect">
              <a:avLst/>
            </a:prstGeom>
            <a:noFill/>
            <a:ln w="9525">
              <a:noFill/>
              <a:miter lim="800000"/>
              <a:headEnd/>
              <a:tailEnd/>
            </a:ln>
          </p:spPr>
        </p:pic>
      </p:grpSp>
      <p:grpSp>
        <p:nvGrpSpPr>
          <p:cNvPr id="17" name="Group 16"/>
          <p:cNvGrpSpPr/>
          <p:nvPr/>
        </p:nvGrpSpPr>
        <p:grpSpPr>
          <a:xfrm>
            <a:off x="304800" y="911087"/>
            <a:ext cx="8534400" cy="5565913"/>
            <a:chOff x="304800" y="911087"/>
            <a:chExt cx="8534400" cy="5565913"/>
          </a:xfrm>
        </p:grpSpPr>
        <p:pic>
          <p:nvPicPr>
            <p:cNvPr id="37892" name="Picture 4"/>
            <p:cNvPicPr>
              <a:picLocks noChangeAspect="1" noChangeArrowheads="1"/>
            </p:cNvPicPr>
            <p:nvPr/>
          </p:nvPicPr>
          <p:blipFill>
            <a:blip r:embed="rId5" cstate="print"/>
            <a:srcRect l="57500" t="25000" r="13750" b="15000"/>
            <a:stretch>
              <a:fillRect/>
            </a:stretch>
          </p:blipFill>
          <p:spPr bwMode="auto">
            <a:xfrm>
              <a:off x="4572000" y="911087"/>
              <a:ext cx="4267200" cy="5565913"/>
            </a:xfrm>
            <a:prstGeom prst="rect">
              <a:avLst/>
            </a:prstGeom>
            <a:noFill/>
            <a:ln w="9525">
              <a:noFill/>
              <a:miter lim="800000"/>
              <a:headEnd/>
              <a:tailEnd/>
            </a:ln>
          </p:spPr>
        </p:pic>
        <p:sp>
          <p:nvSpPr>
            <p:cNvPr id="16" name="TextBox 15"/>
            <p:cNvSpPr txBox="1"/>
            <p:nvPr/>
          </p:nvSpPr>
          <p:spPr>
            <a:xfrm>
              <a:off x="304800" y="2895600"/>
              <a:ext cx="4267200" cy="923330"/>
            </a:xfrm>
            <a:prstGeom prst="rect">
              <a:avLst/>
            </a:prstGeom>
            <a:noFill/>
          </p:spPr>
          <p:txBody>
            <a:bodyPr wrap="square" rtlCol="0">
              <a:spAutoFit/>
            </a:bodyPr>
            <a:lstStyle/>
            <a:p>
              <a:r>
                <a:rPr lang="en-US" dirty="0" smtClean="0"/>
                <a:t>Using raster calculator, give my </a:t>
              </a:r>
              <a:r>
                <a:rPr lang="en-US" dirty="0" err="1" smtClean="0"/>
                <a:t>berm</a:t>
              </a:r>
              <a:r>
                <a:rPr lang="en-US" dirty="0" smtClean="0"/>
                <a:t> the same elevation as the DEM, plus 1 extra meter to model the </a:t>
              </a:r>
              <a:r>
                <a:rPr lang="en-US" dirty="0" err="1" smtClean="0"/>
                <a:t>berm</a:t>
              </a:r>
              <a:endParaRPr lang="en-US" dirty="0"/>
            </a:p>
          </p:txBody>
        </p:sp>
      </p:grpSp>
      <p:grpSp>
        <p:nvGrpSpPr>
          <p:cNvPr id="23" name="Group 22"/>
          <p:cNvGrpSpPr/>
          <p:nvPr/>
        </p:nvGrpSpPr>
        <p:grpSpPr>
          <a:xfrm>
            <a:off x="304800" y="914400"/>
            <a:ext cx="8563429" cy="5638800"/>
            <a:chOff x="304800" y="914400"/>
            <a:chExt cx="8563429" cy="5638800"/>
          </a:xfrm>
        </p:grpSpPr>
        <p:sp>
          <p:nvSpPr>
            <p:cNvPr id="18" name="TextBox 17"/>
            <p:cNvSpPr txBox="1"/>
            <p:nvPr/>
          </p:nvSpPr>
          <p:spPr>
            <a:xfrm>
              <a:off x="304800" y="4267200"/>
              <a:ext cx="4267200" cy="923330"/>
            </a:xfrm>
            <a:prstGeom prst="rect">
              <a:avLst/>
            </a:prstGeom>
            <a:noFill/>
          </p:spPr>
          <p:txBody>
            <a:bodyPr wrap="square" rtlCol="0">
              <a:spAutoFit/>
            </a:bodyPr>
            <a:lstStyle/>
            <a:p>
              <a:r>
                <a:rPr lang="en-US" dirty="0" smtClean="0"/>
                <a:t>Using a mosaic dataset, replace these new “</a:t>
              </a:r>
              <a:r>
                <a:rPr lang="en-US" dirty="0" err="1" smtClean="0"/>
                <a:t>berm</a:t>
              </a:r>
              <a:r>
                <a:rPr lang="en-US" dirty="0" smtClean="0"/>
                <a:t>” values with the previous elevation data points</a:t>
              </a:r>
              <a:endParaRPr lang="en-US" dirty="0"/>
            </a:p>
          </p:txBody>
        </p:sp>
        <p:pic>
          <p:nvPicPr>
            <p:cNvPr id="37894" name="Picture 6"/>
            <p:cNvPicPr>
              <a:picLocks noChangeAspect="1" noChangeArrowheads="1"/>
            </p:cNvPicPr>
            <p:nvPr/>
          </p:nvPicPr>
          <p:blipFill>
            <a:blip r:embed="rId6" cstate="print"/>
            <a:srcRect l="36250" t="21000" r="33750" b="16000"/>
            <a:stretch>
              <a:fillRect/>
            </a:stretch>
          </p:blipFill>
          <p:spPr bwMode="auto">
            <a:xfrm>
              <a:off x="4572000" y="914400"/>
              <a:ext cx="4296229" cy="5638800"/>
            </a:xfrm>
            <a:prstGeom prst="rect">
              <a:avLst/>
            </a:prstGeom>
            <a:noFill/>
            <a:ln w="9525">
              <a:noFill/>
              <a:miter lim="800000"/>
              <a:headEnd/>
              <a:tailEnd/>
            </a:ln>
          </p:spPr>
        </p:pic>
      </p:grpSp>
      <p:grpSp>
        <p:nvGrpSpPr>
          <p:cNvPr id="22" name="Group 21"/>
          <p:cNvGrpSpPr/>
          <p:nvPr/>
        </p:nvGrpSpPr>
        <p:grpSpPr>
          <a:xfrm>
            <a:off x="304800" y="914400"/>
            <a:ext cx="8763000" cy="5638800"/>
            <a:chOff x="304800" y="914400"/>
            <a:chExt cx="8763000" cy="5638800"/>
          </a:xfrm>
        </p:grpSpPr>
        <p:sp>
          <p:nvSpPr>
            <p:cNvPr id="19" name="TextBox 18"/>
            <p:cNvSpPr txBox="1"/>
            <p:nvPr/>
          </p:nvSpPr>
          <p:spPr>
            <a:xfrm>
              <a:off x="304800" y="5553670"/>
              <a:ext cx="4267200" cy="923330"/>
            </a:xfrm>
            <a:prstGeom prst="rect">
              <a:avLst/>
            </a:prstGeom>
            <a:noFill/>
          </p:spPr>
          <p:txBody>
            <a:bodyPr wrap="square" rtlCol="0">
              <a:spAutoFit/>
            </a:bodyPr>
            <a:lstStyle/>
            <a:p>
              <a:r>
                <a:rPr lang="en-US" dirty="0" smtClean="0"/>
                <a:t>Use aspect function to determine new downward slope direction with the </a:t>
              </a:r>
              <a:r>
                <a:rPr lang="en-US" dirty="0" err="1" smtClean="0"/>
                <a:t>berm</a:t>
              </a:r>
              <a:r>
                <a:rPr lang="en-US" dirty="0" smtClean="0"/>
                <a:t> incorporated </a:t>
              </a:r>
              <a:endParaRPr lang="en-US" dirty="0"/>
            </a:p>
          </p:txBody>
        </p:sp>
        <p:pic>
          <p:nvPicPr>
            <p:cNvPr id="2050" name="Picture 2"/>
            <p:cNvPicPr>
              <a:picLocks noChangeAspect="1" noChangeArrowheads="1"/>
            </p:cNvPicPr>
            <p:nvPr/>
          </p:nvPicPr>
          <p:blipFill>
            <a:blip r:embed="rId7" cstate="print"/>
            <a:srcRect l="30263" t="22145" r="37138" b="14580"/>
            <a:stretch>
              <a:fillRect/>
            </a:stretch>
          </p:blipFill>
          <p:spPr bwMode="auto">
            <a:xfrm>
              <a:off x="4419600" y="914400"/>
              <a:ext cx="4648200" cy="5638800"/>
            </a:xfrm>
            <a:prstGeom prst="rect">
              <a:avLst/>
            </a:prstGeom>
            <a:noFill/>
            <a:ln w="9525">
              <a:noFill/>
              <a:miter lim="800000"/>
              <a:headEnd/>
              <a:tailEnd/>
            </a:ln>
          </p:spPr>
        </p:pic>
      </p:grpSp>
    </p:spTree>
    <p:extLst>
      <p:ext uri="{BB962C8B-B14F-4D97-AF65-F5344CB8AC3E}">
        <p14:creationId xmlns:p14="http://schemas.microsoft.com/office/powerpoint/2010/main" val="12962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1218</TotalTime>
  <Words>872</Words>
  <Application>Microsoft Office PowerPoint</Application>
  <PresentationFormat>On-screen Show (4:3)</PresentationFormat>
  <Paragraphs>106</Paragraphs>
  <Slides>17</Slides>
  <Notes>6</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Assessing Subsurface Hydrology  in Ntisaw, Cameroon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Subsurface Hydrology in Ntisaw, Cameroon</dc:title>
  <dc:creator>Lyons, Colleen M</dc:creator>
  <cp:lastModifiedBy>maidment</cp:lastModifiedBy>
  <cp:revision>74</cp:revision>
  <dcterms:created xsi:type="dcterms:W3CDTF">2011-11-24T03:30:13Z</dcterms:created>
  <dcterms:modified xsi:type="dcterms:W3CDTF">2011-11-29T17:36:16Z</dcterms:modified>
</cp:coreProperties>
</file>