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55"/>
  </p:notesMasterIdLst>
  <p:handoutMasterIdLst>
    <p:handoutMasterId r:id="rId56"/>
  </p:handoutMasterIdLst>
  <p:sldIdLst>
    <p:sldId id="325" r:id="rId2"/>
    <p:sldId id="301" r:id="rId3"/>
    <p:sldId id="329" r:id="rId4"/>
    <p:sldId id="393" r:id="rId5"/>
    <p:sldId id="349" r:id="rId6"/>
    <p:sldId id="351" r:id="rId7"/>
    <p:sldId id="350" r:id="rId8"/>
    <p:sldId id="381" r:id="rId9"/>
    <p:sldId id="382" r:id="rId10"/>
    <p:sldId id="379" r:id="rId11"/>
    <p:sldId id="304" r:id="rId12"/>
    <p:sldId id="342" r:id="rId13"/>
    <p:sldId id="344" r:id="rId14"/>
    <p:sldId id="275" r:id="rId15"/>
    <p:sldId id="280" r:id="rId16"/>
    <p:sldId id="277" r:id="rId17"/>
    <p:sldId id="327" r:id="rId18"/>
    <p:sldId id="278" r:id="rId19"/>
    <p:sldId id="279" r:id="rId20"/>
    <p:sldId id="387" r:id="rId21"/>
    <p:sldId id="395" r:id="rId22"/>
    <p:sldId id="376" r:id="rId23"/>
    <p:sldId id="326" r:id="rId24"/>
    <p:sldId id="417" r:id="rId25"/>
    <p:sldId id="330" r:id="rId26"/>
    <p:sldId id="353" r:id="rId27"/>
    <p:sldId id="418" r:id="rId28"/>
    <p:sldId id="357" r:id="rId29"/>
    <p:sldId id="403" r:id="rId30"/>
    <p:sldId id="396" r:id="rId31"/>
    <p:sldId id="397" r:id="rId32"/>
    <p:sldId id="399" r:id="rId33"/>
    <p:sldId id="406" r:id="rId34"/>
    <p:sldId id="407" r:id="rId35"/>
    <p:sldId id="409" r:id="rId36"/>
    <p:sldId id="411" r:id="rId37"/>
    <p:sldId id="412" r:id="rId38"/>
    <p:sldId id="413" r:id="rId39"/>
    <p:sldId id="359" r:id="rId40"/>
    <p:sldId id="360" r:id="rId41"/>
    <p:sldId id="363" r:id="rId42"/>
    <p:sldId id="421" r:id="rId43"/>
    <p:sldId id="422" r:id="rId44"/>
    <p:sldId id="423" r:id="rId45"/>
    <p:sldId id="429" r:id="rId46"/>
    <p:sldId id="424" r:id="rId47"/>
    <p:sldId id="425" r:id="rId48"/>
    <p:sldId id="433" r:id="rId49"/>
    <p:sldId id="430" r:id="rId50"/>
    <p:sldId id="420" r:id="rId51"/>
    <p:sldId id="432" r:id="rId52"/>
    <p:sldId id="431" r:id="rId53"/>
    <p:sldId id="426" r:id="rId54"/>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8429"/>
    <a:srgbClr val="006600"/>
    <a:srgbClr val="333333"/>
    <a:srgbClr val="4D4D4D"/>
    <a:srgbClr val="B2B2B2"/>
    <a:srgbClr val="C0C0C0"/>
    <a:srgbClr val="DDDDDD"/>
    <a:srgbClr val="FF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222" autoAdjust="0"/>
    <p:restoredTop sz="86015" autoAdjust="0"/>
  </p:normalViewPr>
  <p:slideViewPr>
    <p:cSldViewPr>
      <p:cViewPr>
        <p:scale>
          <a:sx n="40" d="100"/>
          <a:sy n="40" d="100"/>
        </p:scale>
        <p:origin x="-2022" y="-600"/>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0" d="100"/>
          <a:sy n="130" d="100"/>
        </p:scale>
        <p:origin x="-1284" y="-90"/>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slide" Target="slides/slide16.xml"/><Relationship Id="rId1"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image" Target="../media/image17.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5" name="Rectangle 3"/>
          <p:cNvSpPr>
            <a:spLocks noGrp="1" noChangeArrowheads="1"/>
          </p:cNvSpPr>
          <p:nvPr>
            <p:ph type="dt" sz="quarter" idx="1"/>
          </p:nvPr>
        </p:nvSpPr>
        <p:spPr bwMode="auto">
          <a:xfrm>
            <a:off x="5267325"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69636"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7" name="Rectangle 5"/>
          <p:cNvSpPr>
            <a:spLocks noGrp="1" noChangeArrowheads="1"/>
          </p:cNvSpPr>
          <p:nvPr>
            <p:ph type="sldNum" sz="quarter" idx="3"/>
          </p:nvPr>
        </p:nvSpPr>
        <p:spPr bwMode="auto">
          <a:xfrm>
            <a:off x="5267325"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0F0D339B-2FD0-4210-BD62-AC74F1E9F054}" type="slidenum">
              <a:rPr lang="en-US"/>
              <a:pPr/>
              <a:t>‹#›</a:t>
            </a:fld>
            <a:endParaRPr lang="en-US"/>
          </a:p>
        </p:txBody>
      </p:sp>
    </p:spTree>
    <p:extLst>
      <p:ext uri="{BB962C8B-B14F-4D97-AF65-F5344CB8AC3E}">
        <p14:creationId xmlns:p14="http://schemas.microsoft.com/office/powerpoint/2010/main" val="1209808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1"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89092" name="Rectangle 4"/>
          <p:cNvSpPr>
            <a:spLocks noGrp="1" noRot="1" noChangeAspect="1" noChangeArrowheads="1" noTextEdit="1"/>
          </p:cNvSpPr>
          <p:nvPr>
            <p:ph type="sldImg" idx="2"/>
          </p:nvPr>
        </p:nvSpPr>
        <p:spPr bwMode="auto">
          <a:xfrm>
            <a:off x="2897188" y="525463"/>
            <a:ext cx="3505200" cy="2628900"/>
          </a:xfrm>
          <a:prstGeom prst="rect">
            <a:avLst/>
          </a:prstGeom>
          <a:noFill/>
          <a:ln w="9525">
            <a:solidFill>
              <a:srgbClr val="000000"/>
            </a:solidFill>
            <a:miter lim="800000"/>
            <a:headEnd/>
            <a:tailEnd/>
          </a:ln>
          <a:effectLst/>
        </p:spPr>
      </p:sp>
      <p:sp>
        <p:nvSpPr>
          <p:cNvPr id="89093" name="Rectangle 5"/>
          <p:cNvSpPr>
            <a:spLocks noGrp="1" noChangeArrowheads="1"/>
          </p:cNvSpPr>
          <p:nvPr>
            <p:ph type="body" sz="quarter" idx="3"/>
          </p:nvPr>
        </p:nvSpPr>
        <p:spPr bwMode="auto">
          <a:xfrm>
            <a:off x="928688" y="3330575"/>
            <a:ext cx="7439025" cy="3154363"/>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9094"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5"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B5419D6B-58F0-45BF-AAFA-DDFB2DEC7BA5}" type="slidenum">
              <a:rPr lang="en-US"/>
              <a:pPr/>
              <a:t>‹#›</a:t>
            </a:fld>
            <a:endParaRPr lang="en-US"/>
          </a:p>
        </p:txBody>
      </p:sp>
    </p:spTree>
    <p:extLst>
      <p:ext uri="{BB962C8B-B14F-4D97-AF65-F5344CB8AC3E}">
        <p14:creationId xmlns:p14="http://schemas.microsoft.com/office/powerpoint/2010/main" val="2026936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en.wikipedia.org/wiki/Long_Beach,_Mississippi" TargetMode="External"/><Relationship Id="rId3" Type="http://schemas.openxmlformats.org/officeDocument/2006/relationships/hyperlink" Target="http://en.wikipedia.org/wiki/Tropical_cyclone" TargetMode="External"/><Relationship Id="rId7" Type="http://schemas.openxmlformats.org/officeDocument/2006/relationships/hyperlink" Target="http://en.wikipedia.org/wiki/Pass_Christian,_Mississippi" TargetMode="External"/><Relationship Id="rId12" Type="http://schemas.openxmlformats.org/officeDocument/2006/relationships/hyperlink" Target="http://en.wikipedia.org/wiki/Pascagoula,_Mississippi"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en.wikipedia.org/wiki/Bay_St._Louis,_Mississippi" TargetMode="External"/><Relationship Id="rId11" Type="http://schemas.openxmlformats.org/officeDocument/2006/relationships/hyperlink" Target="http://en.wikipedia.org/wiki/Ocean_Springs" TargetMode="External"/><Relationship Id="rId5" Type="http://schemas.openxmlformats.org/officeDocument/2006/relationships/hyperlink" Target="http://en.wikipedia.org/wiki/Waveland,_Mississippi" TargetMode="External"/><Relationship Id="rId10" Type="http://schemas.openxmlformats.org/officeDocument/2006/relationships/hyperlink" Target="http://en.wikipedia.org/wiki/Biloxi,_Mississippi" TargetMode="External"/><Relationship Id="rId4" Type="http://schemas.openxmlformats.org/officeDocument/2006/relationships/hyperlink" Target="http://en.wikipedia.org/wiki/United_States" TargetMode="External"/><Relationship Id="rId9" Type="http://schemas.openxmlformats.org/officeDocument/2006/relationships/hyperlink" Target="http://en.wikipedia.org/wiki/Gulfport,_Mississippi"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86068-4F6C-414C-B69E-C2A246DF3F83}" type="slidenum">
              <a:rPr lang="en-US"/>
              <a:pPr/>
              <a:t>1</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E74AB-3F33-4F7B-AB4D-104390B79C76}" type="slidenum">
              <a:rPr lang="en-US"/>
              <a:pPr/>
              <a:t>19</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dirty="0"/>
              <a:t>The </a:t>
            </a:r>
            <a:r>
              <a:rPr lang="en-US" b="1" dirty="0"/>
              <a:t>temporal resolution</a:t>
            </a:r>
            <a:r>
              <a:rPr lang="en-US" dirty="0"/>
              <a:t> is simply the frequency of flyovers by the satellite or plane, and is only relevant in time-series studies or those requiring an averaged or mosaic image as in deforesting monitoring. </a:t>
            </a:r>
          </a:p>
          <a:p>
            <a:r>
              <a:rPr lang="en-US" dirty="0"/>
              <a:t>Cloud cover over a given area or object makes it necessary to repeat the collection of said location. </a:t>
            </a:r>
          </a:p>
          <a:p>
            <a:endParaRPr lang="en-US" dirty="0"/>
          </a:p>
          <a:p>
            <a:r>
              <a:rPr lang="en-US" b="1" dirty="0"/>
              <a:t>Radiometric correction</a:t>
            </a:r>
            <a:r>
              <a:rPr lang="en-US" dirty="0"/>
              <a:t> gives a scale to the pixel values, e.g. the monochromatic scale of 0 to 255 will be converted to actual radiance values. </a:t>
            </a:r>
          </a:p>
          <a:p>
            <a:r>
              <a:rPr lang="en-US" b="1" dirty="0"/>
              <a:t>Atmospheric correction</a:t>
            </a:r>
            <a:r>
              <a:rPr lang="en-US" dirty="0"/>
              <a:t> eliminates atmospheric haze by rescaling each frequency band so that its minimum value (usually </a:t>
            </a:r>
            <a:r>
              <a:rPr lang="en-US" dirty="0" err="1"/>
              <a:t>realised</a:t>
            </a:r>
            <a:r>
              <a:rPr lang="en-US" dirty="0"/>
              <a:t> in water bodies) corresponds to a pixel value of 0. The digitizing of data also make possible to manipulate the data by changing gray-scale values.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48C02-D1C0-48A0-9BB1-0A0F1C54A4DE}" type="slidenum">
              <a:rPr lang="en-US"/>
              <a:pPr/>
              <a:t>25</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6354CB-54D1-43E7-97EA-8392BA25DA21}" type="slidenum">
              <a:rPr lang="en-US"/>
              <a:pPr/>
              <a:t>26</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ADC60-3E9B-4103-9AD5-6A2558DD439C}" type="slidenum">
              <a:rPr lang="en-US"/>
              <a:pPr/>
              <a:t>28</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46ED8-DBAF-4622-BC96-F7A9E0ED8E3B}" type="slidenum">
              <a:rPr lang="en-US"/>
              <a:pPr/>
              <a:t>29</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D43E04-2DD5-418B-BF5C-9FFF81EC4F39}" type="slidenum">
              <a:rPr lang="en-US"/>
              <a:pPr/>
              <a:t>30</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1D10E-E513-4065-9380-D87FBC3C4D7E}" type="slidenum">
              <a:rPr lang="en-US"/>
              <a:pPr/>
              <a:t>31</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77639-210C-4A53-BB3A-D3CDA6B85D84}" type="slidenum">
              <a:rPr lang="en-US"/>
              <a:pPr/>
              <a:t>32</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Aerial images</a:t>
            </a:r>
            <a:r>
              <a:rPr lang="en-US" baseline="0" dirty="0" smtClean="0"/>
              <a:t> are used as a basis for surveying and topographic mapping to measure and identify horizontal and vertical locations of objects.</a:t>
            </a:r>
          </a:p>
          <a:p>
            <a:r>
              <a:rPr lang="en-US" baseline="0" dirty="0" smtClean="0"/>
              <a:t>1:24,000 –scale quadrangle maps by USGS </a:t>
            </a:r>
          </a:p>
          <a:p>
            <a:r>
              <a:rPr lang="en-US" baseline="0" dirty="0" smtClean="0"/>
              <a:t>Digital </a:t>
            </a:r>
            <a:r>
              <a:rPr lang="en-US" baseline="0" dirty="0" err="1" smtClean="0"/>
              <a:t>orthophotographs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33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34</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35</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36</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37</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38</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35234-4F64-43F5-8A52-1667F6117ED9}" type="slidenum">
              <a:rPr lang="en-US"/>
              <a:pPr/>
              <a:t>39</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dirty="0"/>
              <a:t>Hurricane Katrina</a:t>
            </a:r>
            <a:r>
              <a:rPr lang="en-US" dirty="0"/>
              <a:t> was the costliest and one of the five deadliest </a:t>
            </a:r>
            <a:r>
              <a:rPr lang="en-US" dirty="0">
                <a:hlinkClick r:id="rId3" tooltip="Tropical cyclone"/>
              </a:rPr>
              <a:t>hurricanes</a:t>
            </a:r>
            <a:r>
              <a:rPr lang="en-US" dirty="0"/>
              <a:t> in the history of the </a:t>
            </a:r>
            <a:r>
              <a:rPr lang="en-US" dirty="0">
                <a:hlinkClick r:id="rId4" tooltip="United States"/>
              </a:rPr>
              <a:t>United States</a:t>
            </a:r>
            <a:r>
              <a:rPr lang="en-US" dirty="0"/>
              <a:t>. </a:t>
            </a:r>
          </a:p>
          <a:p>
            <a:r>
              <a:rPr lang="en-US" dirty="0"/>
              <a:t>The storm surge caused severe damage along the Gulf Coast, devastating the Mississippi cities of </a:t>
            </a:r>
            <a:r>
              <a:rPr lang="en-US" dirty="0">
                <a:hlinkClick r:id="rId5" tooltip="Waveland, Mississippi"/>
              </a:rPr>
              <a:t>Waveland</a:t>
            </a:r>
            <a:r>
              <a:rPr lang="en-US" dirty="0"/>
              <a:t>, </a:t>
            </a:r>
            <a:r>
              <a:rPr lang="en-US" dirty="0">
                <a:hlinkClick r:id="rId6" tooltip="Bay St. Louis, Mississippi"/>
              </a:rPr>
              <a:t>Bay St. Louis</a:t>
            </a:r>
            <a:r>
              <a:rPr lang="en-US" dirty="0"/>
              <a:t>, </a:t>
            </a:r>
            <a:r>
              <a:rPr lang="en-US" dirty="0">
                <a:hlinkClick r:id="rId7" tooltip="Pass Christian, Mississippi"/>
              </a:rPr>
              <a:t>Pass Christian</a:t>
            </a:r>
            <a:r>
              <a:rPr lang="en-US" dirty="0"/>
              <a:t>, </a:t>
            </a:r>
            <a:r>
              <a:rPr lang="en-US" dirty="0">
                <a:hlinkClick r:id="rId8" tooltip="Long Beach, Mississippi"/>
              </a:rPr>
              <a:t>Long Beach</a:t>
            </a:r>
            <a:r>
              <a:rPr lang="en-US" dirty="0"/>
              <a:t>, </a:t>
            </a:r>
            <a:r>
              <a:rPr lang="en-US" dirty="0">
                <a:hlinkClick r:id="rId9" tooltip="Gulfport, Mississippi"/>
              </a:rPr>
              <a:t>Gulfport</a:t>
            </a:r>
            <a:r>
              <a:rPr lang="en-US" dirty="0"/>
              <a:t>, </a:t>
            </a:r>
            <a:r>
              <a:rPr lang="en-US" dirty="0">
                <a:hlinkClick r:id="rId10" tooltip="Biloxi, Mississippi"/>
              </a:rPr>
              <a:t>Biloxi</a:t>
            </a:r>
            <a:r>
              <a:rPr lang="en-US" dirty="0"/>
              <a:t>, </a:t>
            </a:r>
            <a:r>
              <a:rPr lang="en-US" dirty="0">
                <a:hlinkClick r:id="rId11" tooltip="Ocean Springs"/>
              </a:rPr>
              <a:t>Ocean Springs</a:t>
            </a:r>
            <a:r>
              <a:rPr lang="en-US" dirty="0"/>
              <a:t>, and </a:t>
            </a:r>
            <a:r>
              <a:rPr lang="en-US" dirty="0">
                <a:hlinkClick r:id="rId12" tooltip="Pascagoula, Mississippi"/>
              </a:rPr>
              <a:t>Pascagoula</a:t>
            </a:r>
            <a:r>
              <a:rPr lang="en-US" dirty="0"/>
              <a: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DC819-A37B-40E4-8844-8438F5495F4F}" type="slidenum">
              <a:rPr lang="en-US"/>
              <a:pPr/>
              <a:t>40</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t>Urban development has expanded rapidly in Las Vegas, Nevada of the United States, over the last fifty years. </a:t>
            </a:r>
          </a:p>
          <a:p>
            <a:r>
              <a:rPr lang="en-US"/>
              <a:t>A major environmental change associated with this urbanization trend is the transformation of the landscape from natural cover types to increasingly anthropogenic impervious surface </a:t>
            </a:r>
          </a:p>
          <a:p>
            <a:r>
              <a:rPr lang="en-US"/>
              <a:t>--Total urban land-use increases approximately 110 percent from 1984 to 2002. Most of the increases are associated with medium-to high-density urban development. </a:t>
            </a:r>
          </a:p>
          <a:p>
            <a:r>
              <a:rPr lang="en-US"/>
              <a:t>---Places having significant increases in impervious surfaces are in the northwestern and southeastern parts of Las Vegas. Most high-density urban development, however, appears in central Las Vegas.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D48088-C2BF-4829-A5E0-21197D37A738}" type="slidenum">
              <a:rPr lang="en-US"/>
              <a:pPr/>
              <a:t>41</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marL="190500" indent="-190500">
              <a:lnSpc>
                <a:spcPct val="80000"/>
              </a:lnSpc>
            </a:pPr>
            <a:r>
              <a:rPr lang="en-US" sz="1000" dirty="0"/>
              <a:t>The AVHRR is a radiation-detection imager that can be used for remotely determining cloud cover and the surface temperature </a:t>
            </a:r>
          </a:p>
          <a:p>
            <a:pPr marL="190500" indent="-190500">
              <a:lnSpc>
                <a:spcPct val="80000"/>
              </a:lnSpc>
            </a:pPr>
            <a:endParaRPr lang="en-US" sz="1000" dirty="0"/>
          </a:p>
          <a:p>
            <a:pPr marL="190500" indent="-190500">
              <a:lnSpc>
                <a:spcPct val="80000"/>
              </a:lnSpc>
            </a:pPr>
            <a:r>
              <a:rPr lang="en-US" sz="1000" dirty="0"/>
              <a:t>The first AVHRR was a 4-channel radiometer, first carried on TIROS-N (launched October 1978). This was subsequently improved to a 5-channel instrument (AVHRR/2) that was initially carried on NOAA-7 (launched June 1981). The latest instrument version is AVHRR/3, with 6 channels, first carried on NOAA-15 launched in May 1998.</a:t>
            </a:r>
          </a:p>
          <a:p>
            <a:pPr marL="190500" indent="-190500">
              <a:lnSpc>
                <a:spcPct val="80000"/>
              </a:lnSpc>
            </a:pPr>
            <a:endParaRPr lang="en-US" sz="1000" dirty="0"/>
          </a:p>
          <a:p>
            <a:pPr marL="190500" indent="-190500">
              <a:lnSpc>
                <a:spcPct val="80000"/>
              </a:lnSpc>
            </a:pPr>
            <a:r>
              <a:rPr lang="en-US" sz="1000" b="1" dirty="0"/>
              <a:t>AVHRR/3 Channel Characteristics</a:t>
            </a:r>
          </a:p>
          <a:p>
            <a:pPr marL="190500" indent="-190500">
              <a:lnSpc>
                <a:spcPct val="80000"/>
              </a:lnSpc>
            </a:pPr>
            <a:r>
              <a:rPr lang="en-US" sz="1000" dirty="0"/>
              <a:t>Channel Number  Resolution at Nadir   Wavelength (um)  Typical Use</a:t>
            </a:r>
          </a:p>
          <a:p>
            <a:pPr marL="190500" indent="-190500">
              <a:lnSpc>
                <a:spcPct val="80000"/>
              </a:lnSpc>
            </a:pPr>
            <a:r>
              <a:rPr lang="en-US" sz="1000" dirty="0"/>
              <a:t>1)                      1.09 km   0.58 - 0.68          Daytime cloud and surface mapping</a:t>
            </a:r>
          </a:p>
          <a:p>
            <a:pPr marL="190500" indent="-190500">
              <a:lnSpc>
                <a:spcPct val="80000"/>
              </a:lnSpc>
            </a:pPr>
            <a:r>
              <a:rPr lang="en-US" sz="1000" dirty="0"/>
              <a:t>2)                      1.09 km	0.725 - 1.00 	Land-water boundaries</a:t>
            </a:r>
          </a:p>
          <a:p>
            <a:pPr marL="190500" indent="-190500">
              <a:lnSpc>
                <a:spcPct val="80000"/>
              </a:lnSpc>
            </a:pPr>
            <a:r>
              <a:rPr lang="en-US" sz="1000" dirty="0"/>
              <a:t>3A)                   1.09 km		1.58 - 1.64	Snow and ice detection</a:t>
            </a:r>
          </a:p>
          <a:p>
            <a:pPr marL="190500" indent="-190500">
              <a:lnSpc>
                <a:spcPct val="80000"/>
              </a:lnSpc>
            </a:pPr>
            <a:r>
              <a:rPr lang="en-US" sz="1000" dirty="0"/>
              <a:t>3B)                   1.09 km 3.55 - 3.93		Night cloud mapping, sea surface temperature</a:t>
            </a:r>
          </a:p>
          <a:p>
            <a:pPr marL="190500" indent="-190500">
              <a:lnSpc>
                <a:spcPct val="80000"/>
              </a:lnSpc>
              <a:buFontTx/>
              <a:buAutoNum type="arabicParenR" startAt="4"/>
            </a:pPr>
            <a:r>
              <a:rPr lang="en-US" sz="1000" dirty="0"/>
              <a:t>                   1.09 km		10.30 - 11.30	Night cloud mapping, sea surface temperature</a:t>
            </a:r>
          </a:p>
          <a:p>
            <a:pPr marL="190500" indent="-190500">
              <a:lnSpc>
                <a:spcPct val="80000"/>
              </a:lnSpc>
              <a:buFontTx/>
              <a:buAutoNum type="arabicParenR" startAt="4"/>
            </a:pPr>
            <a:r>
              <a:rPr lang="en-US" sz="1000" dirty="0"/>
              <a:t>                   1.09 km 11.50 - 12.50		Sea surface temperature</a:t>
            </a:r>
          </a:p>
          <a:p>
            <a:pPr marL="190500" indent="-190500">
              <a:lnSpc>
                <a:spcPct val="80000"/>
              </a:lnSpc>
            </a:pPr>
            <a:endParaRPr lang="en-US" sz="1000" dirty="0"/>
          </a:p>
          <a:p>
            <a:pPr marL="190500" indent="-190500">
              <a:lnSpc>
                <a:spcPct val="80000"/>
              </a:lnSpc>
            </a:pPr>
            <a:r>
              <a:rPr lang="en-US" sz="1000" dirty="0"/>
              <a:t>Measuring the same view, after processing, permits multi spectral analysis for more precisely defining hydrologic, oceanographic, and meteorological parameters. Comparison of data from two channels is often used to observe features or measure various environmental parameters. The three channels operating entirely within the infrared band are used to detect the heat radiation from and hence, the temperature of land, water, sea surfaces, and the clouds above them.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CC7C3A76-DFB6-45A2-8D9A-C81DE7EAD01E}" type="slidenum">
              <a:rPr lang="en-US" smtClean="0">
                <a:latin typeface="Arial" pitchFamily="34" charset="0"/>
              </a:rPr>
              <a:pPr/>
              <a:t>42</a:t>
            </a:fld>
            <a:endParaRPr lang="en-US" smtClean="0">
              <a:latin typeface="Arial" pitchFamily="34" charset="0"/>
            </a:endParaRP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Camera tilt and terrain variations</a:t>
            </a:r>
            <a:r>
              <a:rPr lang="en-US" baseline="0" dirty="0" smtClean="0"/>
              <a:t> may cause large errors in aerial photos – </a:t>
            </a:r>
            <a:r>
              <a:rPr lang="en-US" baseline="0" dirty="0" err="1" smtClean="0"/>
              <a:t>stereophogtoraphic</a:t>
            </a:r>
            <a:r>
              <a:rPr lang="en-US" baseline="0" dirty="0" smtClean="0"/>
              <a:t>  determination of elevations removes terrain caused image displacement.</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F6430994-76C9-4B2F-8D31-533DBA7829E1}" type="slidenum">
              <a:rPr lang="en-US" smtClean="0">
                <a:solidFill>
                  <a:srgbClr val="000000"/>
                </a:solidFill>
                <a:latin typeface="Arial" pitchFamily="34" charset="0"/>
              </a:rPr>
              <a:pPr/>
              <a:t>44</a:t>
            </a:fld>
            <a:endParaRPr lang="en-US" smtClean="0">
              <a:solidFill>
                <a:srgbClr val="000000"/>
              </a:solidFill>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5E06153-A2CC-420D-8048-DA56001E220A}" type="slidenum">
              <a:rPr lang="en-US" smtClean="0"/>
              <a:pPr fontAlgn="base">
                <a:spcBef>
                  <a:spcPct val="0"/>
                </a:spcBef>
                <a:spcAft>
                  <a:spcPct val="0"/>
                </a:spcAft>
                <a:defRPr/>
              </a:pPr>
              <a:t>45</a:t>
            </a:fld>
            <a:endParaRPr lang="en-US"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latin typeface="Arial" pitchFamily="34" charset="0"/>
              </a:rPr>
              <a:t>Evapotranspiration increases gradually from May after crop emergence and growth through July and August as the vegetation start to transpire at a potential rate for most vegetation surfaces. August is usually the peak ET month with high incoming solar radiation, high temperatures, and large vapor pressure deficit that increase ET. ET shows variation throughout the district as a function of different ET rates of various land covers, including corn, soybean, invasive species, natural vegetation, etc. With physiological maturity, leaf aging and senescence, ET starts to decrease gradually in September and is minimal in October. With harvest in October, most of the ET in this month represents the soil evaporation component of ET. As shown in monthly ET maps, mapping ET on large scales can provide vital information on the progression of ET for various vegetation surfaces over time. </a:t>
            </a:r>
          </a:p>
          <a:p>
            <a:pPr eaLnBrk="1" hangingPunct="1">
              <a:spcBef>
                <a:spcPct val="0"/>
              </a:spcBef>
            </a:pPr>
            <a:endParaRPr lang="en-US" smtClean="0">
              <a:latin typeface="Arial" pitchFamily="34" charset="0"/>
            </a:endParaRP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fld id="{27B7E69A-46CC-4A01-B7B7-C93213EB3E95}" type="slidenum">
              <a:rPr lang="en-US" smtClean="0"/>
              <a:pPr eaLnBrk="1" fontAlgn="base" hangingPunct="1">
                <a:spcBef>
                  <a:spcPct val="0"/>
                </a:spcBef>
                <a:spcAft>
                  <a:spcPct val="0"/>
                </a:spcAft>
              </a:pPr>
              <a:t>47</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eaLnBrk="0" hangingPunct="0">
              <a:defRPr sz="2400">
                <a:solidFill>
                  <a:schemeClr val="tx1"/>
                </a:solidFill>
                <a:latin typeface="Tahoma" pitchFamily="34" charset="0"/>
              </a:defRPr>
            </a:lvl1pPr>
            <a:lvl2pPr marL="742950" indent="-285750" defTabSz="965200" eaLnBrk="0" hangingPunct="0">
              <a:defRPr sz="2400">
                <a:solidFill>
                  <a:schemeClr val="tx1"/>
                </a:solidFill>
                <a:latin typeface="Tahoma" pitchFamily="34" charset="0"/>
              </a:defRPr>
            </a:lvl2pPr>
            <a:lvl3pPr marL="1143000" indent="-228600" defTabSz="965200" eaLnBrk="0" hangingPunct="0">
              <a:defRPr sz="2400">
                <a:solidFill>
                  <a:schemeClr val="tx1"/>
                </a:solidFill>
                <a:latin typeface="Tahoma" pitchFamily="34" charset="0"/>
              </a:defRPr>
            </a:lvl3pPr>
            <a:lvl4pPr marL="1600200" indent="-228600" defTabSz="965200" eaLnBrk="0" hangingPunct="0">
              <a:defRPr sz="2400">
                <a:solidFill>
                  <a:schemeClr val="tx1"/>
                </a:solidFill>
                <a:latin typeface="Tahoma" pitchFamily="34" charset="0"/>
              </a:defRPr>
            </a:lvl4pPr>
            <a:lvl5pPr marL="2057400" indent="-228600" defTabSz="965200" eaLnBrk="0" hangingPunct="0">
              <a:defRPr sz="2400">
                <a:solidFill>
                  <a:schemeClr val="tx1"/>
                </a:solidFill>
                <a:latin typeface="Tahoma" pitchFamily="34" charset="0"/>
              </a:defRPr>
            </a:lvl5pPr>
            <a:lvl6pPr marL="2514600" indent="-228600" defTabSz="965200" eaLnBrk="0" fontAlgn="base" hangingPunct="0">
              <a:spcBef>
                <a:spcPct val="0"/>
              </a:spcBef>
              <a:spcAft>
                <a:spcPct val="0"/>
              </a:spcAft>
              <a:defRPr sz="2400">
                <a:solidFill>
                  <a:schemeClr val="tx1"/>
                </a:solidFill>
                <a:latin typeface="Tahoma" pitchFamily="34" charset="0"/>
              </a:defRPr>
            </a:lvl6pPr>
            <a:lvl7pPr marL="2971800" indent="-228600" defTabSz="965200" eaLnBrk="0" fontAlgn="base" hangingPunct="0">
              <a:spcBef>
                <a:spcPct val="0"/>
              </a:spcBef>
              <a:spcAft>
                <a:spcPct val="0"/>
              </a:spcAft>
              <a:defRPr sz="2400">
                <a:solidFill>
                  <a:schemeClr val="tx1"/>
                </a:solidFill>
                <a:latin typeface="Tahoma" pitchFamily="34" charset="0"/>
              </a:defRPr>
            </a:lvl7pPr>
            <a:lvl8pPr marL="3429000" indent="-228600" defTabSz="965200" eaLnBrk="0" fontAlgn="base" hangingPunct="0">
              <a:spcBef>
                <a:spcPct val="0"/>
              </a:spcBef>
              <a:spcAft>
                <a:spcPct val="0"/>
              </a:spcAft>
              <a:defRPr sz="2400">
                <a:solidFill>
                  <a:schemeClr val="tx1"/>
                </a:solidFill>
                <a:latin typeface="Tahoma" pitchFamily="34" charset="0"/>
              </a:defRPr>
            </a:lvl8pPr>
            <a:lvl9pPr marL="3886200" indent="-228600" defTabSz="965200" eaLnBrk="0" fontAlgn="base" hangingPunct="0">
              <a:spcBef>
                <a:spcPct val="0"/>
              </a:spcBef>
              <a:spcAft>
                <a:spcPct val="0"/>
              </a:spcAft>
              <a:defRPr sz="2400">
                <a:solidFill>
                  <a:schemeClr val="tx1"/>
                </a:solidFill>
                <a:latin typeface="Tahoma" pitchFamily="34" charset="0"/>
              </a:defRPr>
            </a:lvl9pPr>
          </a:lstStyle>
          <a:p>
            <a:fld id="{7C42351D-F953-4274-A062-CE703D181CE7}" type="slidenum">
              <a:rPr lang="en-US" sz="1300" smtClean="0">
                <a:latin typeface="Times New Roman" pitchFamily="18" charset="0"/>
              </a:rPr>
              <a:pPr/>
              <a:t>48</a:t>
            </a:fld>
            <a:endParaRPr lang="en-US" sz="1300" smtClean="0">
              <a:latin typeface="Times New Roman" pitchFamily="18" charset="0"/>
            </a:endParaRP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This image shows April – October ET less precipitation.  Therefore, negative values indicate that precipitation exceeds ET, and generally occurs in rainfed areas where there is ground water recharge.  Positive values of ET – P indicate probable consumption of irrigation water or shallow ground water contributed by local sand dunes or hillslopes.</a:t>
            </a:r>
          </a:p>
        </p:txBody>
      </p:sp>
      <p:sp>
        <p:nvSpPr>
          <p:cNvPr id="3174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C0F1C8-8AFB-41BA-8AF9-4E882BB159A1}" type="slidenum">
              <a:rPr lang="en-US" smtClean="0"/>
              <a:pPr fontAlgn="base">
                <a:spcBef>
                  <a:spcPct val="0"/>
                </a:spcBef>
                <a:spcAft>
                  <a:spcPct val="0"/>
                </a:spcAft>
                <a:defRPr/>
              </a:pPr>
              <a:t>50</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fld id="{1CD1DFB7-F27F-46E9-9D7F-999B6F11550B}" type="slidenum">
              <a:rPr lang="en-US" smtClean="0">
                <a:latin typeface="Arial" pitchFamily="34" charset="0"/>
              </a:rPr>
              <a:pPr/>
              <a:t>51</a:t>
            </a:fld>
            <a:endParaRPr lang="en-US" smtClean="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C40DB3-6536-47F5-983D-FBDDA47A4035}" type="slidenum">
              <a:rPr lang="en-US"/>
              <a:pPr/>
              <a:t>7</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spcBef>
                <a:spcPct val="0"/>
              </a:spcBef>
            </a:pPr>
            <a:r>
              <a:rPr lang="en-US" b="1" dirty="0"/>
              <a:t>Light reflected from the surface and transmitted to the sensor is used to create an image</a:t>
            </a:r>
          </a:p>
          <a:p>
            <a:r>
              <a:rPr lang="en-US" dirty="0"/>
              <a:t>Light energy may be absorbed, transmitted </a:t>
            </a:r>
            <a:r>
              <a:rPr lang="en-US" dirty="0" smtClean="0"/>
              <a:t>or</a:t>
            </a:r>
            <a:r>
              <a:rPr lang="en-US" baseline="0" dirty="0" smtClean="0"/>
              <a:t> </a:t>
            </a:r>
            <a:r>
              <a:rPr lang="en-US" dirty="0" smtClean="0"/>
              <a:t>reflected, </a:t>
            </a:r>
            <a:r>
              <a:rPr lang="en-US" dirty="0"/>
              <a:t>by the atmosphere</a:t>
            </a:r>
          </a:p>
          <a:p>
            <a:r>
              <a:rPr lang="en-US" dirty="0"/>
              <a:t>Light reflected from the surface and transmitted to the sensor is used to create an image</a:t>
            </a:r>
          </a:p>
          <a:p>
            <a:r>
              <a:rPr lang="en-US" dirty="0"/>
              <a:t>The image may be degraded by atmospheric scattering due to water vapor, dust, smoke, ant others</a:t>
            </a:r>
          </a:p>
          <a:p>
            <a:r>
              <a:rPr lang="en-US" dirty="0"/>
              <a:t>Absorbed energy may be re-radiated at longer </a:t>
            </a:r>
            <a:r>
              <a:rPr lang="en-US" dirty="0" err="1"/>
              <a:t>wavelenghts</a:t>
            </a:r>
            <a:r>
              <a:rPr lang="en-US" dirty="0"/>
              <a:t>, forming the basis for thermal remote sensing</a:t>
            </a:r>
            <a:r>
              <a:rPr lang="en-US" dirty="0" smtClean="0"/>
              <a:t>.</a:t>
            </a:r>
          </a:p>
          <a:p>
            <a:endParaRPr lang="en-US" baseline="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USGS defines the electromagnetic spectrum as: Electromagnetic radiation is energy propagated through space between electric and magnetic fields. The electromagnetic spectrum is the extent of that energy ranging from cosmic rays, gamma rays, X-rays to ultraviolet, visible, and infrared radiation including microwave energy." </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sz="1200" kern="1200" baseline="0" dirty="0" smtClean="0">
                <a:solidFill>
                  <a:schemeClr val="tx1"/>
                </a:solidFill>
                <a:latin typeface="Times New Roman" pitchFamily="18" charset="0"/>
                <a:ea typeface="+mn-ea"/>
                <a:cs typeface="+mn-cs"/>
              </a:rPr>
              <a:t>Thermal energy</a:t>
            </a:r>
          </a:p>
          <a:p>
            <a:r>
              <a:rPr lang="en-US" sz="1200" kern="1200" baseline="0" dirty="0" smtClean="0">
                <a:solidFill>
                  <a:schemeClr val="tx1"/>
                </a:solidFill>
                <a:latin typeface="Times New Roman" pitchFamily="18" charset="0"/>
                <a:ea typeface="+mn-ea"/>
                <a:cs typeface="+mn-cs"/>
              </a:rPr>
              <a:t> Heat is a form of energy. Heat energy is stored in matter just like electrical energy is stored in a battery. An object that contains no heat energy is very cold, and is said to be at absolute zero (-460 F or -273 C).  As heat is added to the object, its temperature rises. The more heat energy an object contains the hotter the object becomes. infrared energy is emitted as a result of atomic and molecular vibration.</a:t>
            </a:r>
          </a:p>
          <a:p>
            <a:endParaRPr lang="en-US" sz="1200" kern="1200" baseline="0" dirty="0" smtClean="0">
              <a:solidFill>
                <a:schemeClr val="tx1"/>
              </a:solidFill>
              <a:latin typeface="Times New Roman" pitchFamily="18" charset="0"/>
              <a:ea typeface="+mn-ea"/>
              <a:cs typeface="+mn-cs"/>
            </a:endParaRPr>
          </a:p>
          <a:p>
            <a:r>
              <a:rPr lang="en-US" sz="1200" kern="1200" baseline="0" dirty="0" smtClean="0">
                <a:solidFill>
                  <a:schemeClr val="tx1"/>
                </a:solidFill>
                <a:latin typeface="Times New Roman" pitchFamily="18" charset="0"/>
                <a:ea typeface="+mn-ea"/>
                <a:cs typeface="+mn-cs"/>
              </a:rPr>
              <a:t>The total amount of infrared energy emitted by an object is proportional to temperature to the fourth power.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Stefan-Boltzmann Law </a:t>
            </a:r>
          </a:p>
          <a:p>
            <a:endParaRPr lang="en-US" dirty="0" smtClean="0"/>
          </a:p>
          <a:p>
            <a:r>
              <a:rPr lang="en-US" dirty="0" smtClean="0"/>
              <a:t>P/A = emissivity of the object X  </a:t>
            </a:r>
            <a:r>
              <a:rPr lang="en-US" dirty="0" err="1" smtClean="0"/>
              <a:t>stefan</a:t>
            </a:r>
            <a:r>
              <a:rPr lang="en-US" dirty="0" smtClean="0"/>
              <a:t> </a:t>
            </a:r>
            <a:r>
              <a:rPr lang="en-US" dirty="0" err="1" smtClean="0"/>
              <a:t>bolzman</a:t>
            </a:r>
            <a:r>
              <a:rPr lang="en-US" dirty="0" smtClean="0"/>
              <a:t> constant (5.6703 10</a:t>
            </a:r>
            <a:r>
              <a:rPr lang="en-US" strike="noStrike" baseline="30000" dirty="0" smtClean="0"/>
              <a:t>-8</a:t>
            </a:r>
            <a:r>
              <a:rPr lang="en-US" dirty="0" smtClean="0"/>
              <a:t> watt/m2/K</a:t>
            </a:r>
            <a:r>
              <a:rPr lang="en-US" baseline="30000" dirty="0" smtClean="0"/>
              <a:t>4</a:t>
            </a:r>
            <a:r>
              <a:rPr lang="en-US" dirty="0" smtClean="0"/>
              <a:t>).</a:t>
            </a:r>
            <a:r>
              <a:rPr lang="en-US" baseline="0" dirty="0" smtClean="0"/>
              <a:t> X </a:t>
            </a:r>
            <a:r>
              <a:rPr lang="en-US" dirty="0" smtClean="0"/>
              <a:t>T</a:t>
            </a:r>
            <a:r>
              <a:rPr lang="en-US" baseline="30000" dirty="0" smtClean="0"/>
              <a:t>4</a:t>
            </a:r>
          </a:p>
          <a:p>
            <a:r>
              <a:rPr lang="en-US" baseline="0" dirty="0" smtClean="0"/>
              <a:t>P= new radiated  power; A =radiating area</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Healthy green vegetation always manifest “peak and valley”</a:t>
            </a:r>
          </a:p>
          <a:p>
            <a:r>
              <a:rPr lang="en-US" dirty="0" smtClean="0"/>
              <a:t>The valleys in the visible portion of</a:t>
            </a:r>
            <a:r>
              <a:rPr lang="en-US" baseline="0" dirty="0" smtClean="0"/>
              <a:t> spectrum are dictated by the pigments in the leaves. Chlorophyll absorbs energy centered at 0.45 and 0.67</a:t>
            </a:r>
          </a:p>
          <a:p>
            <a:r>
              <a:rPr lang="en-US" baseline="0" dirty="0" smtClean="0"/>
              <a:t>That means high absorption of blue and red energy by plants</a:t>
            </a:r>
            <a:endParaRPr lang="en-US" dirty="0" smtClean="0"/>
          </a:p>
          <a:p>
            <a:r>
              <a:rPr lang="en-US" dirty="0" smtClean="0"/>
              <a:t>0.7 1.3,</a:t>
            </a:r>
            <a:r>
              <a:rPr lang="en-US" baseline="0" dirty="0" smtClean="0"/>
              <a:t> plant reflects as much as 50% of energy incident upon it</a:t>
            </a:r>
          </a:p>
          <a:p>
            <a:r>
              <a:rPr lang="en-US" baseline="0" dirty="0" smtClean="0"/>
              <a:t>Dips (valleys) occur at 1.4, 1.9, and 2.7 because water in the leaves absorbs</a:t>
            </a:r>
          </a:p>
          <a:p>
            <a:r>
              <a:rPr lang="en-US" baseline="0" dirty="0" smtClean="0"/>
              <a:t>Water: most distinctive  characteristics. Absorption at near—IR and beyond</a:t>
            </a:r>
          </a:p>
          <a:p>
            <a:endParaRPr lang="en-US" baseline="0" dirty="0" smtClean="0"/>
          </a:p>
          <a:p>
            <a:r>
              <a:rPr lang="en-US" baseline="0" dirty="0" smtClean="0"/>
              <a:t>Soil shows less peak and valley because factors (moisture, texture, organic matter, surface roughness) affecting soil reflectance act less specific spectral bands</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EDAC0-554C-4FC5-B043-0F9A6A183B1E}" type="slidenum">
              <a:rPr lang="en-US"/>
              <a:pPr/>
              <a:t>12</a:t>
            </a:fld>
            <a:endParaRPr lang="en-US"/>
          </a:p>
        </p:txBody>
      </p:sp>
      <p:sp>
        <p:nvSpPr>
          <p:cNvPr id="148482" name="Rectangle 2"/>
          <p:cNvSpPr>
            <a:spLocks noGrp="1" noRot="1" noChangeAspect="1" noChangeArrowheads="1" noTextEdit="1"/>
          </p:cNvSpPr>
          <p:nvPr>
            <p:ph type="sldImg"/>
          </p:nvPr>
        </p:nvSpPr>
        <p:spPr>
          <a:xfrm>
            <a:off x="2895600" y="525463"/>
            <a:ext cx="3505200" cy="2628900"/>
          </a:xfrm>
          <a:ln/>
        </p:spPr>
      </p:sp>
      <p:sp>
        <p:nvSpPr>
          <p:cNvPr id="148483" name="Rectangle 3"/>
          <p:cNvSpPr>
            <a:spLocks noGrp="1" noChangeArrowheads="1"/>
          </p:cNvSpPr>
          <p:nvPr>
            <p:ph type="body" idx="1"/>
          </p:nvPr>
        </p:nvSpPr>
        <p:spPr/>
        <p:txBody>
          <a:bodyPr/>
          <a:lstStyle/>
          <a:p>
            <a:r>
              <a:rPr lang="en-US" b="1"/>
              <a:t>Digital remote sensor data are stored as matrix of numbers</a:t>
            </a:r>
          </a:p>
          <a:p>
            <a:r>
              <a:rPr lang="en-US"/>
              <a:t>Each digital value is located at a specific row and column in that matrix</a:t>
            </a:r>
          </a:p>
          <a:p>
            <a:r>
              <a:rPr lang="en-US"/>
              <a:t>Sensor systems creates pixels with a brightness value (BV) range of 8 to 12 bits.  This is called “Quantization” level of remote sensor data.</a:t>
            </a:r>
          </a:p>
          <a:p>
            <a:r>
              <a:rPr lang="en-US"/>
              <a:t>8 bits have BV that range from 0 to 255</a:t>
            </a:r>
          </a:p>
          <a:p>
            <a:r>
              <a:rPr lang="en-US"/>
              <a:t>Data quantized to 12 bits range from 0 to 1023</a:t>
            </a:r>
          </a:p>
          <a:p>
            <a:r>
              <a:rPr lang="en-US"/>
              <a:t>The greater the range of values, the more precise we may able to measure the amount of radiance recorded by the sensor</a:t>
            </a:r>
          </a:p>
          <a:p>
            <a:endParaRPr lang="tr-T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CCD64-3E8D-4DEF-9F1B-C9602FAA2DFF}" type="slidenum">
              <a:rPr lang="en-US"/>
              <a:pPr/>
              <a:t>16</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b="1"/>
              <a:t>Spectral resolution</a:t>
            </a:r>
            <a:r>
              <a:rPr lang="en-US"/>
              <a:t> refers to the number of different frequency bands recorded - usually, this is equivalent to the number of sensors carried by the platform(s). </a:t>
            </a:r>
          </a:p>
          <a:p>
            <a:r>
              <a:rPr lang="en-US"/>
              <a:t>Current Landsat collection is that of seven bands, including several in the infra-red spectrum. </a:t>
            </a:r>
          </a:p>
          <a:p>
            <a:r>
              <a:rPr lang="en-US"/>
              <a:t>The MODIS satellites are the highest resolving at 31 bands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D5CB7-0082-4088-A923-71D4F0EA404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3459D7-660C-4292-98DA-3DC0C2FDB9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82C938-B148-44F9-AFE9-6B3F5FED17D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8026AC8-CB0B-48D0-AB3F-90B6794A451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6879EE5-7638-4701-A8B5-5A7D188D15A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664EC2B-4CBF-4846-952D-0C549BA5196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DC95D33-CAE2-41FD-A1EC-27801ADAFB3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79ED777-75FC-48E0-B13B-C5F472A8F71A}" type="slidenum">
              <a:rPr lang="en-US"/>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ext Box 8"/>
          <p:cNvSpPr txBox="1">
            <a:spLocks noChangeArrowheads="1"/>
          </p:cNvSpPr>
          <p:nvPr/>
        </p:nvSpPr>
        <p:spPr bwMode="auto">
          <a:xfrm>
            <a:off x="1588" y="6516688"/>
            <a:ext cx="27860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sz="1600" smtClean="0">
                <a:solidFill>
                  <a:schemeClr val="bg1"/>
                </a:solidFill>
                <a:latin typeface="Minion"/>
              </a:rPr>
              <a:t>University of Nebraska</a:t>
            </a:r>
            <a:r>
              <a:rPr lang="en-US" sz="1600" smtClean="0">
                <a:solidFill>
                  <a:schemeClr val="bg1"/>
                </a:solidFill>
                <a:latin typeface="Symbol" pitchFamily="18" charset="2"/>
              </a:rPr>
              <a:t>-</a:t>
            </a:r>
            <a:r>
              <a:rPr lang="en-US" sz="1600" smtClean="0">
                <a:solidFill>
                  <a:schemeClr val="bg1"/>
                </a:solidFill>
                <a:latin typeface="Minion"/>
              </a:rPr>
              <a:t>Lincoln</a:t>
            </a:r>
          </a:p>
        </p:txBody>
      </p:sp>
      <p:grpSp>
        <p:nvGrpSpPr>
          <p:cNvPr id="3" name="Group 9"/>
          <p:cNvGrpSpPr>
            <a:grpSpLocks/>
          </p:cNvGrpSpPr>
          <p:nvPr/>
        </p:nvGrpSpPr>
        <p:grpSpPr bwMode="auto">
          <a:xfrm>
            <a:off x="914400" y="5727700"/>
            <a:ext cx="819150" cy="704850"/>
            <a:chOff x="4575" y="3188"/>
            <a:chExt cx="516" cy="444"/>
          </a:xfrm>
        </p:grpSpPr>
        <p:sp>
          <p:nvSpPr>
            <p:cNvPr id="4" name="AutoShape 10"/>
            <p:cNvSpPr>
              <a:spLocks noChangeAspect="1" noChangeArrowheads="1" noTextEdit="1"/>
            </p:cNvSpPr>
            <p:nvPr userDrawn="1"/>
          </p:nvSpPr>
          <p:spPr bwMode="auto">
            <a:xfrm>
              <a:off x="4575" y="3188"/>
              <a:ext cx="516"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 name="Freeform 11"/>
            <p:cNvSpPr>
              <a:spLocks/>
            </p:cNvSpPr>
            <p:nvPr userDrawn="1"/>
          </p:nvSpPr>
          <p:spPr bwMode="auto">
            <a:xfrm>
              <a:off x="4976" y="3573"/>
              <a:ext cx="5" cy="1"/>
            </a:xfrm>
            <a:custGeom>
              <a:avLst/>
              <a:gdLst>
                <a:gd name="T0" fmla="*/ 0 w 5"/>
                <a:gd name="T1" fmla="*/ 0 h 1"/>
                <a:gd name="T2" fmla="*/ 5 w 5"/>
                <a:gd name="T3" fmla="*/ 1 h 1"/>
                <a:gd name="T4" fmla="*/ 5 w 5"/>
                <a:gd name="T5" fmla="*/ 1 h 1"/>
                <a:gd name="T6" fmla="*/ 0 w 5"/>
                <a:gd name="T7" fmla="*/ 1 h 1"/>
                <a:gd name="T8" fmla="*/ 0 w 5"/>
                <a:gd name="T9" fmla="*/ 0 h 1"/>
                <a:gd name="T10" fmla="*/ 0 w 5"/>
                <a:gd name="T11" fmla="*/ 0 h 1"/>
                <a:gd name="T12" fmla="*/ 0 w 5"/>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1">
                  <a:moveTo>
                    <a:pt x="0" y="0"/>
                  </a:moveTo>
                  <a:lnTo>
                    <a:pt x="5" y="1"/>
                  </a:lnTo>
                  <a:lnTo>
                    <a:pt x="0" y="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 name="Freeform 12"/>
            <p:cNvSpPr>
              <a:spLocks/>
            </p:cNvSpPr>
            <p:nvPr userDrawn="1"/>
          </p:nvSpPr>
          <p:spPr bwMode="auto">
            <a:xfrm>
              <a:off x="4579" y="3192"/>
              <a:ext cx="439" cy="432"/>
            </a:xfrm>
            <a:custGeom>
              <a:avLst/>
              <a:gdLst>
                <a:gd name="T0" fmla="*/ 285 w 439"/>
                <a:gd name="T1" fmla="*/ 208 h 432"/>
                <a:gd name="T2" fmla="*/ 235 w 439"/>
                <a:gd name="T3" fmla="*/ 0 h 432"/>
                <a:gd name="T4" fmla="*/ 386 w 439"/>
                <a:gd name="T5" fmla="*/ 97 h 432"/>
                <a:gd name="T6" fmla="*/ 439 w 439"/>
                <a:gd name="T7" fmla="*/ 339 h 432"/>
                <a:gd name="T8" fmla="*/ 149 w 439"/>
                <a:gd name="T9" fmla="*/ 237 h 432"/>
                <a:gd name="T10" fmla="*/ 194 w 439"/>
                <a:gd name="T11" fmla="*/ 432 h 432"/>
                <a:gd name="T12" fmla="*/ 48 w 439"/>
                <a:gd name="T13" fmla="*/ 337 h 432"/>
                <a:gd name="T14" fmla="*/ 1 w 439"/>
                <a:gd name="T15" fmla="*/ 96 h 432"/>
                <a:gd name="T16" fmla="*/ 278 w 439"/>
                <a:gd name="T17" fmla="*/ 43 h 432"/>
                <a:gd name="T18" fmla="*/ 382 w 439"/>
                <a:gd name="T19" fmla="*/ 55 h 432"/>
                <a:gd name="T20" fmla="*/ 375 w 439"/>
                <a:gd name="T21" fmla="*/ 55 h 432"/>
                <a:gd name="T22" fmla="*/ 367 w 439"/>
                <a:gd name="T23" fmla="*/ 58 h 432"/>
                <a:gd name="T24" fmla="*/ 361 w 439"/>
                <a:gd name="T25" fmla="*/ 60 h 432"/>
                <a:gd name="T26" fmla="*/ 357 w 439"/>
                <a:gd name="T27" fmla="*/ 63 h 432"/>
                <a:gd name="T28" fmla="*/ 353 w 439"/>
                <a:gd name="T29" fmla="*/ 69 h 432"/>
                <a:gd name="T30" fmla="*/ 350 w 439"/>
                <a:gd name="T31" fmla="*/ 75 h 432"/>
                <a:gd name="T32" fmla="*/ 348 w 439"/>
                <a:gd name="T33" fmla="*/ 86 h 432"/>
                <a:gd name="T34" fmla="*/ 348 w 439"/>
                <a:gd name="T35" fmla="*/ 93 h 432"/>
                <a:gd name="T36" fmla="*/ 348 w 439"/>
                <a:gd name="T37" fmla="*/ 333 h 432"/>
                <a:gd name="T38" fmla="*/ 350 w 439"/>
                <a:gd name="T39" fmla="*/ 344 h 432"/>
                <a:gd name="T40" fmla="*/ 353 w 439"/>
                <a:gd name="T41" fmla="*/ 352 h 432"/>
                <a:gd name="T42" fmla="*/ 359 w 439"/>
                <a:gd name="T43" fmla="*/ 361 h 432"/>
                <a:gd name="T44" fmla="*/ 364 w 439"/>
                <a:gd name="T45" fmla="*/ 366 h 432"/>
                <a:gd name="T46" fmla="*/ 369 w 439"/>
                <a:gd name="T47" fmla="*/ 371 h 432"/>
                <a:gd name="T48" fmla="*/ 378 w 439"/>
                <a:gd name="T49" fmla="*/ 376 h 432"/>
                <a:gd name="T50" fmla="*/ 386 w 439"/>
                <a:gd name="T51" fmla="*/ 378 h 432"/>
                <a:gd name="T52" fmla="*/ 397 w 439"/>
                <a:gd name="T53" fmla="*/ 378 h 432"/>
                <a:gd name="T54" fmla="*/ 322 w 439"/>
                <a:gd name="T55" fmla="*/ 392 h 432"/>
                <a:gd name="T56" fmla="*/ 289 w 439"/>
                <a:gd name="T57" fmla="*/ 350 h 432"/>
                <a:gd name="T58" fmla="*/ 111 w 439"/>
                <a:gd name="T59" fmla="*/ 345 h 432"/>
                <a:gd name="T60" fmla="*/ 111 w 439"/>
                <a:gd name="T61" fmla="*/ 352 h 432"/>
                <a:gd name="T62" fmla="*/ 113 w 439"/>
                <a:gd name="T63" fmla="*/ 359 h 432"/>
                <a:gd name="T64" fmla="*/ 115 w 439"/>
                <a:gd name="T65" fmla="*/ 366 h 432"/>
                <a:gd name="T66" fmla="*/ 120 w 439"/>
                <a:gd name="T67" fmla="*/ 371 h 432"/>
                <a:gd name="T68" fmla="*/ 125 w 439"/>
                <a:gd name="T69" fmla="*/ 377 h 432"/>
                <a:gd name="T70" fmla="*/ 132 w 439"/>
                <a:gd name="T71" fmla="*/ 378 h 432"/>
                <a:gd name="T72" fmla="*/ 143 w 439"/>
                <a:gd name="T73" fmla="*/ 380 h 432"/>
                <a:gd name="T74" fmla="*/ 41 w 439"/>
                <a:gd name="T75" fmla="*/ 391 h 432"/>
                <a:gd name="T76" fmla="*/ 60 w 439"/>
                <a:gd name="T77" fmla="*/ 380 h 432"/>
                <a:gd name="T78" fmla="*/ 68 w 439"/>
                <a:gd name="T79" fmla="*/ 378 h 432"/>
                <a:gd name="T80" fmla="*/ 76 w 439"/>
                <a:gd name="T81" fmla="*/ 374 h 432"/>
                <a:gd name="T82" fmla="*/ 80 w 439"/>
                <a:gd name="T83" fmla="*/ 370 h 432"/>
                <a:gd name="T84" fmla="*/ 86 w 439"/>
                <a:gd name="T85" fmla="*/ 362 h 432"/>
                <a:gd name="T86" fmla="*/ 87 w 439"/>
                <a:gd name="T87" fmla="*/ 354 h 432"/>
                <a:gd name="T88" fmla="*/ 88 w 439"/>
                <a:gd name="T89" fmla="*/ 344 h 432"/>
                <a:gd name="T90" fmla="*/ 87 w 439"/>
                <a:gd name="T91" fmla="*/ 86 h 432"/>
                <a:gd name="T92" fmla="*/ 87 w 439"/>
                <a:gd name="T93" fmla="*/ 82 h 432"/>
                <a:gd name="T94" fmla="*/ 82 w 439"/>
                <a:gd name="T95" fmla="*/ 75 h 432"/>
                <a:gd name="T96" fmla="*/ 76 w 439"/>
                <a:gd name="T97" fmla="*/ 70 h 432"/>
                <a:gd name="T98" fmla="*/ 65 w 439"/>
                <a:gd name="T99" fmla="*/ 63 h 432"/>
                <a:gd name="T100" fmla="*/ 54 w 439"/>
                <a:gd name="T101" fmla="*/ 58 h 432"/>
                <a:gd name="T102" fmla="*/ 44 w 439"/>
                <a:gd name="T103" fmla="*/ 55 h 432"/>
                <a:gd name="T104" fmla="*/ 41 w 439"/>
                <a:gd name="T105" fmla="*/ 44 h 432"/>
                <a:gd name="T106" fmla="*/ 325 w 439"/>
                <a:gd name="T107" fmla="*/ 313 h 432"/>
                <a:gd name="T108" fmla="*/ 325 w 439"/>
                <a:gd name="T109" fmla="*/ 84 h 432"/>
                <a:gd name="T110" fmla="*/ 322 w 439"/>
                <a:gd name="T111" fmla="*/ 75 h 432"/>
                <a:gd name="T112" fmla="*/ 321 w 439"/>
                <a:gd name="T113" fmla="*/ 69 h 432"/>
                <a:gd name="T114" fmla="*/ 316 w 439"/>
                <a:gd name="T115" fmla="*/ 63 h 432"/>
                <a:gd name="T116" fmla="*/ 311 w 439"/>
                <a:gd name="T117" fmla="*/ 59 h 432"/>
                <a:gd name="T118" fmla="*/ 303 w 439"/>
                <a:gd name="T119" fmla="*/ 56 h 432"/>
                <a:gd name="T120" fmla="*/ 292 w 439"/>
                <a:gd name="T121" fmla="*/ 55 h 432"/>
                <a:gd name="T122" fmla="*/ 278 w 439"/>
                <a:gd name="T123" fmla="*/ 43 h 4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9" h="432">
                  <a:moveTo>
                    <a:pt x="1" y="1"/>
                  </a:moveTo>
                  <a:lnTo>
                    <a:pt x="128" y="3"/>
                  </a:lnTo>
                  <a:lnTo>
                    <a:pt x="285" y="208"/>
                  </a:lnTo>
                  <a:lnTo>
                    <a:pt x="285" y="97"/>
                  </a:lnTo>
                  <a:lnTo>
                    <a:pt x="235" y="97"/>
                  </a:lnTo>
                  <a:lnTo>
                    <a:pt x="235" y="0"/>
                  </a:lnTo>
                  <a:lnTo>
                    <a:pt x="439" y="0"/>
                  </a:lnTo>
                  <a:lnTo>
                    <a:pt x="439" y="97"/>
                  </a:lnTo>
                  <a:lnTo>
                    <a:pt x="386" y="97"/>
                  </a:lnTo>
                  <a:lnTo>
                    <a:pt x="386" y="218"/>
                  </a:lnTo>
                  <a:lnTo>
                    <a:pt x="386" y="339"/>
                  </a:lnTo>
                  <a:lnTo>
                    <a:pt x="439" y="339"/>
                  </a:lnTo>
                  <a:lnTo>
                    <a:pt x="439" y="432"/>
                  </a:lnTo>
                  <a:lnTo>
                    <a:pt x="308" y="432"/>
                  </a:lnTo>
                  <a:lnTo>
                    <a:pt x="149" y="237"/>
                  </a:lnTo>
                  <a:lnTo>
                    <a:pt x="149" y="339"/>
                  </a:lnTo>
                  <a:lnTo>
                    <a:pt x="194" y="339"/>
                  </a:lnTo>
                  <a:lnTo>
                    <a:pt x="194" y="432"/>
                  </a:lnTo>
                  <a:lnTo>
                    <a:pt x="0" y="432"/>
                  </a:lnTo>
                  <a:lnTo>
                    <a:pt x="0" y="337"/>
                  </a:lnTo>
                  <a:lnTo>
                    <a:pt x="48" y="337"/>
                  </a:lnTo>
                  <a:lnTo>
                    <a:pt x="48" y="217"/>
                  </a:lnTo>
                  <a:lnTo>
                    <a:pt x="48" y="96"/>
                  </a:lnTo>
                  <a:lnTo>
                    <a:pt x="1" y="96"/>
                  </a:lnTo>
                  <a:lnTo>
                    <a:pt x="1" y="1"/>
                  </a:lnTo>
                  <a:lnTo>
                    <a:pt x="278" y="43"/>
                  </a:lnTo>
                  <a:lnTo>
                    <a:pt x="394" y="43"/>
                  </a:lnTo>
                  <a:lnTo>
                    <a:pt x="394" y="55"/>
                  </a:lnTo>
                  <a:lnTo>
                    <a:pt x="382" y="55"/>
                  </a:lnTo>
                  <a:lnTo>
                    <a:pt x="378" y="55"/>
                  </a:lnTo>
                  <a:lnTo>
                    <a:pt x="376" y="55"/>
                  </a:lnTo>
                  <a:lnTo>
                    <a:pt x="375" y="55"/>
                  </a:lnTo>
                  <a:lnTo>
                    <a:pt x="371" y="55"/>
                  </a:lnTo>
                  <a:lnTo>
                    <a:pt x="368" y="56"/>
                  </a:lnTo>
                  <a:lnTo>
                    <a:pt x="367" y="58"/>
                  </a:lnTo>
                  <a:lnTo>
                    <a:pt x="364" y="58"/>
                  </a:lnTo>
                  <a:lnTo>
                    <a:pt x="361" y="60"/>
                  </a:lnTo>
                  <a:lnTo>
                    <a:pt x="359" y="62"/>
                  </a:lnTo>
                  <a:lnTo>
                    <a:pt x="359" y="63"/>
                  </a:lnTo>
                  <a:lnTo>
                    <a:pt x="357" y="63"/>
                  </a:lnTo>
                  <a:lnTo>
                    <a:pt x="356" y="65"/>
                  </a:lnTo>
                  <a:lnTo>
                    <a:pt x="354" y="66"/>
                  </a:lnTo>
                  <a:lnTo>
                    <a:pt x="353" y="69"/>
                  </a:lnTo>
                  <a:lnTo>
                    <a:pt x="350" y="73"/>
                  </a:lnTo>
                  <a:lnTo>
                    <a:pt x="350" y="74"/>
                  </a:lnTo>
                  <a:lnTo>
                    <a:pt x="350" y="75"/>
                  </a:lnTo>
                  <a:lnTo>
                    <a:pt x="349" y="80"/>
                  </a:lnTo>
                  <a:lnTo>
                    <a:pt x="348" y="84"/>
                  </a:lnTo>
                  <a:lnTo>
                    <a:pt x="348" y="86"/>
                  </a:lnTo>
                  <a:lnTo>
                    <a:pt x="348" y="89"/>
                  </a:lnTo>
                  <a:lnTo>
                    <a:pt x="348" y="91"/>
                  </a:lnTo>
                  <a:lnTo>
                    <a:pt x="348" y="93"/>
                  </a:lnTo>
                  <a:lnTo>
                    <a:pt x="348" y="213"/>
                  </a:lnTo>
                  <a:lnTo>
                    <a:pt x="348" y="330"/>
                  </a:lnTo>
                  <a:lnTo>
                    <a:pt x="348" y="333"/>
                  </a:lnTo>
                  <a:lnTo>
                    <a:pt x="348" y="336"/>
                  </a:lnTo>
                  <a:lnTo>
                    <a:pt x="349" y="340"/>
                  </a:lnTo>
                  <a:lnTo>
                    <a:pt x="350" y="344"/>
                  </a:lnTo>
                  <a:lnTo>
                    <a:pt x="352" y="348"/>
                  </a:lnTo>
                  <a:lnTo>
                    <a:pt x="353" y="350"/>
                  </a:lnTo>
                  <a:lnTo>
                    <a:pt x="353" y="352"/>
                  </a:lnTo>
                  <a:lnTo>
                    <a:pt x="354" y="354"/>
                  </a:lnTo>
                  <a:lnTo>
                    <a:pt x="356" y="356"/>
                  </a:lnTo>
                  <a:lnTo>
                    <a:pt x="359" y="361"/>
                  </a:lnTo>
                  <a:lnTo>
                    <a:pt x="360" y="362"/>
                  </a:lnTo>
                  <a:lnTo>
                    <a:pt x="361" y="365"/>
                  </a:lnTo>
                  <a:lnTo>
                    <a:pt x="364" y="366"/>
                  </a:lnTo>
                  <a:lnTo>
                    <a:pt x="365" y="367"/>
                  </a:lnTo>
                  <a:lnTo>
                    <a:pt x="367" y="370"/>
                  </a:lnTo>
                  <a:lnTo>
                    <a:pt x="369" y="371"/>
                  </a:lnTo>
                  <a:lnTo>
                    <a:pt x="372" y="373"/>
                  </a:lnTo>
                  <a:lnTo>
                    <a:pt x="375" y="373"/>
                  </a:lnTo>
                  <a:lnTo>
                    <a:pt x="378" y="376"/>
                  </a:lnTo>
                  <a:lnTo>
                    <a:pt x="379" y="377"/>
                  </a:lnTo>
                  <a:lnTo>
                    <a:pt x="383" y="377"/>
                  </a:lnTo>
                  <a:lnTo>
                    <a:pt x="386" y="378"/>
                  </a:lnTo>
                  <a:lnTo>
                    <a:pt x="388" y="378"/>
                  </a:lnTo>
                  <a:lnTo>
                    <a:pt x="393" y="378"/>
                  </a:lnTo>
                  <a:lnTo>
                    <a:pt x="397" y="378"/>
                  </a:lnTo>
                  <a:lnTo>
                    <a:pt x="399" y="378"/>
                  </a:lnTo>
                  <a:lnTo>
                    <a:pt x="399" y="392"/>
                  </a:lnTo>
                  <a:lnTo>
                    <a:pt x="322" y="392"/>
                  </a:lnTo>
                  <a:lnTo>
                    <a:pt x="321" y="389"/>
                  </a:lnTo>
                  <a:lnTo>
                    <a:pt x="314" y="380"/>
                  </a:lnTo>
                  <a:lnTo>
                    <a:pt x="289" y="350"/>
                  </a:lnTo>
                  <a:lnTo>
                    <a:pt x="217" y="256"/>
                  </a:lnTo>
                  <a:lnTo>
                    <a:pt x="111" y="122"/>
                  </a:lnTo>
                  <a:lnTo>
                    <a:pt x="111" y="345"/>
                  </a:lnTo>
                  <a:lnTo>
                    <a:pt x="111" y="348"/>
                  </a:lnTo>
                  <a:lnTo>
                    <a:pt x="111" y="351"/>
                  </a:lnTo>
                  <a:lnTo>
                    <a:pt x="111" y="352"/>
                  </a:lnTo>
                  <a:lnTo>
                    <a:pt x="113" y="355"/>
                  </a:lnTo>
                  <a:lnTo>
                    <a:pt x="113" y="358"/>
                  </a:lnTo>
                  <a:lnTo>
                    <a:pt x="113" y="359"/>
                  </a:lnTo>
                  <a:lnTo>
                    <a:pt x="114" y="362"/>
                  </a:lnTo>
                  <a:lnTo>
                    <a:pt x="114" y="363"/>
                  </a:lnTo>
                  <a:lnTo>
                    <a:pt x="115" y="366"/>
                  </a:lnTo>
                  <a:lnTo>
                    <a:pt x="118" y="370"/>
                  </a:lnTo>
                  <a:lnTo>
                    <a:pt x="120" y="371"/>
                  </a:lnTo>
                  <a:lnTo>
                    <a:pt x="122" y="373"/>
                  </a:lnTo>
                  <a:lnTo>
                    <a:pt x="124" y="376"/>
                  </a:lnTo>
                  <a:lnTo>
                    <a:pt x="125" y="377"/>
                  </a:lnTo>
                  <a:lnTo>
                    <a:pt x="126" y="377"/>
                  </a:lnTo>
                  <a:lnTo>
                    <a:pt x="129" y="378"/>
                  </a:lnTo>
                  <a:lnTo>
                    <a:pt x="132" y="378"/>
                  </a:lnTo>
                  <a:lnTo>
                    <a:pt x="135" y="380"/>
                  </a:lnTo>
                  <a:lnTo>
                    <a:pt x="137" y="380"/>
                  </a:lnTo>
                  <a:lnTo>
                    <a:pt x="143" y="380"/>
                  </a:lnTo>
                  <a:lnTo>
                    <a:pt x="158" y="380"/>
                  </a:lnTo>
                  <a:lnTo>
                    <a:pt x="158" y="391"/>
                  </a:lnTo>
                  <a:lnTo>
                    <a:pt x="41" y="391"/>
                  </a:lnTo>
                  <a:lnTo>
                    <a:pt x="41" y="380"/>
                  </a:lnTo>
                  <a:lnTo>
                    <a:pt x="56" y="380"/>
                  </a:lnTo>
                  <a:lnTo>
                    <a:pt x="60" y="380"/>
                  </a:lnTo>
                  <a:lnTo>
                    <a:pt x="63" y="380"/>
                  </a:lnTo>
                  <a:lnTo>
                    <a:pt x="65" y="378"/>
                  </a:lnTo>
                  <a:lnTo>
                    <a:pt x="68" y="378"/>
                  </a:lnTo>
                  <a:lnTo>
                    <a:pt x="71" y="377"/>
                  </a:lnTo>
                  <a:lnTo>
                    <a:pt x="73" y="377"/>
                  </a:lnTo>
                  <a:lnTo>
                    <a:pt x="76" y="374"/>
                  </a:lnTo>
                  <a:lnTo>
                    <a:pt x="77" y="373"/>
                  </a:lnTo>
                  <a:lnTo>
                    <a:pt x="79" y="373"/>
                  </a:lnTo>
                  <a:lnTo>
                    <a:pt x="80" y="370"/>
                  </a:lnTo>
                  <a:lnTo>
                    <a:pt x="82" y="369"/>
                  </a:lnTo>
                  <a:lnTo>
                    <a:pt x="84" y="365"/>
                  </a:lnTo>
                  <a:lnTo>
                    <a:pt x="86" y="362"/>
                  </a:lnTo>
                  <a:lnTo>
                    <a:pt x="86" y="361"/>
                  </a:lnTo>
                  <a:lnTo>
                    <a:pt x="87" y="359"/>
                  </a:lnTo>
                  <a:lnTo>
                    <a:pt x="87" y="354"/>
                  </a:lnTo>
                  <a:lnTo>
                    <a:pt x="87" y="350"/>
                  </a:lnTo>
                  <a:lnTo>
                    <a:pt x="88" y="347"/>
                  </a:lnTo>
                  <a:lnTo>
                    <a:pt x="88" y="344"/>
                  </a:lnTo>
                  <a:lnTo>
                    <a:pt x="88" y="217"/>
                  </a:lnTo>
                  <a:lnTo>
                    <a:pt x="88" y="89"/>
                  </a:lnTo>
                  <a:lnTo>
                    <a:pt x="87" y="86"/>
                  </a:lnTo>
                  <a:lnTo>
                    <a:pt x="87" y="85"/>
                  </a:lnTo>
                  <a:lnTo>
                    <a:pt x="87" y="84"/>
                  </a:lnTo>
                  <a:lnTo>
                    <a:pt x="87" y="82"/>
                  </a:lnTo>
                  <a:lnTo>
                    <a:pt x="86" y="80"/>
                  </a:lnTo>
                  <a:lnTo>
                    <a:pt x="84" y="78"/>
                  </a:lnTo>
                  <a:lnTo>
                    <a:pt x="82" y="75"/>
                  </a:lnTo>
                  <a:lnTo>
                    <a:pt x="82" y="74"/>
                  </a:lnTo>
                  <a:lnTo>
                    <a:pt x="79" y="73"/>
                  </a:lnTo>
                  <a:lnTo>
                    <a:pt x="76" y="70"/>
                  </a:lnTo>
                  <a:lnTo>
                    <a:pt x="73" y="67"/>
                  </a:lnTo>
                  <a:lnTo>
                    <a:pt x="69" y="65"/>
                  </a:lnTo>
                  <a:lnTo>
                    <a:pt x="65" y="63"/>
                  </a:lnTo>
                  <a:lnTo>
                    <a:pt x="61" y="60"/>
                  </a:lnTo>
                  <a:lnTo>
                    <a:pt x="57" y="59"/>
                  </a:lnTo>
                  <a:lnTo>
                    <a:pt x="54" y="58"/>
                  </a:lnTo>
                  <a:lnTo>
                    <a:pt x="50" y="58"/>
                  </a:lnTo>
                  <a:lnTo>
                    <a:pt x="46" y="56"/>
                  </a:lnTo>
                  <a:lnTo>
                    <a:pt x="44" y="55"/>
                  </a:lnTo>
                  <a:lnTo>
                    <a:pt x="42" y="55"/>
                  </a:lnTo>
                  <a:lnTo>
                    <a:pt x="41" y="55"/>
                  </a:lnTo>
                  <a:lnTo>
                    <a:pt x="41" y="44"/>
                  </a:lnTo>
                  <a:lnTo>
                    <a:pt x="113" y="44"/>
                  </a:lnTo>
                  <a:lnTo>
                    <a:pt x="219" y="178"/>
                  </a:lnTo>
                  <a:lnTo>
                    <a:pt x="325" y="313"/>
                  </a:lnTo>
                  <a:lnTo>
                    <a:pt x="325" y="93"/>
                  </a:lnTo>
                  <a:lnTo>
                    <a:pt x="325" y="86"/>
                  </a:lnTo>
                  <a:lnTo>
                    <a:pt x="325" y="84"/>
                  </a:lnTo>
                  <a:lnTo>
                    <a:pt x="325" y="82"/>
                  </a:lnTo>
                  <a:lnTo>
                    <a:pt x="323" y="77"/>
                  </a:lnTo>
                  <a:lnTo>
                    <a:pt x="322" y="75"/>
                  </a:lnTo>
                  <a:lnTo>
                    <a:pt x="322" y="73"/>
                  </a:lnTo>
                  <a:lnTo>
                    <a:pt x="321" y="71"/>
                  </a:lnTo>
                  <a:lnTo>
                    <a:pt x="321" y="69"/>
                  </a:lnTo>
                  <a:lnTo>
                    <a:pt x="319" y="67"/>
                  </a:lnTo>
                  <a:lnTo>
                    <a:pt x="319" y="66"/>
                  </a:lnTo>
                  <a:lnTo>
                    <a:pt x="316" y="63"/>
                  </a:lnTo>
                  <a:lnTo>
                    <a:pt x="315" y="62"/>
                  </a:lnTo>
                  <a:lnTo>
                    <a:pt x="314" y="62"/>
                  </a:lnTo>
                  <a:lnTo>
                    <a:pt x="311" y="59"/>
                  </a:lnTo>
                  <a:lnTo>
                    <a:pt x="308" y="58"/>
                  </a:lnTo>
                  <a:lnTo>
                    <a:pt x="306" y="56"/>
                  </a:lnTo>
                  <a:lnTo>
                    <a:pt x="303" y="56"/>
                  </a:lnTo>
                  <a:lnTo>
                    <a:pt x="299" y="55"/>
                  </a:lnTo>
                  <a:lnTo>
                    <a:pt x="296" y="55"/>
                  </a:lnTo>
                  <a:lnTo>
                    <a:pt x="292" y="55"/>
                  </a:lnTo>
                  <a:lnTo>
                    <a:pt x="289" y="55"/>
                  </a:lnTo>
                  <a:lnTo>
                    <a:pt x="278" y="55"/>
                  </a:lnTo>
                  <a:lnTo>
                    <a:pt x="278" y="43"/>
                  </a:lnTo>
                  <a:lnTo>
                    <a:pt x="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13"/>
            <p:cNvSpPr>
              <a:spLocks/>
            </p:cNvSpPr>
            <p:nvPr userDrawn="1"/>
          </p:nvSpPr>
          <p:spPr bwMode="auto">
            <a:xfrm>
              <a:off x="4580" y="3191"/>
              <a:ext cx="127" cy="8"/>
            </a:xfrm>
            <a:custGeom>
              <a:avLst/>
              <a:gdLst>
                <a:gd name="T0" fmla="*/ 0 w 127"/>
                <a:gd name="T1" fmla="*/ 0 h 8"/>
                <a:gd name="T2" fmla="*/ 0 w 127"/>
                <a:gd name="T3" fmla="*/ 8 h 8"/>
                <a:gd name="T4" fmla="*/ 127 w 127"/>
                <a:gd name="T5" fmla="*/ 8 h 8"/>
                <a:gd name="T6" fmla="*/ 127 w 127"/>
                <a:gd name="T7" fmla="*/ 0 h 8"/>
                <a:gd name="T8" fmla="*/ 0 w 127"/>
                <a:gd name="T9" fmla="*/ 0 h 8"/>
                <a:gd name="T10" fmla="*/ 0 w 127"/>
                <a:gd name="T11" fmla="*/ 0 h 8"/>
                <a:gd name="T12" fmla="*/ 0 w 12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7" h="8">
                  <a:moveTo>
                    <a:pt x="0" y="0"/>
                  </a:moveTo>
                  <a:lnTo>
                    <a:pt x="0" y="8"/>
                  </a:lnTo>
                  <a:lnTo>
                    <a:pt x="127" y="8"/>
                  </a:lnTo>
                  <a:lnTo>
                    <a:pt x="12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14"/>
            <p:cNvSpPr>
              <a:spLocks/>
            </p:cNvSpPr>
            <p:nvPr userDrawn="1"/>
          </p:nvSpPr>
          <p:spPr bwMode="auto">
            <a:xfrm>
              <a:off x="4703" y="3192"/>
              <a:ext cx="164" cy="210"/>
            </a:xfrm>
            <a:custGeom>
              <a:avLst/>
              <a:gdLst>
                <a:gd name="T0" fmla="*/ 6 w 164"/>
                <a:gd name="T1" fmla="*/ 0 h 210"/>
                <a:gd name="T2" fmla="*/ 0 w 164"/>
                <a:gd name="T3" fmla="*/ 6 h 210"/>
                <a:gd name="T4" fmla="*/ 157 w 164"/>
                <a:gd name="T5" fmla="*/ 210 h 210"/>
                <a:gd name="T6" fmla="*/ 164 w 164"/>
                <a:gd name="T7" fmla="*/ 206 h 210"/>
                <a:gd name="T8" fmla="*/ 6 w 164"/>
                <a:gd name="T9" fmla="*/ 0 h 210"/>
                <a:gd name="T10" fmla="*/ 6 w 164"/>
                <a:gd name="T11" fmla="*/ 0 h 210"/>
                <a:gd name="T12" fmla="*/ 6 w 164"/>
                <a:gd name="T13" fmla="*/ 0 h 2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210">
                  <a:moveTo>
                    <a:pt x="6" y="0"/>
                  </a:moveTo>
                  <a:lnTo>
                    <a:pt x="0" y="6"/>
                  </a:lnTo>
                  <a:lnTo>
                    <a:pt x="157" y="210"/>
                  </a:lnTo>
                  <a:lnTo>
                    <a:pt x="164" y="206"/>
                  </a:lnTo>
                  <a:lnTo>
                    <a:pt x="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15"/>
            <p:cNvSpPr>
              <a:spLocks/>
            </p:cNvSpPr>
            <p:nvPr userDrawn="1"/>
          </p:nvSpPr>
          <p:spPr bwMode="auto">
            <a:xfrm>
              <a:off x="4703" y="3191"/>
              <a:ext cx="6" cy="8"/>
            </a:xfrm>
            <a:custGeom>
              <a:avLst/>
              <a:gdLst>
                <a:gd name="T0" fmla="*/ 4 w 6"/>
                <a:gd name="T1" fmla="*/ 0 h 8"/>
                <a:gd name="T2" fmla="*/ 5 w 6"/>
                <a:gd name="T3" fmla="*/ 0 h 8"/>
                <a:gd name="T4" fmla="*/ 6 w 6"/>
                <a:gd name="T5" fmla="*/ 1 h 8"/>
                <a:gd name="T6" fmla="*/ 0 w 6"/>
                <a:gd name="T7" fmla="*/ 7 h 8"/>
                <a:gd name="T8" fmla="*/ 4 w 6"/>
                <a:gd name="T9" fmla="*/ 8 h 8"/>
                <a:gd name="T10" fmla="*/ 4 w 6"/>
                <a:gd name="T11" fmla="*/ 0 h 8"/>
                <a:gd name="T12" fmla="*/ 4 w 6"/>
                <a:gd name="T13" fmla="*/ 0 h 8"/>
                <a:gd name="T14" fmla="*/ 4 w 6"/>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8">
                  <a:moveTo>
                    <a:pt x="4" y="0"/>
                  </a:moveTo>
                  <a:lnTo>
                    <a:pt x="5" y="0"/>
                  </a:lnTo>
                  <a:lnTo>
                    <a:pt x="6" y="1"/>
                  </a:lnTo>
                  <a:lnTo>
                    <a:pt x="0" y="7"/>
                  </a:lnTo>
                  <a:lnTo>
                    <a:pt x="4" y="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16"/>
            <p:cNvSpPr>
              <a:spLocks/>
            </p:cNvSpPr>
            <p:nvPr userDrawn="1"/>
          </p:nvSpPr>
          <p:spPr bwMode="auto">
            <a:xfrm>
              <a:off x="4860" y="3289"/>
              <a:ext cx="8" cy="111"/>
            </a:xfrm>
            <a:custGeom>
              <a:avLst/>
              <a:gdLst>
                <a:gd name="T0" fmla="*/ 0 w 8"/>
                <a:gd name="T1" fmla="*/ 0 h 111"/>
                <a:gd name="T2" fmla="*/ 8 w 8"/>
                <a:gd name="T3" fmla="*/ 0 h 111"/>
                <a:gd name="T4" fmla="*/ 8 w 8"/>
                <a:gd name="T5" fmla="*/ 111 h 111"/>
                <a:gd name="T6" fmla="*/ 0 w 8"/>
                <a:gd name="T7" fmla="*/ 111 h 111"/>
                <a:gd name="T8" fmla="*/ 0 w 8"/>
                <a:gd name="T9" fmla="*/ 0 h 111"/>
                <a:gd name="T10" fmla="*/ 0 w 8"/>
                <a:gd name="T11" fmla="*/ 0 h 111"/>
                <a:gd name="T12" fmla="*/ 0 w 8"/>
                <a:gd name="T13" fmla="*/ 0 h 1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111">
                  <a:moveTo>
                    <a:pt x="0" y="0"/>
                  </a:moveTo>
                  <a:lnTo>
                    <a:pt x="8" y="0"/>
                  </a:lnTo>
                  <a:lnTo>
                    <a:pt x="8" y="111"/>
                  </a:lnTo>
                  <a:lnTo>
                    <a:pt x="0" y="11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7"/>
            <p:cNvSpPr>
              <a:spLocks/>
            </p:cNvSpPr>
            <p:nvPr userDrawn="1"/>
          </p:nvSpPr>
          <p:spPr bwMode="auto">
            <a:xfrm>
              <a:off x="4860" y="3398"/>
              <a:ext cx="8" cy="13"/>
            </a:xfrm>
            <a:custGeom>
              <a:avLst/>
              <a:gdLst>
                <a:gd name="T0" fmla="*/ 0 w 8"/>
                <a:gd name="T1" fmla="*/ 4 h 13"/>
                <a:gd name="T2" fmla="*/ 8 w 8"/>
                <a:gd name="T3" fmla="*/ 13 h 13"/>
                <a:gd name="T4" fmla="*/ 8 w 8"/>
                <a:gd name="T5" fmla="*/ 2 h 13"/>
                <a:gd name="T6" fmla="*/ 0 w 8"/>
                <a:gd name="T7" fmla="*/ 2 h 13"/>
                <a:gd name="T8" fmla="*/ 7 w 8"/>
                <a:gd name="T9" fmla="*/ 0 h 13"/>
                <a:gd name="T10" fmla="*/ 0 w 8"/>
                <a:gd name="T11" fmla="*/ 4 h 13"/>
                <a:gd name="T12" fmla="*/ 0 w 8"/>
                <a:gd name="T13" fmla="*/ 4 h 13"/>
                <a:gd name="T14" fmla="*/ 0 w 8"/>
                <a:gd name="T15" fmla="*/ 4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13">
                  <a:moveTo>
                    <a:pt x="0" y="4"/>
                  </a:moveTo>
                  <a:lnTo>
                    <a:pt x="8" y="13"/>
                  </a:lnTo>
                  <a:lnTo>
                    <a:pt x="8" y="2"/>
                  </a:lnTo>
                  <a:lnTo>
                    <a:pt x="0" y="2"/>
                  </a:lnTo>
                  <a:lnTo>
                    <a:pt x="7" y="0"/>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8"/>
            <p:cNvSpPr>
              <a:spLocks/>
            </p:cNvSpPr>
            <p:nvPr userDrawn="1"/>
          </p:nvSpPr>
          <p:spPr bwMode="auto">
            <a:xfrm>
              <a:off x="4814" y="3284"/>
              <a:ext cx="50" cy="10"/>
            </a:xfrm>
            <a:custGeom>
              <a:avLst/>
              <a:gdLst>
                <a:gd name="T0" fmla="*/ 0 w 50"/>
                <a:gd name="T1" fmla="*/ 0 h 10"/>
                <a:gd name="T2" fmla="*/ 50 w 50"/>
                <a:gd name="T3" fmla="*/ 0 h 10"/>
                <a:gd name="T4" fmla="*/ 50 w 50"/>
                <a:gd name="T5" fmla="*/ 10 h 10"/>
                <a:gd name="T6" fmla="*/ 0 w 50"/>
                <a:gd name="T7" fmla="*/ 10 h 10"/>
                <a:gd name="T8" fmla="*/ 0 w 50"/>
                <a:gd name="T9" fmla="*/ 0 h 10"/>
                <a:gd name="T10" fmla="*/ 0 w 50"/>
                <a:gd name="T11" fmla="*/ 0 h 10"/>
                <a:gd name="T12" fmla="*/ 0 w 50"/>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10">
                  <a:moveTo>
                    <a:pt x="0" y="0"/>
                  </a:moveTo>
                  <a:lnTo>
                    <a:pt x="50" y="0"/>
                  </a:lnTo>
                  <a:lnTo>
                    <a:pt x="50" y="10"/>
                  </a:lnTo>
                  <a:lnTo>
                    <a:pt x="0" y="1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9"/>
            <p:cNvSpPr>
              <a:spLocks/>
            </p:cNvSpPr>
            <p:nvPr userDrawn="1"/>
          </p:nvSpPr>
          <p:spPr bwMode="auto">
            <a:xfrm>
              <a:off x="4860" y="3284"/>
              <a:ext cx="8" cy="10"/>
            </a:xfrm>
            <a:custGeom>
              <a:avLst/>
              <a:gdLst>
                <a:gd name="T0" fmla="*/ 8 w 8"/>
                <a:gd name="T1" fmla="*/ 5 h 10"/>
                <a:gd name="T2" fmla="*/ 8 w 8"/>
                <a:gd name="T3" fmla="*/ 0 h 10"/>
                <a:gd name="T4" fmla="*/ 4 w 8"/>
                <a:gd name="T5" fmla="*/ 0 h 10"/>
                <a:gd name="T6" fmla="*/ 4 w 8"/>
                <a:gd name="T7" fmla="*/ 10 h 10"/>
                <a:gd name="T8" fmla="*/ 0 w 8"/>
                <a:gd name="T9" fmla="*/ 5 h 10"/>
                <a:gd name="T10" fmla="*/ 8 w 8"/>
                <a:gd name="T11" fmla="*/ 5 h 10"/>
                <a:gd name="T12" fmla="*/ 8 w 8"/>
                <a:gd name="T13" fmla="*/ 5 h 10"/>
                <a:gd name="T14" fmla="*/ 8 w 8"/>
                <a:gd name="T15" fmla="*/ 5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10">
                  <a:moveTo>
                    <a:pt x="8" y="5"/>
                  </a:moveTo>
                  <a:lnTo>
                    <a:pt x="8" y="0"/>
                  </a:lnTo>
                  <a:lnTo>
                    <a:pt x="4" y="0"/>
                  </a:lnTo>
                  <a:lnTo>
                    <a:pt x="4" y="10"/>
                  </a:lnTo>
                  <a:lnTo>
                    <a:pt x="0" y="5"/>
                  </a:lnTo>
                  <a:lnTo>
                    <a:pt x="8"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0"/>
            <p:cNvSpPr>
              <a:spLocks/>
            </p:cNvSpPr>
            <p:nvPr userDrawn="1"/>
          </p:nvSpPr>
          <p:spPr bwMode="auto">
            <a:xfrm>
              <a:off x="4810" y="3192"/>
              <a:ext cx="8" cy="97"/>
            </a:xfrm>
            <a:custGeom>
              <a:avLst/>
              <a:gdLst>
                <a:gd name="T0" fmla="*/ 0 w 8"/>
                <a:gd name="T1" fmla="*/ 0 h 97"/>
                <a:gd name="T2" fmla="*/ 8 w 8"/>
                <a:gd name="T3" fmla="*/ 0 h 97"/>
                <a:gd name="T4" fmla="*/ 8 w 8"/>
                <a:gd name="T5" fmla="*/ 97 h 97"/>
                <a:gd name="T6" fmla="*/ 0 w 8"/>
                <a:gd name="T7" fmla="*/ 97 h 97"/>
                <a:gd name="T8" fmla="*/ 0 w 8"/>
                <a:gd name="T9" fmla="*/ 0 h 97"/>
                <a:gd name="T10" fmla="*/ 0 w 8"/>
                <a:gd name="T11" fmla="*/ 0 h 97"/>
                <a:gd name="T12" fmla="*/ 0 w 8"/>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7">
                  <a:moveTo>
                    <a:pt x="0" y="0"/>
                  </a:moveTo>
                  <a:lnTo>
                    <a:pt x="8" y="0"/>
                  </a:lnTo>
                  <a:lnTo>
                    <a:pt x="8" y="97"/>
                  </a:lnTo>
                  <a:lnTo>
                    <a:pt x="0" y="9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21"/>
            <p:cNvSpPr>
              <a:spLocks/>
            </p:cNvSpPr>
            <p:nvPr userDrawn="1"/>
          </p:nvSpPr>
          <p:spPr bwMode="auto">
            <a:xfrm>
              <a:off x="4810" y="3284"/>
              <a:ext cx="8" cy="10"/>
            </a:xfrm>
            <a:custGeom>
              <a:avLst/>
              <a:gdLst>
                <a:gd name="T0" fmla="*/ 4 w 8"/>
                <a:gd name="T1" fmla="*/ 10 h 10"/>
                <a:gd name="T2" fmla="*/ 0 w 8"/>
                <a:gd name="T3" fmla="*/ 10 h 10"/>
                <a:gd name="T4" fmla="*/ 0 w 8"/>
                <a:gd name="T5" fmla="*/ 5 h 10"/>
                <a:gd name="T6" fmla="*/ 8 w 8"/>
                <a:gd name="T7" fmla="*/ 5 h 10"/>
                <a:gd name="T8" fmla="*/ 4 w 8"/>
                <a:gd name="T9" fmla="*/ 0 h 10"/>
                <a:gd name="T10" fmla="*/ 4 w 8"/>
                <a:gd name="T11" fmla="*/ 10 h 10"/>
                <a:gd name="T12" fmla="*/ 4 w 8"/>
                <a:gd name="T13" fmla="*/ 10 h 10"/>
                <a:gd name="T14" fmla="*/ 4 w 8"/>
                <a:gd name="T15" fmla="*/ 1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10">
                  <a:moveTo>
                    <a:pt x="4" y="10"/>
                  </a:moveTo>
                  <a:lnTo>
                    <a:pt x="0" y="10"/>
                  </a:lnTo>
                  <a:lnTo>
                    <a:pt x="0" y="5"/>
                  </a:lnTo>
                  <a:lnTo>
                    <a:pt x="8" y="5"/>
                  </a:lnTo>
                  <a:lnTo>
                    <a:pt x="4" y="0"/>
                  </a:lnTo>
                  <a:lnTo>
                    <a:pt x="4"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2"/>
            <p:cNvSpPr>
              <a:spLocks/>
            </p:cNvSpPr>
            <p:nvPr userDrawn="1"/>
          </p:nvSpPr>
          <p:spPr bwMode="auto">
            <a:xfrm>
              <a:off x="4814" y="3188"/>
              <a:ext cx="204" cy="8"/>
            </a:xfrm>
            <a:custGeom>
              <a:avLst/>
              <a:gdLst>
                <a:gd name="T0" fmla="*/ 0 w 204"/>
                <a:gd name="T1" fmla="*/ 0 h 8"/>
                <a:gd name="T2" fmla="*/ 0 w 204"/>
                <a:gd name="T3" fmla="*/ 8 h 8"/>
                <a:gd name="T4" fmla="*/ 204 w 204"/>
                <a:gd name="T5" fmla="*/ 8 h 8"/>
                <a:gd name="T6" fmla="*/ 204 w 204"/>
                <a:gd name="T7" fmla="*/ 0 h 8"/>
                <a:gd name="T8" fmla="*/ 0 w 204"/>
                <a:gd name="T9" fmla="*/ 0 h 8"/>
                <a:gd name="T10" fmla="*/ 0 w 204"/>
                <a:gd name="T11" fmla="*/ 0 h 8"/>
                <a:gd name="T12" fmla="*/ 0 w 204"/>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4" h="8">
                  <a:moveTo>
                    <a:pt x="0" y="0"/>
                  </a:moveTo>
                  <a:lnTo>
                    <a:pt x="0" y="8"/>
                  </a:lnTo>
                  <a:lnTo>
                    <a:pt x="204" y="8"/>
                  </a:lnTo>
                  <a:lnTo>
                    <a:pt x="204"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23"/>
            <p:cNvSpPr>
              <a:spLocks/>
            </p:cNvSpPr>
            <p:nvPr userDrawn="1"/>
          </p:nvSpPr>
          <p:spPr bwMode="auto">
            <a:xfrm>
              <a:off x="4810" y="3188"/>
              <a:ext cx="8" cy="8"/>
            </a:xfrm>
            <a:custGeom>
              <a:avLst/>
              <a:gdLst>
                <a:gd name="T0" fmla="*/ 0 w 8"/>
                <a:gd name="T1" fmla="*/ 4 h 8"/>
                <a:gd name="T2" fmla="*/ 0 w 8"/>
                <a:gd name="T3" fmla="*/ 0 h 8"/>
                <a:gd name="T4" fmla="*/ 4 w 8"/>
                <a:gd name="T5" fmla="*/ 0 h 8"/>
                <a:gd name="T6" fmla="*/ 4 w 8"/>
                <a:gd name="T7" fmla="*/ 8 h 8"/>
                <a:gd name="T8" fmla="*/ 8 w 8"/>
                <a:gd name="T9" fmla="*/ 4 h 8"/>
                <a:gd name="T10" fmla="*/ 0 w 8"/>
                <a:gd name="T11" fmla="*/ 4 h 8"/>
                <a:gd name="T12" fmla="*/ 0 w 8"/>
                <a:gd name="T13" fmla="*/ 4 h 8"/>
                <a:gd name="T14" fmla="*/ 0 w 8"/>
                <a:gd name="T15" fmla="*/ 4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8">
                  <a:moveTo>
                    <a:pt x="0" y="4"/>
                  </a:moveTo>
                  <a:lnTo>
                    <a:pt x="0" y="0"/>
                  </a:lnTo>
                  <a:lnTo>
                    <a:pt x="4" y="0"/>
                  </a:lnTo>
                  <a:lnTo>
                    <a:pt x="4" y="8"/>
                  </a:lnTo>
                  <a:lnTo>
                    <a:pt x="8" y="4"/>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24"/>
            <p:cNvSpPr>
              <a:spLocks/>
            </p:cNvSpPr>
            <p:nvPr userDrawn="1"/>
          </p:nvSpPr>
          <p:spPr bwMode="auto">
            <a:xfrm>
              <a:off x="5014" y="3192"/>
              <a:ext cx="8" cy="97"/>
            </a:xfrm>
            <a:custGeom>
              <a:avLst/>
              <a:gdLst>
                <a:gd name="T0" fmla="*/ 0 w 8"/>
                <a:gd name="T1" fmla="*/ 0 h 97"/>
                <a:gd name="T2" fmla="*/ 8 w 8"/>
                <a:gd name="T3" fmla="*/ 0 h 97"/>
                <a:gd name="T4" fmla="*/ 8 w 8"/>
                <a:gd name="T5" fmla="*/ 97 h 97"/>
                <a:gd name="T6" fmla="*/ 0 w 8"/>
                <a:gd name="T7" fmla="*/ 97 h 97"/>
                <a:gd name="T8" fmla="*/ 0 w 8"/>
                <a:gd name="T9" fmla="*/ 0 h 97"/>
                <a:gd name="T10" fmla="*/ 0 w 8"/>
                <a:gd name="T11" fmla="*/ 0 h 97"/>
                <a:gd name="T12" fmla="*/ 0 w 8"/>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7">
                  <a:moveTo>
                    <a:pt x="0" y="0"/>
                  </a:moveTo>
                  <a:lnTo>
                    <a:pt x="8" y="0"/>
                  </a:lnTo>
                  <a:lnTo>
                    <a:pt x="8" y="97"/>
                  </a:lnTo>
                  <a:lnTo>
                    <a:pt x="0" y="9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 name="Freeform 25"/>
            <p:cNvSpPr>
              <a:spLocks/>
            </p:cNvSpPr>
            <p:nvPr userDrawn="1"/>
          </p:nvSpPr>
          <p:spPr bwMode="auto">
            <a:xfrm>
              <a:off x="5014" y="3188"/>
              <a:ext cx="8" cy="8"/>
            </a:xfrm>
            <a:custGeom>
              <a:avLst/>
              <a:gdLst>
                <a:gd name="T0" fmla="*/ 4 w 8"/>
                <a:gd name="T1" fmla="*/ 0 h 8"/>
                <a:gd name="T2" fmla="*/ 8 w 8"/>
                <a:gd name="T3" fmla="*/ 0 h 8"/>
                <a:gd name="T4" fmla="*/ 8 w 8"/>
                <a:gd name="T5" fmla="*/ 4 h 8"/>
                <a:gd name="T6" fmla="*/ 0 w 8"/>
                <a:gd name="T7" fmla="*/ 4 h 8"/>
                <a:gd name="T8" fmla="*/ 4 w 8"/>
                <a:gd name="T9" fmla="*/ 8 h 8"/>
                <a:gd name="T10" fmla="*/ 4 w 8"/>
                <a:gd name="T11" fmla="*/ 0 h 8"/>
                <a:gd name="T12" fmla="*/ 4 w 8"/>
                <a:gd name="T13" fmla="*/ 0 h 8"/>
                <a:gd name="T14" fmla="*/ 4 w 8"/>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8">
                  <a:moveTo>
                    <a:pt x="4" y="0"/>
                  </a:moveTo>
                  <a:lnTo>
                    <a:pt x="8" y="0"/>
                  </a:lnTo>
                  <a:lnTo>
                    <a:pt x="8" y="4"/>
                  </a:lnTo>
                  <a:lnTo>
                    <a:pt x="0" y="4"/>
                  </a:lnTo>
                  <a:lnTo>
                    <a:pt x="4" y="8"/>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6"/>
            <p:cNvSpPr>
              <a:spLocks/>
            </p:cNvSpPr>
            <p:nvPr userDrawn="1"/>
          </p:nvSpPr>
          <p:spPr bwMode="auto">
            <a:xfrm>
              <a:off x="4965" y="3285"/>
              <a:ext cx="53" cy="9"/>
            </a:xfrm>
            <a:custGeom>
              <a:avLst/>
              <a:gdLst>
                <a:gd name="T0" fmla="*/ 0 w 53"/>
                <a:gd name="T1" fmla="*/ 0 h 9"/>
                <a:gd name="T2" fmla="*/ 53 w 53"/>
                <a:gd name="T3" fmla="*/ 0 h 9"/>
                <a:gd name="T4" fmla="*/ 53 w 53"/>
                <a:gd name="T5" fmla="*/ 9 h 9"/>
                <a:gd name="T6" fmla="*/ 0 w 53"/>
                <a:gd name="T7" fmla="*/ 9 h 9"/>
                <a:gd name="T8" fmla="*/ 0 w 53"/>
                <a:gd name="T9" fmla="*/ 0 h 9"/>
                <a:gd name="T10" fmla="*/ 0 w 53"/>
                <a:gd name="T11" fmla="*/ 0 h 9"/>
                <a:gd name="T12" fmla="*/ 0 w 53"/>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9">
                  <a:moveTo>
                    <a:pt x="0" y="0"/>
                  </a:moveTo>
                  <a:lnTo>
                    <a:pt x="53" y="0"/>
                  </a:lnTo>
                  <a:lnTo>
                    <a:pt x="53" y="9"/>
                  </a:lnTo>
                  <a:lnTo>
                    <a:pt x="0"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27"/>
            <p:cNvSpPr>
              <a:spLocks/>
            </p:cNvSpPr>
            <p:nvPr userDrawn="1"/>
          </p:nvSpPr>
          <p:spPr bwMode="auto">
            <a:xfrm>
              <a:off x="5014" y="3285"/>
              <a:ext cx="8" cy="9"/>
            </a:xfrm>
            <a:custGeom>
              <a:avLst/>
              <a:gdLst>
                <a:gd name="T0" fmla="*/ 8 w 8"/>
                <a:gd name="T1" fmla="*/ 4 h 9"/>
                <a:gd name="T2" fmla="*/ 8 w 8"/>
                <a:gd name="T3" fmla="*/ 9 h 9"/>
                <a:gd name="T4" fmla="*/ 4 w 8"/>
                <a:gd name="T5" fmla="*/ 9 h 9"/>
                <a:gd name="T6" fmla="*/ 4 w 8"/>
                <a:gd name="T7" fmla="*/ 0 h 9"/>
                <a:gd name="T8" fmla="*/ 0 w 8"/>
                <a:gd name="T9" fmla="*/ 4 h 9"/>
                <a:gd name="T10" fmla="*/ 8 w 8"/>
                <a:gd name="T11" fmla="*/ 4 h 9"/>
                <a:gd name="T12" fmla="*/ 8 w 8"/>
                <a:gd name="T13" fmla="*/ 4 h 9"/>
                <a:gd name="T14" fmla="*/ 8 w 8"/>
                <a:gd name="T15" fmla="*/ 4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9">
                  <a:moveTo>
                    <a:pt x="8" y="4"/>
                  </a:moveTo>
                  <a:lnTo>
                    <a:pt x="8" y="9"/>
                  </a:lnTo>
                  <a:lnTo>
                    <a:pt x="4" y="9"/>
                  </a:lnTo>
                  <a:lnTo>
                    <a:pt x="4" y="0"/>
                  </a:lnTo>
                  <a:lnTo>
                    <a:pt x="0" y="4"/>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8"/>
            <p:cNvSpPr>
              <a:spLocks/>
            </p:cNvSpPr>
            <p:nvPr userDrawn="1"/>
          </p:nvSpPr>
          <p:spPr bwMode="auto">
            <a:xfrm>
              <a:off x="4962" y="3289"/>
              <a:ext cx="7" cy="242"/>
            </a:xfrm>
            <a:custGeom>
              <a:avLst/>
              <a:gdLst>
                <a:gd name="T0" fmla="*/ 7 w 7"/>
                <a:gd name="T1" fmla="*/ 0 h 242"/>
                <a:gd name="T2" fmla="*/ 0 w 7"/>
                <a:gd name="T3" fmla="*/ 0 h 242"/>
                <a:gd name="T4" fmla="*/ 0 w 7"/>
                <a:gd name="T5" fmla="*/ 121 h 242"/>
                <a:gd name="T6" fmla="*/ 0 w 7"/>
                <a:gd name="T7" fmla="*/ 242 h 242"/>
                <a:gd name="T8" fmla="*/ 7 w 7"/>
                <a:gd name="T9" fmla="*/ 242 h 242"/>
                <a:gd name="T10" fmla="*/ 7 w 7"/>
                <a:gd name="T11" fmla="*/ 121 h 242"/>
                <a:gd name="T12" fmla="*/ 7 w 7"/>
                <a:gd name="T13" fmla="*/ 0 h 242"/>
                <a:gd name="T14" fmla="*/ 7 w 7"/>
                <a:gd name="T15" fmla="*/ 0 h 242"/>
                <a:gd name="T16" fmla="*/ 7 w 7"/>
                <a:gd name="T17" fmla="*/ 0 h 2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242">
                  <a:moveTo>
                    <a:pt x="7" y="0"/>
                  </a:moveTo>
                  <a:lnTo>
                    <a:pt x="0" y="0"/>
                  </a:lnTo>
                  <a:lnTo>
                    <a:pt x="0" y="121"/>
                  </a:lnTo>
                  <a:lnTo>
                    <a:pt x="0" y="242"/>
                  </a:lnTo>
                  <a:lnTo>
                    <a:pt x="7" y="242"/>
                  </a:lnTo>
                  <a:lnTo>
                    <a:pt x="7" y="121"/>
                  </a:lnTo>
                  <a:lnTo>
                    <a:pt x="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29"/>
            <p:cNvSpPr>
              <a:spLocks/>
            </p:cNvSpPr>
            <p:nvPr userDrawn="1"/>
          </p:nvSpPr>
          <p:spPr bwMode="auto">
            <a:xfrm>
              <a:off x="4962" y="3285"/>
              <a:ext cx="7" cy="9"/>
            </a:xfrm>
            <a:custGeom>
              <a:avLst/>
              <a:gdLst>
                <a:gd name="T0" fmla="*/ 3 w 7"/>
                <a:gd name="T1" fmla="*/ 0 h 9"/>
                <a:gd name="T2" fmla="*/ 0 w 7"/>
                <a:gd name="T3" fmla="*/ 0 h 9"/>
                <a:gd name="T4" fmla="*/ 0 w 7"/>
                <a:gd name="T5" fmla="*/ 4 h 9"/>
                <a:gd name="T6" fmla="*/ 7 w 7"/>
                <a:gd name="T7" fmla="*/ 4 h 9"/>
                <a:gd name="T8" fmla="*/ 3 w 7"/>
                <a:gd name="T9" fmla="*/ 9 h 9"/>
                <a:gd name="T10" fmla="*/ 3 w 7"/>
                <a:gd name="T11" fmla="*/ 0 h 9"/>
                <a:gd name="T12" fmla="*/ 3 w 7"/>
                <a:gd name="T13" fmla="*/ 0 h 9"/>
                <a:gd name="T14" fmla="*/ 3 w 7"/>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9">
                  <a:moveTo>
                    <a:pt x="3" y="0"/>
                  </a:moveTo>
                  <a:lnTo>
                    <a:pt x="0" y="0"/>
                  </a:lnTo>
                  <a:lnTo>
                    <a:pt x="0" y="4"/>
                  </a:lnTo>
                  <a:lnTo>
                    <a:pt x="7" y="4"/>
                  </a:lnTo>
                  <a:lnTo>
                    <a:pt x="3" y="9"/>
                  </a:lnTo>
                  <a:lnTo>
                    <a:pt x="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30"/>
            <p:cNvSpPr>
              <a:spLocks/>
            </p:cNvSpPr>
            <p:nvPr userDrawn="1"/>
          </p:nvSpPr>
          <p:spPr bwMode="auto">
            <a:xfrm>
              <a:off x="4965" y="3526"/>
              <a:ext cx="53" cy="9"/>
            </a:xfrm>
            <a:custGeom>
              <a:avLst/>
              <a:gdLst>
                <a:gd name="T0" fmla="*/ 0 w 53"/>
                <a:gd name="T1" fmla="*/ 0 h 9"/>
                <a:gd name="T2" fmla="*/ 0 w 53"/>
                <a:gd name="T3" fmla="*/ 7 h 9"/>
                <a:gd name="T4" fmla="*/ 53 w 53"/>
                <a:gd name="T5" fmla="*/ 9 h 9"/>
                <a:gd name="T6" fmla="*/ 53 w 53"/>
                <a:gd name="T7" fmla="*/ 0 h 9"/>
                <a:gd name="T8" fmla="*/ 0 w 53"/>
                <a:gd name="T9" fmla="*/ 0 h 9"/>
                <a:gd name="T10" fmla="*/ 0 w 53"/>
                <a:gd name="T11" fmla="*/ 0 h 9"/>
                <a:gd name="T12" fmla="*/ 0 w 53"/>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9">
                  <a:moveTo>
                    <a:pt x="0" y="0"/>
                  </a:moveTo>
                  <a:lnTo>
                    <a:pt x="0" y="7"/>
                  </a:lnTo>
                  <a:lnTo>
                    <a:pt x="53" y="9"/>
                  </a:lnTo>
                  <a:lnTo>
                    <a:pt x="5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31"/>
            <p:cNvSpPr>
              <a:spLocks/>
            </p:cNvSpPr>
            <p:nvPr userDrawn="1"/>
          </p:nvSpPr>
          <p:spPr bwMode="auto">
            <a:xfrm>
              <a:off x="4962" y="3526"/>
              <a:ext cx="7" cy="7"/>
            </a:xfrm>
            <a:custGeom>
              <a:avLst/>
              <a:gdLst>
                <a:gd name="T0" fmla="*/ 0 w 7"/>
                <a:gd name="T1" fmla="*/ 5 h 7"/>
                <a:gd name="T2" fmla="*/ 0 w 7"/>
                <a:gd name="T3" fmla="*/ 7 h 7"/>
                <a:gd name="T4" fmla="*/ 3 w 7"/>
                <a:gd name="T5" fmla="*/ 7 h 7"/>
                <a:gd name="T6" fmla="*/ 3 w 7"/>
                <a:gd name="T7" fmla="*/ 0 h 7"/>
                <a:gd name="T8" fmla="*/ 7 w 7"/>
                <a:gd name="T9" fmla="*/ 5 h 7"/>
                <a:gd name="T10" fmla="*/ 0 w 7"/>
                <a:gd name="T11" fmla="*/ 5 h 7"/>
                <a:gd name="T12" fmla="*/ 0 w 7"/>
                <a:gd name="T13" fmla="*/ 5 h 7"/>
                <a:gd name="T14" fmla="*/ 0 w 7"/>
                <a:gd name="T15" fmla="*/ 5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7">
                  <a:moveTo>
                    <a:pt x="0" y="5"/>
                  </a:moveTo>
                  <a:lnTo>
                    <a:pt x="0" y="7"/>
                  </a:lnTo>
                  <a:lnTo>
                    <a:pt x="3" y="7"/>
                  </a:lnTo>
                  <a:lnTo>
                    <a:pt x="3" y="0"/>
                  </a:lnTo>
                  <a:lnTo>
                    <a:pt x="7"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Freeform 32"/>
            <p:cNvSpPr>
              <a:spLocks/>
            </p:cNvSpPr>
            <p:nvPr userDrawn="1"/>
          </p:nvSpPr>
          <p:spPr bwMode="auto">
            <a:xfrm>
              <a:off x="5014" y="3531"/>
              <a:ext cx="8" cy="93"/>
            </a:xfrm>
            <a:custGeom>
              <a:avLst/>
              <a:gdLst>
                <a:gd name="T0" fmla="*/ 0 w 8"/>
                <a:gd name="T1" fmla="*/ 0 h 93"/>
                <a:gd name="T2" fmla="*/ 8 w 8"/>
                <a:gd name="T3" fmla="*/ 0 h 93"/>
                <a:gd name="T4" fmla="*/ 8 w 8"/>
                <a:gd name="T5" fmla="*/ 93 h 93"/>
                <a:gd name="T6" fmla="*/ 0 w 8"/>
                <a:gd name="T7" fmla="*/ 93 h 93"/>
                <a:gd name="T8" fmla="*/ 0 w 8"/>
                <a:gd name="T9" fmla="*/ 0 h 93"/>
                <a:gd name="T10" fmla="*/ 0 w 8"/>
                <a:gd name="T11" fmla="*/ 0 h 93"/>
                <a:gd name="T12" fmla="*/ 0 w 8"/>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3">
                  <a:moveTo>
                    <a:pt x="0" y="0"/>
                  </a:moveTo>
                  <a:lnTo>
                    <a:pt x="8" y="0"/>
                  </a:lnTo>
                  <a:lnTo>
                    <a:pt x="8" y="93"/>
                  </a:lnTo>
                  <a:lnTo>
                    <a:pt x="0" y="9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 name="Freeform 33"/>
            <p:cNvSpPr>
              <a:spLocks/>
            </p:cNvSpPr>
            <p:nvPr userDrawn="1"/>
          </p:nvSpPr>
          <p:spPr bwMode="auto">
            <a:xfrm>
              <a:off x="5014" y="3526"/>
              <a:ext cx="8" cy="9"/>
            </a:xfrm>
            <a:custGeom>
              <a:avLst/>
              <a:gdLst>
                <a:gd name="T0" fmla="*/ 4 w 8"/>
                <a:gd name="T1" fmla="*/ 0 h 9"/>
                <a:gd name="T2" fmla="*/ 8 w 8"/>
                <a:gd name="T3" fmla="*/ 0 h 9"/>
                <a:gd name="T4" fmla="*/ 8 w 8"/>
                <a:gd name="T5" fmla="*/ 5 h 9"/>
                <a:gd name="T6" fmla="*/ 0 w 8"/>
                <a:gd name="T7" fmla="*/ 5 h 9"/>
                <a:gd name="T8" fmla="*/ 4 w 8"/>
                <a:gd name="T9" fmla="*/ 9 h 9"/>
                <a:gd name="T10" fmla="*/ 4 w 8"/>
                <a:gd name="T11" fmla="*/ 0 h 9"/>
                <a:gd name="T12" fmla="*/ 4 w 8"/>
                <a:gd name="T13" fmla="*/ 0 h 9"/>
                <a:gd name="T14" fmla="*/ 4 w 8"/>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9">
                  <a:moveTo>
                    <a:pt x="4" y="0"/>
                  </a:moveTo>
                  <a:lnTo>
                    <a:pt x="8" y="0"/>
                  </a:lnTo>
                  <a:lnTo>
                    <a:pt x="8" y="5"/>
                  </a:lnTo>
                  <a:lnTo>
                    <a:pt x="0" y="5"/>
                  </a:lnTo>
                  <a:lnTo>
                    <a:pt x="4" y="9"/>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34"/>
            <p:cNvSpPr>
              <a:spLocks/>
            </p:cNvSpPr>
            <p:nvPr userDrawn="1"/>
          </p:nvSpPr>
          <p:spPr bwMode="auto">
            <a:xfrm>
              <a:off x="4887" y="3620"/>
              <a:ext cx="131" cy="8"/>
            </a:xfrm>
            <a:custGeom>
              <a:avLst/>
              <a:gdLst>
                <a:gd name="T0" fmla="*/ 0 w 131"/>
                <a:gd name="T1" fmla="*/ 0 h 8"/>
                <a:gd name="T2" fmla="*/ 131 w 131"/>
                <a:gd name="T3" fmla="*/ 0 h 8"/>
                <a:gd name="T4" fmla="*/ 131 w 131"/>
                <a:gd name="T5" fmla="*/ 8 h 8"/>
                <a:gd name="T6" fmla="*/ 0 w 131"/>
                <a:gd name="T7" fmla="*/ 8 h 8"/>
                <a:gd name="T8" fmla="*/ 0 w 131"/>
                <a:gd name="T9" fmla="*/ 0 h 8"/>
                <a:gd name="T10" fmla="*/ 0 w 131"/>
                <a:gd name="T11" fmla="*/ 0 h 8"/>
                <a:gd name="T12" fmla="*/ 0 w 131"/>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1" h="8">
                  <a:moveTo>
                    <a:pt x="0" y="0"/>
                  </a:moveTo>
                  <a:lnTo>
                    <a:pt x="131" y="0"/>
                  </a:lnTo>
                  <a:lnTo>
                    <a:pt x="131" y="8"/>
                  </a:lnTo>
                  <a:lnTo>
                    <a:pt x="0"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9" name="Freeform 35"/>
            <p:cNvSpPr>
              <a:spLocks/>
            </p:cNvSpPr>
            <p:nvPr userDrawn="1"/>
          </p:nvSpPr>
          <p:spPr bwMode="auto">
            <a:xfrm>
              <a:off x="5014" y="3620"/>
              <a:ext cx="8" cy="8"/>
            </a:xfrm>
            <a:custGeom>
              <a:avLst/>
              <a:gdLst>
                <a:gd name="T0" fmla="*/ 8 w 8"/>
                <a:gd name="T1" fmla="*/ 4 h 8"/>
                <a:gd name="T2" fmla="*/ 8 w 8"/>
                <a:gd name="T3" fmla="*/ 8 h 8"/>
                <a:gd name="T4" fmla="*/ 4 w 8"/>
                <a:gd name="T5" fmla="*/ 8 h 8"/>
                <a:gd name="T6" fmla="*/ 4 w 8"/>
                <a:gd name="T7" fmla="*/ 0 h 8"/>
                <a:gd name="T8" fmla="*/ 0 w 8"/>
                <a:gd name="T9" fmla="*/ 4 h 8"/>
                <a:gd name="T10" fmla="*/ 8 w 8"/>
                <a:gd name="T11" fmla="*/ 4 h 8"/>
                <a:gd name="T12" fmla="*/ 8 w 8"/>
                <a:gd name="T13" fmla="*/ 4 h 8"/>
                <a:gd name="T14" fmla="*/ 8 w 8"/>
                <a:gd name="T15" fmla="*/ 4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8">
                  <a:moveTo>
                    <a:pt x="8" y="4"/>
                  </a:moveTo>
                  <a:lnTo>
                    <a:pt x="8" y="8"/>
                  </a:lnTo>
                  <a:lnTo>
                    <a:pt x="4" y="8"/>
                  </a:lnTo>
                  <a:lnTo>
                    <a:pt x="4" y="0"/>
                  </a:lnTo>
                  <a:lnTo>
                    <a:pt x="0" y="4"/>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36"/>
            <p:cNvSpPr>
              <a:spLocks/>
            </p:cNvSpPr>
            <p:nvPr userDrawn="1"/>
          </p:nvSpPr>
          <p:spPr bwMode="auto">
            <a:xfrm>
              <a:off x="4726" y="3426"/>
              <a:ext cx="164" cy="201"/>
            </a:xfrm>
            <a:custGeom>
              <a:avLst/>
              <a:gdLst>
                <a:gd name="T0" fmla="*/ 159 w 164"/>
                <a:gd name="T1" fmla="*/ 201 h 201"/>
                <a:gd name="T2" fmla="*/ 164 w 164"/>
                <a:gd name="T3" fmla="*/ 195 h 201"/>
                <a:gd name="T4" fmla="*/ 5 w 164"/>
                <a:gd name="T5" fmla="*/ 0 h 201"/>
                <a:gd name="T6" fmla="*/ 0 w 164"/>
                <a:gd name="T7" fmla="*/ 5 h 201"/>
                <a:gd name="T8" fmla="*/ 159 w 164"/>
                <a:gd name="T9" fmla="*/ 201 h 201"/>
                <a:gd name="T10" fmla="*/ 159 w 164"/>
                <a:gd name="T11" fmla="*/ 201 h 201"/>
                <a:gd name="T12" fmla="*/ 159 w 164"/>
                <a:gd name="T13" fmla="*/ 201 h 2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4" h="201">
                  <a:moveTo>
                    <a:pt x="159" y="201"/>
                  </a:moveTo>
                  <a:lnTo>
                    <a:pt x="164" y="195"/>
                  </a:lnTo>
                  <a:lnTo>
                    <a:pt x="5" y="0"/>
                  </a:lnTo>
                  <a:lnTo>
                    <a:pt x="0" y="5"/>
                  </a:lnTo>
                  <a:lnTo>
                    <a:pt x="159" y="2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37"/>
            <p:cNvSpPr>
              <a:spLocks/>
            </p:cNvSpPr>
            <p:nvPr userDrawn="1"/>
          </p:nvSpPr>
          <p:spPr bwMode="auto">
            <a:xfrm>
              <a:off x="4885" y="3620"/>
              <a:ext cx="5" cy="8"/>
            </a:xfrm>
            <a:custGeom>
              <a:avLst/>
              <a:gdLst>
                <a:gd name="T0" fmla="*/ 2 w 5"/>
                <a:gd name="T1" fmla="*/ 8 h 8"/>
                <a:gd name="T2" fmla="*/ 0 w 5"/>
                <a:gd name="T3" fmla="*/ 8 h 8"/>
                <a:gd name="T4" fmla="*/ 0 w 5"/>
                <a:gd name="T5" fmla="*/ 7 h 8"/>
                <a:gd name="T6" fmla="*/ 5 w 5"/>
                <a:gd name="T7" fmla="*/ 1 h 8"/>
                <a:gd name="T8" fmla="*/ 2 w 5"/>
                <a:gd name="T9" fmla="*/ 0 h 8"/>
                <a:gd name="T10" fmla="*/ 2 w 5"/>
                <a:gd name="T11" fmla="*/ 8 h 8"/>
                <a:gd name="T12" fmla="*/ 2 w 5"/>
                <a:gd name="T13" fmla="*/ 8 h 8"/>
                <a:gd name="T14" fmla="*/ 2 w 5"/>
                <a:gd name="T15" fmla="*/ 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8">
                  <a:moveTo>
                    <a:pt x="2" y="8"/>
                  </a:moveTo>
                  <a:lnTo>
                    <a:pt x="0" y="8"/>
                  </a:lnTo>
                  <a:lnTo>
                    <a:pt x="0" y="7"/>
                  </a:lnTo>
                  <a:lnTo>
                    <a:pt x="5" y="1"/>
                  </a:lnTo>
                  <a:lnTo>
                    <a:pt x="2" y="0"/>
                  </a:lnTo>
                  <a:lnTo>
                    <a:pt x="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Freeform 38"/>
            <p:cNvSpPr>
              <a:spLocks/>
            </p:cNvSpPr>
            <p:nvPr userDrawn="1"/>
          </p:nvSpPr>
          <p:spPr bwMode="auto">
            <a:xfrm>
              <a:off x="4724" y="3429"/>
              <a:ext cx="9" cy="102"/>
            </a:xfrm>
            <a:custGeom>
              <a:avLst/>
              <a:gdLst>
                <a:gd name="T0" fmla="*/ 0 w 9"/>
                <a:gd name="T1" fmla="*/ 0 h 102"/>
                <a:gd name="T2" fmla="*/ 9 w 9"/>
                <a:gd name="T3" fmla="*/ 0 h 102"/>
                <a:gd name="T4" fmla="*/ 9 w 9"/>
                <a:gd name="T5" fmla="*/ 102 h 102"/>
                <a:gd name="T6" fmla="*/ 0 w 9"/>
                <a:gd name="T7" fmla="*/ 102 h 102"/>
                <a:gd name="T8" fmla="*/ 0 w 9"/>
                <a:gd name="T9" fmla="*/ 0 h 102"/>
                <a:gd name="T10" fmla="*/ 0 w 9"/>
                <a:gd name="T11" fmla="*/ 0 h 102"/>
                <a:gd name="T12" fmla="*/ 0 w 9"/>
                <a:gd name="T13" fmla="*/ 0 h 10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102">
                  <a:moveTo>
                    <a:pt x="0" y="0"/>
                  </a:moveTo>
                  <a:lnTo>
                    <a:pt x="9" y="0"/>
                  </a:lnTo>
                  <a:lnTo>
                    <a:pt x="9" y="102"/>
                  </a:lnTo>
                  <a:lnTo>
                    <a:pt x="0" y="10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9"/>
            <p:cNvSpPr>
              <a:spLocks/>
            </p:cNvSpPr>
            <p:nvPr userDrawn="1"/>
          </p:nvSpPr>
          <p:spPr bwMode="auto">
            <a:xfrm>
              <a:off x="4724" y="3418"/>
              <a:ext cx="9" cy="13"/>
            </a:xfrm>
            <a:custGeom>
              <a:avLst/>
              <a:gdLst>
                <a:gd name="T0" fmla="*/ 7 w 9"/>
                <a:gd name="T1" fmla="*/ 8 h 13"/>
                <a:gd name="T2" fmla="*/ 0 w 9"/>
                <a:gd name="T3" fmla="*/ 0 h 13"/>
                <a:gd name="T4" fmla="*/ 0 w 9"/>
                <a:gd name="T5" fmla="*/ 11 h 13"/>
                <a:gd name="T6" fmla="*/ 9 w 9"/>
                <a:gd name="T7" fmla="*/ 11 h 13"/>
                <a:gd name="T8" fmla="*/ 2 w 9"/>
                <a:gd name="T9" fmla="*/ 13 h 13"/>
                <a:gd name="T10" fmla="*/ 7 w 9"/>
                <a:gd name="T11" fmla="*/ 8 h 13"/>
                <a:gd name="T12" fmla="*/ 7 w 9"/>
                <a:gd name="T13" fmla="*/ 8 h 13"/>
                <a:gd name="T14" fmla="*/ 7 w 9"/>
                <a:gd name="T15" fmla="*/ 8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13">
                  <a:moveTo>
                    <a:pt x="7" y="8"/>
                  </a:moveTo>
                  <a:lnTo>
                    <a:pt x="0" y="0"/>
                  </a:lnTo>
                  <a:lnTo>
                    <a:pt x="0" y="11"/>
                  </a:lnTo>
                  <a:lnTo>
                    <a:pt x="9" y="11"/>
                  </a:lnTo>
                  <a:lnTo>
                    <a:pt x="2" y="13"/>
                  </a:lnTo>
                  <a:lnTo>
                    <a:pt x="7"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Freeform 40"/>
            <p:cNvSpPr>
              <a:spLocks/>
            </p:cNvSpPr>
            <p:nvPr userDrawn="1"/>
          </p:nvSpPr>
          <p:spPr bwMode="auto">
            <a:xfrm>
              <a:off x="4728" y="3526"/>
              <a:ext cx="45" cy="9"/>
            </a:xfrm>
            <a:custGeom>
              <a:avLst/>
              <a:gdLst>
                <a:gd name="T0" fmla="*/ 0 w 45"/>
                <a:gd name="T1" fmla="*/ 0 h 9"/>
                <a:gd name="T2" fmla="*/ 45 w 45"/>
                <a:gd name="T3" fmla="*/ 0 h 9"/>
                <a:gd name="T4" fmla="*/ 45 w 45"/>
                <a:gd name="T5" fmla="*/ 9 h 9"/>
                <a:gd name="T6" fmla="*/ 0 w 45"/>
                <a:gd name="T7" fmla="*/ 9 h 9"/>
                <a:gd name="T8" fmla="*/ 0 w 45"/>
                <a:gd name="T9" fmla="*/ 0 h 9"/>
                <a:gd name="T10" fmla="*/ 0 w 45"/>
                <a:gd name="T11" fmla="*/ 0 h 9"/>
                <a:gd name="T12" fmla="*/ 0 w 45"/>
                <a:gd name="T13" fmla="*/ 0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9">
                  <a:moveTo>
                    <a:pt x="0" y="0"/>
                  </a:moveTo>
                  <a:lnTo>
                    <a:pt x="45" y="0"/>
                  </a:lnTo>
                  <a:lnTo>
                    <a:pt x="45" y="9"/>
                  </a:lnTo>
                  <a:lnTo>
                    <a:pt x="0" y="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5" name="Freeform 41"/>
            <p:cNvSpPr>
              <a:spLocks/>
            </p:cNvSpPr>
            <p:nvPr userDrawn="1"/>
          </p:nvSpPr>
          <p:spPr bwMode="auto">
            <a:xfrm>
              <a:off x="4724" y="3526"/>
              <a:ext cx="9" cy="9"/>
            </a:xfrm>
            <a:custGeom>
              <a:avLst/>
              <a:gdLst>
                <a:gd name="T0" fmla="*/ 0 w 9"/>
                <a:gd name="T1" fmla="*/ 5 h 9"/>
                <a:gd name="T2" fmla="*/ 0 w 9"/>
                <a:gd name="T3" fmla="*/ 9 h 9"/>
                <a:gd name="T4" fmla="*/ 4 w 9"/>
                <a:gd name="T5" fmla="*/ 9 h 9"/>
                <a:gd name="T6" fmla="*/ 4 w 9"/>
                <a:gd name="T7" fmla="*/ 0 h 9"/>
                <a:gd name="T8" fmla="*/ 9 w 9"/>
                <a:gd name="T9" fmla="*/ 5 h 9"/>
                <a:gd name="T10" fmla="*/ 0 w 9"/>
                <a:gd name="T11" fmla="*/ 5 h 9"/>
                <a:gd name="T12" fmla="*/ 0 w 9"/>
                <a:gd name="T13" fmla="*/ 5 h 9"/>
                <a:gd name="T14" fmla="*/ 0 w 9"/>
                <a:gd name="T15" fmla="*/ 5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9">
                  <a:moveTo>
                    <a:pt x="0" y="5"/>
                  </a:moveTo>
                  <a:lnTo>
                    <a:pt x="0" y="9"/>
                  </a:lnTo>
                  <a:lnTo>
                    <a:pt x="4" y="9"/>
                  </a:lnTo>
                  <a:lnTo>
                    <a:pt x="4" y="0"/>
                  </a:lnTo>
                  <a:lnTo>
                    <a:pt x="9" y="5"/>
                  </a:lnTo>
                  <a:lnTo>
                    <a:pt x="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42"/>
            <p:cNvSpPr>
              <a:spLocks/>
            </p:cNvSpPr>
            <p:nvPr userDrawn="1"/>
          </p:nvSpPr>
          <p:spPr bwMode="auto">
            <a:xfrm>
              <a:off x="4769" y="3531"/>
              <a:ext cx="8" cy="93"/>
            </a:xfrm>
            <a:custGeom>
              <a:avLst/>
              <a:gdLst>
                <a:gd name="T0" fmla="*/ 0 w 8"/>
                <a:gd name="T1" fmla="*/ 0 h 93"/>
                <a:gd name="T2" fmla="*/ 8 w 8"/>
                <a:gd name="T3" fmla="*/ 0 h 93"/>
                <a:gd name="T4" fmla="*/ 8 w 8"/>
                <a:gd name="T5" fmla="*/ 93 h 93"/>
                <a:gd name="T6" fmla="*/ 0 w 8"/>
                <a:gd name="T7" fmla="*/ 93 h 93"/>
                <a:gd name="T8" fmla="*/ 0 w 8"/>
                <a:gd name="T9" fmla="*/ 0 h 93"/>
                <a:gd name="T10" fmla="*/ 0 w 8"/>
                <a:gd name="T11" fmla="*/ 0 h 93"/>
                <a:gd name="T12" fmla="*/ 0 w 8"/>
                <a:gd name="T13" fmla="*/ 0 h 9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3">
                  <a:moveTo>
                    <a:pt x="0" y="0"/>
                  </a:moveTo>
                  <a:lnTo>
                    <a:pt x="8" y="0"/>
                  </a:lnTo>
                  <a:lnTo>
                    <a:pt x="8" y="93"/>
                  </a:lnTo>
                  <a:lnTo>
                    <a:pt x="0" y="9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43"/>
            <p:cNvSpPr>
              <a:spLocks/>
            </p:cNvSpPr>
            <p:nvPr userDrawn="1"/>
          </p:nvSpPr>
          <p:spPr bwMode="auto">
            <a:xfrm>
              <a:off x="4769" y="3526"/>
              <a:ext cx="8" cy="9"/>
            </a:xfrm>
            <a:custGeom>
              <a:avLst/>
              <a:gdLst>
                <a:gd name="T0" fmla="*/ 4 w 8"/>
                <a:gd name="T1" fmla="*/ 0 h 9"/>
                <a:gd name="T2" fmla="*/ 8 w 8"/>
                <a:gd name="T3" fmla="*/ 0 h 9"/>
                <a:gd name="T4" fmla="*/ 8 w 8"/>
                <a:gd name="T5" fmla="*/ 5 h 9"/>
                <a:gd name="T6" fmla="*/ 0 w 8"/>
                <a:gd name="T7" fmla="*/ 5 h 9"/>
                <a:gd name="T8" fmla="*/ 4 w 8"/>
                <a:gd name="T9" fmla="*/ 9 h 9"/>
                <a:gd name="T10" fmla="*/ 4 w 8"/>
                <a:gd name="T11" fmla="*/ 0 h 9"/>
                <a:gd name="T12" fmla="*/ 4 w 8"/>
                <a:gd name="T13" fmla="*/ 0 h 9"/>
                <a:gd name="T14" fmla="*/ 4 w 8"/>
                <a:gd name="T15" fmla="*/ 0 h 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9">
                  <a:moveTo>
                    <a:pt x="4" y="0"/>
                  </a:moveTo>
                  <a:lnTo>
                    <a:pt x="8" y="0"/>
                  </a:lnTo>
                  <a:lnTo>
                    <a:pt x="8" y="5"/>
                  </a:lnTo>
                  <a:lnTo>
                    <a:pt x="0" y="5"/>
                  </a:lnTo>
                  <a:lnTo>
                    <a:pt x="4" y="9"/>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44"/>
            <p:cNvSpPr>
              <a:spLocks/>
            </p:cNvSpPr>
            <p:nvPr userDrawn="1"/>
          </p:nvSpPr>
          <p:spPr bwMode="auto">
            <a:xfrm>
              <a:off x="4579" y="3620"/>
              <a:ext cx="194" cy="8"/>
            </a:xfrm>
            <a:custGeom>
              <a:avLst/>
              <a:gdLst>
                <a:gd name="T0" fmla="*/ 0 w 194"/>
                <a:gd name="T1" fmla="*/ 0 h 8"/>
                <a:gd name="T2" fmla="*/ 194 w 194"/>
                <a:gd name="T3" fmla="*/ 0 h 8"/>
                <a:gd name="T4" fmla="*/ 194 w 194"/>
                <a:gd name="T5" fmla="*/ 8 h 8"/>
                <a:gd name="T6" fmla="*/ 0 w 194"/>
                <a:gd name="T7" fmla="*/ 8 h 8"/>
                <a:gd name="T8" fmla="*/ 0 w 194"/>
                <a:gd name="T9" fmla="*/ 0 h 8"/>
                <a:gd name="T10" fmla="*/ 0 w 194"/>
                <a:gd name="T11" fmla="*/ 0 h 8"/>
                <a:gd name="T12" fmla="*/ 0 w 194"/>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4" h="8">
                  <a:moveTo>
                    <a:pt x="0" y="0"/>
                  </a:moveTo>
                  <a:lnTo>
                    <a:pt x="194" y="0"/>
                  </a:lnTo>
                  <a:lnTo>
                    <a:pt x="194" y="8"/>
                  </a:lnTo>
                  <a:lnTo>
                    <a:pt x="0"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Freeform 45"/>
            <p:cNvSpPr>
              <a:spLocks/>
            </p:cNvSpPr>
            <p:nvPr userDrawn="1"/>
          </p:nvSpPr>
          <p:spPr bwMode="auto">
            <a:xfrm>
              <a:off x="4769" y="3620"/>
              <a:ext cx="8" cy="8"/>
            </a:xfrm>
            <a:custGeom>
              <a:avLst/>
              <a:gdLst>
                <a:gd name="T0" fmla="*/ 8 w 8"/>
                <a:gd name="T1" fmla="*/ 4 h 8"/>
                <a:gd name="T2" fmla="*/ 8 w 8"/>
                <a:gd name="T3" fmla="*/ 8 h 8"/>
                <a:gd name="T4" fmla="*/ 4 w 8"/>
                <a:gd name="T5" fmla="*/ 8 h 8"/>
                <a:gd name="T6" fmla="*/ 4 w 8"/>
                <a:gd name="T7" fmla="*/ 0 h 8"/>
                <a:gd name="T8" fmla="*/ 0 w 8"/>
                <a:gd name="T9" fmla="*/ 4 h 8"/>
                <a:gd name="T10" fmla="*/ 8 w 8"/>
                <a:gd name="T11" fmla="*/ 4 h 8"/>
                <a:gd name="T12" fmla="*/ 8 w 8"/>
                <a:gd name="T13" fmla="*/ 4 h 8"/>
                <a:gd name="T14" fmla="*/ 8 w 8"/>
                <a:gd name="T15" fmla="*/ 4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8">
                  <a:moveTo>
                    <a:pt x="8" y="4"/>
                  </a:moveTo>
                  <a:lnTo>
                    <a:pt x="8" y="8"/>
                  </a:lnTo>
                  <a:lnTo>
                    <a:pt x="4" y="8"/>
                  </a:lnTo>
                  <a:lnTo>
                    <a:pt x="4" y="0"/>
                  </a:lnTo>
                  <a:lnTo>
                    <a:pt x="0" y="4"/>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 name="Freeform 46"/>
            <p:cNvSpPr>
              <a:spLocks/>
            </p:cNvSpPr>
            <p:nvPr userDrawn="1"/>
          </p:nvSpPr>
          <p:spPr bwMode="auto">
            <a:xfrm>
              <a:off x="4575" y="3529"/>
              <a:ext cx="8" cy="95"/>
            </a:xfrm>
            <a:custGeom>
              <a:avLst/>
              <a:gdLst>
                <a:gd name="T0" fmla="*/ 0 w 8"/>
                <a:gd name="T1" fmla="*/ 95 h 95"/>
                <a:gd name="T2" fmla="*/ 8 w 8"/>
                <a:gd name="T3" fmla="*/ 95 h 95"/>
                <a:gd name="T4" fmla="*/ 8 w 8"/>
                <a:gd name="T5" fmla="*/ 0 h 95"/>
                <a:gd name="T6" fmla="*/ 0 w 8"/>
                <a:gd name="T7" fmla="*/ 0 h 95"/>
                <a:gd name="T8" fmla="*/ 0 w 8"/>
                <a:gd name="T9" fmla="*/ 95 h 95"/>
                <a:gd name="T10" fmla="*/ 0 w 8"/>
                <a:gd name="T11" fmla="*/ 95 h 95"/>
                <a:gd name="T12" fmla="*/ 0 w 8"/>
                <a:gd name="T13" fmla="*/ 95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95">
                  <a:moveTo>
                    <a:pt x="0" y="95"/>
                  </a:moveTo>
                  <a:lnTo>
                    <a:pt x="8" y="95"/>
                  </a:lnTo>
                  <a:lnTo>
                    <a:pt x="8" y="0"/>
                  </a:lnTo>
                  <a:lnTo>
                    <a:pt x="0" y="0"/>
                  </a:lnTo>
                  <a:lnTo>
                    <a:pt x="0" y="9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 name="Freeform 47"/>
            <p:cNvSpPr>
              <a:spLocks/>
            </p:cNvSpPr>
            <p:nvPr userDrawn="1"/>
          </p:nvSpPr>
          <p:spPr bwMode="auto">
            <a:xfrm>
              <a:off x="4575" y="3620"/>
              <a:ext cx="8" cy="8"/>
            </a:xfrm>
            <a:custGeom>
              <a:avLst/>
              <a:gdLst>
                <a:gd name="T0" fmla="*/ 4 w 8"/>
                <a:gd name="T1" fmla="*/ 8 h 8"/>
                <a:gd name="T2" fmla="*/ 0 w 8"/>
                <a:gd name="T3" fmla="*/ 8 h 8"/>
                <a:gd name="T4" fmla="*/ 0 w 8"/>
                <a:gd name="T5" fmla="*/ 4 h 8"/>
                <a:gd name="T6" fmla="*/ 8 w 8"/>
                <a:gd name="T7" fmla="*/ 4 h 8"/>
                <a:gd name="T8" fmla="*/ 4 w 8"/>
                <a:gd name="T9" fmla="*/ 0 h 8"/>
                <a:gd name="T10" fmla="*/ 4 w 8"/>
                <a:gd name="T11" fmla="*/ 8 h 8"/>
                <a:gd name="T12" fmla="*/ 4 w 8"/>
                <a:gd name="T13" fmla="*/ 8 h 8"/>
                <a:gd name="T14" fmla="*/ 4 w 8"/>
                <a:gd name="T15" fmla="*/ 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8">
                  <a:moveTo>
                    <a:pt x="4" y="8"/>
                  </a:moveTo>
                  <a:lnTo>
                    <a:pt x="0" y="8"/>
                  </a:lnTo>
                  <a:lnTo>
                    <a:pt x="0" y="4"/>
                  </a:lnTo>
                  <a:lnTo>
                    <a:pt x="8" y="4"/>
                  </a:lnTo>
                  <a:lnTo>
                    <a:pt x="4" y="0"/>
                  </a:lnTo>
                  <a:lnTo>
                    <a:pt x="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 name="Freeform 48"/>
            <p:cNvSpPr>
              <a:spLocks/>
            </p:cNvSpPr>
            <p:nvPr userDrawn="1"/>
          </p:nvSpPr>
          <p:spPr bwMode="auto">
            <a:xfrm>
              <a:off x="4579" y="3525"/>
              <a:ext cx="48" cy="8"/>
            </a:xfrm>
            <a:custGeom>
              <a:avLst/>
              <a:gdLst>
                <a:gd name="T0" fmla="*/ 0 w 48"/>
                <a:gd name="T1" fmla="*/ 0 h 8"/>
                <a:gd name="T2" fmla="*/ 48 w 48"/>
                <a:gd name="T3" fmla="*/ 0 h 8"/>
                <a:gd name="T4" fmla="*/ 48 w 48"/>
                <a:gd name="T5" fmla="*/ 8 h 8"/>
                <a:gd name="T6" fmla="*/ 0 w 48"/>
                <a:gd name="T7" fmla="*/ 8 h 8"/>
                <a:gd name="T8" fmla="*/ 0 w 48"/>
                <a:gd name="T9" fmla="*/ 0 h 8"/>
                <a:gd name="T10" fmla="*/ 0 w 48"/>
                <a:gd name="T11" fmla="*/ 0 h 8"/>
                <a:gd name="T12" fmla="*/ 0 w 48"/>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8" h="8">
                  <a:moveTo>
                    <a:pt x="0" y="0"/>
                  </a:moveTo>
                  <a:lnTo>
                    <a:pt x="48" y="0"/>
                  </a:lnTo>
                  <a:lnTo>
                    <a:pt x="48" y="8"/>
                  </a:lnTo>
                  <a:lnTo>
                    <a:pt x="0"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 name="Freeform 49"/>
            <p:cNvSpPr>
              <a:spLocks/>
            </p:cNvSpPr>
            <p:nvPr userDrawn="1"/>
          </p:nvSpPr>
          <p:spPr bwMode="auto">
            <a:xfrm>
              <a:off x="4575" y="3525"/>
              <a:ext cx="8" cy="8"/>
            </a:xfrm>
            <a:custGeom>
              <a:avLst/>
              <a:gdLst>
                <a:gd name="T0" fmla="*/ 0 w 8"/>
                <a:gd name="T1" fmla="*/ 4 h 8"/>
                <a:gd name="T2" fmla="*/ 0 w 8"/>
                <a:gd name="T3" fmla="*/ 0 h 8"/>
                <a:gd name="T4" fmla="*/ 4 w 8"/>
                <a:gd name="T5" fmla="*/ 0 h 8"/>
                <a:gd name="T6" fmla="*/ 4 w 8"/>
                <a:gd name="T7" fmla="*/ 8 h 8"/>
                <a:gd name="T8" fmla="*/ 8 w 8"/>
                <a:gd name="T9" fmla="*/ 4 h 8"/>
                <a:gd name="T10" fmla="*/ 0 w 8"/>
                <a:gd name="T11" fmla="*/ 4 h 8"/>
                <a:gd name="T12" fmla="*/ 0 w 8"/>
                <a:gd name="T13" fmla="*/ 4 h 8"/>
                <a:gd name="T14" fmla="*/ 0 w 8"/>
                <a:gd name="T15" fmla="*/ 4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8">
                  <a:moveTo>
                    <a:pt x="0" y="4"/>
                  </a:moveTo>
                  <a:lnTo>
                    <a:pt x="0" y="0"/>
                  </a:lnTo>
                  <a:lnTo>
                    <a:pt x="4" y="0"/>
                  </a:lnTo>
                  <a:lnTo>
                    <a:pt x="4" y="8"/>
                  </a:lnTo>
                  <a:lnTo>
                    <a:pt x="8" y="4"/>
                  </a:lnTo>
                  <a:lnTo>
                    <a:pt x="0"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50"/>
            <p:cNvSpPr>
              <a:spLocks/>
            </p:cNvSpPr>
            <p:nvPr userDrawn="1"/>
          </p:nvSpPr>
          <p:spPr bwMode="auto">
            <a:xfrm>
              <a:off x="4623" y="3288"/>
              <a:ext cx="8" cy="241"/>
            </a:xfrm>
            <a:custGeom>
              <a:avLst/>
              <a:gdLst>
                <a:gd name="T0" fmla="*/ 0 w 8"/>
                <a:gd name="T1" fmla="*/ 0 h 241"/>
                <a:gd name="T2" fmla="*/ 8 w 8"/>
                <a:gd name="T3" fmla="*/ 0 h 241"/>
                <a:gd name="T4" fmla="*/ 8 w 8"/>
                <a:gd name="T5" fmla="*/ 241 h 241"/>
                <a:gd name="T6" fmla="*/ 0 w 8"/>
                <a:gd name="T7" fmla="*/ 241 h 241"/>
                <a:gd name="T8" fmla="*/ 0 w 8"/>
                <a:gd name="T9" fmla="*/ 0 h 241"/>
                <a:gd name="T10" fmla="*/ 0 w 8"/>
                <a:gd name="T11" fmla="*/ 0 h 241"/>
                <a:gd name="T12" fmla="*/ 0 w 8"/>
                <a:gd name="T13" fmla="*/ 0 h 24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241">
                  <a:moveTo>
                    <a:pt x="0" y="0"/>
                  </a:moveTo>
                  <a:lnTo>
                    <a:pt x="8" y="0"/>
                  </a:lnTo>
                  <a:lnTo>
                    <a:pt x="8" y="241"/>
                  </a:lnTo>
                  <a:lnTo>
                    <a:pt x="0" y="24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 name="Freeform 51"/>
            <p:cNvSpPr>
              <a:spLocks/>
            </p:cNvSpPr>
            <p:nvPr userDrawn="1"/>
          </p:nvSpPr>
          <p:spPr bwMode="auto">
            <a:xfrm>
              <a:off x="4623" y="3525"/>
              <a:ext cx="8" cy="8"/>
            </a:xfrm>
            <a:custGeom>
              <a:avLst/>
              <a:gdLst>
                <a:gd name="T0" fmla="*/ 4 w 8"/>
                <a:gd name="T1" fmla="*/ 8 h 8"/>
                <a:gd name="T2" fmla="*/ 8 w 8"/>
                <a:gd name="T3" fmla="*/ 8 h 8"/>
                <a:gd name="T4" fmla="*/ 8 w 8"/>
                <a:gd name="T5" fmla="*/ 4 h 8"/>
                <a:gd name="T6" fmla="*/ 0 w 8"/>
                <a:gd name="T7" fmla="*/ 4 h 8"/>
                <a:gd name="T8" fmla="*/ 4 w 8"/>
                <a:gd name="T9" fmla="*/ 0 h 8"/>
                <a:gd name="T10" fmla="*/ 4 w 8"/>
                <a:gd name="T11" fmla="*/ 8 h 8"/>
                <a:gd name="T12" fmla="*/ 4 w 8"/>
                <a:gd name="T13" fmla="*/ 8 h 8"/>
                <a:gd name="T14" fmla="*/ 4 w 8"/>
                <a:gd name="T15" fmla="*/ 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8">
                  <a:moveTo>
                    <a:pt x="4" y="8"/>
                  </a:moveTo>
                  <a:lnTo>
                    <a:pt x="8" y="8"/>
                  </a:lnTo>
                  <a:lnTo>
                    <a:pt x="8" y="4"/>
                  </a:lnTo>
                  <a:lnTo>
                    <a:pt x="0" y="4"/>
                  </a:lnTo>
                  <a:lnTo>
                    <a:pt x="4" y="0"/>
                  </a:lnTo>
                  <a:lnTo>
                    <a:pt x="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6" name="Freeform 52"/>
            <p:cNvSpPr>
              <a:spLocks/>
            </p:cNvSpPr>
            <p:nvPr userDrawn="1"/>
          </p:nvSpPr>
          <p:spPr bwMode="auto">
            <a:xfrm>
              <a:off x="4580" y="3284"/>
              <a:ext cx="47" cy="8"/>
            </a:xfrm>
            <a:custGeom>
              <a:avLst/>
              <a:gdLst>
                <a:gd name="T0" fmla="*/ 0 w 47"/>
                <a:gd name="T1" fmla="*/ 0 h 8"/>
                <a:gd name="T2" fmla="*/ 47 w 47"/>
                <a:gd name="T3" fmla="*/ 0 h 8"/>
                <a:gd name="T4" fmla="*/ 47 w 47"/>
                <a:gd name="T5" fmla="*/ 8 h 8"/>
                <a:gd name="T6" fmla="*/ 0 w 47"/>
                <a:gd name="T7" fmla="*/ 8 h 8"/>
                <a:gd name="T8" fmla="*/ 0 w 47"/>
                <a:gd name="T9" fmla="*/ 0 h 8"/>
                <a:gd name="T10" fmla="*/ 0 w 47"/>
                <a:gd name="T11" fmla="*/ 0 h 8"/>
                <a:gd name="T12" fmla="*/ 0 w 47"/>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7" h="8">
                  <a:moveTo>
                    <a:pt x="0" y="0"/>
                  </a:moveTo>
                  <a:lnTo>
                    <a:pt x="47" y="0"/>
                  </a:lnTo>
                  <a:lnTo>
                    <a:pt x="47" y="8"/>
                  </a:lnTo>
                  <a:lnTo>
                    <a:pt x="0"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7" name="Freeform 53"/>
            <p:cNvSpPr>
              <a:spLocks/>
            </p:cNvSpPr>
            <p:nvPr userDrawn="1"/>
          </p:nvSpPr>
          <p:spPr bwMode="auto">
            <a:xfrm>
              <a:off x="4623" y="3284"/>
              <a:ext cx="8" cy="8"/>
            </a:xfrm>
            <a:custGeom>
              <a:avLst/>
              <a:gdLst>
                <a:gd name="T0" fmla="*/ 8 w 8"/>
                <a:gd name="T1" fmla="*/ 4 h 8"/>
                <a:gd name="T2" fmla="*/ 8 w 8"/>
                <a:gd name="T3" fmla="*/ 0 h 8"/>
                <a:gd name="T4" fmla="*/ 4 w 8"/>
                <a:gd name="T5" fmla="*/ 0 h 8"/>
                <a:gd name="T6" fmla="*/ 4 w 8"/>
                <a:gd name="T7" fmla="*/ 8 h 8"/>
                <a:gd name="T8" fmla="*/ 0 w 8"/>
                <a:gd name="T9" fmla="*/ 4 h 8"/>
                <a:gd name="T10" fmla="*/ 8 w 8"/>
                <a:gd name="T11" fmla="*/ 4 h 8"/>
                <a:gd name="T12" fmla="*/ 8 w 8"/>
                <a:gd name="T13" fmla="*/ 4 h 8"/>
                <a:gd name="T14" fmla="*/ 8 w 8"/>
                <a:gd name="T15" fmla="*/ 4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8">
                  <a:moveTo>
                    <a:pt x="8" y="4"/>
                  </a:moveTo>
                  <a:lnTo>
                    <a:pt x="8" y="0"/>
                  </a:lnTo>
                  <a:lnTo>
                    <a:pt x="4" y="0"/>
                  </a:lnTo>
                  <a:lnTo>
                    <a:pt x="4" y="8"/>
                  </a:lnTo>
                  <a:lnTo>
                    <a:pt x="0" y="4"/>
                  </a:lnTo>
                  <a:lnTo>
                    <a:pt x="8"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8" name="Freeform 54"/>
            <p:cNvSpPr>
              <a:spLocks/>
            </p:cNvSpPr>
            <p:nvPr userDrawn="1"/>
          </p:nvSpPr>
          <p:spPr bwMode="auto">
            <a:xfrm>
              <a:off x="4576" y="3193"/>
              <a:ext cx="9" cy="95"/>
            </a:xfrm>
            <a:custGeom>
              <a:avLst/>
              <a:gdLst>
                <a:gd name="T0" fmla="*/ 0 w 9"/>
                <a:gd name="T1" fmla="*/ 0 h 95"/>
                <a:gd name="T2" fmla="*/ 9 w 9"/>
                <a:gd name="T3" fmla="*/ 0 h 95"/>
                <a:gd name="T4" fmla="*/ 9 w 9"/>
                <a:gd name="T5" fmla="*/ 95 h 95"/>
                <a:gd name="T6" fmla="*/ 0 w 9"/>
                <a:gd name="T7" fmla="*/ 95 h 95"/>
                <a:gd name="T8" fmla="*/ 0 w 9"/>
                <a:gd name="T9" fmla="*/ 0 h 95"/>
                <a:gd name="T10" fmla="*/ 0 w 9"/>
                <a:gd name="T11" fmla="*/ 0 h 95"/>
                <a:gd name="T12" fmla="*/ 0 w 9"/>
                <a:gd name="T13" fmla="*/ 0 h 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 h="95">
                  <a:moveTo>
                    <a:pt x="0" y="0"/>
                  </a:moveTo>
                  <a:lnTo>
                    <a:pt x="9" y="0"/>
                  </a:lnTo>
                  <a:lnTo>
                    <a:pt x="9" y="95"/>
                  </a:lnTo>
                  <a:lnTo>
                    <a:pt x="0" y="95"/>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9" name="Freeform 55"/>
            <p:cNvSpPr>
              <a:spLocks/>
            </p:cNvSpPr>
            <p:nvPr userDrawn="1"/>
          </p:nvSpPr>
          <p:spPr bwMode="auto">
            <a:xfrm>
              <a:off x="4576" y="3284"/>
              <a:ext cx="9" cy="8"/>
            </a:xfrm>
            <a:custGeom>
              <a:avLst/>
              <a:gdLst>
                <a:gd name="T0" fmla="*/ 4 w 9"/>
                <a:gd name="T1" fmla="*/ 8 h 8"/>
                <a:gd name="T2" fmla="*/ 0 w 9"/>
                <a:gd name="T3" fmla="*/ 8 h 8"/>
                <a:gd name="T4" fmla="*/ 0 w 9"/>
                <a:gd name="T5" fmla="*/ 4 h 8"/>
                <a:gd name="T6" fmla="*/ 9 w 9"/>
                <a:gd name="T7" fmla="*/ 4 h 8"/>
                <a:gd name="T8" fmla="*/ 4 w 9"/>
                <a:gd name="T9" fmla="*/ 0 h 8"/>
                <a:gd name="T10" fmla="*/ 4 w 9"/>
                <a:gd name="T11" fmla="*/ 8 h 8"/>
                <a:gd name="T12" fmla="*/ 4 w 9"/>
                <a:gd name="T13" fmla="*/ 8 h 8"/>
                <a:gd name="T14" fmla="*/ 4 w 9"/>
                <a:gd name="T15" fmla="*/ 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4" y="8"/>
                  </a:moveTo>
                  <a:lnTo>
                    <a:pt x="0" y="8"/>
                  </a:lnTo>
                  <a:lnTo>
                    <a:pt x="0" y="4"/>
                  </a:lnTo>
                  <a:lnTo>
                    <a:pt x="9" y="4"/>
                  </a:lnTo>
                  <a:lnTo>
                    <a:pt x="4" y="0"/>
                  </a:lnTo>
                  <a:lnTo>
                    <a:pt x="4"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 name="Freeform 56"/>
            <p:cNvSpPr>
              <a:spLocks/>
            </p:cNvSpPr>
            <p:nvPr userDrawn="1"/>
          </p:nvSpPr>
          <p:spPr bwMode="auto">
            <a:xfrm>
              <a:off x="4576" y="3191"/>
              <a:ext cx="9" cy="8"/>
            </a:xfrm>
            <a:custGeom>
              <a:avLst/>
              <a:gdLst>
                <a:gd name="T0" fmla="*/ 0 w 9"/>
                <a:gd name="T1" fmla="*/ 2 h 8"/>
                <a:gd name="T2" fmla="*/ 0 w 9"/>
                <a:gd name="T3" fmla="*/ 0 h 8"/>
                <a:gd name="T4" fmla="*/ 4 w 9"/>
                <a:gd name="T5" fmla="*/ 0 h 8"/>
                <a:gd name="T6" fmla="*/ 4 w 9"/>
                <a:gd name="T7" fmla="*/ 8 h 8"/>
                <a:gd name="T8" fmla="*/ 9 w 9"/>
                <a:gd name="T9" fmla="*/ 2 h 8"/>
                <a:gd name="T10" fmla="*/ 0 w 9"/>
                <a:gd name="T11" fmla="*/ 2 h 8"/>
                <a:gd name="T12" fmla="*/ 0 w 9"/>
                <a:gd name="T13" fmla="*/ 2 h 8"/>
                <a:gd name="T14" fmla="*/ 0 w 9"/>
                <a:gd name="T15" fmla="*/ 2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8">
                  <a:moveTo>
                    <a:pt x="0" y="2"/>
                  </a:moveTo>
                  <a:lnTo>
                    <a:pt x="0" y="0"/>
                  </a:lnTo>
                  <a:lnTo>
                    <a:pt x="4" y="0"/>
                  </a:lnTo>
                  <a:lnTo>
                    <a:pt x="4" y="8"/>
                  </a:lnTo>
                  <a:lnTo>
                    <a:pt x="9" y="2"/>
                  </a:lnTo>
                  <a:lnTo>
                    <a:pt x="0"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 name="Oval 57"/>
            <p:cNvSpPr>
              <a:spLocks noChangeArrowheads="1"/>
            </p:cNvSpPr>
            <p:nvPr userDrawn="1"/>
          </p:nvSpPr>
          <p:spPr bwMode="auto">
            <a:xfrm>
              <a:off x="5040" y="3577"/>
              <a:ext cx="49" cy="50"/>
            </a:xfrm>
            <a:prstGeom prst="ellipse">
              <a:avLst/>
            </a:prstGeom>
            <a:noFill/>
            <a:ln w="1588">
              <a:solidFill>
                <a:srgbClr val="FFFF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2" name="Rectangle 58"/>
            <p:cNvSpPr>
              <a:spLocks noChangeArrowheads="1"/>
            </p:cNvSpPr>
            <p:nvPr userDrawn="1"/>
          </p:nvSpPr>
          <p:spPr bwMode="auto">
            <a:xfrm>
              <a:off x="5053" y="3578"/>
              <a:ext cx="35"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500">
                  <a:solidFill>
                    <a:srgbClr val="FFFFFF"/>
                  </a:solidFill>
                  <a:latin typeface="URWGroteskT"/>
                </a:rPr>
                <a:t>R</a:t>
              </a:r>
              <a:endParaRPr lang="en-US" sz="2000"/>
            </a:p>
          </p:txBody>
        </p:sp>
      </p:grpSp>
      <p:sp>
        <p:nvSpPr>
          <p:cNvPr id="53" name="Text Box 59"/>
          <p:cNvSpPr txBox="1">
            <a:spLocks noChangeArrowheads="1"/>
          </p:cNvSpPr>
          <p:nvPr/>
        </p:nvSpPr>
        <p:spPr bwMode="auto">
          <a:xfrm>
            <a:off x="165100" y="58738"/>
            <a:ext cx="2478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defRPr/>
            </a:pPr>
            <a:r>
              <a:rPr lang="en-US" sz="1600" smtClean="0">
                <a:solidFill>
                  <a:schemeClr val="bg1"/>
                </a:solidFill>
                <a:latin typeface="Minion"/>
              </a:rPr>
              <a:t>School of Natural Resources</a:t>
            </a:r>
          </a:p>
        </p:txBody>
      </p:sp>
      <p:graphicFrame>
        <p:nvGraphicFramePr>
          <p:cNvPr id="54" name="Object 60"/>
          <p:cNvGraphicFramePr>
            <a:graphicFrameLocks noChangeAspect="1"/>
          </p:cNvGraphicFramePr>
          <p:nvPr/>
        </p:nvGraphicFramePr>
        <p:xfrm>
          <a:off x="0" y="0"/>
          <a:ext cx="9144000" cy="6886575"/>
        </p:xfrm>
        <a:graphic>
          <a:graphicData uri="http://schemas.openxmlformats.org/presentationml/2006/ole">
            <mc:AlternateContent xmlns:mc="http://schemas.openxmlformats.org/markup-compatibility/2006">
              <mc:Choice xmlns:v="urn:schemas-microsoft-com:vml" Requires="v">
                <p:oleObj spid="_x0000_s259087" name="Drawing" r:id="rId3" imgW="13030560" imgH="9964080" progId="Canvas.Drawing.7">
                  <p:embed/>
                </p:oleObj>
              </mc:Choice>
              <mc:Fallback>
                <p:oleObj name="Drawing" r:id="rId3" imgW="13030560" imgH="9964080" progId="Canvas.Drawing.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86575"/>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5" name="Rectangle 54"/>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78814135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6DC3EF-617C-4503-9BC5-DAEF71F1014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049D09-3B3D-4E66-8DE8-E224468614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0A18AA-EA20-4B83-A8C9-31869ED2ECF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77939E3-899D-4EC3-99EC-CFA601ACD77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AF0387A-211D-482B-8F69-2C16295546B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C724BCE-321C-4DDC-8520-E74EE68654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8CBE72-CAF9-49A0-BC87-33E077189D0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0D2FAF-4253-478A-80A9-13321E3E60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43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43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E0842A-7E9F-433A-8294-4EA4A6B2C72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un1.cr.usgs.gov/glis/hyper/glossary/s_t#thermalir"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image" Target="../media/image18.png"/><Relationship Id="rId5" Type="http://schemas.openxmlformats.org/officeDocument/2006/relationships/oleObject" Target="../embeddings/oleObject4.bin"/><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20.png"/><Relationship Id="rId5" Type="http://schemas.openxmlformats.org/officeDocument/2006/relationships/oleObject" Target="../embeddings/oleObject6.bin"/><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hyperlink" Target="http://geospatial.amnh.org/remote_sensing/widgets/spectral_curve/spectral.swf" TargetMode="External"/><Relationship Id="rId5" Type="http://schemas.openxmlformats.org/officeDocument/2006/relationships/image" Target="../media/image21.png"/><Relationship Id="rId4" Type="http://schemas.openxmlformats.org/officeDocument/2006/relationships/oleObject" Target="../embeddings/oleObject7.bin"/></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27.png"/><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hyperlink" Target="http://sun1.cr.usgs.gov/glis/hyper/glossary/h_l#landsa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5.xml"/><Relationship Id="rId1" Type="http://schemas.openxmlformats.org/officeDocument/2006/relationships/vmlDrawing" Target="../drawings/vmlDrawing7.vml"/><Relationship Id="rId5" Type="http://schemas.openxmlformats.org/officeDocument/2006/relationships/image" Target="../media/image43.wmf"/><Relationship Id="rId4" Type="http://schemas.openxmlformats.org/officeDocument/2006/relationships/oleObject" Target="../embeddings/oleObject9.bin"/></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6.xml"/><Relationship Id="rId5" Type="http://schemas.openxmlformats.org/officeDocument/2006/relationships/image" Target="../media/image46.jpe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hyperlink" Target="http://www.isro.org/pslvc5/index.html" TargetMode="External"/><Relationship Id="rId4" Type="http://schemas.openxmlformats.org/officeDocument/2006/relationships/hyperlink" Target="http://landsat.usgs.gov/"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7.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croptechnology.unl.edu/printImage.cgi?ID=960842678" TargetMode="External"/><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7.xml"/><Relationship Id="rId4" Type="http://schemas.openxmlformats.org/officeDocument/2006/relationships/image" Target="../media/image68.jpeg"/></Relationships>
</file>

<file path=ppt/slides/_rels/slide4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32.xml"/><Relationship Id="rId1" Type="http://schemas.openxmlformats.org/officeDocument/2006/relationships/slideLayout" Target="../slideLayouts/slideLayout1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4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wmf"/><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9.wmf"/><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globes_three"/>
          <p:cNvPicPr>
            <a:picLocks noChangeAspect="1" noChangeArrowheads="1"/>
          </p:cNvPicPr>
          <p:nvPr/>
        </p:nvPicPr>
        <p:blipFill>
          <a:blip r:embed="rId3" cstate="print"/>
          <a:srcRect/>
          <a:stretch>
            <a:fillRect/>
          </a:stretch>
        </p:blipFill>
        <p:spPr bwMode="auto">
          <a:xfrm>
            <a:off x="1268413" y="1447800"/>
            <a:ext cx="6605587" cy="2808288"/>
          </a:xfrm>
          <a:prstGeom prst="rect">
            <a:avLst/>
          </a:prstGeom>
          <a:noFill/>
        </p:spPr>
      </p:pic>
      <p:sp>
        <p:nvSpPr>
          <p:cNvPr id="111620" name="Text Box 4"/>
          <p:cNvSpPr txBox="1">
            <a:spLocks noChangeArrowheads="1"/>
          </p:cNvSpPr>
          <p:nvPr/>
        </p:nvSpPr>
        <p:spPr bwMode="auto">
          <a:xfrm>
            <a:off x="609600" y="162461"/>
            <a:ext cx="8382000" cy="1323439"/>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4000" b="1" dirty="0" smtClean="0">
                <a:solidFill>
                  <a:schemeClr val="tx2"/>
                </a:solidFill>
                <a:latin typeface="Times New Roman" pitchFamily="18" charset="0"/>
              </a:rPr>
              <a:t>Applications of Remote Sensing in Water Resources</a:t>
            </a:r>
            <a:endParaRPr lang="en-US" sz="4000" b="1" dirty="0">
              <a:solidFill>
                <a:schemeClr val="tx2"/>
              </a:solidFill>
              <a:latin typeface="Times New Roman" pitchFamily="18" charset="0"/>
            </a:endParaRPr>
          </a:p>
        </p:txBody>
      </p:sp>
      <p:sp>
        <p:nvSpPr>
          <p:cNvPr id="111624" name="Rectangle 8"/>
          <p:cNvSpPr>
            <a:spLocks noGrp="1" noChangeArrowheads="1"/>
          </p:cNvSpPr>
          <p:nvPr>
            <p:ph type="subTitle" idx="1"/>
          </p:nvPr>
        </p:nvSpPr>
        <p:spPr>
          <a:xfrm>
            <a:off x="1447800" y="4724400"/>
            <a:ext cx="6400800" cy="1752600"/>
          </a:xfrm>
        </p:spPr>
        <p:txBody>
          <a:bodyPr/>
          <a:lstStyle/>
          <a:p>
            <a:r>
              <a:rPr lang="en-US" dirty="0" err="1"/>
              <a:t>Ayse</a:t>
            </a:r>
            <a:r>
              <a:rPr lang="en-US" dirty="0"/>
              <a:t> </a:t>
            </a:r>
            <a:r>
              <a:rPr lang="en-US" dirty="0" smtClean="0"/>
              <a:t>Irmak</a:t>
            </a:r>
          </a:p>
          <a:p>
            <a:r>
              <a:rPr lang="en-US" dirty="0" smtClean="0"/>
              <a:t>University of Nebraska-Lincoln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Thermal Radiation Principles</a:t>
            </a:r>
            <a:endParaRPr lang="en-US" dirty="0"/>
          </a:p>
        </p:txBody>
      </p:sp>
      <p:sp>
        <p:nvSpPr>
          <p:cNvPr id="3" name="Content Placeholder 2"/>
          <p:cNvSpPr>
            <a:spLocks noGrp="1"/>
          </p:cNvSpPr>
          <p:nvPr>
            <p:ph idx="1"/>
          </p:nvPr>
        </p:nvSpPr>
        <p:spPr/>
        <p:txBody>
          <a:bodyPr/>
          <a:lstStyle/>
          <a:p>
            <a:r>
              <a:rPr lang="en-US" dirty="0" smtClean="0">
                <a:hlinkClick r:id="rId3"/>
              </a:rPr>
              <a:t>Thermal infrared</a:t>
            </a:r>
            <a:r>
              <a:rPr lang="en-US" dirty="0" smtClean="0"/>
              <a:t> radiation refers to electromagnetic waves with a wavelength of between 3.5 and 20 micrometers</a:t>
            </a:r>
          </a:p>
          <a:p>
            <a:r>
              <a:rPr lang="en-US" dirty="0" smtClean="0"/>
              <a:t> Most remote sensing applications make use of the 8 to 13 micrometer range </a:t>
            </a:r>
          </a:p>
          <a:p>
            <a:r>
              <a:rPr lang="en-US" dirty="0">
                <a:solidFill>
                  <a:srgbClr val="FF0000"/>
                </a:solidFill>
              </a:rPr>
              <a:t>T</a:t>
            </a:r>
            <a:r>
              <a:rPr lang="en-US" dirty="0" smtClean="0">
                <a:solidFill>
                  <a:srgbClr val="FF0000"/>
                </a:solidFill>
              </a:rPr>
              <a:t>hermal infrared </a:t>
            </a:r>
            <a:r>
              <a:rPr lang="en-US" dirty="0" smtClean="0"/>
              <a:t>is </a:t>
            </a:r>
            <a:r>
              <a:rPr lang="en-US" i="1" dirty="0" smtClean="0">
                <a:solidFill>
                  <a:srgbClr val="FF0000"/>
                </a:solidFill>
              </a:rPr>
              <a:t>emitted</a:t>
            </a:r>
            <a:r>
              <a:rPr lang="en-US" dirty="0" smtClean="0">
                <a:solidFill>
                  <a:srgbClr val="FF0000"/>
                </a:solidFill>
              </a:rPr>
              <a:t> energy</a:t>
            </a:r>
            <a:r>
              <a:rPr lang="en-US" dirty="0" smtClean="0"/>
              <a:t>, whereas the </a:t>
            </a:r>
            <a:r>
              <a:rPr lang="en-US" dirty="0" smtClean="0">
                <a:solidFill>
                  <a:srgbClr val="00B0F0"/>
                </a:solidFill>
              </a:rPr>
              <a:t>near infrared </a:t>
            </a:r>
            <a:r>
              <a:rPr lang="en-US" dirty="0" smtClean="0"/>
              <a:t>(photographic infrared) is </a:t>
            </a:r>
            <a:r>
              <a:rPr lang="en-US" i="1" dirty="0" smtClean="0">
                <a:solidFill>
                  <a:srgbClr val="00B0F0"/>
                </a:solidFill>
              </a:rPr>
              <a:t>reflected</a:t>
            </a:r>
            <a:r>
              <a:rPr lang="en-US" dirty="0" smtClean="0">
                <a:solidFill>
                  <a:srgbClr val="00B0F0"/>
                </a:solidFill>
              </a:rPr>
              <a:t> energy </a:t>
            </a:r>
          </a:p>
          <a:p>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0"/>
            <a:ext cx="7772400" cy="1143000"/>
          </a:xfrm>
        </p:spPr>
        <p:txBody>
          <a:bodyPr/>
          <a:lstStyle/>
          <a:p>
            <a:r>
              <a:rPr lang="en-US" sz="3600" b="1" i="1"/>
              <a:t>Spectral Response Curve </a:t>
            </a:r>
            <a:r>
              <a:rPr lang="en-US" sz="3200" b="1" i="1"/>
              <a:t>(</a:t>
            </a:r>
            <a:r>
              <a:rPr lang="en-US" sz="3200"/>
              <a:t>“signature”)</a:t>
            </a:r>
          </a:p>
        </p:txBody>
      </p:sp>
      <p:pic>
        <p:nvPicPr>
          <p:cNvPr id="61444" name="Picture 4" descr="spec_bands_3"/>
          <p:cNvPicPr>
            <a:picLocks noChangeAspect="1" noChangeArrowheads="1"/>
          </p:cNvPicPr>
          <p:nvPr/>
        </p:nvPicPr>
        <p:blipFill>
          <a:blip r:embed="rId3" cstate="print"/>
          <a:srcRect/>
          <a:stretch>
            <a:fillRect/>
          </a:stretch>
        </p:blipFill>
        <p:spPr bwMode="auto">
          <a:xfrm>
            <a:off x="723900" y="1143000"/>
            <a:ext cx="7696200" cy="5321300"/>
          </a:xfrm>
          <a:prstGeom prst="rect">
            <a:avLst/>
          </a:prstGeom>
          <a:noFill/>
        </p:spPr>
      </p:pic>
      <p:sp>
        <p:nvSpPr>
          <p:cNvPr id="61446" name="Text Box 6"/>
          <p:cNvSpPr txBox="1">
            <a:spLocks noChangeArrowheads="1"/>
          </p:cNvSpPr>
          <p:nvPr/>
        </p:nvSpPr>
        <p:spPr bwMode="auto">
          <a:xfrm>
            <a:off x="1812925" y="6437313"/>
            <a:ext cx="5797550" cy="366712"/>
          </a:xfrm>
          <a:prstGeom prst="rect">
            <a:avLst/>
          </a:prstGeom>
          <a:noFill/>
          <a:ln w="12700">
            <a:noFill/>
            <a:miter lim="800000"/>
            <a:headEnd type="none" w="sm" len="sm"/>
            <a:tailEnd type="none" w="sm" len="sm"/>
          </a:ln>
          <a:effectLst/>
        </p:spPr>
        <p:txBody>
          <a:bodyPr wrap="none">
            <a:spAutoFit/>
          </a:bodyPr>
          <a:lstStyle/>
          <a:p>
            <a:r>
              <a:rPr lang="en-US"/>
              <a:t>Natural objects appear to be the color they most reflect!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lum bright="30000" contrast="-4000"/>
          </a:blip>
          <a:srcRect/>
          <a:stretch>
            <a:fillRect/>
          </a:stretch>
        </p:blipFill>
        <p:spPr bwMode="auto">
          <a:xfrm>
            <a:off x="304800" y="990600"/>
            <a:ext cx="8534400" cy="5224463"/>
          </a:xfrm>
          <a:prstGeom prst="rect">
            <a:avLst/>
          </a:prstGeom>
          <a:solidFill>
            <a:srgbClr val="FDFFDD"/>
          </a:solidFill>
          <a:ln w="9525">
            <a:solidFill>
              <a:srgbClr val="000000"/>
            </a:solidFill>
            <a:miter lim="800000"/>
            <a:headEnd/>
            <a:tailEnd/>
          </a:ln>
          <a:effectLst/>
        </p:spPr>
      </p:pic>
      <p:sp>
        <p:nvSpPr>
          <p:cNvPr id="147459" name="Freeform 3"/>
          <p:cNvSpPr>
            <a:spLocks/>
          </p:cNvSpPr>
          <p:nvPr/>
        </p:nvSpPr>
        <p:spPr bwMode="auto">
          <a:xfrm>
            <a:off x="2133600" y="3429000"/>
            <a:ext cx="742950" cy="292100"/>
          </a:xfrm>
          <a:custGeom>
            <a:avLst/>
            <a:gdLst/>
            <a:ahLst/>
            <a:cxnLst>
              <a:cxn ang="0">
                <a:pos x="175" y="0"/>
              </a:cxn>
              <a:cxn ang="0">
                <a:pos x="0" y="184"/>
              </a:cxn>
              <a:cxn ang="0">
                <a:pos x="307" y="184"/>
              </a:cxn>
              <a:cxn ang="0">
                <a:pos x="468" y="0"/>
              </a:cxn>
              <a:cxn ang="0">
                <a:pos x="175" y="0"/>
              </a:cxn>
            </a:cxnLst>
            <a:rect l="0" t="0" r="r" b="b"/>
            <a:pathLst>
              <a:path w="468" h="184">
                <a:moveTo>
                  <a:pt x="175" y="0"/>
                </a:moveTo>
                <a:lnTo>
                  <a:pt x="0" y="184"/>
                </a:lnTo>
                <a:lnTo>
                  <a:pt x="307" y="184"/>
                </a:lnTo>
                <a:lnTo>
                  <a:pt x="468" y="0"/>
                </a:lnTo>
                <a:lnTo>
                  <a:pt x="175" y="0"/>
                </a:lnTo>
                <a:close/>
              </a:path>
            </a:pathLst>
          </a:custGeom>
          <a:noFill/>
          <a:ln w="41275">
            <a:solidFill>
              <a:srgbClr val="FF0000"/>
            </a:solidFill>
            <a:round/>
            <a:headEnd/>
            <a:tailEnd/>
          </a:ln>
          <a:effectLst/>
        </p:spPr>
        <p:txBody>
          <a:bodyPr/>
          <a:lstStyle/>
          <a:p>
            <a:endParaRPr lang="en-US"/>
          </a:p>
        </p:txBody>
      </p:sp>
      <p:sp>
        <p:nvSpPr>
          <p:cNvPr id="147460" name="Text Box 4"/>
          <p:cNvSpPr txBox="1">
            <a:spLocks noChangeArrowheads="1"/>
          </p:cNvSpPr>
          <p:nvPr/>
        </p:nvSpPr>
        <p:spPr bwMode="auto">
          <a:xfrm>
            <a:off x="685800" y="6248400"/>
            <a:ext cx="1592263" cy="366713"/>
          </a:xfrm>
          <a:prstGeom prst="rect">
            <a:avLst/>
          </a:prstGeom>
          <a:noFill/>
          <a:ln w="9525">
            <a:noFill/>
            <a:miter lim="800000"/>
            <a:headEnd/>
            <a:tailEnd/>
          </a:ln>
          <a:effectLst/>
        </p:spPr>
        <p:txBody>
          <a:bodyPr wrap="none">
            <a:spAutoFit/>
          </a:bodyPr>
          <a:lstStyle/>
          <a:p>
            <a:pPr eaLnBrk="0" hangingPunct="0"/>
            <a:r>
              <a:rPr lang="en-US">
                <a:latin typeface="Arial Rounded MT Bold" pitchFamily="34" charset="0"/>
              </a:rPr>
              <a:t>Jensen 2000</a:t>
            </a:r>
            <a:endParaRPr lang="tr-TR">
              <a:latin typeface="Arial Rounded MT Bold" pitchFamily="34" charset="0"/>
            </a:endParaRPr>
          </a:p>
        </p:txBody>
      </p:sp>
      <p:sp>
        <p:nvSpPr>
          <p:cNvPr id="147461" name="Rectangle 5"/>
          <p:cNvSpPr>
            <a:spLocks noGrp="1" noChangeArrowheads="1"/>
          </p:cNvSpPr>
          <p:nvPr>
            <p:ph type="title"/>
          </p:nvPr>
        </p:nvSpPr>
        <p:spPr>
          <a:xfrm>
            <a:off x="152400" y="228600"/>
            <a:ext cx="8991600" cy="642938"/>
          </a:xfrm>
        </p:spPr>
        <p:txBody>
          <a:bodyPr/>
          <a:lstStyle/>
          <a:p>
            <a:r>
              <a:rPr lang="en-US" sz="3200" b="1">
                <a:solidFill>
                  <a:schemeClr val="tx1"/>
                </a:solidFill>
                <a:effectLst>
                  <a:outerShdw blurRad="38100" dist="38100" dir="2700000" algn="tl">
                    <a:srgbClr val="C0C0C0"/>
                  </a:outerShdw>
                </a:effectLst>
              </a:rPr>
              <a:t>Remote Sensing Raster (Matrix) Data Format</a:t>
            </a:r>
            <a:endParaRPr lang="tr-TR" sz="3200" b="1">
              <a:solidFill>
                <a:schemeClr val="tx1"/>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228600"/>
            <a:ext cx="7772400" cy="1143000"/>
          </a:xfrm>
        </p:spPr>
        <p:txBody>
          <a:bodyPr/>
          <a:lstStyle/>
          <a:p>
            <a:r>
              <a:rPr lang="en-US" sz="3600" b="1" i="1"/>
              <a:t>Digital Image</a:t>
            </a:r>
          </a:p>
        </p:txBody>
      </p:sp>
      <p:graphicFrame>
        <p:nvGraphicFramePr>
          <p:cNvPr id="150581" name="Group 53"/>
          <p:cNvGraphicFramePr>
            <a:graphicFrameLocks noGrp="1"/>
          </p:cNvGraphicFramePr>
          <p:nvPr/>
        </p:nvGraphicFramePr>
        <p:xfrm>
          <a:off x="4800600" y="1905000"/>
          <a:ext cx="3619500" cy="3627120"/>
        </p:xfrm>
        <a:graphic>
          <a:graphicData uri="http://schemas.openxmlformats.org/drawingml/2006/table">
            <a:tbl>
              <a:tblPr/>
              <a:tblGrid>
                <a:gridCol w="723900"/>
                <a:gridCol w="723900"/>
                <a:gridCol w="723900"/>
                <a:gridCol w="723900"/>
                <a:gridCol w="723900"/>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6969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2B2B2"/>
                    </a:solidFill>
                  </a:tcPr>
                </a:tc>
              </a:tr>
            </a:tbl>
          </a:graphicData>
        </a:graphic>
      </p:graphicFrame>
      <p:sp>
        <p:nvSpPr>
          <p:cNvPr id="150631" name="Text Box 103"/>
          <p:cNvSpPr txBox="1">
            <a:spLocks noChangeArrowheads="1"/>
          </p:cNvSpPr>
          <p:nvPr/>
        </p:nvSpPr>
        <p:spPr bwMode="auto">
          <a:xfrm>
            <a:off x="2760663" y="5715000"/>
            <a:ext cx="3621087" cy="519113"/>
          </a:xfrm>
          <a:prstGeom prst="rect">
            <a:avLst/>
          </a:prstGeom>
          <a:noFill/>
          <a:ln w="12700">
            <a:noFill/>
            <a:miter lim="800000"/>
            <a:headEnd type="none" w="sm" len="sm"/>
            <a:tailEnd type="none" w="sm" len="sm"/>
          </a:ln>
          <a:effectLst/>
        </p:spPr>
        <p:txBody>
          <a:bodyPr wrap="none">
            <a:spAutoFit/>
          </a:bodyPr>
          <a:lstStyle/>
          <a:p>
            <a:pPr eaLnBrk="0" hangingPunct="0">
              <a:buClr>
                <a:schemeClr val="tx2"/>
              </a:buClr>
              <a:buFontTx/>
              <a:buChar char="•"/>
            </a:pPr>
            <a:r>
              <a:rPr lang="en-US" sz="2400">
                <a:latin typeface="Times New Roman" pitchFamily="18" charset="0"/>
              </a:rPr>
              <a:t> </a:t>
            </a:r>
            <a:r>
              <a:rPr lang="en-US" sz="2800">
                <a:latin typeface="Times New Roman" pitchFamily="18" charset="0"/>
              </a:rPr>
              <a:t>Pixel (picture element)</a:t>
            </a:r>
          </a:p>
        </p:txBody>
      </p:sp>
      <p:graphicFrame>
        <p:nvGraphicFramePr>
          <p:cNvPr id="150683" name="Group 155"/>
          <p:cNvGraphicFramePr>
            <a:graphicFrameLocks noGrp="1"/>
          </p:cNvGraphicFramePr>
          <p:nvPr>
            <p:ph type="tbl" idx="1"/>
          </p:nvPr>
        </p:nvGraphicFramePr>
        <p:xfrm>
          <a:off x="533400" y="1905000"/>
          <a:ext cx="3771900" cy="3581401"/>
        </p:xfrm>
        <a:graphic>
          <a:graphicData uri="http://schemas.openxmlformats.org/drawingml/2006/table">
            <a:tbl>
              <a:tblPr/>
              <a:tblGrid>
                <a:gridCol w="754063"/>
                <a:gridCol w="754062"/>
                <a:gridCol w="755650"/>
                <a:gridCol w="754063"/>
                <a:gridCol w="754062"/>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178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28600"/>
            <a:ext cx="9144000" cy="914400"/>
          </a:xfrm>
        </p:spPr>
        <p:txBody>
          <a:bodyPr/>
          <a:lstStyle/>
          <a:p>
            <a:r>
              <a:rPr lang="en-US" sz="4000" b="1" i="1"/>
              <a:t>Selection of Imagery</a:t>
            </a:r>
          </a:p>
        </p:txBody>
      </p:sp>
      <p:sp>
        <p:nvSpPr>
          <p:cNvPr id="23555" name="Rectangle 3"/>
          <p:cNvSpPr>
            <a:spLocks noGrp="1" noChangeArrowheads="1"/>
          </p:cNvSpPr>
          <p:nvPr>
            <p:ph type="body" sz="half" idx="1"/>
          </p:nvPr>
        </p:nvSpPr>
        <p:spPr>
          <a:xfrm>
            <a:off x="533400" y="1828800"/>
            <a:ext cx="4343400" cy="4572000"/>
          </a:xfrm>
        </p:spPr>
        <p:txBody>
          <a:bodyPr/>
          <a:lstStyle/>
          <a:p>
            <a:r>
              <a:rPr lang="en-US" sz="2800"/>
              <a:t>Resolution</a:t>
            </a:r>
          </a:p>
          <a:p>
            <a:pPr lvl="1"/>
            <a:r>
              <a:rPr lang="en-US" sz="2400"/>
              <a:t>spatial</a:t>
            </a:r>
          </a:p>
          <a:p>
            <a:pPr lvl="1"/>
            <a:r>
              <a:rPr lang="en-US" sz="2400"/>
              <a:t>spectral</a:t>
            </a:r>
          </a:p>
          <a:p>
            <a:pPr lvl="1"/>
            <a:r>
              <a:rPr lang="en-US" sz="2400"/>
              <a:t>radiometric</a:t>
            </a:r>
          </a:p>
          <a:p>
            <a:pPr lvl="1"/>
            <a:r>
              <a:rPr lang="en-US" sz="2400"/>
              <a:t>temporal </a:t>
            </a:r>
          </a:p>
          <a:p>
            <a:r>
              <a:rPr lang="en-US" sz="2800"/>
              <a:t>Image coverage</a:t>
            </a:r>
          </a:p>
          <a:p>
            <a:r>
              <a:rPr lang="en-US" sz="2800"/>
              <a:t>Image availability/format</a:t>
            </a:r>
          </a:p>
          <a:p>
            <a:r>
              <a:rPr lang="en-US" sz="2800"/>
              <a:t>Cost</a:t>
            </a:r>
          </a:p>
          <a:p>
            <a:endParaRPr lang="en-US" sz="2800"/>
          </a:p>
        </p:txBody>
      </p:sp>
      <p:graphicFrame>
        <p:nvGraphicFramePr>
          <p:cNvPr id="23558" name="Object 6"/>
          <p:cNvGraphicFramePr>
            <a:graphicFrameLocks noGrp="1" noChangeAspect="1"/>
          </p:cNvGraphicFramePr>
          <p:nvPr>
            <p:ph type="clipArt" sz="half" idx="2"/>
          </p:nvPr>
        </p:nvGraphicFramePr>
        <p:xfrm>
          <a:off x="3352800" y="1547813"/>
          <a:ext cx="4648200" cy="1881187"/>
        </p:xfrm>
        <a:graphic>
          <a:graphicData uri="http://schemas.openxmlformats.org/presentationml/2006/ole">
            <mc:AlternateContent xmlns:mc="http://schemas.openxmlformats.org/markup-compatibility/2006">
              <mc:Choice xmlns:v="urn:schemas-microsoft-com:vml" Requires="v">
                <p:oleObj spid="_x0000_s23634" name="Photo Editor Photo" r:id="rId3" imgW="11304762" imgH="4571429" progId="">
                  <p:embed/>
                </p:oleObj>
              </mc:Choice>
              <mc:Fallback>
                <p:oleObj name="Photo Editor Photo" r:id="rId3" imgW="11304762" imgH="4571429"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47813"/>
                        <a:ext cx="4648200" cy="188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65" name="Object 13"/>
          <p:cNvGraphicFramePr>
            <a:graphicFrameLocks noChangeAspect="1"/>
          </p:cNvGraphicFramePr>
          <p:nvPr/>
        </p:nvGraphicFramePr>
        <p:xfrm>
          <a:off x="4724400" y="3581400"/>
          <a:ext cx="2628900" cy="2633663"/>
        </p:xfrm>
        <a:graphic>
          <a:graphicData uri="http://schemas.openxmlformats.org/presentationml/2006/ole">
            <mc:AlternateContent xmlns:mc="http://schemas.openxmlformats.org/markup-compatibility/2006">
              <mc:Choice xmlns:v="urn:schemas-microsoft-com:vml" Requires="v">
                <p:oleObj spid="_x0000_s23635" name="Photo Editor Photo" r:id="rId5" imgW="5714286" imgH="5723810" progId="">
                  <p:embed/>
                </p:oleObj>
              </mc:Choice>
              <mc:Fallback>
                <p:oleObj name="Photo Editor Photo" r:id="rId5" imgW="5714286" imgH="5723810"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581400"/>
                        <a:ext cx="2628900"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1143000"/>
          </a:xfrm>
        </p:spPr>
        <p:txBody>
          <a:bodyPr/>
          <a:lstStyle/>
          <a:p>
            <a:r>
              <a:rPr lang="en-US" sz="3600" b="1" i="1"/>
              <a:t>Spatial Resolution</a:t>
            </a:r>
          </a:p>
        </p:txBody>
      </p:sp>
      <p:sp>
        <p:nvSpPr>
          <p:cNvPr id="28675" name="Rectangle 3"/>
          <p:cNvSpPr>
            <a:spLocks noGrp="1" noChangeArrowheads="1"/>
          </p:cNvSpPr>
          <p:nvPr>
            <p:ph type="body" sz="half" idx="1"/>
          </p:nvPr>
        </p:nvSpPr>
        <p:spPr>
          <a:xfrm>
            <a:off x="381000" y="5791200"/>
            <a:ext cx="4419600" cy="457200"/>
          </a:xfrm>
        </p:spPr>
        <p:txBody>
          <a:bodyPr/>
          <a:lstStyle/>
          <a:p>
            <a:pPr>
              <a:buFontTx/>
              <a:buNone/>
            </a:pPr>
            <a:r>
              <a:rPr lang="en-US" sz="2400"/>
              <a:t>Coarse (30 m, multispectral)</a:t>
            </a:r>
          </a:p>
        </p:txBody>
      </p:sp>
      <p:graphicFrame>
        <p:nvGraphicFramePr>
          <p:cNvPr id="28680" name="Object 8"/>
          <p:cNvGraphicFramePr>
            <a:graphicFrameLocks noGrp="1" noChangeAspect="1"/>
          </p:cNvGraphicFramePr>
          <p:nvPr>
            <p:ph type="clipArt" sz="half" idx="2"/>
          </p:nvPr>
        </p:nvGraphicFramePr>
        <p:xfrm>
          <a:off x="4572000" y="1828800"/>
          <a:ext cx="4038600" cy="3930650"/>
        </p:xfrm>
        <a:graphic>
          <a:graphicData uri="http://schemas.openxmlformats.org/presentationml/2006/ole">
            <mc:AlternateContent xmlns:mc="http://schemas.openxmlformats.org/markup-compatibility/2006">
              <mc:Choice xmlns:v="urn:schemas-microsoft-com:vml" Requires="v">
                <p:oleObj spid="_x0000_s28753" name="Photo Editor Photo" r:id="rId3" imgW="5361905" imgH="5219048" progId="">
                  <p:embed/>
                </p:oleObj>
              </mc:Choice>
              <mc:Fallback>
                <p:oleObj name="Photo Editor Photo" r:id="rId3" imgW="5361905" imgH="5219048" progId="">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4038600" cy="3930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1" name="Text Box 9"/>
          <p:cNvSpPr txBox="1">
            <a:spLocks noChangeArrowheads="1"/>
          </p:cNvSpPr>
          <p:nvPr/>
        </p:nvSpPr>
        <p:spPr bwMode="auto">
          <a:xfrm>
            <a:off x="4495800" y="5791200"/>
            <a:ext cx="43434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buClr>
                <a:schemeClr val="tx2"/>
              </a:buClr>
            </a:pPr>
            <a:r>
              <a:rPr lang="en-US" sz="2400">
                <a:latin typeface="Times New Roman" pitchFamily="18" charset="0"/>
              </a:rPr>
              <a:t>Fine (1 m, panchromatic, Ikonos)</a:t>
            </a:r>
          </a:p>
        </p:txBody>
      </p:sp>
      <p:sp>
        <p:nvSpPr>
          <p:cNvPr id="28682" name="Text Box 10"/>
          <p:cNvSpPr txBox="1">
            <a:spLocks noChangeArrowheads="1"/>
          </p:cNvSpPr>
          <p:nvPr/>
        </p:nvSpPr>
        <p:spPr bwMode="auto">
          <a:xfrm>
            <a:off x="1600200" y="1143000"/>
            <a:ext cx="6096000" cy="4572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2400" b="1">
                <a:latin typeface="Times New Roman" pitchFamily="18" charset="0"/>
              </a:rPr>
              <a:t>Image of Lincoln, NE</a:t>
            </a:r>
          </a:p>
        </p:txBody>
      </p:sp>
      <p:graphicFrame>
        <p:nvGraphicFramePr>
          <p:cNvPr id="28684" name="Object 12"/>
          <p:cNvGraphicFramePr>
            <a:graphicFrameLocks noChangeAspect="1"/>
          </p:cNvGraphicFramePr>
          <p:nvPr/>
        </p:nvGraphicFramePr>
        <p:xfrm>
          <a:off x="762000" y="1752600"/>
          <a:ext cx="3319463" cy="4014788"/>
        </p:xfrm>
        <a:graphic>
          <a:graphicData uri="http://schemas.openxmlformats.org/presentationml/2006/ole">
            <mc:AlternateContent xmlns:mc="http://schemas.openxmlformats.org/markup-compatibility/2006">
              <mc:Choice xmlns:v="urn:schemas-microsoft-com:vml" Requires="v">
                <p:oleObj spid="_x0000_s28754" name="Photo Editor Photo" r:id="rId5" imgW="4495238" imgH="5439534" progId="">
                  <p:embed/>
                </p:oleObj>
              </mc:Choice>
              <mc:Fallback>
                <p:oleObj name="Photo Editor Photo" r:id="rId5" imgW="4495238" imgH="5439534" progId="">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52600"/>
                        <a:ext cx="3319463" cy="40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r>
              <a:rPr lang="en-US" sz="3600" b="1" i="1"/>
              <a:t>Spectral Resolution</a:t>
            </a:r>
          </a:p>
        </p:txBody>
      </p:sp>
      <p:sp>
        <p:nvSpPr>
          <p:cNvPr id="25603" name="Rectangle 3"/>
          <p:cNvSpPr>
            <a:spLocks noGrp="1" noChangeArrowheads="1"/>
          </p:cNvSpPr>
          <p:nvPr>
            <p:ph type="body" sz="half" idx="1"/>
          </p:nvPr>
        </p:nvSpPr>
        <p:spPr>
          <a:xfrm>
            <a:off x="457200" y="1676400"/>
            <a:ext cx="3200400" cy="4114800"/>
          </a:xfrm>
        </p:spPr>
        <p:txBody>
          <a:bodyPr/>
          <a:lstStyle/>
          <a:p>
            <a:r>
              <a:rPr lang="en-US" sz="2800"/>
              <a:t>how many spectral bands?</a:t>
            </a:r>
          </a:p>
          <a:p>
            <a:r>
              <a:rPr lang="en-US" sz="2800" u="sng"/>
              <a:t>which</a:t>
            </a:r>
            <a:r>
              <a:rPr lang="en-US" sz="2800"/>
              <a:t> bands?</a:t>
            </a:r>
          </a:p>
          <a:p>
            <a:r>
              <a:rPr lang="en-US" sz="2800"/>
              <a:t>band widths - narrow band vs broad band</a:t>
            </a:r>
          </a:p>
          <a:p>
            <a:pPr>
              <a:buFontTx/>
              <a:buNone/>
            </a:pPr>
            <a:endParaRPr lang="en-US" sz="2800"/>
          </a:p>
        </p:txBody>
      </p:sp>
      <p:graphicFrame>
        <p:nvGraphicFramePr>
          <p:cNvPr id="25605" name="Object 5"/>
          <p:cNvGraphicFramePr>
            <a:graphicFrameLocks noGrp="1" noChangeAspect="1"/>
          </p:cNvGraphicFramePr>
          <p:nvPr>
            <p:ph type="clipArt" sz="half" idx="2"/>
          </p:nvPr>
        </p:nvGraphicFramePr>
        <p:xfrm>
          <a:off x="3810000" y="1524000"/>
          <a:ext cx="4800600" cy="3548063"/>
        </p:xfrm>
        <a:graphic>
          <a:graphicData uri="http://schemas.openxmlformats.org/presentationml/2006/ole">
            <mc:AlternateContent xmlns:mc="http://schemas.openxmlformats.org/markup-compatibility/2006">
              <mc:Choice xmlns:v="urn:schemas-microsoft-com:vml" Requires="v">
                <p:oleObj spid="_x0000_s25640" name="Photo Editor Photo" r:id="rId4" imgW="3982006" imgH="2943636" progId="">
                  <p:embed/>
                </p:oleObj>
              </mc:Choice>
              <mc:Fallback>
                <p:oleObj name="Photo Editor Photo" r:id="rId4" imgW="3982006" imgH="2943636"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0"/>
                        <a:ext cx="4800600" cy="354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8" name="Rectangle 8"/>
          <p:cNvSpPr>
            <a:spLocks noChangeArrowheads="1"/>
          </p:cNvSpPr>
          <p:nvPr/>
        </p:nvSpPr>
        <p:spPr bwMode="auto">
          <a:xfrm>
            <a:off x="968375" y="5788025"/>
            <a:ext cx="7416800" cy="366713"/>
          </a:xfrm>
          <a:prstGeom prst="rect">
            <a:avLst/>
          </a:prstGeom>
          <a:noFill/>
          <a:ln w="12700">
            <a:noFill/>
            <a:miter lim="800000"/>
            <a:headEnd type="none" w="sm" len="sm"/>
            <a:tailEnd type="none" w="sm" len="sm"/>
          </a:ln>
          <a:effectLst/>
        </p:spPr>
        <p:txBody>
          <a:bodyPr wrap="none">
            <a:spAutoFit/>
          </a:bodyPr>
          <a:lstStyle/>
          <a:p>
            <a:pPr algn="ctr" eaLnBrk="0" hangingPunct="0"/>
            <a:r>
              <a:rPr lang="en-US">
                <a:latin typeface="Times New Roman" pitchFamily="18" charset="0"/>
                <a:hlinkClick r:id="rId6"/>
              </a:rPr>
              <a:t>http://geospatial.amnh.org/remote_sensing/widgets/spectral_curve/spectral.swf</a:t>
            </a: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304800" y="1143000"/>
            <a:ext cx="5334000" cy="5176838"/>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4" cstate="print"/>
          <a:srcRect/>
          <a:stretch>
            <a:fillRect/>
          </a:stretch>
        </p:blipFill>
        <p:spPr bwMode="auto">
          <a:xfrm>
            <a:off x="5791200" y="914400"/>
            <a:ext cx="2857500" cy="2016125"/>
          </a:xfrm>
          <a:prstGeom prst="rect">
            <a:avLst/>
          </a:prstGeom>
          <a:noFill/>
          <a:ln w="9525">
            <a:noFill/>
            <a:miter lim="800000"/>
            <a:headEnd/>
            <a:tailEnd/>
          </a:ln>
          <a:effectLst/>
        </p:spPr>
      </p:pic>
      <p:sp>
        <p:nvSpPr>
          <p:cNvPr id="124932" name="Rectangle 4"/>
          <p:cNvSpPr>
            <a:spLocks noGrp="1" noChangeArrowheads="1"/>
          </p:cNvSpPr>
          <p:nvPr>
            <p:ph type="title"/>
          </p:nvPr>
        </p:nvSpPr>
        <p:spPr>
          <a:xfrm>
            <a:off x="0" y="228600"/>
            <a:ext cx="9144000" cy="685800"/>
          </a:xfrm>
        </p:spPr>
        <p:txBody>
          <a:bodyPr/>
          <a:lstStyle/>
          <a:p>
            <a:r>
              <a:rPr lang="en-US" sz="3600" b="1" i="1"/>
              <a:t>LIDAR (Light Detection and Ranging)</a:t>
            </a:r>
            <a:r>
              <a:rPr lang="en-US"/>
              <a:t> </a:t>
            </a:r>
          </a:p>
        </p:txBody>
      </p:sp>
      <p:pic>
        <p:nvPicPr>
          <p:cNvPr id="124933" name="Picture 5"/>
          <p:cNvPicPr>
            <a:picLocks noChangeAspect="1" noChangeArrowheads="1"/>
          </p:cNvPicPr>
          <p:nvPr/>
        </p:nvPicPr>
        <p:blipFill>
          <a:blip r:embed="rId5" cstate="print"/>
          <a:srcRect/>
          <a:stretch>
            <a:fillRect/>
          </a:stretch>
        </p:blipFill>
        <p:spPr bwMode="auto">
          <a:xfrm>
            <a:off x="6324600" y="3048000"/>
            <a:ext cx="1828800"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914400"/>
          </a:xfrm>
        </p:spPr>
        <p:txBody>
          <a:bodyPr/>
          <a:lstStyle/>
          <a:p>
            <a:r>
              <a:rPr lang="en-US" sz="3600" b="1" i="1"/>
              <a:t>Radiometric Resolution</a:t>
            </a:r>
          </a:p>
        </p:txBody>
      </p:sp>
      <p:sp>
        <p:nvSpPr>
          <p:cNvPr id="26627" name="Rectangle 3"/>
          <p:cNvSpPr>
            <a:spLocks noGrp="1" noChangeArrowheads="1"/>
          </p:cNvSpPr>
          <p:nvPr>
            <p:ph type="body" sz="half" idx="1"/>
          </p:nvPr>
        </p:nvSpPr>
        <p:spPr>
          <a:xfrm>
            <a:off x="381000" y="1143000"/>
            <a:ext cx="8763000" cy="4648200"/>
          </a:xfrm>
        </p:spPr>
        <p:txBody>
          <a:bodyPr/>
          <a:lstStyle/>
          <a:p>
            <a:r>
              <a:rPr lang="en-US" sz="2800"/>
              <a:t>number of “brightness levels” (gray shades; bits)</a:t>
            </a:r>
          </a:p>
          <a:p>
            <a:r>
              <a:rPr lang="en-US" sz="2800"/>
              <a:t>commonly 256 - 2048 levels (8 - 11 bit)</a:t>
            </a:r>
          </a:p>
          <a:p>
            <a:pPr>
              <a:buFontTx/>
              <a:buNone/>
            </a:pPr>
            <a:endParaRPr lang="en-US" sz="2800"/>
          </a:p>
        </p:txBody>
      </p:sp>
      <p:pic>
        <p:nvPicPr>
          <p:cNvPr id="26629" name="Picture 5" descr="radiometric_lowres"/>
          <p:cNvPicPr>
            <a:picLocks noChangeAspect="1" noChangeArrowheads="1"/>
          </p:cNvPicPr>
          <p:nvPr/>
        </p:nvPicPr>
        <p:blipFill>
          <a:blip r:embed="rId2" cstate="print"/>
          <a:srcRect/>
          <a:stretch>
            <a:fillRect/>
          </a:stretch>
        </p:blipFill>
        <p:spPr bwMode="auto">
          <a:xfrm>
            <a:off x="685800" y="2819400"/>
            <a:ext cx="3886200" cy="2930525"/>
          </a:xfrm>
          <a:prstGeom prst="rect">
            <a:avLst/>
          </a:prstGeom>
          <a:noFill/>
        </p:spPr>
      </p:pic>
      <p:pic>
        <p:nvPicPr>
          <p:cNvPr id="26631" name="Picture 7" descr="radiometric_highres"/>
          <p:cNvPicPr>
            <a:picLocks noGrp="1" noChangeAspect="1" noChangeArrowheads="1"/>
          </p:cNvPicPr>
          <p:nvPr>
            <p:ph type="clipArt" sz="half" idx="2"/>
          </p:nvPr>
        </p:nvPicPr>
        <p:blipFill>
          <a:blip r:embed="rId3" cstate="print"/>
          <a:srcRect l="2000"/>
          <a:stretch>
            <a:fillRect/>
          </a:stretch>
        </p:blipFill>
        <p:spPr>
          <a:xfrm>
            <a:off x="4876800" y="2819400"/>
            <a:ext cx="3733800" cy="2889250"/>
          </a:xfrm>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1143000"/>
          </a:xfrm>
        </p:spPr>
        <p:txBody>
          <a:bodyPr/>
          <a:lstStyle/>
          <a:p>
            <a:r>
              <a:rPr lang="en-US" sz="3600" b="1" i="1"/>
              <a:t>Temporal Resolution</a:t>
            </a:r>
          </a:p>
        </p:txBody>
      </p:sp>
      <p:sp>
        <p:nvSpPr>
          <p:cNvPr id="27651" name="Rectangle 3"/>
          <p:cNvSpPr>
            <a:spLocks noGrp="1" noChangeArrowheads="1"/>
          </p:cNvSpPr>
          <p:nvPr>
            <p:ph type="body" sz="half" idx="1"/>
          </p:nvPr>
        </p:nvSpPr>
        <p:spPr>
          <a:xfrm>
            <a:off x="685800" y="1828800"/>
            <a:ext cx="3810000" cy="4343400"/>
          </a:xfrm>
        </p:spPr>
        <p:txBody>
          <a:bodyPr/>
          <a:lstStyle/>
          <a:p>
            <a:r>
              <a:rPr lang="en-US" sz="2800"/>
              <a:t>how often is image available?</a:t>
            </a:r>
          </a:p>
          <a:p>
            <a:r>
              <a:rPr lang="en-US" sz="2800"/>
              <a:t>varies from 1 day to 26 days (phased?)</a:t>
            </a:r>
          </a:p>
          <a:p>
            <a:r>
              <a:rPr lang="en-US" sz="2800"/>
              <a:t>some sensors must be “tasked”; some are pointable</a:t>
            </a:r>
          </a:p>
          <a:p>
            <a:r>
              <a:rPr lang="en-US" sz="2800"/>
              <a:t>historical archive?</a:t>
            </a:r>
          </a:p>
        </p:txBody>
      </p:sp>
      <p:graphicFrame>
        <p:nvGraphicFramePr>
          <p:cNvPr id="27654" name="Object 6"/>
          <p:cNvGraphicFramePr>
            <a:graphicFrameLocks noChangeAspect="1"/>
          </p:cNvGraphicFramePr>
          <p:nvPr/>
        </p:nvGraphicFramePr>
        <p:xfrm>
          <a:off x="4903788" y="1828800"/>
          <a:ext cx="2840037" cy="4191000"/>
        </p:xfrm>
        <a:graphic>
          <a:graphicData uri="http://schemas.openxmlformats.org/presentationml/2006/ole">
            <mc:AlternateContent xmlns:mc="http://schemas.openxmlformats.org/markup-compatibility/2006">
              <mc:Choice xmlns:v="urn:schemas-microsoft-com:vml" Requires="v">
                <p:oleObj spid="_x0000_s27689" name="Photo Editor Photo" r:id="rId4" imgW="1961905" imgH="2895238" progId="">
                  <p:embed/>
                </p:oleObj>
              </mc:Choice>
              <mc:Fallback>
                <p:oleObj name="Photo Editor Photo" r:id="rId4" imgW="1961905" imgH="2895238"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788" y="1828800"/>
                        <a:ext cx="284003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6325" name="Object 5"/>
          <p:cNvGraphicFramePr>
            <a:graphicFrameLocks noGrp="1" noChangeAspect="1"/>
          </p:cNvGraphicFramePr>
          <p:nvPr>
            <p:ph type="clipArt" sz="half" idx="2"/>
            <p:extLst>
              <p:ext uri="{D42A27DB-BD31-4B8C-83A1-F6EECF244321}">
                <p14:modId xmlns:p14="http://schemas.microsoft.com/office/powerpoint/2010/main" val="3593350043"/>
              </p:ext>
            </p:extLst>
          </p:nvPr>
        </p:nvGraphicFramePr>
        <p:xfrm>
          <a:off x="1371600" y="2991663"/>
          <a:ext cx="5410200" cy="3571062"/>
        </p:xfrm>
        <a:graphic>
          <a:graphicData uri="http://schemas.openxmlformats.org/presentationml/2006/ole">
            <mc:AlternateContent xmlns:mc="http://schemas.openxmlformats.org/markup-compatibility/2006">
              <mc:Choice xmlns:v="urn:schemas-microsoft-com:vml" Requires="v">
                <p:oleObj spid="_x0000_s56361" name="Photo Editor Photo" r:id="rId3" imgW="7497221" imgH="4952381" progId="">
                  <p:embed/>
                </p:oleObj>
              </mc:Choice>
              <mc:Fallback>
                <p:oleObj name="Photo Editor Photo" r:id="rId3" imgW="7497221" imgH="4952381"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991663"/>
                        <a:ext cx="5410200" cy="3571062"/>
                      </a:xfrm>
                      <a:prstGeom prst="rect">
                        <a:avLst/>
                      </a:prstGeom>
                      <a:noFill/>
                      <a:ln>
                        <a:noFill/>
                      </a:ln>
                      <a:effectLst/>
                    </p:spPr>
                  </p:pic>
                </p:oleObj>
              </mc:Fallback>
            </mc:AlternateContent>
          </a:graphicData>
        </a:graphic>
      </p:graphicFrame>
      <p:sp>
        <p:nvSpPr>
          <p:cNvPr id="56322" name="Rectangle 2"/>
          <p:cNvSpPr>
            <a:spLocks noGrp="1" noChangeArrowheads="1"/>
          </p:cNvSpPr>
          <p:nvPr>
            <p:ph type="title"/>
          </p:nvPr>
        </p:nvSpPr>
        <p:spPr>
          <a:xfrm>
            <a:off x="685800" y="533400"/>
            <a:ext cx="7772400" cy="990600"/>
          </a:xfrm>
        </p:spPr>
        <p:txBody>
          <a:bodyPr/>
          <a:lstStyle/>
          <a:p>
            <a:r>
              <a:rPr lang="en-US" sz="3600" i="1" dirty="0"/>
              <a:t>Remote Sensing: A Definition</a:t>
            </a:r>
          </a:p>
        </p:txBody>
      </p:sp>
      <p:sp>
        <p:nvSpPr>
          <p:cNvPr id="56323" name="Rectangle 3"/>
          <p:cNvSpPr>
            <a:spLocks noGrp="1" noChangeArrowheads="1"/>
          </p:cNvSpPr>
          <p:nvPr>
            <p:ph type="body" sz="half" idx="1"/>
          </p:nvPr>
        </p:nvSpPr>
        <p:spPr>
          <a:xfrm>
            <a:off x="381000" y="1676400"/>
            <a:ext cx="8458200" cy="1295400"/>
          </a:xfrm>
        </p:spPr>
        <p:txBody>
          <a:bodyPr/>
          <a:lstStyle/>
          <a:p>
            <a:pPr>
              <a:lnSpc>
                <a:spcPct val="90000"/>
              </a:lnSpc>
            </a:pPr>
            <a:r>
              <a:rPr lang="en-US" sz="2800" dirty="0"/>
              <a:t>The art and science of acquiring information about the earth and its environment using sensors mounted in aircraft and spacecraft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LANDSAT</a:t>
            </a:r>
            <a:endParaRPr lang="en-US" dirty="0"/>
          </a:p>
        </p:txBody>
      </p:sp>
      <p:sp>
        <p:nvSpPr>
          <p:cNvPr id="3" name="Content Placeholder 2"/>
          <p:cNvSpPr>
            <a:spLocks noGrp="1"/>
          </p:cNvSpPr>
          <p:nvPr>
            <p:ph idx="1"/>
          </p:nvPr>
        </p:nvSpPr>
        <p:spPr>
          <a:xfrm>
            <a:off x="457200" y="1143000"/>
            <a:ext cx="8077200" cy="4983163"/>
          </a:xfrm>
        </p:spPr>
        <p:txBody>
          <a:bodyPr/>
          <a:lstStyle/>
          <a:p>
            <a:r>
              <a:rPr lang="en-US" sz="2400" dirty="0" smtClean="0">
                <a:hlinkClick r:id="rId2"/>
              </a:rPr>
              <a:t>LANDSAT</a:t>
            </a:r>
            <a:r>
              <a:rPr lang="en-US" sz="2400" dirty="0" smtClean="0"/>
              <a:t> refers to a series of satellites put into orbit around the earth to collect environmental data about the earth's surface. </a:t>
            </a:r>
          </a:p>
          <a:p>
            <a:r>
              <a:rPr lang="en-US" sz="2400" dirty="0" smtClean="0"/>
              <a:t>The LANDSAT program was initiated by the U.S. Department of Interior and NASA under the name ERTS, Earth Resources Technology Satellites. </a:t>
            </a:r>
          </a:p>
          <a:p>
            <a:r>
              <a:rPr lang="en-US" sz="2400" dirty="0" smtClean="0"/>
              <a:t>ERTS-1 was launched on July 23, 1972, and was the first unmanned satellite designed solely to acquire earth resources data on a systematic, repetitive, multispectral basis. </a:t>
            </a:r>
          </a:p>
          <a:p>
            <a:r>
              <a:rPr lang="en-US" sz="2400" dirty="0" smtClean="0"/>
              <a:t>Over time, the sensors carried by the LANDSAT satellites have varied as technologies improved and certain types of data proved more useful than others</a:t>
            </a:r>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tabLst>
                <a:tab pos="354013" algn="l"/>
                <a:tab pos="1163638" algn="l"/>
                <a:tab pos="2327275" algn="l"/>
              </a:tabLst>
            </a:pPr>
            <a:r>
              <a:rPr lang="en-US" altLang="en-US" sz="2400" b="1" dirty="0" smtClean="0"/>
              <a:t>Principal applications of different </a:t>
            </a:r>
            <a:r>
              <a:rPr lang="en-US" altLang="en-US" sz="2400" b="1" dirty="0"/>
              <a:t> </a:t>
            </a:r>
            <a:r>
              <a:rPr lang="en-US" altLang="en-US" sz="2400" b="1" dirty="0" smtClean="0"/>
              <a:t>wavelengths </a:t>
            </a:r>
          </a:p>
        </p:txBody>
      </p:sp>
      <p:sp>
        <p:nvSpPr>
          <p:cNvPr id="3" name="Content Placeholder 2"/>
          <p:cNvSpPr>
            <a:spLocks noGrp="1"/>
          </p:cNvSpPr>
          <p:nvPr>
            <p:ph idx="1"/>
          </p:nvPr>
        </p:nvSpPr>
        <p:spPr>
          <a:xfrm>
            <a:off x="228600" y="1143000"/>
            <a:ext cx="8610600" cy="5181600"/>
          </a:xfrm>
        </p:spPr>
        <p:txBody>
          <a:bodyPr/>
          <a:lstStyle/>
          <a:p>
            <a:pPr>
              <a:tabLst>
                <a:tab pos="354013" algn="l"/>
                <a:tab pos="1163638" algn="l"/>
                <a:tab pos="2327275" algn="l"/>
              </a:tabLst>
            </a:pPr>
            <a:r>
              <a:rPr lang="en-US" altLang="en-US" sz="1800" dirty="0" smtClean="0"/>
              <a:t>1) </a:t>
            </a:r>
            <a:r>
              <a:rPr lang="en-US" altLang="en-US" sz="1800" dirty="0" smtClean="0">
                <a:solidFill>
                  <a:srgbClr val="0070C0"/>
                </a:solidFill>
              </a:rPr>
              <a:t>0.45-0.52. Blue.  </a:t>
            </a:r>
            <a:r>
              <a:rPr lang="en-US" altLang="en-US" sz="1800" dirty="0" smtClean="0"/>
              <a:t>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sz="1800" dirty="0" smtClean="0"/>
              <a:t>2)  </a:t>
            </a:r>
            <a:r>
              <a:rPr lang="en-US" altLang="en-US" sz="1800" dirty="0" smtClean="0">
                <a:solidFill>
                  <a:srgbClr val="00B050"/>
                </a:solidFill>
              </a:rPr>
              <a:t>0.52-0.60. Green. </a:t>
            </a:r>
            <a:r>
              <a:rPr lang="en-US" altLang="en-US" sz="1800" dirty="0" smtClean="0"/>
              <a:t>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sz="1800" dirty="0" smtClean="0"/>
              <a:t>3)  </a:t>
            </a:r>
            <a:r>
              <a:rPr lang="en-US" altLang="en-US" sz="1800" dirty="0" smtClean="0">
                <a:solidFill>
                  <a:srgbClr val="FF0000"/>
                </a:solidFill>
              </a:rPr>
              <a:t>0.63-0.69. Red. </a:t>
            </a:r>
            <a:r>
              <a:rPr lang="en-US" altLang="en-US" sz="1800" dirty="0" smtClean="0"/>
              <a:t>Designed to sense in a chlorophyll absorption region aiding in plant species differentiation. Also useful for cultural feature identification.</a:t>
            </a:r>
          </a:p>
          <a:p>
            <a:pPr>
              <a:tabLst>
                <a:tab pos="354013" algn="l"/>
                <a:tab pos="1163638" algn="l"/>
                <a:tab pos="2327275" algn="l"/>
              </a:tabLst>
            </a:pPr>
            <a:r>
              <a:rPr lang="en-US" altLang="en-US" sz="1800" dirty="0" smtClean="0"/>
              <a:t>4) </a:t>
            </a:r>
            <a:r>
              <a:rPr lang="en-US" altLang="en-US" sz="1800" dirty="0" smtClean="0">
                <a:solidFill>
                  <a:srgbClr val="C00000"/>
                </a:solidFill>
              </a:rPr>
              <a:t>0.76-0.90. Near-infrared. </a:t>
            </a:r>
            <a:r>
              <a:rPr lang="en-US" altLang="en-US" sz="1800" dirty="0" smtClean="0"/>
              <a:t>Useful for determining vegetation types, vigor, and biomass content, for delineating water bodies, and for soil moisture discrimination.</a:t>
            </a:r>
          </a:p>
          <a:p>
            <a:pPr>
              <a:tabLst>
                <a:tab pos="354013" algn="l"/>
                <a:tab pos="1163638" algn="l"/>
                <a:tab pos="2327275" algn="l"/>
              </a:tabLst>
            </a:pPr>
            <a:r>
              <a:rPr lang="en-US" altLang="en-US" sz="1800" dirty="0" smtClean="0"/>
              <a:t>5) 1.55-1.75. Mid-infrared. Indication of vegetation moisture content and soil moisture. Also useful for differentiation of snow from clouds.</a:t>
            </a:r>
          </a:p>
          <a:p>
            <a:pPr>
              <a:tabLst>
                <a:tab pos="354013" algn="l"/>
                <a:tab pos="1163638" algn="l"/>
                <a:tab pos="2327275" algn="l"/>
              </a:tabLst>
            </a:pPr>
            <a:r>
              <a:rPr lang="en-US" altLang="en-US" sz="1800" dirty="0" smtClean="0"/>
              <a:t>6) </a:t>
            </a:r>
            <a:r>
              <a:rPr lang="en-US" altLang="en-US" sz="1800" dirty="0" smtClean="0">
                <a:solidFill>
                  <a:srgbClr val="D78429"/>
                </a:solidFill>
              </a:rPr>
              <a:t>10.4-12.5. Thermal infrared. </a:t>
            </a:r>
            <a:r>
              <a:rPr lang="en-US" altLang="en-US" sz="1800" dirty="0" smtClean="0"/>
              <a:t>Useful in vegetation stress analysis, soil moisture discrimination, and thermal mapping applications. </a:t>
            </a:r>
          </a:p>
          <a:p>
            <a:pPr>
              <a:tabLst>
                <a:tab pos="354013" algn="l"/>
                <a:tab pos="1163638" algn="l"/>
                <a:tab pos="2327275" algn="l"/>
              </a:tabLst>
            </a:pPr>
            <a:r>
              <a:rPr lang="en-US" altLang="en-US" sz="1800" dirty="0" smtClean="0"/>
              <a:t>7) </a:t>
            </a:r>
            <a:r>
              <a:rPr lang="en-US" altLang="en-US" sz="1800" dirty="0" smtClean="0">
                <a:solidFill>
                  <a:schemeClr val="accent6"/>
                </a:solidFill>
              </a:rPr>
              <a:t>2.08-2.35. Mid-infrared</a:t>
            </a:r>
            <a:r>
              <a:rPr lang="en-US" altLang="en-US" sz="1800" dirty="0" smtClean="0"/>
              <a:t>. Useful for discrimination of mineral and rock types. Also sensitive to vegetation moisture content. </a:t>
            </a:r>
          </a:p>
          <a:p>
            <a:endParaRPr lang="en-US" sz="18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oster_L5_mosaic_c"/>
          <p:cNvPicPr>
            <a:picLocks noChangeAspect="1" noChangeArrowheads="1"/>
          </p:cNvPicPr>
          <p:nvPr/>
        </p:nvPicPr>
        <p:blipFill>
          <a:blip r:embed="rId2" cstate="print"/>
          <a:srcRect l="9354" t="17218" r="12883" b="17912"/>
          <a:stretch>
            <a:fillRect/>
          </a:stretch>
        </p:blipFill>
        <p:spPr bwMode="auto">
          <a:xfrm>
            <a:off x="0" y="381000"/>
            <a:ext cx="9067800" cy="5118100"/>
          </a:xfrm>
          <a:prstGeom prst="rect">
            <a:avLst/>
          </a:prstGeom>
          <a:noFill/>
        </p:spPr>
      </p:pic>
      <p:sp>
        <p:nvSpPr>
          <p:cNvPr id="210947" name="Text Box 3"/>
          <p:cNvSpPr txBox="1">
            <a:spLocks noChangeArrowheads="1"/>
          </p:cNvSpPr>
          <p:nvPr/>
        </p:nvSpPr>
        <p:spPr bwMode="auto">
          <a:xfrm>
            <a:off x="1295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P33R30</a:t>
            </a:r>
          </a:p>
          <a:p>
            <a:pPr algn="ctr"/>
            <a:r>
              <a:rPr lang="en-US" sz="1200">
                <a:solidFill>
                  <a:schemeClr val="bg1"/>
                </a:solidFill>
              </a:rPr>
              <a:t>10</a:t>
            </a:r>
          </a:p>
        </p:txBody>
      </p:sp>
      <p:sp>
        <p:nvSpPr>
          <p:cNvPr id="210948" name="Text Box 4"/>
          <p:cNvSpPr txBox="1">
            <a:spLocks noChangeArrowheads="1"/>
          </p:cNvSpPr>
          <p:nvPr/>
        </p:nvSpPr>
        <p:spPr bwMode="auto">
          <a:xfrm>
            <a:off x="2438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P32R30</a:t>
            </a:r>
          </a:p>
          <a:p>
            <a:pPr algn="ctr"/>
            <a:r>
              <a:rPr lang="en-US" sz="1200">
                <a:solidFill>
                  <a:schemeClr val="bg1"/>
                </a:solidFill>
              </a:rPr>
              <a:t>9</a:t>
            </a:r>
          </a:p>
        </p:txBody>
      </p:sp>
      <p:sp>
        <p:nvSpPr>
          <p:cNvPr id="210949" name="Text Box 5"/>
          <p:cNvSpPr txBox="1">
            <a:spLocks noChangeArrowheads="1"/>
          </p:cNvSpPr>
          <p:nvPr/>
        </p:nvSpPr>
        <p:spPr bwMode="auto">
          <a:xfrm>
            <a:off x="3581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P31R30</a:t>
            </a:r>
          </a:p>
          <a:p>
            <a:pPr algn="ctr"/>
            <a:r>
              <a:rPr lang="en-US" sz="1200">
                <a:solidFill>
                  <a:schemeClr val="bg1"/>
                </a:solidFill>
              </a:rPr>
              <a:t>10</a:t>
            </a:r>
          </a:p>
        </p:txBody>
      </p:sp>
      <p:sp>
        <p:nvSpPr>
          <p:cNvPr id="210950" name="Text Box 6"/>
          <p:cNvSpPr txBox="1">
            <a:spLocks noChangeArrowheads="1"/>
          </p:cNvSpPr>
          <p:nvPr/>
        </p:nvSpPr>
        <p:spPr bwMode="auto">
          <a:xfrm>
            <a:off x="46482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P30R30</a:t>
            </a:r>
          </a:p>
          <a:p>
            <a:pPr algn="ctr"/>
            <a:r>
              <a:rPr lang="en-US" sz="1200">
                <a:solidFill>
                  <a:schemeClr val="bg1"/>
                </a:solidFill>
              </a:rPr>
              <a:t>9</a:t>
            </a:r>
          </a:p>
        </p:txBody>
      </p:sp>
      <p:sp>
        <p:nvSpPr>
          <p:cNvPr id="210951" name="Text Box 7"/>
          <p:cNvSpPr txBox="1">
            <a:spLocks noChangeArrowheads="1"/>
          </p:cNvSpPr>
          <p:nvPr/>
        </p:nvSpPr>
        <p:spPr bwMode="auto">
          <a:xfrm>
            <a:off x="5867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P29R30</a:t>
            </a:r>
          </a:p>
          <a:p>
            <a:pPr algn="ctr"/>
            <a:r>
              <a:rPr lang="en-US" sz="1200">
                <a:solidFill>
                  <a:schemeClr val="bg1"/>
                </a:solidFill>
              </a:rPr>
              <a:t>10</a:t>
            </a:r>
          </a:p>
        </p:txBody>
      </p:sp>
      <p:sp>
        <p:nvSpPr>
          <p:cNvPr id="210952" name="Text Box 8"/>
          <p:cNvSpPr txBox="1">
            <a:spLocks noChangeArrowheads="1"/>
          </p:cNvSpPr>
          <p:nvPr/>
        </p:nvSpPr>
        <p:spPr bwMode="auto">
          <a:xfrm>
            <a:off x="9144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P33R31</a:t>
            </a:r>
          </a:p>
          <a:p>
            <a:pPr algn="ctr"/>
            <a:r>
              <a:rPr lang="en-US" sz="1200">
                <a:solidFill>
                  <a:schemeClr val="bg1"/>
                </a:solidFill>
              </a:rPr>
              <a:t>11</a:t>
            </a:r>
          </a:p>
        </p:txBody>
      </p:sp>
      <p:sp>
        <p:nvSpPr>
          <p:cNvPr id="210953" name="Text Box 9"/>
          <p:cNvSpPr txBox="1">
            <a:spLocks noChangeArrowheads="1"/>
          </p:cNvSpPr>
          <p:nvPr/>
        </p:nvSpPr>
        <p:spPr bwMode="auto">
          <a:xfrm>
            <a:off x="1981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P32R31</a:t>
            </a:r>
          </a:p>
          <a:p>
            <a:pPr algn="ctr"/>
            <a:r>
              <a:rPr lang="en-US" sz="1200">
                <a:solidFill>
                  <a:schemeClr val="bg1"/>
                </a:solidFill>
              </a:rPr>
              <a:t>10</a:t>
            </a:r>
          </a:p>
        </p:txBody>
      </p:sp>
      <p:sp>
        <p:nvSpPr>
          <p:cNvPr id="210954" name="Text Box 10"/>
          <p:cNvSpPr txBox="1">
            <a:spLocks noChangeArrowheads="1"/>
          </p:cNvSpPr>
          <p:nvPr/>
        </p:nvSpPr>
        <p:spPr bwMode="auto">
          <a:xfrm>
            <a:off x="3124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P31R31</a:t>
            </a:r>
          </a:p>
          <a:p>
            <a:pPr algn="ctr"/>
            <a:r>
              <a:rPr lang="en-US" sz="1200">
                <a:solidFill>
                  <a:schemeClr val="bg1"/>
                </a:solidFill>
              </a:rPr>
              <a:t>12</a:t>
            </a:r>
          </a:p>
        </p:txBody>
      </p:sp>
      <p:sp>
        <p:nvSpPr>
          <p:cNvPr id="210955" name="Text Box 11"/>
          <p:cNvSpPr txBox="1">
            <a:spLocks noChangeArrowheads="1"/>
          </p:cNvSpPr>
          <p:nvPr/>
        </p:nvSpPr>
        <p:spPr bwMode="auto">
          <a:xfrm>
            <a:off x="42973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P30R31</a:t>
            </a:r>
          </a:p>
          <a:p>
            <a:pPr algn="ctr"/>
            <a:r>
              <a:rPr lang="en-US" sz="1200">
                <a:solidFill>
                  <a:schemeClr val="bg1"/>
                </a:solidFill>
              </a:rPr>
              <a:t>9</a:t>
            </a:r>
          </a:p>
        </p:txBody>
      </p:sp>
      <p:sp>
        <p:nvSpPr>
          <p:cNvPr id="210956" name="Text Box 12"/>
          <p:cNvSpPr txBox="1">
            <a:spLocks noChangeArrowheads="1"/>
          </p:cNvSpPr>
          <p:nvPr/>
        </p:nvSpPr>
        <p:spPr bwMode="auto">
          <a:xfrm>
            <a:off x="55165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P29R31</a:t>
            </a:r>
          </a:p>
          <a:p>
            <a:pPr algn="ctr"/>
            <a:r>
              <a:rPr lang="en-US" sz="1200">
                <a:solidFill>
                  <a:schemeClr val="bg1"/>
                </a:solidFill>
              </a:rPr>
              <a:t>11</a:t>
            </a:r>
          </a:p>
        </p:txBody>
      </p:sp>
      <p:sp>
        <p:nvSpPr>
          <p:cNvPr id="210957" name="Text Box 13"/>
          <p:cNvSpPr txBox="1">
            <a:spLocks noChangeArrowheads="1"/>
          </p:cNvSpPr>
          <p:nvPr/>
        </p:nvSpPr>
        <p:spPr bwMode="auto">
          <a:xfrm>
            <a:off x="67818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P28R31</a:t>
            </a:r>
          </a:p>
          <a:p>
            <a:pPr algn="ctr"/>
            <a:r>
              <a:rPr lang="en-US" sz="1200">
                <a:solidFill>
                  <a:schemeClr val="bg1"/>
                </a:solidFill>
              </a:rPr>
              <a:t>8</a:t>
            </a:r>
          </a:p>
        </p:txBody>
      </p:sp>
      <p:sp>
        <p:nvSpPr>
          <p:cNvPr id="210958" name="Text Box 14"/>
          <p:cNvSpPr txBox="1">
            <a:spLocks noChangeArrowheads="1"/>
          </p:cNvSpPr>
          <p:nvPr/>
        </p:nvSpPr>
        <p:spPr bwMode="auto">
          <a:xfrm>
            <a:off x="5635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P33R32</a:t>
            </a:r>
          </a:p>
          <a:p>
            <a:pPr algn="ctr"/>
            <a:r>
              <a:rPr lang="en-US" sz="1200">
                <a:solidFill>
                  <a:schemeClr val="bg1"/>
                </a:solidFill>
              </a:rPr>
              <a:t>15</a:t>
            </a:r>
          </a:p>
        </p:txBody>
      </p:sp>
      <p:sp>
        <p:nvSpPr>
          <p:cNvPr id="210959" name="Text Box 15"/>
          <p:cNvSpPr txBox="1">
            <a:spLocks noChangeArrowheads="1"/>
          </p:cNvSpPr>
          <p:nvPr/>
        </p:nvSpPr>
        <p:spPr bwMode="auto">
          <a:xfrm>
            <a:off x="17526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P32R32</a:t>
            </a:r>
          </a:p>
          <a:p>
            <a:pPr algn="ctr"/>
            <a:r>
              <a:rPr lang="en-US" sz="1200">
                <a:solidFill>
                  <a:schemeClr val="bg1"/>
                </a:solidFill>
              </a:rPr>
              <a:t>8</a:t>
            </a:r>
          </a:p>
        </p:txBody>
      </p:sp>
      <p:sp>
        <p:nvSpPr>
          <p:cNvPr id="210960" name="Text Box 16"/>
          <p:cNvSpPr txBox="1">
            <a:spLocks noChangeArrowheads="1"/>
          </p:cNvSpPr>
          <p:nvPr/>
        </p:nvSpPr>
        <p:spPr bwMode="auto">
          <a:xfrm>
            <a:off x="29257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P31R32</a:t>
            </a:r>
          </a:p>
          <a:p>
            <a:pPr algn="ctr"/>
            <a:r>
              <a:rPr lang="en-US" sz="1200">
                <a:solidFill>
                  <a:schemeClr val="bg1"/>
                </a:solidFill>
              </a:rPr>
              <a:t>12</a:t>
            </a:r>
          </a:p>
        </p:txBody>
      </p:sp>
      <p:sp>
        <p:nvSpPr>
          <p:cNvPr id="210961" name="Text Box 17"/>
          <p:cNvSpPr txBox="1">
            <a:spLocks noChangeArrowheads="1"/>
          </p:cNvSpPr>
          <p:nvPr/>
        </p:nvSpPr>
        <p:spPr bwMode="auto">
          <a:xfrm>
            <a:off x="41148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P30R32</a:t>
            </a:r>
          </a:p>
          <a:p>
            <a:pPr algn="ctr"/>
            <a:r>
              <a:rPr lang="en-US" sz="1200">
                <a:solidFill>
                  <a:schemeClr val="bg1"/>
                </a:solidFill>
              </a:rPr>
              <a:t>10</a:t>
            </a:r>
          </a:p>
        </p:txBody>
      </p:sp>
      <p:sp>
        <p:nvSpPr>
          <p:cNvPr id="210962" name="Text Box 18"/>
          <p:cNvSpPr txBox="1">
            <a:spLocks noChangeArrowheads="1"/>
          </p:cNvSpPr>
          <p:nvPr/>
        </p:nvSpPr>
        <p:spPr bwMode="auto">
          <a:xfrm>
            <a:off x="5257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P29R32</a:t>
            </a:r>
          </a:p>
          <a:p>
            <a:pPr algn="ctr"/>
            <a:r>
              <a:rPr lang="en-US" sz="1200">
                <a:solidFill>
                  <a:schemeClr val="bg1"/>
                </a:solidFill>
              </a:rPr>
              <a:t>12</a:t>
            </a:r>
          </a:p>
        </p:txBody>
      </p:sp>
      <p:sp>
        <p:nvSpPr>
          <p:cNvPr id="210963" name="Text Box 19"/>
          <p:cNvSpPr txBox="1">
            <a:spLocks noChangeArrowheads="1"/>
          </p:cNvSpPr>
          <p:nvPr/>
        </p:nvSpPr>
        <p:spPr bwMode="auto">
          <a:xfrm>
            <a:off x="6400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P28R32</a:t>
            </a:r>
          </a:p>
          <a:p>
            <a:pPr algn="ctr"/>
            <a:r>
              <a:rPr lang="en-US" sz="1200">
                <a:solidFill>
                  <a:schemeClr val="bg1"/>
                </a:solidFill>
              </a:rPr>
              <a:t>10</a:t>
            </a:r>
          </a:p>
        </p:txBody>
      </p:sp>
      <p:sp>
        <p:nvSpPr>
          <p:cNvPr id="210964" name="Text Box 20"/>
          <p:cNvSpPr txBox="1">
            <a:spLocks noChangeArrowheads="1"/>
          </p:cNvSpPr>
          <p:nvPr/>
        </p:nvSpPr>
        <p:spPr bwMode="auto">
          <a:xfrm>
            <a:off x="77724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P27R32</a:t>
            </a:r>
          </a:p>
          <a:p>
            <a:pPr algn="ctr"/>
            <a:r>
              <a:rPr lang="en-US" sz="1200">
                <a:solidFill>
                  <a:schemeClr val="bg1"/>
                </a:solidFill>
              </a:rPr>
              <a:t>8</a:t>
            </a:r>
          </a:p>
        </p:txBody>
      </p:sp>
      <p:sp>
        <p:nvSpPr>
          <p:cNvPr id="210965" name="Text Box 21"/>
          <p:cNvSpPr txBox="1">
            <a:spLocks noChangeArrowheads="1"/>
          </p:cNvSpPr>
          <p:nvPr/>
        </p:nvSpPr>
        <p:spPr bwMode="auto">
          <a:xfrm>
            <a:off x="288925" y="417513"/>
            <a:ext cx="692150" cy="366712"/>
          </a:xfrm>
          <a:prstGeom prst="rect">
            <a:avLst/>
          </a:prstGeom>
          <a:noFill/>
          <a:ln w="9525">
            <a:noFill/>
            <a:miter lim="800000"/>
            <a:headEnd/>
            <a:tailEnd/>
          </a:ln>
          <a:effectLst/>
        </p:spPr>
        <p:txBody>
          <a:bodyPr wrap="none">
            <a:spAutoFit/>
          </a:bodyPr>
          <a:lstStyle/>
          <a:p>
            <a:r>
              <a:rPr lang="en-US"/>
              <a:t>2005</a:t>
            </a:r>
          </a:p>
        </p:txBody>
      </p:sp>
      <p:sp>
        <p:nvSpPr>
          <p:cNvPr id="210966" name="Rectangle 22"/>
          <p:cNvSpPr>
            <a:spLocks noGrp="1" noChangeArrowheads="1"/>
          </p:cNvSpPr>
          <p:nvPr>
            <p:ph type="title"/>
          </p:nvPr>
        </p:nvSpPr>
        <p:spPr>
          <a:xfrm>
            <a:off x="685800" y="0"/>
            <a:ext cx="7772400" cy="914400"/>
          </a:xfrm>
          <a:noFill/>
          <a:ln/>
        </p:spPr>
        <p:txBody>
          <a:bodyPr/>
          <a:lstStyle/>
          <a:p>
            <a:r>
              <a:rPr lang="en-US" sz="3200" b="1" i="1"/>
              <a:t>Image Coverage</a:t>
            </a:r>
          </a:p>
        </p:txBody>
      </p:sp>
      <p:sp>
        <p:nvSpPr>
          <p:cNvPr id="210967" name="Rectangle 23"/>
          <p:cNvSpPr>
            <a:spLocks noGrp="1" noChangeArrowheads="1"/>
          </p:cNvSpPr>
          <p:nvPr>
            <p:ph type="body" sz="half" idx="1"/>
          </p:nvPr>
        </p:nvSpPr>
        <p:spPr>
          <a:xfrm>
            <a:off x="990600" y="5562600"/>
            <a:ext cx="7772400" cy="990600"/>
          </a:xfrm>
          <a:noFill/>
          <a:ln/>
        </p:spPr>
        <p:txBody>
          <a:bodyPr/>
          <a:lstStyle/>
          <a:p>
            <a:pPr>
              <a:lnSpc>
                <a:spcPct val="90000"/>
              </a:lnSpc>
            </a:pPr>
            <a:r>
              <a:rPr lang="en-US" sz="2000"/>
              <a:t>Number of images to cover study area</a:t>
            </a:r>
          </a:p>
          <a:p>
            <a:pPr>
              <a:lnSpc>
                <a:spcPct val="90000"/>
              </a:lnSpc>
            </a:pPr>
            <a:r>
              <a:rPr lang="en-US" sz="2000"/>
              <a:t>Generally, higher spatial resolution = smaller area coverage per frame = more scenes </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0" y="0"/>
            <a:ext cx="9429750" cy="685800"/>
          </a:xfrm>
        </p:spPr>
        <p:txBody>
          <a:bodyPr/>
          <a:lstStyle/>
          <a:p>
            <a:r>
              <a:rPr lang="en-US" sz="3600" b="1" i="1" dirty="0"/>
              <a:t>Image processing</a:t>
            </a:r>
            <a:br>
              <a:rPr lang="en-US" sz="3600" b="1" i="1" dirty="0"/>
            </a:br>
            <a:r>
              <a:rPr lang="en-US" sz="3200" b="1" i="1" dirty="0"/>
              <a:t>Leica ERDAS Imagine</a:t>
            </a:r>
          </a:p>
        </p:txBody>
      </p:sp>
      <p:pic>
        <p:nvPicPr>
          <p:cNvPr id="116743" name="Picture 7"/>
          <p:cNvPicPr>
            <a:picLocks noChangeAspect="1" noChangeArrowheads="1"/>
          </p:cNvPicPr>
          <p:nvPr/>
        </p:nvPicPr>
        <p:blipFill>
          <a:blip r:embed="rId2" cstate="print"/>
          <a:srcRect/>
          <a:stretch>
            <a:fillRect/>
          </a:stretch>
        </p:blipFill>
        <p:spPr bwMode="auto">
          <a:xfrm>
            <a:off x="533400" y="3200400"/>
            <a:ext cx="4724400" cy="3543300"/>
          </a:xfrm>
          <a:prstGeom prst="rect">
            <a:avLst/>
          </a:prstGeom>
          <a:noFill/>
          <a:ln w="12700">
            <a:noFill/>
            <a:miter lim="800000"/>
            <a:headEnd type="none" w="sm" len="sm"/>
            <a:tailEnd type="none" w="sm" len="sm"/>
          </a:ln>
          <a:effectLst/>
        </p:spPr>
      </p:pic>
      <p:pic>
        <p:nvPicPr>
          <p:cNvPr id="116741" name="Picture 5"/>
          <p:cNvPicPr>
            <a:picLocks noGrp="1" noChangeAspect="1" noChangeArrowheads="1"/>
          </p:cNvPicPr>
          <p:nvPr>
            <p:ph type="body" idx="1"/>
          </p:nvPr>
        </p:nvPicPr>
        <p:blipFill>
          <a:blip r:embed="rId3" cstate="print"/>
          <a:srcRect/>
          <a:stretch>
            <a:fillRect/>
          </a:stretch>
        </p:blipFill>
        <p:spPr>
          <a:xfrm>
            <a:off x="5867400" y="3581400"/>
            <a:ext cx="2806700" cy="2971800"/>
          </a:xfrm>
        </p:spPr>
      </p:pic>
      <p:pic>
        <p:nvPicPr>
          <p:cNvPr id="116744" name="Picture 8"/>
          <p:cNvPicPr>
            <a:picLocks noChangeAspect="1" noChangeArrowheads="1"/>
          </p:cNvPicPr>
          <p:nvPr/>
        </p:nvPicPr>
        <p:blipFill>
          <a:blip r:embed="rId4" cstate="print"/>
          <a:srcRect/>
          <a:stretch>
            <a:fillRect/>
          </a:stretch>
        </p:blipFill>
        <p:spPr bwMode="auto">
          <a:xfrm>
            <a:off x="6781800" y="1143000"/>
            <a:ext cx="2066925" cy="2143125"/>
          </a:xfrm>
          <a:prstGeom prst="rect">
            <a:avLst/>
          </a:prstGeom>
          <a:noFill/>
          <a:ln w="12700">
            <a:noFill/>
            <a:miter lim="800000"/>
            <a:headEnd type="none" w="sm" len="sm"/>
            <a:tailEnd type="none" w="sm" len="sm"/>
          </a:ln>
          <a:effectLst/>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b="50000"/>
          <a:stretch/>
        </p:blipFill>
        <p:spPr>
          <a:xfrm>
            <a:off x="952500" y="924309"/>
            <a:ext cx="3886200" cy="2028439"/>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
            <a:ext cx="6553200" cy="590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785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228600"/>
            <a:ext cx="9144000" cy="715963"/>
          </a:xfrm>
        </p:spPr>
        <p:txBody>
          <a:bodyPr/>
          <a:lstStyle/>
          <a:p>
            <a:r>
              <a:rPr lang="en-US" sz="2800" b="1" i="1"/>
              <a:t>Image processing to generate color composite</a:t>
            </a:r>
          </a:p>
        </p:txBody>
      </p:sp>
      <p:graphicFrame>
        <p:nvGraphicFramePr>
          <p:cNvPr id="130075" name="Group 27"/>
          <p:cNvGraphicFramePr>
            <a:graphicFrameLocks noGrp="1"/>
          </p:cNvGraphicFramePr>
          <p:nvPr>
            <p:ph sz="quarter" idx="3"/>
          </p:nvPr>
        </p:nvGraphicFramePr>
        <p:xfrm>
          <a:off x="3886200" y="2667000"/>
          <a:ext cx="4648200" cy="2005965"/>
        </p:xfrm>
        <a:graphic>
          <a:graphicData uri="http://schemas.openxmlformats.org/drawingml/2006/table">
            <a:tbl>
              <a:tblPr/>
              <a:tblGrid>
                <a:gridCol w="2166938"/>
                <a:gridCol w="2481262"/>
              </a:tblGrid>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Spectral 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Color assignment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 (TM2)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 (TM3)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near-infrared (TM4)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0068" name="Text Box 20"/>
          <p:cNvSpPr txBox="1">
            <a:spLocks noChangeArrowheads="1"/>
          </p:cNvSpPr>
          <p:nvPr/>
        </p:nvSpPr>
        <p:spPr bwMode="auto">
          <a:xfrm>
            <a:off x="3810000" y="2209800"/>
            <a:ext cx="4724400" cy="519113"/>
          </a:xfrm>
          <a:prstGeom prst="rect">
            <a:avLst/>
          </a:prstGeom>
          <a:noFill/>
          <a:ln w="9525">
            <a:noFill/>
            <a:miter lim="800000"/>
            <a:headEnd/>
            <a:tailEnd/>
          </a:ln>
          <a:effectLst/>
        </p:spPr>
        <p:txBody>
          <a:bodyPr>
            <a:spAutoFit/>
          </a:bodyPr>
          <a:lstStyle/>
          <a:p>
            <a:pPr>
              <a:spcBef>
                <a:spcPct val="50000"/>
              </a:spcBef>
            </a:pPr>
            <a:r>
              <a:rPr lang="en-US" sz="2800" b="1">
                <a:latin typeface="Times New Roman" pitchFamily="18" charset="0"/>
                <a:cs typeface="Arial" charset="0"/>
              </a:rPr>
              <a:t>False Color Composite</a:t>
            </a:r>
          </a:p>
        </p:txBody>
      </p:sp>
      <p:sp>
        <p:nvSpPr>
          <p:cNvPr id="130069" name="Rectangle 21"/>
          <p:cNvSpPr>
            <a:spLocks noGrp="1" noChangeArrowheads="1"/>
          </p:cNvSpPr>
          <p:nvPr>
            <p:ph type="body" sz="half" idx="1"/>
          </p:nvPr>
        </p:nvSpPr>
        <p:spPr>
          <a:xfrm>
            <a:off x="457200" y="914400"/>
            <a:ext cx="7620000" cy="990600"/>
          </a:xfrm>
        </p:spPr>
        <p:txBody>
          <a:bodyPr/>
          <a:lstStyle/>
          <a:p>
            <a:pPr>
              <a:lnSpc>
                <a:spcPct val="90000"/>
              </a:lnSpc>
            </a:pPr>
            <a:r>
              <a:rPr lang="en-US" sz="2800"/>
              <a:t>Individual bands can be displayed in gray shades</a:t>
            </a:r>
          </a:p>
          <a:p>
            <a:pPr>
              <a:lnSpc>
                <a:spcPct val="90000"/>
              </a:lnSpc>
            </a:pPr>
            <a:r>
              <a:rPr lang="en-US" sz="2800"/>
              <a:t>Bands can be combined in color composites</a:t>
            </a:r>
          </a:p>
        </p:txBody>
      </p:sp>
      <p:sp>
        <p:nvSpPr>
          <p:cNvPr id="130073" name="Rectangle 25"/>
          <p:cNvSpPr>
            <a:spLocks noChangeArrowheads="1"/>
          </p:cNvSpPr>
          <p:nvPr/>
        </p:nvSpPr>
        <p:spPr bwMode="auto">
          <a:xfrm>
            <a:off x="3505200" y="4676775"/>
            <a:ext cx="5257800" cy="2014538"/>
          </a:xfrm>
          <a:prstGeom prst="rect">
            <a:avLst/>
          </a:prstGeom>
          <a:noFill/>
          <a:ln w="12700">
            <a:noFill/>
            <a:miter lim="800000"/>
            <a:headEnd type="none" w="sm" len="sm"/>
            <a:tailEnd type="none" w="sm" len="sm"/>
          </a:ln>
          <a:effectLst/>
        </p:spPr>
        <p:txBody>
          <a:bodyPr anchor="ctr">
            <a:spAutoFit/>
          </a:bodyPr>
          <a:lstStyle/>
          <a:p>
            <a:pPr eaLnBrk="0" hangingPunct="0">
              <a:buClr>
                <a:srgbClr val="FF0000"/>
              </a:buClr>
              <a:buFontTx/>
              <a:buChar char="•"/>
            </a:pPr>
            <a:r>
              <a:rPr lang="en-US"/>
              <a:t> Reds, depicting vegetation</a:t>
            </a:r>
          </a:p>
          <a:p>
            <a:pPr eaLnBrk="0" hangingPunct="0">
              <a:buClr>
                <a:srgbClr val="FF0000"/>
              </a:buClr>
              <a:buFontTx/>
              <a:buChar char="•"/>
            </a:pPr>
            <a:r>
              <a:rPr lang="en-US"/>
              <a:t> Medium grayish-browns, mainly along the bright sun-facing  slopes </a:t>
            </a:r>
          </a:p>
          <a:p>
            <a:pPr eaLnBrk="0" hangingPunct="0">
              <a:buClr>
                <a:srgbClr val="FF0000"/>
              </a:buClr>
              <a:buFontTx/>
              <a:buChar char="•"/>
            </a:pPr>
            <a:r>
              <a:rPr lang="en-US"/>
              <a:t> Deep blue, depicting ocean and bay</a:t>
            </a:r>
          </a:p>
          <a:p>
            <a:pPr eaLnBrk="0" hangingPunct="0">
              <a:buClr>
                <a:srgbClr val="FF0000"/>
              </a:buClr>
              <a:buFontTx/>
              <a:buChar char="•"/>
            </a:pPr>
            <a:r>
              <a:rPr lang="en-US"/>
              <a:t> Near the shore, a bit lighter blue where thicker sediments add reflectance </a:t>
            </a:r>
          </a:p>
          <a:p>
            <a:pPr eaLnBrk="0" hangingPunct="0">
              <a:buClr>
                <a:srgbClr val="FF0000"/>
              </a:buClr>
              <a:buFontTx/>
              <a:buChar char="•"/>
            </a:pPr>
            <a:endParaRPr lang="en-US"/>
          </a:p>
        </p:txBody>
      </p:sp>
      <p:pic>
        <p:nvPicPr>
          <p:cNvPr id="130074" name="Picture 26"/>
          <p:cNvPicPr>
            <a:picLocks noChangeAspect="1" noChangeArrowheads="1"/>
          </p:cNvPicPr>
          <p:nvPr/>
        </p:nvPicPr>
        <p:blipFill>
          <a:blip r:embed="rId3" cstate="print"/>
          <a:srcRect/>
          <a:stretch>
            <a:fillRect/>
          </a:stretch>
        </p:blipFill>
        <p:spPr bwMode="auto">
          <a:xfrm>
            <a:off x="0" y="3429000"/>
            <a:ext cx="3505200" cy="3429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z="3600" b="1" i="1"/>
              <a:t>Remote Sensing</a:t>
            </a:r>
            <a:br>
              <a:rPr lang="en-US" sz="3600" b="1" i="1"/>
            </a:br>
            <a:r>
              <a:rPr lang="en-US" sz="2800" b="1"/>
              <a:t>The Good News</a:t>
            </a:r>
          </a:p>
        </p:txBody>
      </p:sp>
      <p:sp>
        <p:nvSpPr>
          <p:cNvPr id="172035" name="Rectangle 3"/>
          <p:cNvSpPr>
            <a:spLocks noGrp="1" noChangeArrowheads="1"/>
          </p:cNvSpPr>
          <p:nvPr>
            <p:ph type="body" sz="half" idx="1"/>
          </p:nvPr>
        </p:nvSpPr>
        <p:spPr>
          <a:xfrm>
            <a:off x="533400" y="1676400"/>
            <a:ext cx="3598863" cy="3740150"/>
          </a:xfrm>
        </p:spPr>
        <p:txBody>
          <a:bodyPr/>
          <a:lstStyle/>
          <a:p>
            <a:r>
              <a:rPr lang="en-US" sz="2400"/>
              <a:t>sensors - spectral bands, higher resolution (</a:t>
            </a:r>
            <a:r>
              <a:rPr lang="en-US" sz="2400">
                <a:cs typeface="Times New Roman" pitchFamily="18" charset="0"/>
              </a:rPr>
              <a:t>&lt; 1m)</a:t>
            </a:r>
            <a:endParaRPr lang="en-US" sz="2400"/>
          </a:p>
          <a:p>
            <a:r>
              <a:rPr lang="en-US" sz="2400"/>
              <a:t>lower data costs?</a:t>
            </a:r>
          </a:p>
          <a:p>
            <a:r>
              <a:rPr lang="en-US" sz="2400"/>
              <a:t>inexpensive, powerful  software</a:t>
            </a:r>
          </a:p>
          <a:p>
            <a:r>
              <a:rPr lang="en-US" sz="2400"/>
              <a:t>global datasets</a:t>
            </a:r>
          </a:p>
          <a:p>
            <a:r>
              <a:rPr lang="en-US" sz="2400"/>
              <a:t>improved interface to GIS</a:t>
            </a:r>
          </a:p>
          <a:p>
            <a:r>
              <a:rPr lang="en-US" sz="2400"/>
              <a:t>biophysical analyses - biomass, soil moisture, turbidity</a:t>
            </a:r>
          </a:p>
        </p:txBody>
      </p:sp>
      <p:pic>
        <p:nvPicPr>
          <p:cNvPr id="172036" name="Picture 4" descr="eo1"/>
          <p:cNvPicPr>
            <a:picLocks noGrp="1" noChangeAspect="1" noChangeArrowheads="1"/>
          </p:cNvPicPr>
          <p:nvPr>
            <p:ph type="clipArt" sz="half" idx="2"/>
          </p:nvPr>
        </p:nvPicPr>
        <p:blipFill>
          <a:blip r:embed="rId3" cstate="print"/>
          <a:srcRect/>
          <a:stretch>
            <a:fillRect/>
          </a:stretch>
        </p:blipFill>
        <p:spPr>
          <a:xfrm>
            <a:off x="4249738" y="1600200"/>
            <a:ext cx="2339975" cy="1822450"/>
          </a:xfrm>
          <a:noFill/>
          <a:ln/>
        </p:spPr>
      </p:pic>
      <p:pic>
        <p:nvPicPr>
          <p:cNvPr id="172037" name="Picture 5" descr="Ikonos-wash_monument"/>
          <p:cNvPicPr>
            <a:picLocks noChangeAspect="1" noChangeArrowheads="1"/>
          </p:cNvPicPr>
          <p:nvPr/>
        </p:nvPicPr>
        <p:blipFill>
          <a:blip r:embed="rId4" cstate="print"/>
          <a:srcRect/>
          <a:stretch>
            <a:fillRect/>
          </a:stretch>
        </p:blipFill>
        <p:spPr bwMode="auto">
          <a:xfrm>
            <a:off x="4572000" y="3733800"/>
            <a:ext cx="2209800" cy="2198688"/>
          </a:xfrm>
          <a:prstGeom prst="rect">
            <a:avLst/>
          </a:prstGeom>
          <a:noFill/>
        </p:spPr>
      </p:pic>
      <p:pic>
        <p:nvPicPr>
          <p:cNvPr id="172038" name="Picture 6" descr="RS_classified"/>
          <p:cNvPicPr>
            <a:picLocks noChangeAspect="1" noChangeArrowheads="1"/>
          </p:cNvPicPr>
          <p:nvPr/>
        </p:nvPicPr>
        <p:blipFill>
          <a:blip r:embed="rId5" cstate="print"/>
          <a:srcRect/>
          <a:stretch>
            <a:fillRect/>
          </a:stretch>
        </p:blipFill>
        <p:spPr bwMode="auto">
          <a:xfrm>
            <a:off x="6858000" y="2133600"/>
            <a:ext cx="1782763" cy="37338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66800" y="0"/>
            <a:ext cx="7772400" cy="838200"/>
          </a:xfrm>
        </p:spPr>
        <p:txBody>
          <a:bodyPr/>
          <a:lstStyle/>
          <a:p>
            <a:r>
              <a:rPr lang="en-US" sz="3600" dirty="0" smtClean="0"/>
              <a:t>Aerial or satellite images?</a:t>
            </a:r>
            <a:endParaRPr lang="en-US" sz="3600" dirty="0"/>
          </a:p>
        </p:txBody>
      </p:sp>
      <p:sp>
        <p:nvSpPr>
          <p:cNvPr id="6" name="Subtitle 5"/>
          <p:cNvSpPr>
            <a:spLocks noGrp="1"/>
          </p:cNvSpPr>
          <p:nvPr>
            <p:ph type="subTitle" idx="1"/>
          </p:nvPr>
        </p:nvSpPr>
        <p:spPr>
          <a:xfrm>
            <a:off x="256674" y="914400"/>
            <a:ext cx="8915400" cy="4495800"/>
          </a:xfrm>
        </p:spPr>
        <p:txBody>
          <a:bodyPr/>
          <a:lstStyle/>
          <a:p>
            <a:pPr marL="342900" indent="-342900" algn="l">
              <a:buFont typeface="Arial" pitchFamily="34" charset="0"/>
              <a:buChar char="•"/>
            </a:pPr>
            <a:r>
              <a:rPr lang="en-US" sz="2200" dirty="0" smtClean="0"/>
              <a:t>A </a:t>
            </a:r>
            <a:r>
              <a:rPr lang="en-US" sz="2200" dirty="0"/>
              <a:t>number of factors including spectral range, price, availability, reliability and flexibility are important in deciding between aerial and satellite images. </a:t>
            </a:r>
            <a:endParaRPr lang="en-US" sz="2200" dirty="0" smtClean="0"/>
          </a:p>
          <a:p>
            <a:pPr marL="342900" indent="-342900" algn="l">
              <a:buFont typeface="Arial" pitchFamily="34" charset="0"/>
              <a:buChar char="•"/>
            </a:pPr>
            <a:r>
              <a:rPr lang="en-US" sz="2200" dirty="0" smtClean="0"/>
              <a:t> </a:t>
            </a:r>
            <a:r>
              <a:rPr lang="en-US" sz="2200" dirty="0"/>
              <a:t>Aerial images are the main source of coordinate and attribute data, and provide more detailed information than satellite images. </a:t>
            </a:r>
            <a:endParaRPr lang="en-US" sz="2200" dirty="0" smtClean="0"/>
          </a:p>
          <a:p>
            <a:pPr marL="342900" indent="-342900" algn="l">
              <a:buFont typeface="Arial" pitchFamily="34" charset="0"/>
              <a:buChar char="•"/>
            </a:pPr>
            <a:r>
              <a:rPr lang="en-US" sz="2200" dirty="0" smtClean="0"/>
              <a:t>National</a:t>
            </a:r>
            <a:r>
              <a:rPr lang="en-US" sz="2200" dirty="0"/>
              <a:t>, state, and local governments are the main source of aerial </a:t>
            </a:r>
            <a:r>
              <a:rPr lang="en-US" sz="2200" dirty="0" smtClean="0"/>
              <a:t>images.</a:t>
            </a:r>
          </a:p>
          <a:p>
            <a:pPr marL="342900" indent="-342900" algn="l">
              <a:buFont typeface="Arial" pitchFamily="34" charset="0"/>
              <a:buChar char="•"/>
            </a:pPr>
            <a:r>
              <a:rPr lang="en-US" sz="2200" dirty="0" smtClean="0"/>
              <a:t>The </a:t>
            </a:r>
            <a:r>
              <a:rPr lang="en-US" sz="2200" i="1" dirty="0"/>
              <a:t>National Aerial Photography Program</a:t>
            </a:r>
            <a:r>
              <a:rPr lang="en-US" sz="2200" dirty="0"/>
              <a:t> (NAPP) provides full coverage of the lower 48 United States at 1:40,000 scale </a:t>
            </a:r>
            <a:r>
              <a:rPr lang="en-US" sz="2200" dirty="0" smtClean="0"/>
              <a:t>at </a:t>
            </a:r>
            <a:r>
              <a:rPr lang="en-US" sz="2200" dirty="0"/>
              <a:t>5 to 10 year return intervals.  </a:t>
            </a:r>
            <a:endParaRPr lang="en-US" sz="2200" dirty="0" smtClean="0"/>
          </a:p>
          <a:p>
            <a:pPr marL="342900" indent="-342900" algn="l">
              <a:buFont typeface="Arial" pitchFamily="34" charset="0"/>
              <a:buChar char="•"/>
            </a:pPr>
            <a:r>
              <a:rPr lang="en-US" sz="2200" dirty="0"/>
              <a:t>Satellite systems provide a broader range of spatial, spectral and temporal data relative to aerial images, and cover large areas. </a:t>
            </a:r>
            <a:endParaRPr lang="en-US" sz="2200" dirty="0" smtClean="0"/>
          </a:p>
          <a:p>
            <a:pPr marL="342900" indent="-342900" algn="l">
              <a:buFont typeface="Arial" pitchFamily="34" charset="0"/>
              <a:buChar char="•"/>
            </a:pPr>
            <a:r>
              <a:rPr lang="en-US" sz="2200" dirty="0" smtClean="0"/>
              <a:t>Often </a:t>
            </a:r>
            <a:r>
              <a:rPr lang="en-US" sz="2200" dirty="0"/>
              <a:t>used to create or update </a:t>
            </a:r>
            <a:r>
              <a:rPr lang="en-US" sz="2200" dirty="0" err="1"/>
              <a:t>landcover</a:t>
            </a:r>
            <a:r>
              <a:rPr lang="en-US" sz="2200" dirty="0"/>
              <a:t> classification, and to detect and monitor change over large areas.</a:t>
            </a:r>
          </a:p>
          <a:p>
            <a:pPr marL="342900" indent="-342900" algn="l">
              <a:buFont typeface="Arial" pitchFamily="34" charset="0"/>
              <a:buChar char="•"/>
            </a:pPr>
            <a:endParaRPr lang="en-US" sz="2200" dirty="0"/>
          </a:p>
        </p:txBody>
      </p:sp>
    </p:spTree>
    <p:extLst>
      <p:ext uri="{BB962C8B-B14F-4D97-AF65-F5344CB8AC3E}">
        <p14:creationId xmlns:p14="http://schemas.microsoft.com/office/powerpoint/2010/main" val="32402941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274638"/>
            <a:ext cx="4356100" cy="1143000"/>
          </a:xfrm>
        </p:spPr>
        <p:txBody>
          <a:bodyPr/>
          <a:lstStyle/>
          <a:p>
            <a:r>
              <a:rPr lang="en-US" sz="3600" b="1" i="1"/>
              <a:t>Remote Sensing</a:t>
            </a:r>
            <a:br>
              <a:rPr lang="en-US" sz="3600" b="1" i="1"/>
            </a:br>
            <a:r>
              <a:rPr lang="en-US" sz="2800" b="1"/>
              <a:t>Some Typical Applications</a:t>
            </a:r>
          </a:p>
        </p:txBody>
      </p:sp>
      <p:sp>
        <p:nvSpPr>
          <p:cNvPr id="176131" name="Rectangle 3"/>
          <p:cNvSpPr>
            <a:spLocks noGrp="1" noChangeArrowheads="1"/>
          </p:cNvSpPr>
          <p:nvPr>
            <p:ph type="body" sz="half" idx="1"/>
          </p:nvPr>
        </p:nvSpPr>
        <p:spPr>
          <a:xfrm>
            <a:off x="228600" y="1981200"/>
            <a:ext cx="2971800" cy="3878263"/>
          </a:xfrm>
        </p:spPr>
        <p:txBody>
          <a:bodyPr/>
          <a:lstStyle/>
          <a:p>
            <a:pPr>
              <a:lnSpc>
                <a:spcPct val="90000"/>
              </a:lnSpc>
            </a:pPr>
            <a:r>
              <a:rPr lang="en-US" sz="2400" dirty="0"/>
              <a:t>Mapping or monitoring  land cover and land use</a:t>
            </a:r>
          </a:p>
          <a:p>
            <a:pPr>
              <a:lnSpc>
                <a:spcPct val="90000"/>
              </a:lnSpc>
            </a:pPr>
            <a:r>
              <a:rPr lang="en-US" sz="2400" dirty="0"/>
              <a:t>Measuring area, volume, trajectory</a:t>
            </a:r>
          </a:p>
          <a:p>
            <a:pPr>
              <a:lnSpc>
                <a:spcPct val="90000"/>
              </a:lnSpc>
              <a:buFontTx/>
              <a:buNone/>
            </a:pPr>
            <a:endParaRPr lang="en-US" sz="2400" dirty="0"/>
          </a:p>
        </p:txBody>
      </p:sp>
      <p:sp>
        <p:nvSpPr>
          <p:cNvPr id="176132" name="Text Box 4"/>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6133" name="Picture 5" descr="landcover_legend"/>
          <p:cNvPicPr>
            <a:picLocks noChangeAspect="1" noChangeArrowheads="1"/>
          </p:cNvPicPr>
          <p:nvPr/>
        </p:nvPicPr>
        <p:blipFill>
          <a:blip r:embed="rId3" cstate="print"/>
          <a:srcRect/>
          <a:stretch>
            <a:fillRect/>
          </a:stretch>
        </p:blipFill>
        <p:spPr bwMode="auto">
          <a:xfrm>
            <a:off x="5791200" y="3657600"/>
            <a:ext cx="2713038" cy="3009900"/>
          </a:xfrm>
          <a:prstGeom prst="rect">
            <a:avLst/>
          </a:prstGeom>
          <a:noFill/>
        </p:spPr>
      </p:pic>
      <p:pic>
        <p:nvPicPr>
          <p:cNvPr id="176134" name="Picture 6"/>
          <p:cNvPicPr>
            <a:picLocks noChangeAspect="1" noChangeArrowheads="1"/>
          </p:cNvPicPr>
          <p:nvPr/>
        </p:nvPicPr>
        <p:blipFill>
          <a:blip r:embed="rId4" cstate="print"/>
          <a:srcRect/>
          <a:stretch>
            <a:fillRect/>
          </a:stretch>
        </p:blipFill>
        <p:spPr bwMode="auto">
          <a:xfrm>
            <a:off x="5410200" y="914400"/>
            <a:ext cx="3457575" cy="2595563"/>
          </a:xfrm>
          <a:prstGeom prst="rect">
            <a:avLst/>
          </a:prstGeom>
          <a:noFill/>
          <a:ln w="12700">
            <a:noFill/>
            <a:miter lim="800000"/>
            <a:headEnd type="none" w="sm" len="sm"/>
            <a:tailEnd type="none" w="sm" len="sm"/>
          </a:ln>
          <a:effectLst/>
        </p:spPr>
      </p:pic>
      <p:pic>
        <p:nvPicPr>
          <p:cNvPr id="176135" name="Picture 7" descr="RS_classified"/>
          <p:cNvPicPr>
            <a:picLocks noChangeAspect="1" noChangeArrowheads="1"/>
          </p:cNvPicPr>
          <p:nvPr/>
        </p:nvPicPr>
        <p:blipFill>
          <a:blip r:embed="rId5" cstate="print"/>
          <a:srcRect/>
          <a:stretch>
            <a:fillRect/>
          </a:stretch>
        </p:blipFill>
        <p:spPr bwMode="auto">
          <a:xfrm>
            <a:off x="3048000" y="1676400"/>
            <a:ext cx="2255838" cy="47244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sz="half" idx="1"/>
          </p:nvPr>
        </p:nvSpPr>
        <p:spPr>
          <a:xfrm>
            <a:off x="304800" y="533400"/>
            <a:ext cx="4648200" cy="1905000"/>
          </a:xfrm>
        </p:spPr>
        <p:txBody>
          <a:bodyPr/>
          <a:lstStyle/>
          <a:p>
            <a:pPr>
              <a:lnSpc>
                <a:spcPct val="90000"/>
              </a:lnSpc>
            </a:pPr>
            <a:r>
              <a:rPr lang="en-US" sz="2400" dirty="0"/>
              <a:t>Estimating biomass, surface temperature, turbidity</a:t>
            </a:r>
          </a:p>
          <a:p>
            <a:pPr>
              <a:lnSpc>
                <a:spcPct val="90000"/>
              </a:lnSpc>
            </a:pPr>
            <a:r>
              <a:rPr lang="en-US" sz="2400" dirty="0"/>
              <a:t>Extent/impacts of natural hazards (e.g., drought, fires)</a:t>
            </a:r>
          </a:p>
          <a:p>
            <a:pPr>
              <a:lnSpc>
                <a:spcPct val="90000"/>
              </a:lnSpc>
            </a:pPr>
            <a:endParaRPr lang="en-US" sz="2400" dirty="0"/>
          </a:p>
        </p:txBody>
      </p:sp>
      <p:sp>
        <p:nvSpPr>
          <p:cNvPr id="177155" name="Text Box 3"/>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7156" name="Picture 4" descr="AVHRR NDVI Drought"/>
          <p:cNvPicPr>
            <a:picLocks noChangeAspect="1" noChangeArrowheads="1"/>
          </p:cNvPicPr>
          <p:nvPr/>
        </p:nvPicPr>
        <p:blipFill>
          <a:blip r:embed="rId3" cstate="print"/>
          <a:srcRect/>
          <a:stretch>
            <a:fillRect/>
          </a:stretch>
        </p:blipFill>
        <p:spPr bwMode="auto">
          <a:xfrm>
            <a:off x="5181600" y="533400"/>
            <a:ext cx="2727325" cy="6096000"/>
          </a:xfrm>
          <a:prstGeom prst="rect">
            <a:avLst/>
          </a:prstGeom>
          <a:noFill/>
        </p:spPr>
      </p:pic>
      <p:pic>
        <p:nvPicPr>
          <p:cNvPr id="177157" name="Picture 5"/>
          <p:cNvPicPr>
            <a:picLocks noChangeAspect="1" noChangeArrowheads="1"/>
          </p:cNvPicPr>
          <p:nvPr/>
        </p:nvPicPr>
        <p:blipFill>
          <a:blip r:embed="rId4" cstate="print"/>
          <a:srcRect/>
          <a:stretch>
            <a:fillRect/>
          </a:stretch>
        </p:blipFill>
        <p:spPr bwMode="auto">
          <a:xfrm>
            <a:off x="990600" y="2514600"/>
            <a:ext cx="3448050" cy="2586038"/>
          </a:xfrm>
          <a:prstGeom prst="rect">
            <a:avLst/>
          </a:prstGeom>
          <a:noFill/>
          <a:ln w="12700">
            <a:noFill/>
            <a:miter lim="800000"/>
            <a:headEnd type="none" w="sm" len="sm"/>
            <a:tailEnd type="none" w="sm" len="sm"/>
          </a:ln>
          <a:effectLst/>
        </p:spPr>
      </p:pic>
      <p:pic>
        <p:nvPicPr>
          <p:cNvPr id="177158" name="Picture 6"/>
          <p:cNvPicPr>
            <a:picLocks noChangeAspect="1" noChangeArrowheads="1"/>
          </p:cNvPicPr>
          <p:nvPr/>
        </p:nvPicPr>
        <p:blipFill>
          <a:blip r:embed="rId5" cstate="print"/>
          <a:srcRect/>
          <a:stretch>
            <a:fillRect/>
          </a:stretch>
        </p:blipFill>
        <p:spPr bwMode="auto">
          <a:xfrm>
            <a:off x="1905000" y="5203825"/>
            <a:ext cx="1676400" cy="165417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3400" y="152400"/>
            <a:ext cx="8229600" cy="838200"/>
          </a:xfrm>
        </p:spPr>
        <p:txBody>
          <a:bodyPr/>
          <a:lstStyle/>
          <a:p>
            <a:r>
              <a:rPr lang="en-US" sz="3600" b="1" i="1"/>
              <a:t>Geospatial Data</a:t>
            </a:r>
          </a:p>
        </p:txBody>
      </p:sp>
      <p:pic>
        <p:nvPicPr>
          <p:cNvPr id="126979" name="Picture 3" descr="DLG hydro"/>
          <p:cNvPicPr>
            <a:picLocks noChangeAspect="1" noChangeArrowheads="1"/>
          </p:cNvPicPr>
          <p:nvPr/>
        </p:nvPicPr>
        <p:blipFill>
          <a:blip r:embed="rId3" cstate="print"/>
          <a:srcRect/>
          <a:stretch>
            <a:fillRect/>
          </a:stretch>
        </p:blipFill>
        <p:spPr bwMode="auto">
          <a:xfrm>
            <a:off x="838200" y="1219200"/>
            <a:ext cx="2362200" cy="1825625"/>
          </a:xfrm>
          <a:prstGeom prst="rect">
            <a:avLst/>
          </a:prstGeom>
          <a:noFill/>
        </p:spPr>
      </p:pic>
      <p:pic>
        <p:nvPicPr>
          <p:cNvPr id="126980" name="Picture 4" descr="DRG"/>
          <p:cNvPicPr>
            <a:picLocks noChangeAspect="1" noChangeArrowheads="1"/>
          </p:cNvPicPr>
          <p:nvPr/>
        </p:nvPicPr>
        <p:blipFill>
          <a:blip r:embed="rId4" cstate="print"/>
          <a:srcRect/>
          <a:stretch>
            <a:fillRect/>
          </a:stretch>
        </p:blipFill>
        <p:spPr bwMode="auto">
          <a:xfrm>
            <a:off x="5943600" y="1219200"/>
            <a:ext cx="2362200" cy="1825625"/>
          </a:xfrm>
          <a:prstGeom prst="rect">
            <a:avLst/>
          </a:prstGeom>
          <a:noFill/>
        </p:spPr>
      </p:pic>
      <p:pic>
        <p:nvPicPr>
          <p:cNvPr id="126981" name="Picture 5" descr="DLG roads"/>
          <p:cNvPicPr>
            <a:picLocks noChangeAspect="1" noChangeArrowheads="1"/>
          </p:cNvPicPr>
          <p:nvPr/>
        </p:nvPicPr>
        <p:blipFill>
          <a:blip r:embed="rId5" cstate="print"/>
          <a:srcRect/>
          <a:stretch>
            <a:fillRect/>
          </a:stretch>
        </p:blipFill>
        <p:spPr bwMode="auto">
          <a:xfrm>
            <a:off x="3352800" y="1219200"/>
            <a:ext cx="2362200" cy="1827213"/>
          </a:xfrm>
          <a:prstGeom prst="rect">
            <a:avLst/>
          </a:prstGeom>
          <a:noFill/>
        </p:spPr>
      </p:pic>
      <p:pic>
        <p:nvPicPr>
          <p:cNvPr id="126982" name="Picture 6" descr="DEM"/>
          <p:cNvPicPr>
            <a:picLocks noChangeAspect="1" noChangeArrowheads="1"/>
          </p:cNvPicPr>
          <p:nvPr/>
        </p:nvPicPr>
        <p:blipFill>
          <a:blip r:embed="rId6" cstate="print"/>
          <a:srcRect/>
          <a:stretch>
            <a:fillRect/>
          </a:stretch>
        </p:blipFill>
        <p:spPr bwMode="auto">
          <a:xfrm>
            <a:off x="838200" y="3886200"/>
            <a:ext cx="2362200" cy="1827213"/>
          </a:xfrm>
          <a:prstGeom prst="rect">
            <a:avLst/>
          </a:prstGeom>
          <a:noFill/>
        </p:spPr>
      </p:pic>
      <p:pic>
        <p:nvPicPr>
          <p:cNvPr id="126983" name="Picture 7" descr="SSURGO sample"/>
          <p:cNvPicPr>
            <a:picLocks noChangeAspect="1" noChangeArrowheads="1"/>
          </p:cNvPicPr>
          <p:nvPr/>
        </p:nvPicPr>
        <p:blipFill>
          <a:blip r:embed="rId7" cstate="print"/>
          <a:srcRect/>
          <a:stretch>
            <a:fillRect/>
          </a:stretch>
        </p:blipFill>
        <p:spPr bwMode="auto">
          <a:xfrm>
            <a:off x="3429000" y="3886200"/>
            <a:ext cx="2349500" cy="1846263"/>
          </a:xfrm>
          <a:prstGeom prst="rect">
            <a:avLst/>
          </a:prstGeom>
          <a:noFill/>
        </p:spPr>
      </p:pic>
      <p:pic>
        <p:nvPicPr>
          <p:cNvPr id="126984" name="Picture 8" descr="tmlinc92"/>
          <p:cNvPicPr>
            <a:picLocks noChangeAspect="1" noChangeArrowheads="1"/>
          </p:cNvPicPr>
          <p:nvPr/>
        </p:nvPicPr>
        <p:blipFill>
          <a:blip r:embed="rId8" cstate="print"/>
          <a:srcRect/>
          <a:stretch>
            <a:fillRect/>
          </a:stretch>
        </p:blipFill>
        <p:spPr bwMode="auto">
          <a:xfrm>
            <a:off x="6019800" y="3886200"/>
            <a:ext cx="2438400" cy="1828800"/>
          </a:xfrm>
          <a:prstGeom prst="rect">
            <a:avLst/>
          </a:prstGeom>
          <a:noFill/>
          <a:ln w="9525">
            <a:noFill/>
            <a:miter lim="800000"/>
            <a:headEnd/>
            <a:tailEnd/>
          </a:ln>
        </p:spPr>
      </p:pic>
      <p:sp>
        <p:nvSpPr>
          <p:cNvPr id="126985" name="Text Box 9"/>
          <p:cNvSpPr txBox="1">
            <a:spLocks noChangeArrowheads="1"/>
          </p:cNvSpPr>
          <p:nvPr/>
        </p:nvSpPr>
        <p:spPr bwMode="auto">
          <a:xfrm>
            <a:off x="1066800" y="3048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Hydrography</a:t>
            </a:r>
          </a:p>
        </p:txBody>
      </p:sp>
      <p:sp>
        <p:nvSpPr>
          <p:cNvPr id="126986" name="Text Box 10"/>
          <p:cNvSpPr txBox="1">
            <a:spLocks noChangeArrowheads="1"/>
          </p:cNvSpPr>
          <p:nvPr/>
        </p:nvSpPr>
        <p:spPr bwMode="auto">
          <a:xfrm>
            <a:off x="3581400" y="3048000"/>
            <a:ext cx="19812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Transportation</a:t>
            </a:r>
          </a:p>
        </p:txBody>
      </p:sp>
      <p:sp>
        <p:nvSpPr>
          <p:cNvPr id="126987" name="Text Box 11"/>
          <p:cNvSpPr txBox="1">
            <a:spLocks noChangeArrowheads="1"/>
          </p:cNvSpPr>
          <p:nvPr/>
        </p:nvSpPr>
        <p:spPr bwMode="auto">
          <a:xfrm>
            <a:off x="12954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Elevation</a:t>
            </a:r>
          </a:p>
        </p:txBody>
      </p:sp>
      <p:sp>
        <p:nvSpPr>
          <p:cNvPr id="126988" name="Text Box 12"/>
          <p:cNvSpPr txBox="1">
            <a:spLocks noChangeArrowheads="1"/>
          </p:cNvSpPr>
          <p:nvPr/>
        </p:nvSpPr>
        <p:spPr bwMode="auto">
          <a:xfrm>
            <a:off x="4114800" y="5715000"/>
            <a:ext cx="1524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Soils</a:t>
            </a:r>
          </a:p>
        </p:txBody>
      </p:sp>
      <p:sp>
        <p:nvSpPr>
          <p:cNvPr id="126989" name="Text Box 13"/>
          <p:cNvSpPr txBox="1">
            <a:spLocks noChangeArrowheads="1"/>
          </p:cNvSpPr>
          <p:nvPr/>
        </p:nvSpPr>
        <p:spPr bwMode="auto">
          <a:xfrm>
            <a:off x="64008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Land Use</a:t>
            </a:r>
          </a:p>
        </p:txBody>
      </p:sp>
      <p:sp>
        <p:nvSpPr>
          <p:cNvPr id="126990" name="Text Box 14"/>
          <p:cNvSpPr txBox="1">
            <a:spLocks noChangeArrowheads="1"/>
          </p:cNvSpPr>
          <p:nvPr/>
        </p:nvSpPr>
        <p:spPr bwMode="auto">
          <a:xfrm>
            <a:off x="6019800" y="3048000"/>
            <a:ext cx="22098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Digitized Quads</a:t>
            </a:r>
          </a:p>
        </p:txBody>
      </p:sp>
      <p:sp>
        <p:nvSpPr>
          <p:cNvPr id="126991" name="Text Box 15"/>
          <p:cNvSpPr txBox="1">
            <a:spLocks noChangeArrowheads="1"/>
          </p:cNvSpPr>
          <p:nvPr/>
        </p:nvSpPr>
        <p:spPr bwMode="auto">
          <a:xfrm>
            <a:off x="228600" y="6196013"/>
            <a:ext cx="8718550" cy="427037"/>
          </a:xfrm>
          <a:prstGeom prst="rect">
            <a:avLst/>
          </a:prstGeom>
          <a:noFill/>
          <a:ln w="12700">
            <a:noFill/>
            <a:miter lim="800000"/>
            <a:headEnd type="none" w="sm" len="sm"/>
            <a:tailEnd type="none" w="sm" len="sm"/>
          </a:ln>
          <a:effectLst/>
        </p:spPr>
        <p:txBody>
          <a:bodyPr wrap="none">
            <a:spAutoFit/>
          </a:bodyPr>
          <a:lstStyle/>
          <a:p>
            <a:r>
              <a:rPr lang="en-US" sz="2200"/>
              <a:t>Aerial and satellite images are valuable source of spatial data in GIS!</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533400" y="533400"/>
            <a:ext cx="8229600" cy="1143000"/>
          </a:xfrm>
        </p:spPr>
        <p:txBody>
          <a:bodyPr/>
          <a:lstStyle/>
          <a:p>
            <a:r>
              <a:rPr lang="en-US" sz="2800" b="1"/>
              <a:t>Vegetation Index:</a:t>
            </a:r>
            <a:r>
              <a:rPr lang="en-US" sz="2800" b="1">
                <a:solidFill>
                  <a:schemeClr val="tx1"/>
                </a:solidFill>
              </a:rPr>
              <a:t> </a:t>
            </a:r>
            <a:br>
              <a:rPr lang="en-US" sz="2800" b="1">
                <a:solidFill>
                  <a:schemeClr val="tx1"/>
                </a:solidFill>
              </a:rPr>
            </a:br>
            <a:r>
              <a:rPr lang="en-US" sz="2800" b="1"/>
              <a:t>Infrared/Red Ratio Vegetation Index</a:t>
            </a:r>
            <a:br>
              <a:rPr lang="en-US" sz="2800" b="1"/>
            </a:br>
            <a:endParaRPr lang="en-US" sz="2800" b="1"/>
          </a:p>
        </p:txBody>
      </p:sp>
      <p:sp>
        <p:nvSpPr>
          <p:cNvPr id="206851" name="Rectangle 3"/>
          <p:cNvSpPr>
            <a:spLocks noGrp="1" noChangeArrowheads="1"/>
          </p:cNvSpPr>
          <p:nvPr>
            <p:ph type="body" sz="half" idx="1"/>
          </p:nvPr>
        </p:nvSpPr>
        <p:spPr>
          <a:xfrm>
            <a:off x="914400" y="1600200"/>
            <a:ext cx="7848600" cy="2819400"/>
          </a:xfrm>
        </p:spPr>
        <p:txBody>
          <a:bodyPr/>
          <a:lstStyle/>
          <a:p>
            <a:r>
              <a:rPr lang="en-US" sz="2400" dirty="0">
                <a:solidFill>
                  <a:schemeClr val="tx2"/>
                </a:solidFill>
              </a:rPr>
              <a:t>The near-infrared (NIR) to red simple ratio (SR) is the first true vegetation index</a:t>
            </a:r>
          </a:p>
          <a:p>
            <a:r>
              <a:rPr lang="en-US" sz="2400" dirty="0">
                <a:solidFill>
                  <a:schemeClr val="tx2"/>
                </a:solidFill>
              </a:rPr>
              <a:t>It takes advantage of the inverse relationship between chlorophyll absorption of red radiant energy and increased reflectance of near-infrared energy for healthy plant canopies (Cohen, 1991) </a:t>
            </a:r>
          </a:p>
          <a:p>
            <a:endParaRPr lang="en-US" sz="2400" dirty="0"/>
          </a:p>
        </p:txBody>
      </p:sp>
      <p:graphicFrame>
        <p:nvGraphicFramePr>
          <p:cNvPr id="206852" name="Object 4"/>
          <p:cNvGraphicFramePr>
            <a:graphicFrameLocks noGrp="1" noChangeAspect="1"/>
          </p:cNvGraphicFramePr>
          <p:nvPr>
            <p:ph sz="half" idx="2"/>
          </p:nvPr>
        </p:nvGraphicFramePr>
        <p:xfrm>
          <a:off x="3581400" y="4953000"/>
          <a:ext cx="1752600" cy="1044575"/>
        </p:xfrm>
        <a:graphic>
          <a:graphicData uri="http://schemas.openxmlformats.org/presentationml/2006/ole">
            <mc:AlternateContent xmlns:mc="http://schemas.openxmlformats.org/markup-compatibility/2006">
              <mc:Choice xmlns:v="urn:schemas-microsoft-com:vml" Requires="v">
                <p:oleObj spid="_x0000_s256037" name="Equation" r:id="rId4" imgW="596880" imgH="355320" progId="Equation.3">
                  <p:embed/>
                </p:oleObj>
              </mc:Choice>
              <mc:Fallback>
                <p:oleObj name="Equation" r:id="rId4" imgW="596880" imgH="3553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953000"/>
                        <a:ext cx="1752600" cy="1044575"/>
                      </a:xfrm>
                      <a:prstGeom prst="rect">
                        <a:avLst/>
                      </a:prstGeom>
                      <a:solidFill>
                        <a:srgbClr val="00FF00"/>
                      </a:solidFill>
                      <a:effectLst>
                        <a:outerShdw dist="107763" dir="2700000" algn="ctr" rotWithShape="0">
                          <a:srgbClr val="000000"/>
                        </a:outerShdw>
                      </a:effec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228600" y="228600"/>
            <a:ext cx="4495800" cy="838200"/>
          </a:xfrm>
        </p:spPr>
        <p:txBody>
          <a:bodyPr/>
          <a:lstStyle/>
          <a:p>
            <a:r>
              <a:rPr lang="en-US" sz="3600" b="1" i="1" dirty="0"/>
              <a:t>Vegetation Index</a:t>
            </a:r>
          </a:p>
        </p:txBody>
      </p:sp>
      <p:sp>
        <p:nvSpPr>
          <p:cNvPr id="138247" name="Rectangle 7"/>
          <p:cNvSpPr>
            <a:spLocks noGrp="1" noChangeArrowheads="1"/>
          </p:cNvSpPr>
          <p:nvPr>
            <p:ph type="body" sz="half" idx="2"/>
          </p:nvPr>
        </p:nvSpPr>
        <p:spPr>
          <a:xfrm>
            <a:off x="4572000" y="762000"/>
            <a:ext cx="4114800" cy="3048000"/>
          </a:xfrm>
        </p:spPr>
        <p:txBody>
          <a:bodyPr/>
          <a:lstStyle/>
          <a:p>
            <a:pPr>
              <a:lnSpc>
                <a:spcPct val="90000"/>
              </a:lnSpc>
            </a:pPr>
            <a:r>
              <a:rPr lang="en-US" sz="2000" dirty="0"/>
              <a:t>As plants grow, canopy and biomass increase </a:t>
            </a:r>
          </a:p>
          <a:p>
            <a:pPr>
              <a:lnSpc>
                <a:spcPct val="90000"/>
              </a:lnSpc>
            </a:pPr>
            <a:r>
              <a:rPr lang="en-US" sz="2000" dirty="0"/>
              <a:t>Green leaves absorb more red and blue light –</a:t>
            </a:r>
          </a:p>
          <a:p>
            <a:pPr>
              <a:lnSpc>
                <a:spcPct val="90000"/>
              </a:lnSpc>
            </a:pPr>
            <a:r>
              <a:rPr lang="en-US" sz="2000" dirty="0"/>
              <a:t>Increase in NIR reflectance</a:t>
            </a:r>
          </a:p>
          <a:p>
            <a:pPr>
              <a:lnSpc>
                <a:spcPct val="90000"/>
              </a:lnSpc>
            </a:pPr>
            <a:r>
              <a:rPr lang="en-US" sz="2000" dirty="0"/>
              <a:t>Vegetation indices express the difference between NIR and red reflectance</a:t>
            </a:r>
          </a:p>
          <a:p>
            <a:pPr>
              <a:lnSpc>
                <a:spcPct val="90000"/>
              </a:lnSpc>
            </a:pPr>
            <a:r>
              <a:rPr lang="en-US" sz="2000" b="1" dirty="0"/>
              <a:t>“Greenness”</a:t>
            </a:r>
            <a:r>
              <a:rPr lang="en-US" sz="2000" dirty="0"/>
              <a:t> - associated with plant photosynthetic activity, biomass, fractional cover of vegetation</a:t>
            </a:r>
          </a:p>
        </p:txBody>
      </p:sp>
      <p:pic>
        <p:nvPicPr>
          <p:cNvPr id="138245" name="Picture 5"/>
          <p:cNvPicPr>
            <a:picLocks noChangeAspect="1" noChangeArrowheads="1"/>
          </p:cNvPicPr>
          <p:nvPr/>
        </p:nvPicPr>
        <p:blipFill>
          <a:blip r:embed="rId3" cstate="print"/>
          <a:srcRect/>
          <a:stretch>
            <a:fillRect/>
          </a:stretch>
        </p:blipFill>
        <p:spPr bwMode="auto">
          <a:xfrm>
            <a:off x="381000" y="1981200"/>
            <a:ext cx="4186238" cy="2936875"/>
          </a:xfrm>
          <a:prstGeom prst="rect">
            <a:avLst/>
          </a:prstGeom>
          <a:noFill/>
          <a:ln w="12700">
            <a:noFill/>
            <a:miter lim="800000"/>
            <a:headEnd type="none" w="sm" len="sm"/>
            <a:tailEnd type="none" w="sm" len="sm"/>
          </a:ln>
          <a:effectLst/>
        </p:spPr>
      </p:pic>
      <p:pic>
        <p:nvPicPr>
          <p:cNvPr id="138249" name="Picture 9" descr="NDVI=\frac{(NIR-RED)}{(NIR+RED)}"/>
          <p:cNvPicPr>
            <a:picLocks noChangeAspect="1" noChangeArrowheads="1"/>
          </p:cNvPicPr>
          <p:nvPr/>
        </p:nvPicPr>
        <p:blipFill>
          <a:blip r:embed="rId4" cstate="print"/>
          <a:srcRect/>
          <a:stretch>
            <a:fillRect/>
          </a:stretch>
        </p:blipFill>
        <p:spPr bwMode="auto">
          <a:xfrm>
            <a:off x="1066800" y="5638800"/>
            <a:ext cx="2076450" cy="447675"/>
          </a:xfrm>
          <a:prstGeom prst="rect">
            <a:avLst/>
          </a:prstGeom>
          <a:noFill/>
        </p:spPr>
      </p:pic>
      <p:sp>
        <p:nvSpPr>
          <p:cNvPr id="138250" name="Text Box 10"/>
          <p:cNvSpPr txBox="1">
            <a:spLocks noChangeArrowheads="1"/>
          </p:cNvSpPr>
          <p:nvPr/>
        </p:nvSpPr>
        <p:spPr bwMode="auto">
          <a:xfrm>
            <a:off x="304800" y="5105400"/>
            <a:ext cx="4724400" cy="396875"/>
          </a:xfrm>
          <a:prstGeom prst="rect">
            <a:avLst/>
          </a:prstGeom>
          <a:noFill/>
          <a:ln w="12700">
            <a:noFill/>
            <a:miter lim="800000"/>
            <a:headEnd type="none" w="sm" len="sm"/>
            <a:tailEnd type="none" w="sm" len="sm"/>
          </a:ln>
          <a:effectLst/>
        </p:spPr>
        <p:txBody>
          <a:bodyPr>
            <a:spAutoFit/>
          </a:bodyPr>
          <a:lstStyle/>
          <a:p>
            <a:r>
              <a:rPr lang="en-US" sz="2000" dirty="0">
                <a:solidFill>
                  <a:srgbClr val="FF0000"/>
                </a:solidFill>
              </a:rPr>
              <a:t>Normalized vegetation index (-1, 1)</a:t>
            </a:r>
          </a:p>
        </p:txBody>
      </p:sp>
      <p:pic>
        <p:nvPicPr>
          <p:cNvPr id="7" name="Picture 5"/>
          <p:cNvPicPr>
            <a:picLocks noChangeAspect="1" noChangeArrowheads="1"/>
          </p:cNvPicPr>
          <p:nvPr/>
        </p:nvPicPr>
        <p:blipFill>
          <a:blip r:embed="rId5" cstate="print"/>
          <a:srcRect/>
          <a:stretch>
            <a:fillRect/>
          </a:stretch>
        </p:blipFill>
        <p:spPr bwMode="auto">
          <a:xfrm>
            <a:off x="5181600" y="4495800"/>
            <a:ext cx="3505200" cy="2198304"/>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a:stretch>
            <a:fillRect/>
          </a:stretch>
        </p:blipFill>
        <p:spPr bwMode="auto">
          <a:xfrm>
            <a:off x="381000" y="2108200"/>
            <a:ext cx="8382000" cy="3759200"/>
          </a:xfrm>
          <a:prstGeom prst="rect">
            <a:avLst/>
          </a:prstGeom>
          <a:noFill/>
        </p:spPr>
      </p:pic>
      <p:sp>
        <p:nvSpPr>
          <p:cNvPr id="151555" name="Rectangle 3"/>
          <p:cNvSpPr>
            <a:spLocks noGrp="1" noChangeArrowheads="1"/>
          </p:cNvSpPr>
          <p:nvPr>
            <p:ph type="title"/>
          </p:nvPr>
        </p:nvSpPr>
        <p:spPr>
          <a:xfrm>
            <a:off x="381000" y="533400"/>
            <a:ext cx="8416925" cy="642938"/>
          </a:xfrm>
        </p:spPr>
        <p:txBody>
          <a:bodyPr/>
          <a:lstStyle/>
          <a:p>
            <a:r>
              <a:rPr lang="en-US" sz="3200">
                <a:effectLst>
                  <a:outerShdw blurRad="38100" dist="38100" dir="2700000" algn="tl">
                    <a:srgbClr val="C0C0C0"/>
                  </a:outerShdw>
                </a:effectLst>
              </a:rPr>
              <a:t>Global Normalized Difference Vegetation Index (NDVI) Image Produced Using (AVHRR) Imagery</a:t>
            </a:r>
            <a:endParaRPr lang="tr-TR" sz="320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457200" y="1390471"/>
            <a:ext cx="7848600" cy="2620847"/>
          </a:xfrm>
          <a:prstGeom prst="rect">
            <a:avLst/>
          </a:prstGeom>
          <a:noFill/>
          <a:ln w="9525">
            <a:noFill/>
            <a:miter lim="800000"/>
            <a:headEnd/>
            <a:tailEnd/>
          </a:ln>
        </p:spPr>
      </p:pic>
      <p:sp>
        <p:nvSpPr>
          <p:cNvPr id="8" name="Rectangle 7"/>
          <p:cNvSpPr/>
          <p:nvPr/>
        </p:nvSpPr>
        <p:spPr>
          <a:xfrm>
            <a:off x="533400" y="4133671"/>
            <a:ext cx="7467600" cy="1200329"/>
          </a:xfrm>
          <a:prstGeom prst="rect">
            <a:avLst/>
          </a:prstGeom>
        </p:spPr>
        <p:txBody>
          <a:bodyPr wrap="square">
            <a:spAutoFit/>
          </a:bodyPr>
          <a:lstStyle/>
          <a:p>
            <a:r>
              <a:rPr lang="en-US" dirty="0" smtClean="0"/>
              <a:t>Three decades of Mississippi Delta sediment deposition from the Mississippi-Missouri River system eroded debris. The left image was acquired on January 16, 1973; the middle image on March 12, 1989; and the right image on January 6, 2003.</a:t>
            </a:r>
            <a:endParaRPr lang="en-US" dirty="0"/>
          </a:p>
        </p:txBody>
      </p:sp>
      <p:sp>
        <p:nvSpPr>
          <p:cNvPr id="9" name="Rectangle 8"/>
          <p:cNvSpPr/>
          <p:nvPr/>
        </p:nvSpPr>
        <p:spPr>
          <a:xfrm>
            <a:off x="685800" y="533400"/>
            <a:ext cx="6026458" cy="461665"/>
          </a:xfrm>
          <a:prstGeom prst="rect">
            <a:avLst/>
          </a:prstGeom>
        </p:spPr>
        <p:txBody>
          <a:bodyPr wrap="none">
            <a:spAutoFit/>
          </a:bodyPr>
          <a:lstStyle/>
          <a:p>
            <a:r>
              <a:rPr lang="en-US" sz="2400" b="1" dirty="0" err="1" smtClean="0"/>
              <a:t>Landsat</a:t>
            </a:r>
            <a:r>
              <a:rPr lang="en-US" sz="2400" b="1" dirty="0" smtClean="0"/>
              <a:t> Images to study sediment deposition </a:t>
            </a:r>
            <a:endParaRPr lang="en-US" sz="24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90600" y="1524000"/>
            <a:ext cx="6667500" cy="2219325"/>
          </a:xfrm>
          <a:prstGeom prst="rect">
            <a:avLst/>
          </a:prstGeom>
          <a:noFill/>
          <a:ln w="9525">
            <a:noFill/>
            <a:miter lim="800000"/>
            <a:headEnd/>
            <a:tailEnd/>
          </a:ln>
        </p:spPr>
      </p:pic>
      <p:sp>
        <p:nvSpPr>
          <p:cNvPr id="4" name="Rectangle 3"/>
          <p:cNvSpPr/>
          <p:nvPr/>
        </p:nvSpPr>
        <p:spPr>
          <a:xfrm>
            <a:off x="1066800" y="5867400"/>
            <a:ext cx="1958741" cy="369332"/>
          </a:xfrm>
          <a:prstGeom prst="rect">
            <a:avLst/>
          </a:prstGeom>
        </p:spPr>
        <p:txBody>
          <a:bodyPr wrap="none">
            <a:spAutoFit/>
          </a:bodyPr>
          <a:lstStyle/>
          <a:p>
            <a:r>
              <a:rPr lang="en-US" dirty="0" smtClean="0"/>
              <a:t>Photo credit: USGS</a:t>
            </a:r>
            <a:endParaRPr lang="en-US" dirty="0"/>
          </a:p>
        </p:txBody>
      </p:sp>
      <p:sp>
        <p:nvSpPr>
          <p:cNvPr id="5" name="Rectangle 4"/>
          <p:cNvSpPr/>
          <p:nvPr/>
        </p:nvSpPr>
        <p:spPr>
          <a:xfrm>
            <a:off x="4114800" y="5943600"/>
            <a:ext cx="4572000" cy="646331"/>
          </a:xfrm>
          <a:prstGeom prst="rect">
            <a:avLst/>
          </a:prstGeom>
        </p:spPr>
        <p:txBody>
          <a:bodyPr>
            <a:spAutoFit/>
          </a:bodyPr>
          <a:lstStyle/>
          <a:p>
            <a:r>
              <a:rPr lang="en-US" dirty="0" smtClean="0"/>
              <a:t>http://pubs.usgs.gov/fs/2010/3026/pdf/FS2010-3026.pdf</a:t>
            </a:r>
            <a:endParaRPr lang="en-US" dirty="0"/>
          </a:p>
        </p:txBody>
      </p:sp>
      <p:sp>
        <p:nvSpPr>
          <p:cNvPr id="6" name="Rectangle 5"/>
          <p:cNvSpPr/>
          <p:nvPr/>
        </p:nvSpPr>
        <p:spPr>
          <a:xfrm>
            <a:off x="990600" y="609600"/>
            <a:ext cx="2830903" cy="369332"/>
          </a:xfrm>
          <a:prstGeom prst="rect">
            <a:avLst/>
          </a:prstGeom>
        </p:spPr>
        <p:txBody>
          <a:bodyPr wrap="none">
            <a:spAutoFit/>
          </a:bodyPr>
          <a:lstStyle/>
          <a:p>
            <a:r>
              <a:rPr lang="en-US" b="1" dirty="0" smtClean="0"/>
              <a:t>Remote Sensing in Forestry </a:t>
            </a:r>
            <a:endParaRPr lang="en-US" b="1" dirty="0"/>
          </a:p>
        </p:txBody>
      </p:sp>
      <p:sp>
        <p:nvSpPr>
          <p:cNvPr id="7" name="Rectangle 6"/>
          <p:cNvSpPr/>
          <p:nvPr/>
        </p:nvSpPr>
        <p:spPr>
          <a:xfrm>
            <a:off x="914400" y="3886200"/>
            <a:ext cx="6781800" cy="1200329"/>
          </a:xfrm>
          <a:prstGeom prst="rect">
            <a:avLst/>
          </a:prstGeom>
        </p:spPr>
        <p:txBody>
          <a:bodyPr wrap="square">
            <a:spAutoFit/>
          </a:bodyPr>
          <a:lstStyle/>
          <a:p>
            <a:r>
              <a:rPr lang="en-US" dirty="0" smtClean="0"/>
              <a:t>Progression of deforestation in Bolivia from 1975 to 2000 using LANDSAT 2, 4, and 7 images. The image on the left was acquired on June 17, 1975; the middle image on July 10, 1992; and the right image on August 1, 2000. </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4572000" cy="369332"/>
          </a:xfrm>
          <a:prstGeom prst="rect">
            <a:avLst/>
          </a:prstGeom>
        </p:spPr>
        <p:txBody>
          <a:bodyPr>
            <a:spAutoFit/>
          </a:bodyPr>
          <a:lstStyle/>
          <a:p>
            <a:r>
              <a:rPr lang="en-US" b="1" dirty="0" smtClean="0"/>
              <a:t>Mapping Riparian Vegetation with </a:t>
            </a:r>
            <a:r>
              <a:rPr lang="en-US" b="1" dirty="0" err="1" smtClean="0"/>
              <a:t>Lidar</a:t>
            </a:r>
            <a:r>
              <a:rPr lang="en-US" b="1" dirty="0" smtClean="0"/>
              <a:t> Data</a:t>
            </a:r>
            <a:endParaRPr lang="en-US" b="1" dirty="0"/>
          </a:p>
        </p:txBody>
      </p:sp>
      <p:pic>
        <p:nvPicPr>
          <p:cNvPr id="5122" name="Picture 2"/>
          <p:cNvPicPr>
            <a:picLocks noChangeAspect="1" noChangeArrowheads="1"/>
          </p:cNvPicPr>
          <p:nvPr/>
        </p:nvPicPr>
        <p:blipFill>
          <a:blip r:embed="rId3" cstate="print"/>
          <a:srcRect/>
          <a:stretch>
            <a:fillRect/>
          </a:stretch>
        </p:blipFill>
        <p:spPr bwMode="auto">
          <a:xfrm>
            <a:off x="685800" y="683418"/>
            <a:ext cx="2381250" cy="32766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3200400" y="683418"/>
            <a:ext cx="2438400" cy="3355182"/>
          </a:xfrm>
          <a:prstGeom prst="rect">
            <a:avLst/>
          </a:prstGeom>
          <a:noFill/>
          <a:ln w="9525">
            <a:noFill/>
            <a:miter lim="800000"/>
            <a:headEnd/>
            <a:tailEnd/>
          </a:ln>
        </p:spPr>
      </p:pic>
      <p:sp>
        <p:nvSpPr>
          <p:cNvPr id="5" name="Rectangle 4"/>
          <p:cNvSpPr/>
          <p:nvPr/>
        </p:nvSpPr>
        <p:spPr>
          <a:xfrm>
            <a:off x="609600" y="4119771"/>
            <a:ext cx="5943600" cy="1061829"/>
          </a:xfrm>
          <a:prstGeom prst="rect">
            <a:avLst/>
          </a:prstGeom>
        </p:spPr>
        <p:txBody>
          <a:bodyPr wrap="square">
            <a:spAutoFit/>
          </a:bodyPr>
          <a:lstStyle/>
          <a:p>
            <a:r>
              <a:rPr lang="en-US" sz="1050" dirty="0" smtClean="0"/>
              <a:t>The figure on the left is a 0.3048-meter-resolution aerial photograph of the Walker River in Nevada. The image on the right is the height-above- river map using a 300-meter kernel size and classified into 50-centimeter vertical intervals. In the upper left-hand corner is a </a:t>
            </a:r>
            <a:r>
              <a:rPr lang="en-US" sz="1050" dirty="0" err="1" smtClean="0"/>
              <a:t>eutrophic</a:t>
            </a:r>
            <a:r>
              <a:rPr lang="en-US" sz="1050" dirty="0" smtClean="0"/>
              <a:t> oxbow lake that is low lying yet disconnected from the river channel. Near the bottom of the map is a shallow river channel that periodically fills with water, cutting off the point bar. An irrigation ditch is visible on the right-hand side of the image.</a:t>
            </a:r>
            <a:endParaRPr lang="en-US" sz="1050" dirty="0"/>
          </a:p>
        </p:txBody>
      </p:sp>
      <p:sp>
        <p:nvSpPr>
          <p:cNvPr id="6" name="Rectangle 5"/>
          <p:cNvSpPr/>
          <p:nvPr/>
        </p:nvSpPr>
        <p:spPr>
          <a:xfrm>
            <a:off x="4267200" y="5791200"/>
            <a:ext cx="4572000" cy="646331"/>
          </a:xfrm>
          <a:prstGeom prst="rect">
            <a:avLst/>
          </a:prstGeom>
        </p:spPr>
        <p:txBody>
          <a:bodyPr>
            <a:spAutoFit/>
          </a:bodyPr>
          <a:lstStyle/>
          <a:p>
            <a:r>
              <a:rPr lang="en-US" dirty="0" smtClean="0"/>
              <a:t>http://www.esri.com/news/arcuser/0110/mapping-with-lidar.html</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6019800"/>
            <a:ext cx="4572000" cy="646331"/>
          </a:xfrm>
          <a:prstGeom prst="rect">
            <a:avLst/>
          </a:prstGeom>
        </p:spPr>
        <p:txBody>
          <a:bodyPr>
            <a:spAutoFit/>
          </a:bodyPr>
          <a:lstStyle/>
          <a:p>
            <a:r>
              <a:rPr lang="en-US" dirty="0" smtClean="0"/>
              <a:t>http://landsat.gsfc.nasa.gov/images/archive/e0024.html</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838200" y="609600"/>
            <a:ext cx="4267200" cy="4267200"/>
          </a:xfrm>
          <a:prstGeom prst="rect">
            <a:avLst/>
          </a:prstGeom>
          <a:noFill/>
          <a:ln w="9525">
            <a:noFill/>
            <a:miter lim="800000"/>
            <a:headEnd/>
            <a:tailEnd/>
          </a:ln>
        </p:spPr>
      </p:pic>
      <p:sp>
        <p:nvSpPr>
          <p:cNvPr id="5" name="Rectangle 4"/>
          <p:cNvSpPr/>
          <p:nvPr/>
        </p:nvSpPr>
        <p:spPr>
          <a:xfrm>
            <a:off x="685800" y="5029200"/>
            <a:ext cx="7772400" cy="861774"/>
          </a:xfrm>
          <a:prstGeom prst="rect">
            <a:avLst/>
          </a:prstGeom>
        </p:spPr>
        <p:txBody>
          <a:bodyPr wrap="square">
            <a:spAutoFit/>
          </a:bodyPr>
          <a:lstStyle/>
          <a:p>
            <a:r>
              <a:rPr lang="en-US" sz="1000" dirty="0" smtClean="0"/>
              <a:t>In this image the Mississippi Delta is displayed on the left and the oil spill can be seen on the right. The image colors have been enhanced to increase visibility of the oil spill. Vegetation appears green, sediment-laden effluence from the delta appears light blue, clouds are white, the Gulf of Mexico is magenta, and the oil spill is a deep to light purple.</a:t>
            </a:r>
          </a:p>
          <a:p>
            <a:r>
              <a:rPr lang="en-US" sz="1000" dirty="0" smtClean="0"/>
              <a:t>This </a:t>
            </a:r>
            <a:r>
              <a:rPr lang="en-US" sz="1000" dirty="0" err="1" smtClean="0"/>
              <a:t>Landsat</a:t>
            </a:r>
            <a:r>
              <a:rPr lang="en-US" sz="1000" dirty="0" smtClean="0"/>
              <a:t> 7 false-color composite image was created using ETM+ bands 7,4, and 2. It was acquired on May 1, 2010. The image falls on </a:t>
            </a:r>
            <a:r>
              <a:rPr lang="en-US" sz="1000" dirty="0" err="1" smtClean="0"/>
              <a:t>Landsat</a:t>
            </a:r>
            <a:r>
              <a:rPr lang="en-US" sz="1000" dirty="0" smtClean="0"/>
              <a:t> WRS-2 Path 21 Row 40. </a:t>
            </a:r>
            <a:endParaRPr lang="en-US" sz="1000" dirty="0"/>
          </a:p>
        </p:txBody>
      </p:sp>
      <p:sp>
        <p:nvSpPr>
          <p:cNvPr id="6" name="Rectangle 5"/>
          <p:cNvSpPr/>
          <p:nvPr/>
        </p:nvSpPr>
        <p:spPr>
          <a:xfrm>
            <a:off x="838200" y="152400"/>
            <a:ext cx="2877775" cy="369332"/>
          </a:xfrm>
          <a:prstGeom prst="rect">
            <a:avLst/>
          </a:prstGeom>
        </p:spPr>
        <p:txBody>
          <a:bodyPr wrap="none">
            <a:spAutoFit/>
          </a:bodyPr>
          <a:lstStyle/>
          <a:p>
            <a:r>
              <a:rPr lang="en-US" b="1" dirty="0" smtClean="0"/>
              <a:t>Gulf of Mexico Oil Spill 2010</a:t>
            </a:r>
            <a:endParaRPr lang="en-US" b="1"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3013902" cy="369332"/>
          </a:xfrm>
          <a:prstGeom prst="rect">
            <a:avLst/>
          </a:prstGeom>
        </p:spPr>
        <p:txBody>
          <a:bodyPr wrap="none">
            <a:spAutoFit/>
          </a:bodyPr>
          <a:lstStyle/>
          <a:p>
            <a:r>
              <a:rPr lang="en-US" b="1" dirty="0" smtClean="0"/>
              <a:t>Remote Sensing for Land Use </a:t>
            </a:r>
            <a:endParaRPr lang="en-US" b="1" dirty="0"/>
          </a:p>
        </p:txBody>
      </p:sp>
      <p:pic>
        <p:nvPicPr>
          <p:cNvPr id="7170" name="Picture 2"/>
          <p:cNvPicPr>
            <a:picLocks noChangeAspect="1" noChangeArrowheads="1"/>
          </p:cNvPicPr>
          <p:nvPr/>
        </p:nvPicPr>
        <p:blipFill>
          <a:blip r:embed="rId3" cstate="print"/>
          <a:srcRect/>
          <a:stretch>
            <a:fillRect/>
          </a:stretch>
        </p:blipFill>
        <p:spPr bwMode="auto">
          <a:xfrm>
            <a:off x="485775" y="762000"/>
            <a:ext cx="8172450" cy="4086225"/>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l="38811"/>
          <a:stretch>
            <a:fillRect/>
          </a:stretch>
        </p:blipFill>
        <p:spPr bwMode="auto">
          <a:xfrm>
            <a:off x="3657600" y="4953000"/>
            <a:ext cx="5000625" cy="952500"/>
          </a:xfrm>
          <a:prstGeom prst="rect">
            <a:avLst/>
          </a:prstGeom>
          <a:noFill/>
          <a:ln w="9525">
            <a:noFill/>
            <a:miter lim="800000"/>
            <a:headEnd/>
            <a:tailEnd/>
          </a:ln>
        </p:spPr>
      </p:pic>
      <p:sp>
        <p:nvSpPr>
          <p:cNvPr id="5" name="Rectangle 4"/>
          <p:cNvSpPr/>
          <p:nvPr/>
        </p:nvSpPr>
        <p:spPr>
          <a:xfrm>
            <a:off x="4800600" y="6172200"/>
            <a:ext cx="3541098" cy="369332"/>
          </a:xfrm>
          <a:prstGeom prst="rect">
            <a:avLst/>
          </a:prstGeom>
        </p:spPr>
        <p:txBody>
          <a:bodyPr wrap="none">
            <a:spAutoFit/>
          </a:bodyPr>
          <a:lstStyle/>
          <a:p>
            <a:r>
              <a:rPr lang="en-US" dirty="0" smtClean="0"/>
              <a:t>http://calmit.unl.edu/2005landuse/</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52401" y="735107"/>
            <a:ext cx="4495799" cy="5818093"/>
          </a:xfrm>
          <a:prstGeom prst="rect">
            <a:avLst/>
          </a:prstGeom>
          <a:noFill/>
          <a:ln w="9525">
            <a:noFill/>
            <a:miter lim="800000"/>
            <a:headEnd/>
            <a:tailEnd/>
          </a:ln>
        </p:spPr>
      </p:pic>
      <p:sp>
        <p:nvSpPr>
          <p:cNvPr id="4" name="Rectangle 3"/>
          <p:cNvSpPr/>
          <p:nvPr/>
        </p:nvSpPr>
        <p:spPr>
          <a:xfrm>
            <a:off x="4343400" y="5867400"/>
            <a:ext cx="4572000" cy="646331"/>
          </a:xfrm>
          <a:prstGeom prst="rect">
            <a:avLst/>
          </a:prstGeom>
        </p:spPr>
        <p:txBody>
          <a:bodyPr>
            <a:spAutoFit/>
          </a:bodyPr>
          <a:lstStyle/>
          <a:p>
            <a:r>
              <a:rPr lang="en-US" dirty="0" smtClean="0"/>
              <a:t>http://www.nass.usda.gov/research/Cropland/CDL09_greatplains_l.png</a:t>
            </a:r>
            <a:endParaRPr lang="en-US" dirty="0"/>
          </a:p>
        </p:txBody>
      </p:sp>
      <p:sp>
        <p:nvSpPr>
          <p:cNvPr id="5" name="Rectangle 4"/>
          <p:cNvSpPr/>
          <p:nvPr/>
        </p:nvSpPr>
        <p:spPr>
          <a:xfrm>
            <a:off x="4343400" y="5105400"/>
            <a:ext cx="4572000" cy="646331"/>
          </a:xfrm>
          <a:prstGeom prst="rect">
            <a:avLst/>
          </a:prstGeom>
        </p:spPr>
        <p:txBody>
          <a:bodyPr>
            <a:spAutoFit/>
          </a:bodyPr>
          <a:lstStyle/>
          <a:p>
            <a:r>
              <a:rPr lang="en-US" dirty="0" smtClean="0"/>
              <a:t>http://www.nass.usda.gov/research/Cropland/sarsfaqs2.html#_What_satellite_sensors</a:t>
            </a:r>
            <a:endParaRPr lang="en-US" dirty="0"/>
          </a:p>
        </p:txBody>
      </p:sp>
      <p:sp>
        <p:nvSpPr>
          <p:cNvPr id="6" name="Rectangle 5"/>
          <p:cNvSpPr/>
          <p:nvPr/>
        </p:nvSpPr>
        <p:spPr>
          <a:xfrm>
            <a:off x="4343400" y="1295400"/>
            <a:ext cx="4572000" cy="1754326"/>
          </a:xfrm>
          <a:prstGeom prst="rect">
            <a:avLst/>
          </a:prstGeom>
        </p:spPr>
        <p:txBody>
          <a:bodyPr>
            <a:spAutoFit/>
          </a:bodyPr>
          <a:lstStyle/>
          <a:p>
            <a:r>
              <a:rPr lang="en-US" dirty="0" smtClean="0"/>
              <a:t>The CDL Program uses medium resolution satellites. CDL products prior </a:t>
            </a:r>
            <a:r>
              <a:rPr lang="en-US" dirty="0" err="1" smtClean="0"/>
              <a:t>AWiFS</a:t>
            </a:r>
            <a:r>
              <a:rPr lang="en-US" dirty="0" smtClean="0"/>
              <a:t> to 2006 relied primarily on </a:t>
            </a:r>
            <a:r>
              <a:rPr lang="en-US" dirty="0" err="1" smtClean="0">
                <a:hlinkClick r:id="rId4"/>
              </a:rPr>
              <a:t>Landsat</a:t>
            </a:r>
            <a:r>
              <a:rPr lang="en-US" dirty="0" smtClean="0">
                <a:hlinkClick r:id="rId4"/>
              </a:rPr>
              <a:t> 4/5/7</a:t>
            </a:r>
            <a:r>
              <a:rPr lang="en-US" dirty="0" smtClean="0"/>
              <a:t>. Beginning with the 2006 CDL products, the CDL program transitioned to using the senor on the </a:t>
            </a:r>
            <a:r>
              <a:rPr lang="en-US" dirty="0" smtClean="0">
                <a:hlinkClick r:id="rId5"/>
              </a:rPr>
              <a:t>IRS-P6 Resourcesat-1</a:t>
            </a:r>
            <a:r>
              <a:rPr lang="en-US" dirty="0" smtClean="0"/>
              <a:t> satellite. </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endParaRPr lang="en-US"/>
          </a:p>
        </p:txBody>
      </p:sp>
      <p:pic>
        <p:nvPicPr>
          <p:cNvPr id="178179" name="Picture 3"/>
          <p:cNvPicPr>
            <a:picLocks noGrp="1" noChangeAspect="1" noChangeArrowheads="1"/>
          </p:cNvPicPr>
          <p:nvPr>
            <p:ph type="body" idx="1"/>
          </p:nvPr>
        </p:nvPicPr>
        <p:blipFill>
          <a:blip r:embed="rId3" cstate="print"/>
          <a:srcRect/>
          <a:stretch>
            <a:fillRect/>
          </a:stretch>
        </p:blipFill>
        <p:spPr>
          <a:xfrm>
            <a:off x="0" y="0"/>
            <a:ext cx="9144000" cy="6858000"/>
          </a:xfrm>
        </p:spPr>
      </p:pic>
      <p:sp>
        <p:nvSpPr>
          <p:cNvPr id="178180" name="Text Box 4"/>
          <p:cNvSpPr txBox="1">
            <a:spLocks noChangeArrowheads="1"/>
          </p:cNvSpPr>
          <p:nvPr/>
        </p:nvSpPr>
        <p:spPr bwMode="auto">
          <a:xfrm>
            <a:off x="3200400" y="457200"/>
            <a:ext cx="2559050" cy="457200"/>
          </a:xfrm>
          <a:prstGeom prst="rect">
            <a:avLst/>
          </a:prstGeom>
          <a:noFill/>
          <a:ln w="12700">
            <a:noFill/>
            <a:miter lim="800000"/>
            <a:headEnd type="none" w="sm" len="sm"/>
            <a:tailEnd type="none" w="sm" len="sm"/>
          </a:ln>
          <a:effectLst/>
        </p:spPr>
        <p:txBody>
          <a:bodyPr wrap="none">
            <a:spAutoFit/>
          </a:bodyPr>
          <a:lstStyle/>
          <a:p>
            <a:r>
              <a:rPr lang="en-US" sz="2400">
                <a:solidFill>
                  <a:schemeClr val="bg1"/>
                </a:solidFill>
              </a:rPr>
              <a:t>Hurricane Katrina</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Processes involved in electromagnetic remote sensing of earth features</a:t>
            </a:r>
            <a:endParaRPr lang="en-US" sz="3200" b="1" dirty="0"/>
          </a:p>
        </p:txBody>
      </p:sp>
      <p:pic>
        <p:nvPicPr>
          <p:cNvPr id="253954" name="Picture 2"/>
          <p:cNvPicPr>
            <a:picLocks noChangeAspect="1" noChangeArrowheads="1"/>
          </p:cNvPicPr>
          <p:nvPr/>
        </p:nvPicPr>
        <p:blipFill>
          <a:blip r:embed="rId3" cstate="print"/>
          <a:srcRect/>
          <a:stretch>
            <a:fillRect/>
          </a:stretch>
        </p:blipFill>
        <p:spPr bwMode="auto">
          <a:xfrm rot="5400000">
            <a:off x="2615609" y="-737191"/>
            <a:ext cx="4267200" cy="8789582"/>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274638"/>
            <a:ext cx="8229600" cy="685800"/>
          </a:xfrm>
        </p:spPr>
        <p:txBody>
          <a:bodyPr/>
          <a:lstStyle/>
          <a:p>
            <a:r>
              <a:rPr lang="en-US" sz="3600" b="1" i="1"/>
              <a:t>Landsat Change Analysis</a:t>
            </a:r>
          </a:p>
        </p:txBody>
      </p:sp>
      <p:sp>
        <p:nvSpPr>
          <p:cNvPr id="180227" name="Rectangle 3"/>
          <p:cNvSpPr>
            <a:spLocks noGrp="1" noChangeArrowheads="1"/>
          </p:cNvSpPr>
          <p:nvPr>
            <p:ph sz="half" idx="1"/>
          </p:nvPr>
        </p:nvSpPr>
        <p:spPr>
          <a:xfrm>
            <a:off x="457200" y="1600200"/>
            <a:ext cx="4033838" cy="4525963"/>
          </a:xfrm>
        </p:spPr>
        <p:txBody>
          <a:bodyPr/>
          <a:lstStyle/>
          <a:p>
            <a:endParaRPr lang="en-US"/>
          </a:p>
        </p:txBody>
      </p:sp>
      <p:sp>
        <p:nvSpPr>
          <p:cNvPr id="180228" name="Rectangle 4"/>
          <p:cNvSpPr>
            <a:spLocks noGrp="1" noChangeArrowheads="1"/>
          </p:cNvSpPr>
          <p:nvPr>
            <p:ph sz="half" idx="2"/>
          </p:nvPr>
        </p:nvSpPr>
        <p:spPr>
          <a:xfrm>
            <a:off x="4652963" y="1600200"/>
            <a:ext cx="4033837" cy="4525963"/>
          </a:xfrm>
        </p:spPr>
        <p:txBody>
          <a:bodyPr/>
          <a:lstStyle/>
          <a:p>
            <a:endParaRPr lang="en-US"/>
          </a:p>
        </p:txBody>
      </p:sp>
      <p:pic>
        <p:nvPicPr>
          <p:cNvPr id="180229" name="Picture 5"/>
          <p:cNvPicPr>
            <a:picLocks noChangeAspect="1" noChangeArrowheads="1"/>
          </p:cNvPicPr>
          <p:nvPr/>
        </p:nvPicPr>
        <p:blipFill>
          <a:blip r:embed="rId3" cstate="print"/>
          <a:srcRect/>
          <a:stretch>
            <a:fillRect/>
          </a:stretch>
        </p:blipFill>
        <p:spPr bwMode="auto">
          <a:xfrm>
            <a:off x="304800" y="1524000"/>
            <a:ext cx="4356100" cy="4356100"/>
          </a:xfrm>
          <a:prstGeom prst="rect">
            <a:avLst/>
          </a:prstGeom>
          <a:noFill/>
          <a:ln w="25400">
            <a:solidFill>
              <a:schemeClr val="bg1"/>
            </a:solidFill>
            <a:miter lim="800000"/>
            <a:headEnd/>
            <a:tailEnd/>
          </a:ln>
        </p:spPr>
      </p:pic>
      <p:pic>
        <p:nvPicPr>
          <p:cNvPr id="180230" name="Picture 6"/>
          <p:cNvPicPr>
            <a:picLocks noChangeAspect="1" noChangeArrowheads="1"/>
          </p:cNvPicPr>
          <p:nvPr/>
        </p:nvPicPr>
        <p:blipFill>
          <a:blip r:embed="rId4" cstate="print"/>
          <a:srcRect/>
          <a:stretch>
            <a:fillRect/>
          </a:stretch>
        </p:blipFill>
        <p:spPr bwMode="auto">
          <a:xfrm>
            <a:off x="4648200" y="1524000"/>
            <a:ext cx="4330700" cy="4343400"/>
          </a:xfrm>
          <a:prstGeom prst="rect">
            <a:avLst/>
          </a:prstGeom>
          <a:noFill/>
          <a:ln w="25400">
            <a:solidFill>
              <a:schemeClr val="bg1"/>
            </a:solidFill>
            <a:miter lim="800000"/>
            <a:headEnd/>
            <a:tailEnd/>
          </a:ln>
        </p:spPr>
      </p:pic>
      <p:sp>
        <p:nvSpPr>
          <p:cNvPr id="180231" name="Text Box 7"/>
          <p:cNvSpPr txBox="1">
            <a:spLocks noChangeArrowheads="1"/>
          </p:cNvSpPr>
          <p:nvPr/>
        </p:nvSpPr>
        <p:spPr bwMode="auto">
          <a:xfrm>
            <a:off x="1066800" y="6027003"/>
            <a:ext cx="2751907" cy="830997"/>
          </a:xfrm>
          <a:prstGeom prst="rect">
            <a:avLst/>
          </a:prstGeom>
          <a:noFill/>
          <a:ln w="9525">
            <a:noFill/>
            <a:miter lim="800000"/>
            <a:headEnd/>
            <a:tailEnd/>
          </a:ln>
          <a:effectLst/>
        </p:spPr>
        <p:txBody>
          <a:bodyPr wrap="none">
            <a:spAutoFit/>
          </a:bodyPr>
          <a:lstStyle/>
          <a:p>
            <a:pPr algn="ctr"/>
            <a:r>
              <a:rPr lang="en-US" altLang="en-US" sz="2400" b="1" dirty="0">
                <a:latin typeface="Times New Roman" pitchFamily="18" charset="0"/>
              </a:rPr>
              <a:t>Las Vegas</a:t>
            </a:r>
          </a:p>
          <a:p>
            <a:pPr algn="ctr"/>
            <a:r>
              <a:rPr lang="en-US" altLang="en-US" sz="2400" b="1" dirty="0">
                <a:latin typeface="Times New Roman" pitchFamily="18" charset="0"/>
              </a:rPr>
              <a:t>September 13, 1972</a:t>
            </a:r>
          </a:p>
        </p:txBody>
      </p:sp>
      <p:sp>
        <p:nvSpPr>
          <p:cNvPr id="180232" name="Rectangle 8"/>
          <p:cNvSpPr>
            <a:spLocks noChangeArrowheads="1"/>
          </p:cNvSpPr>
          <p:nvPr/>
        </p:nvSpPr>
        <p:spPr bwMode="auto">
          <a:xfrm>
            <a:off x="5716008" y="5950803"/>
            <a:ext cx="1972015" cy="830997"/>
          </a:xfrm>
          <a:prstGeom prst="rect">
            <a:avLst/>
          </a:prstGeom>
          <a:noFill/>
          <a:ln w="9525">
            <a:noFill/>
            <a:miter lim="800000"/>
            <a:headEnd/>
            <a:tailEnd/>
          </a:ln>
          <a:effectLst/>
        </p:spPr>
        <p:txBody>
          <a:bodyPr wrap="none">
            <a:spAutoFit/>
          </a:bodyPr>
          <a:lstStyle/>
          <a:p>
            <a:pPr algn="ctr"/>
            <a:r>
              <a:rPr lang="en-US" altLang="en-US" sz="2400" b="1">
                <a:latin typeface="Times New Roman" pitchFamily="18" charset="0"/>
              </a:rPr>
              <a:t>Las Vegas</a:t>
            </a:r>
          </a:p>
          <a:p>
            <a:pPr algn="ctr"/>
            <a:r>
              <a:rPr lang="en-US" altLang="en-US" sz="2400" b="1">
                <a:latin typeface="Times New Roman" pitchFamily="18" charset="0"/>
              </a:rPr>
              <a:t>June 20, 1997</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4495800"/>
            <a:ext cx="9407525" cy="2209800"/>
          </a:xfrm>
          <a:prstGeom prst="rect">
            <a:avLst/>
          </a:prstGeom>
          <a:noFill/>
          <a:ln w="9525">
            <a:noFill/>
            <a:miter lim="800000"/>
            <a:headEnd/>
            <a:tailEnd/>
          </a:ln>
          <a:effectLst/>
        </p:spPr>
        <p:txBody>
          <a:bodyPr wrap="none">
            <a:spAutoFit/>
          </a:bodyPr>
          <a:lstStyle/>
          <a:p>
            <a:pPr marL="914400" lvl="1" indent="-457200" eaLnBrk="0" hangingPunct="0">
              <a:spcBef>
                <a:spcPct val="20000"/>
              </a:spcBef>
              <a:buFontTx/>
              <a:buChar char="–"/>
            </a:pPr>
            <a:r>
              <a:rPr lang="en-US" sz="2400">
                <a:latin typeface="Times New Roman" pitchFamily="18" charset="0"/>
              </a:rPr>
              <a:t>1 km spatial resolution</a:t>
            </a:r>
          </a:p>
          <a:p>
            <a:pPr marL="914400" lvl="1" indent="-457200" eaLnBrk="0" hangingPunct="0">
              <a:spcBef>
                <a:spcPct val="20000"/>
              </a:spcBef>
              <a:buFontTx/>
              <a:buChar char="–"/>
            </a:pPr>
            <a:r>
              <a:rPr lang="en-US" sz="2400">
                <a:latin typeface="Times New Roman" pitchFamily="18" charset="0"/>
              </a:rPr>
              <a:t>5 spectral bands</a:t>
            </a:r>
          </a:p>
          <a:p>
            <a:pPr marL="914400" lvl="1" indent="-457200" eaLnBrk="0" hangingPunct="0">
              <a:spcBef>
                <a:spcPct val="20000"/>
              </a:spcBef>
              <a:buFontTx/>
              <a:buChar char="–"/>
            </a:pPr>
            <a:r>
              <a:rPr lang="en-US" sz="2400">
                <a:latin typeface="Times New Roman" pitchFamily="18" charset="0"/>
              </a:rPr>
              <a:t>daily revisit</a:t>
            </a:r>
          </a:p>
          <a:p>
            <a:pPr marL="914400" lvl="1" indent="-457200" eaLnBrk="0" hangingPunct="0">
              <a:spcBef>
                <a:spcPct val="20000"/>
              </a:spcBef>
              <a:buFontTx/>
              <a:buChar char="–"/>
            </a:pPr>
            <a:r>
              <a:rPr lang="en-US" sz="2400">
                <a:latin typeface="Times New Roman" pitchFamily="18" charset="0"/>
              </a:rPr>
              <a:t>inexpensive “real-time” data capture</a:t>
            </a:r>
          </a:p>
          <a:p>
            <a:pPr marL="914400" lvl="1" indent="-457200" eaLnBrk="0" hangingPunct="0">
              <a:spcBef>
                <a:spcPct val="20000"/>
              </a:spcBef>
              <a:buFontTx/>
              <a:buChar char="–"/>
            </a:pPr>
            <a:r>
              <a:rPr lang="en-US" sz="2400">
                <a:latin typeface="Times New Roman" pitchFamily="18" charset="0"/>
              </a:rPr>
              <a:t>Defining hydrologic, oceanographic, and meteorological parameters</a:t>
            </a:r>
          </a:p>
        </p:txBody>
      </p:sp>
      <p:sp>
        <p:nvSpPr>
          <p:cNvPr id="183299" name="Rectangle 3"/>
          <p:cNvSpPr>
            <a:spLocks noGrp="1" noChangeArrowheads="1"/>
          </p:cNvSpPr>
          <p:nvPr>
            <p:ph type="title" idx="4294967295"/>
          </p:nvPr>
        </p:nvSpPr>
        <p:spPr>
          <a:xfrm>
            <a:off x="203200" y="144463"/>
            <a:ext cx="8940800" cy="1227137"/>
          </a:xfrm>
        </p:spPr>
        <p:txBody>
          <a:bodyPr/>
          <a:lstStyle/>
          <a:p>
            <a:r>
              <a:rPr lang="en-US" sz="3600" b="1" i="1"/>
              <a:t>NOAA Advanced Very High Resolution Radiometer (AVHRR)</a:t>
            </a:r>
            <a:endParaRPr lang="en-US" sz="3400">
              <a:solidFill>
                <a:schemeClr val="folHlink"/>
              </a:solidFill>
            </a:endParaRPr>
          </a:p>
        </p:txBody>
      </p:sp>
      <p:pic>
        <p:nvPicPr>
          <p:cNvPr id="183300" name="Picture 4" descr="NOAA_POES"/>
          <p:cNvPicPr>
            <a:picLocks noChangeAspect="1" noChangeArrowheads="1"/>
          </p:cNvPicPr>
          <p:nvPr/>
        </p:nvPicPr>
        <p:blipFill>
          <a:blip r:embed="rId3" cstate="print"/>
          <a:srcRect/>
          <a:stretch>
            <a:fillRect/>
          </a:stretch>
        </p:blipFill>
        <p:spPr bwMode="auto">
          <a:xfrm>
            <a:off x="533400" y="1447800"/>
            <a:ext cx="3733800" cy="3036888"/>
          </a:xfrm>
          <a:prstGeom prst="rect">
            <a:avLst/>
          </a:prstGeom>
          <a:noFill/>
        </p:spPr>
      </p:pic>
      <p:pic>
        <p:nvPicPr>
          <p:cNvPr id="183301" name="Picture 5"/>
          <p:cNvPicPr>
            <a:picLocks noChangeAspect="1" noChangeArrowheads="1"/>
          </p:cNvPicPr>
          <p:nvPr/>
        </p:nvPicPr>
        <p:blipFill>
          <a:blip r:embed="rId4" cstate="print"/>
          <a:srcRect/>
          <a:stretch>
            <a:fillRect/>
          </a:stretch>
        </p:blipFill>
        <p:spPr bwMode="auto">
          <a:xfrm>
            <a:off x="4419600" y="1495425"/>
            <a:ext cx="4538663" cy="396716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Watershed Balance"/>
          <p:cNvPicPr>
            <a:picLocks noChangeAspect="1" noChangeArrowheads="1"/>
          </p:cNvPicPr>
          <p:nvPr/>
        </p:nvPicPr>
        <p:blipFill>
          <a:blip r:embed="rId3">
            <a:clrChange>
              <a:clrFrom>
                <a:srgbClr val="E1D4B5"/>
              </a:clrFrom>
              <a:clrTo>
                <a:srgbClr val="E1D4B5">
                  <a:alpha val="0"/>
                </a:srgbClr>
              </a:clrTo>
            </a:clrChange>
            <a:lum bright="6000"/>
            <a:extLst>
              <a:ext uri="{28A0092B-C50C-407E-A947-70E740481C1C}">
                <a14:useLocalDpi xmlns:a14="http://schemas.microsoft.com/office/drawing/2010/main" val="0"/>
              </a:ext>
            </a:extLst>
          </a:blip>
          <a:srcRect t="8946"/>
          <a:stretch>
            <a:fillRect/>
          </a:stretch>
        </p:blipFill>
        <p:spPr bwMode="auto">
          <a:xfrm>
            <a:off x="2343150" y="1943100"/>
            <a:ext cx="5562600" cy="380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ChangeArrowheads="1"/>
          </p:cNvSpPr>
          <p:nvPr/>
        </p:nvSpPr>
        <p:spPr bwMode="auto">
          <a:xfrm>
            <a:off x="457200" y="684639"/>
            <a:ext cx="836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2400" b="1" dirty="0">
                <a:solidFill>
                  <a:srgbClr val="0000FF"/>
                </a:solidFill>
              </a:rPr>
              <a:t>Seasonal Evapotranspiration Mapping Using Landsat Visible and Thermal Data with </a:t>
            </a:r>
            <a:r>
              <a:rPr lang="en-US" sz="2400" b="1" dirty="0" smtClean="0">
                <a:solidFill>
                  <a:srgbClr val="0000FF"/>
                </a:solidFill>
              </a:rPr>
              <a:t>Remote Sensing</a:t>
            </a:r>
            <a:endParaRPr lang="en-US" sz="2400" b="1" dirty="0">
              <a:solidFill>
                <a:srgbClr val="0000FF"/>
              </a:solidFill>
            </a:endParaRPr>
          </a:p>
        </p:txBody>
      </p:sp>
      <p:sp>
        <p:nvSpPr>
          <p:cNvPr id="169988" name="Rectangle 4"/>
          <p:cNvSpPr>
            <a:spLocks noChangeArrowheads="1"/>
          </p:cNvSpPr>
          <p:nvPr/>
        </p:nvSpPr>
        <p:spPr bwMode="auto">
          <a:xfrm>
            <a:off x="0" y="5029200"/>
            <a:ext cx="8991600" cy="1600200"/>
          </a:xfrm>
          <a:prstGeom prst="rect">
            <a:avLst/>
          </a:prstGeom>
          <a:noFill/>
          <a:ln w="9525">
            <a:noFill/>
            <a:miter lim="800000"/>
            <a:headEnd/>
            <a:tailEnd/>
          </a:ln>
          <a:effectLst/>
        </p:spPr>
        <p:txBody>
          <a:bodyPr/>
          <a:lstStyle/>
          <a:p>
            <a:pPr algn="ctr" eaLnBrk="1" hangingPunct="1">
              <a:spcBef>
                <a:spcPct val="20000"/>
              </a:spcBef>
              <a:defRPr/>
            </a:pPr>
            <a:endParaRPr lang="en-US" sz="2000" dirty="0">
              <a:solidFill>
                <a:srgbClr val="0000FF"/>
              </a:solidFill>
              <a:latin typeface="+mn-lt"/>
            </a:endParaRPr>
          </a:p>
        </p:txBody>
      </p:sp>
      <p:pic>
        <p:nvPicPr>
          <p:cNvPr id="9221" name="Picture 8" descr="Calmit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813" y="6043613"/>
            <a:ext cx="28067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9" descr="UNLColor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1225" y="6007100"/>
            <a:ext cx="14176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933310"/>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bwMode="auto">
          <a:xfrm>
            <a:off x="533400" y="800100"/>
            <a:ext cx="86106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500" b="1" dirty="0" smtClean="0">
                <a:solidFill>
                  <a:srgbClr val="0000FF"/>
                </a:solidFill>
              </a:rPr>
              <a:t>Methods Estimate Evaporation</a:t>
            </a:r>
            <a:br>
              <a:rPr lang="en-US" sz="3500" b="1" dirty="0" smtClean="0">
                <a:solidFill>
                  <a:srgbClr val="0000FF"/>
                </a:solidFill>
              </a:rPr>
            </a:br>
            <a:endParaRPr lang="en-US" sz="3500" b="1" dirty="0" smtClean="0">
              <a:solidFill>
                <a:srgbClr val="0000FF"/>
              </a:solidFill>
            </a:endParaRPr>
          </a:p>
        </p:txBody>
      </p:sp>
      <p:sp>
        <p:nvSpPr>
          <p:cNvPr id="10243" name="Rectangle 3"/>
          <p:cNvSpPr>
            <a:spLocks noGrp="1"/>
          </p:cNvSpPr>
          <p:nvPr>
            <p:ph idx="1"/>
          </p:nvPr>
        </p:nvSpPr>
        <p:spPr bwMode="auto">
          <a:xfrm>
            <a:off x="685800" y="1657350"/>
            <a:ext cx="8591550" cy="4389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95300" indent="-495300" eaLnBrk="1" hangingPunct="1">
              <a:buClr>
                <a:srgbClr val="0000FF"/>
              </a:buClr>
              <a:buSzPct val="101000"/>
              <a:buFont typeface="Wingdings" pitchFamily="2" charset="2"/>
              <a:buChar char="q"/>
            </a:pPr>
            <a:r>
              <a:rPr lang="en-US" dirty="0" smtClean="0"/>
              <a:t>Conventional class A pans</a:t>
            </a:r>
          </a:p>
          <a:p>
            <a:pPr marL="495300" indent="-495300" eaLnBrk="1" hangingPunct="1">
              <a:buClr>
                <a:srgbClr val="0000FF"/>
              </a:buClr>
              <a:buSzPct val="101000"/>
              <a:buFont typeface="Wingdings" pitchFamily="2" charset="2"/>
              <a:buChar char="q"/>
            </a:pPr>
            <a:r>
              <a:rPr lang="en-US" dirty="0" smtClean="0"/>
              <a:t>Ground-based measurements using instrumented weather stations (Bowen Ratio, Eddy covariance) </a:t>
            </a:r>
          </a:p>
          <a:p>
            <a:pPr marL="495300" indent="-495300" eaLnBrk="1" hangingPunct="1">
              <a:buClr>
                <a:srgbClr val="0000FF"/>
              </a:buClr>
              <a:buSzPct val="101000"/>
              <a:buFont typeface="Wingdings" pitchFamily="2" charset="2"/>
              <a:buChar char="q"/>
            </a:pPr>
            <a:r>
              <a:rPr lang="en-US" dirty="0" smtClean="0"/>
              <a:t>Buoys (water bodies)</a:t>
            </a:r>
          </a:p>
          <a:p>
            <a:pPr marL="495300" indent="-495300" eaLnBrk="1" hangingPunct="1">
              <a:buClr>
                <a:srgbClr val="0000FF"/>
              </a:buClr>
              <a:buSzPct val="101000"/>
              <a:buFont typeface="Wingdings" pitchFamily="2" charset="2"/>
              <a:buChar char="q"/>
            </a:pPr>
            <a:r>
              <a:rPr lang="en-US" dirty="0" smtClean="0"/>
              <a:t>Remote sensing technology</a:t>
            </a:r>
          </a:p>
          <a:p>
            <a:pPr marL="495300" indent="-495300" eaLnBrk="1" hangingPunct="1">
              <a:buClr>
                <a:srgbClr val="0000FF"/>
              </a:buClr>
              <a:buSzPct val="101000"/>
              <a:buFont typeface="Wingdings" pitchFamily="2" charset="2"/>
              <a:buChar char="q"/>
            </a:pPr>
            <a:r>
              <a:rPr lang="en-US" dirty="0" smtClean="0"/>
              <a:t>Climate models</a:t>
            </a:r>
          </a:p>
        </p:txBody>
      </p:sp>
    </p:spTree>
    <p:extLst>
      <p:ext uri="{BB962C8B-B14F-4D97-AF65-F5344CB8AC3E}">
        <p14:creationId xmlns:p14="http://schemas.microsoft.com/office/powerpoint/2010/main" val="956923729"/>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52400" y="3957638"/>
            <a:ext cx="601980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tabLst>
                <a:tab pos="342900" algn="l"/>
                <a:tab pos="457200" algn="l"/>
              </a:tabLst>
              <a:defRPr>
                <a:solidFill>
                  <a:schemeClr val="tx1"/>
                </a:solidFill>
                <a:latin typeface="Tahoma" pitchFamily="34" charset="0"/>
              </a:defRPr>
            </a:lvl1pPr>
            <a:lvl2pPr marL="742950" indent="-285750">
              <a:tabLst>
                <a:tab pos="342900" algn="l"/>
                <a:tab pos="457200" algn="l"/>
              </a:tabLst>
              <a:defRPr>
                <a:solidFill>
                  <a:schemeClr val="tx1"/>
                </a:solidFill>
                <a:latin typeface="Tahoma" pitchFamily="34" charset="0"/>
              </a:defRPr>
            </a:lvl2pPr>
            <a:lvl3pPr marL="1143000" indent="-228600">
              <a:tabLst>
                <a:tab pos="342900" algn="l"/>
                <a:tab pos="457200" algn="l"/>
              </a:tabLst>
              <a:defRPr>
                <a:solidFill>
                  <a:schemeClr val="tx1"/>
                </a:solidFill>
                <a:latin typeface="Tahoma" pitchFamily="34" charset="0"/>
              </a:defRPr>
            </a:lvl3pPr>
            <a:lvl4pPr marL="1600200" indent="-228600">
              <a:tabLst>
                <a:tab pos="342900" algn="l"/>
                <a:tab pos="457200" algn="l"/>
              </a:tabLst>
              <a:defRPr>
                <a:solidFill>
                  <a:schemeClr val="tx1"/>
                </a:solidFill>
                <a:latin typeface="Tahoma" pitchFamily="34" charset="0"/>
              </a:defRPr>
            </a:lvl4pPr>
            <a:lvl5pPr marL="2057400" indent="-228600">
              <a:tabLst>
                <a:tab pos="342900" algn="l"/>
                <a:tab pos="457200" algn="l"/>
              </a:tabLst>
              <a:defRPr>
                <a:solidFill>
                  <a:schemeClr val="tx1"/>
                </a:solidFill>
                <a:latin typeface="Tahoma" pitchFamily="34" charset="0"/>
              </a:defRPr>
            </a:lvl5pPr>
            <a:lvl6pPr marL="2514600" indent="-228600" eaLnBrk="0" fontAlgn="base" hangingPunct="0">
              <a:spcBef>
                <a:spcPct val="0"/>
              </a:spcBef>
              <a:spcAft>
                <a:spcPct val="0"/>
              </a:spcAft>
              <a:tabLst>
                <a:tab pos="342900" algn="l"/>
                <a:tab pos="457200" algn="l"/>
              </a:tabLst>
              <a:defRPr>
                <a:solidFill>
                  <a:schemeClr val="tx1"/>
                </a:solidFill>
                <a:latin typeface="Tahoma" pitchFamily="34" charset="0"/>
              </a:defRPr>
            </a:lvl6pPr>
            <a:lvl7pPr marL="2971800" indent="-228600" eaLnBrk="0" fontAlgn="base" hangingPunct="0">
              <a:spcBef>
                <a:spcPct val="0"/>
              </a:spcBef>
              <a:spcAft>
                <a:spcPct val="0"/>
              </a:spcAft>
              <a:tabLst>
                <a:tab pos="342900" algn="l"/>
                <a:tab pos="457200" algn="l"/>
              </a:tabLst>
              <a:defRPr>
                <a:solidFill>
                  <a:schemeClr val="tx1"/>
                </a:solidFill>
                <a:latin typeface="Tahoma" pitchFamily="34" charset="0"/>
              </a:defRPr>
            </a:lvl7pPr>
            <a:lvl8pPr marL="3429000" indent="-228600" eaLnBrk="0" fontAlgn="base" hangingPunct="0">
              <a:spcBef>
                <a:spcPct val="0"/>
              </a:spcBef>
              <a:spcAft>
                <a:spcPct val="0"/>
              </a:spcAft>
              <a:tabLst>
                <a:tab pos="342900" algn="l"/>
                <a:tab pos="457200" algn="l"/>
              </a:tabLst>
              <a:defRPr>
                <a:solidFill>
                  <a:schemeClr val="tx1"/>
                </a:solidFill>
                <a:latin typeface="Tahoma" pitchFamily="34" charset="0"/>
              </a:defRPr>
            </a:lvl8pPr>
            <a:lvl9pPr marL="3886200" indent="-228600" eaLnBrk="0" fontAlgn="base" hangingPunct="0">
              <a:spcBef>
                <a:spcPct val="0"/>
              </a:spcBef>
              <a:spcAft>
                <a:spcPct val="0"/>
              </a:spcAft>
              <a:tabLst>
                <a:tab pos="342900" algn="l"/>
                <a:tab pos="457200" algn="l"/>
              </a:tabLst>
              <a:defRPr>
                <a:solidFill>
                  <a:schemeClr val="tx1"/>
                </a:solidFill>
                <a:latin typeface="Tahoma" pitchFamily="34" charset="0"/>
              </a:defRPr>
            </a:lvl9pPr>
          </a:lstStyle>
          <a:p>
            <a:pPr eaLnBrk="1" hangingPunct="1">
              <a:spcAft>
                <a:spcPct val="10000"/>
              </a:spcAft>
              <a:buClr>
                <a:srgbClr val="000000"/>
              </a:buClr>
              <a:buFont typeface="Wingdings" pitchFamily="2" charset="2"/>
              <a:buChar char="v"/>
            </a:pPr>
            <a:r>
              <a:rPr lang="en-US" sz="2400">
                <a:solidFill>
                  <a:srgbClr val="0000FF"/>
                </a:solidFill>
                <a:latin typeface="Arial" pitchFamily="34" charset="0"/>
              </a:rPr>
              <a:t>Minor energy components ignored</a:t>
            </a:r>
          </a:p>
          <a:p>
            <a:pPr eaLnBrk="1" hangingPunct="1">
              <a:spcAft>
                <a:spcPct val="10000"/>
              </a:spcAft>
              <a:buClr>
                <a:srgbClr val="000000"/>
              </a:buClr>
              <a:buFont typeface="Wingdings" pitchFamily="2" charset="2"/>
              <a:buChar char="v"/>
            </a:pPr>
            <a:r>
              <a:rPr lang="en-US" sz="2400">
                <a:solidFill>
                  <a:srgbClr val="0000FF"/>
                </a:solidFill>
                <a:latin typeface="Arial" pitchFamily="34" charset="0"/>
              </a:rPr>
              <a:t>Only vertical fluxes considered </a:t>
            </a:r>
          </a:p>
          <a:p>
            <a:pPr eaLnBrk="1" hangingPunct="1">
              <a:spcAft>
                <a:spcPct val="10000"/>
              </a:spcAft>
              <a:buClr>
                <a:srgbClr val="000000"/>
              </a:buClr>
              <a:buFont typeface="Wingdings" pitchFamily="2" charset="2"/>
              <a:buChar char="v"/>
            </a:pPr>
            <a:r>
              <a:rPr lang="en-US" sz="2400">
                <a:solidFill>
                  <a:srgbClr val="0000FF"/>
                </a:solidFill>
                <a:latin typeface="Arial" pitchFamily="34" charset="0"/>
              </a:rPr>
              <a:t>Energy conservation</a:t>
            </a:r>
          </a:p>
          <a:p>
            <a:pPr eaLnBrk="1" hangingPunct="1">
              <a:spcAft>
                <a:spcPct val="10000"/>
              </a:spcAft>
              <a:buClr>
                <a:srgbClr val="000000"/>
              </a:buClr>
              <a:buFont typeface="Wingdings" pitchFamily="2" charset="2"/>
              <a:buNone/>
            </a:pPr>
            <a:r>
              <a:rPr lang="en-US" sz="2400">
                <a:solidFill>
                  <a:srgbClr val="0000FF"/>
                </a:solidFill>
                <a:latin typeface="Arial" pitchFamily="34" charset="0"/>
              </a:rPr>
              <a:t>     (Incoming Energy = Outgoing Energy)</a:t>
            </a:r>
          </a:p>
        </p:txBody>
      </p:sp>
      <p:sp>
        <p:nvSpPr>
          <p:cNvPr id="17411" name="Rectangle 3"/>
          <p:cNvSpPr>
            <a:spLocks noChangeArrowheads="1"/>
          </p:cNvSpPr>
          <p:nvPr/>
        </p:nvSpPr>
        <p:spPr bwMode="auto">
          <a:xfrm>
            <a:off x="228600" y="838200"/>
            <a:ext cx="5334000" cy="685800"/>
          </a:xfrm>
          <a:prstGeom prst="rect">
            <a:avLst/>
          </a:prstGeom>
          <a:solidFill>
            <a:srgbClr val="E9E4CF"/>
          </a:solidFill>
          <a:ln w="28575">
            <a:solidFill>
              <a:srgbClr val="434343"/>
            </a:solidFill>
            <a:miter lim="800000"/>
            <a:headEnd/>
            <a:tailEnd/>
          </a:ln>
        </p:spPr>
        <p:txBody>
          <a:bodyPr wrap="none" anchor="ctr"/>
          <a:lstStyle/>
          <a:p>
            <a:pPr algn="ctr" eaLnBrk="1" hangingPunct="1"/>
            <a:r>
              <a:rPr lang="en-US" sz="3200" b="1">
                <a:solidFill>
                  <a:srgbClr val="FF3300"/>
                </a:solidFill>
                <a:latin typeface="Arial" pitchFamily="34" charset="0"/>
              </a:rPr>
              <a:t>R</a:t>
            </a:r>
            <a:r>
              <a:rPr lang="en-US" sz="3200" b="1" baseline="-25000">
                <a:solidFill>
                  <a:srgbClr val="FF3300"/>
                </a:solidFill>
                <a:latin typeface="Arial" pitchFamily="34" charset="0"/>
              </a:rPr>
              <a:t>n</a:t>
            </a:r>
            <a:r>
              <a:rPr lang="en-US" sz="3200" b="1">
                <a:solidFill>
                  <a:srgbClr val="000000"/>
                </a:solidFill>
                <a:latin typeface="Arial" pitchFamily="34" charset="0"/>
              </a:rPr>
              <a:t>-</a:t>
            </a:r>
            <a:r>
              <a:rPr lang="en-US" sz="3200" b="1">
                <a:solidFill>
                  <a:srgbClr val="6600CC"/>
                </a:solidFill>
                <a:latin typeface="Arial" pitchFamily="34" charset="0"/>
              </a:rPr>
              <a:t>G</a:t>
            </a:r>
            <a:r>
              <a:rPr lang="en-US" sz="3200" b="1">
                <a:solidFill>
                  <a:srgbClr val="000000"/>
                </a:solidFill>
                <a:latin typeface="Arial" pitchFamily="34" charset="0"/>
              </a:rPr>
              <a:t>-</a:t>
            </a:r>
            <a:r>
              <a:rPr lang="en-US" sz="3200" b="1">
                <a:solidFill>
                  <a:srgbClr val="00CC00"/>
                </a:solidFill>
                <a:latin typeface="Arial" pitchFamily="34" charset="0"/>
                <a:cs typeface="Arial" pitchFamily="34" charset="0"/>
              </a:rPr>
              <a:t>LE</a:t>
            </a:r>
            <a:r>
              <a:rPr lang="en-US" sz="3200" b="1">
                <a:solidFill>
                  <a:srgbClr val="000000"/>
                </a:solidFill>
                <a:latin typeface="Arial" pitchFamily="34" charset="0"/>
              </a:rPr>
              <a:t>-</a:t>
            </a:r>
            <a:r>
              <a:rPr lang="en-US" sz="3200" b="1">
                <a:solidFill>
                  <a:srgbClr val="CC00FF"/>
                </a:solidFill>
                <a:latin typeface="Arial" pitchFamily="34" charset="0"/>
              </a:rPr>
              <a:t>H</a:t>
            </a:r>
            <a:r>
              <a:rPr lang="en-US" sz="3200" b="1">
                <a:solidFill>
                  <a:srgbClr val="000000"/>
                </a:solidFill>
                <a:latin typeface="Arial" pitchFamily="34" charset="0"/>
              </a:rPr>
              <a:t>+L</a:t>
            </a:r>
            <a:r>
              <a:rPr lang="en-US" sz="3200" b="1" baseline="-25000">
                <a:solidFill>
                  <a:srgbClr val="000000"/>
                </a:solidFill>
                <a:latin typeface="Arial" pitchFamily="34" charset="0"/>
              </a:rPr>
              <a:t>p</a:t>
            </a:r>
            <a:r>
              <a:rPr lang="en-US" sz="3200" b="1">
                <a:solidFill>
                  <a:srgbClr val="000000"/>
                </a:solidFill>
                <a:latin typeface="Arial" pitchFamily="34" charset="0"/>
              </a:rPr>
              <a:t>F</a:t>
            </a:r>
            <a:r>
              <a:rPr lang="en-US" sz="3200" b="1" baseline="-25000">
                <a:solidFill>
                  <a:srgbClr val="000000"/>
                </a:solidFill>
                <a:latin typeface="Arial" pitchFamily="34" charset="0"/>
              </a:rPr>
              <a:t>p</a:t>
            </a:r>
            <a:r>
              <a:rPr lang="en-US" sz="3200" b="1">
                <a:solidFill>
                  <a:srgbClr val="000000"/>
                </a:solidFill>
                <a:latin typeface="Arial" pitchFamily="34" charset="0"/>
              </a:rPr>
              <a:t>+A</a:t>
            </a:r>
            <a:r>
              <a:rPr lang="en-US" sz="3200" b="1" baseline="-25000">
                <a:solidFill>
                  <a:srgbClr val="000000"/>
                </a:solidFill>
                <a:latin typeface="Arial" pitchFamily="34" charset="0"/>
              </a:rPr>
              <a:t>h</a:t>
            </a:r>
            <a:r>
              <a:rPr lang="en-US" sz="3200" b="1">
                <a:solidFill>
                  <a:srgbClr val="000000"/>
                </a:solidFill>
                <a:latin typeface="Arial" pitchFamily="34" charset="0"/>
              </a:rPr>
              <a:t> </a:t>
            </a:r>
            <a:r>
              <a:rPr lang="en-US" sz="3200" b="1" u="sng">
                <a:solidFill>
                  <a:srgbClr val="000000"/>
                </a:solidFill>
                <a:latin typeface="Arial" pitchFamily="34" charset="0"/>
              </a:rPr>
              <a:t>+</a:t>
            </a:r>
            <a:r>
              <a:rPr lang="el-GR" sz="3200" b="1">
                <a:solidFill>
                  <a:srgbClr val="000000"/>
                </a:solidFill>
                <a:latin typeface="Arial" pitchFamily="34" charset="0"/>
              </a:rPr>
              <a:t>Δ</a:t>
            </a:r>
            <a:r>
              <a:rPr lang="en-US" sz="3200" b="1">
                <a:solidFill>
                  <a:srgbClr val="000000"/>
                </a:solidFill>
                <a:latin typeface="Arial" pitchFamily="34" charset="0"/>
              </a:rPr>
              <a:t>= 0</a:t>
            </a:r>
          </a:p>
        </p:txBody>
      </p:sp>
      <p:sp>
        <p:nvSpPr>
          <p:cNvPr id="17412" name="Text Box 4"/>
          <p:cNvSpPr txBox="1">
            <a:spLocks noChangeArrowheads="1"/>
          </p:cNvSpPr>
          <p:nvPr/>
        </p:nvSpPr>
        <p:spPr bwMode="auto">
          <a:xfrm>
            <a:off x="152400" y="1524000"/>
            <a:ext cx="55626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457200" algn="l"/>
              </a:tabLst>
              <a:defRPr>
                <a:solidFill>
                  <a:schemeClr val="tx1"/>
                </a:solidFill>
                <a:latin typeface="Tahoma" pitchFamily="34" charset="0"/>
              </a:defRPr>
            </a:lvl1pPr>
            <a:lvl2pPr marL="742950" indent="-285750">
              <a:tabLst>
                <a:tab pos="457200" algn="l"/>
              </a:tabLst>
              <a:defRPr>
                <a:solidFill>
                  <a:schemeClr val="tx1"/>
                </a:solidFill>
                <a:latin typeface="Tahoma" pitchFamily="34" charset="0"/>
              </a:defRPr>
            </a:lvl2pPr>
            <a:lvl3pPr marL="1143000" indent="-228600">
              <a:tabLst>
                <a:tab pos="457200" algn="l"/>
              </a:tabLst>
              <a:defRPr>
                <a:solidFill>
                  <a:schemeClr val="tx1"/>
                </a:solidFill>
                <a:latin typeface="Tahoma" pitchFamily="34" charset="0"/>
              </a:defRPr>
            </a:lvl3pPr>
            <a:lvl4pPr marL="1600200" indent="-228600">
              <a:tabLst>
                <a:tab pos="457200" algn="l"/>
              </a:tabLst>
              <a:defRPr>
                <a:solidFill>
                  <a:schemeClr val="tx1"/>
                </a:solidFill>
                <a:latin typeface="Tahoma" pitchFamily="34" charset="0"/>
              </a:defRPr>
            </a:lvl4pPr>
            <a:lvl5pPr marL="2057400" indent="-228600">
              <a:tabLst>
                <a:tab pos="457200" algn="l"/>
              </a:tabLst>
              <a:defRPr>
                <a:solidFill>
                  <a:schemeClr val="tx1"/>
                </a:solidFill>
                <a:latin typeface="Tahoma" pitchFamily="34" charset="0"/>
              </a:defRPr>
            </a:lvl5pPr>
            <a:lvl6pPr marL="2514600" indent="-228600" eaLnBrk="0" fontAlgn="base" hangingPunct="0">
              <a:spcBef>
                <a:spcPct val="0"/>
              </a:spcBef>
              <a:spcAft>
                <a:spcPct val="0"/>
              </a:spcAft>
              <a:tabLst>
                <a:tab pos="457200" algn="l"/>
              </a:tabLst>
              <a:defRPr>
                <a:solidFill>
                  <a:schemeClr val="tx1"/>
                </a:solidFill>
                <a:latin typeface="Tahoma" pitchFamily="34" charset="0"/>
              </a:defRPr>
            </a:lvl6pPr>
            <a:lvl7pPr marL="2971800" indent="-228600" eaLnBrk="0" fontAlgn="base" hangingPunct="0">
              <a:spcBef>
                <a:spcPct val="0"/>
              </a:spcBef>
              <a:spcAft>
                <a:spcPct val="0"/>
              </a:spcAft>
              <a:tabLst>
                <a:tab pos="457200" algn="l"/>
              </a:tabLst>
              <a:defRPr>
                <a:solidFill>
                  <a:schemeClr val="tx1"/>
                </a:solidFill>
                <a:latin typeface="Tahoma" pitchFamily="34" charset="0"/>
              </a:defRPr>
            </a:lvl7pPr>
            <a:lvl8pPr marL="3429000" indent="-228600" eaLnBrk="0" fontAlgn="base" hangingPunct="0">
              <a:spcBef>
                <a:spcPct val="0"/>
              </a:spcBef>
              <a:spcAft>
                <a:spcPct val="0"/>
              </a:spcAft>
              <a:tabLst>
                <a:tab pos="457200" algn="l"/>
              </a:tabLst>
              <a:defRPr>
                <a:solidFill>
                  <a:schemeClr val="tx1"/>
                </a:solidFill>
                <a:latin typeface="Tahoma" pitchFamily="34" charset="0"/>
              </a:defRPr>
            </a:lvl8pPr>
            <a:lvl9pPr marL="3886200" indent="-228600" eaLnBrk="0" fontAlgn="base" hangingPunct="0">
              <a:spcBef>
                <a:spcPct val="0"/>
              </a:spcBef>
              <a:spcAft>
                <a:spcPct val="0"/>
              </a:spcAft>
              <a:tabLst>
                <a:tab pos="457200" algn="l"/>
              </a:tabLst>
              <a:defRPr>
                <a:solidFill>
                  <a:schemeClr val="tx1"/>
                </a:solidFill>
                <a:latin typeface="Tahoma" pitchFamily="34" charset="0"/>
              </a:defRPr>
            </a:lvl9pPr>
          </a:lstStyle>
          <a:p>
            <a:pPr eaLnBrk="1" hangingPunct="1"/>
            <a:r>
              <a:rPr lang="en-US" sz="2000">
                <a:solidFill>
                  <a:srgbClr val="696464"/>
                </a:solidFill>
                <a:latin typeface="Arial" pitchFamily="34" charset="0"/>
              </a:rPr>
              <a:t>		  R</a:t>
            </a:r>
            <a:r>
              <a:rPr lang="en-US" sz="2000" baseline="-25000">
                <a:solidFill>
                  <a:srgbClr val="696464"/>
                </a:solidFill>
                <a:latin typeface="Arial" pitchFamily="34" charset="0"/>
              </a:rPr>
              <a:t>n</a:t>
            </a:r>
            <a:r>
              <a:rPr lang="en-US" sz="2000">
                <a:solidFill>
                  <a:srgbClr val="696464"/>
                </a:solidFill>
                <a:latin typeface="Arial" pitchFamily="34" charset="0"/>
              </a:rPr>
              <a:t> = Net radiation</a:t>
            </a:r>
          </a:p>
          <a:p>
            <a:pPr eaLnBrk="1" hangingPunct="1"/>
            <a:r>
              <a:rPr lang="en-US" sz="2000">
                <a:solidFill>
                  <a:srgbClr val="696464"/>
                </a:solidFill>
                <a:latin typeface="Arial" pitchFamily="34" charset="0"/>
              </a:rPr>
              <a:t>		   G  = Soil heat flux</a:t>
            </a:r>
          </a:p>
          <a:p>
            <a:pPr eaLnBrk="1" hangingPunct="1"/>
            <a:r>
              <a:rPr lang="en-US" sz="2000">
                <a:solidFill>
                  <a:srgbClr val="696464"/>
                </a:solidFill>
                <a:latin typeface="Arial" pitchFamily="34" charset="0"/>
              </a:rPr>
              <a:t>	       LE  = Latent heat flux</a:t>
            </a:r>
          </a:p>
          <a:p>
            <a:pPr eaLnBrk="1" hangingPunct="1"/>
            <a:r>
              <a:rPr lang="en-US" sz="2000">
                <a:solidFill>
                  <a:srgbClr val="696464"/>
                </a:solidFill>
                <a:latin typeface="Arial" pitchFamily="34" charset="0"/>
              </a:rPr>
              <a:t>	         H  = Sensible heat flux</a:t>
            </a:r>
          </a:p>
          <a:p>
            <a:pPr eaLnBrk="1" hangingPunct="1"/>
            <a:r>
              <a:rPr lang="en-US" sz="2000">
                <a:solidFill>
                  <a:srgbClr val="696464"/>
                </a:solidFill>
                <a:latin typeface="Arial" pitchFamily="34" charset="0"/>
              </a:rPr>
              <a:t>               L</a:t>
            </a:r>
            <a:r>
              <a:rPr lang="en-US" sz="2000" baseline="-25000">
                <a:solidFill>
                  <a:srgbClr val="696464"/>
                </a:solidFill>
                <a:latin typeface="Arial" pitchFamily="34" charset="0"/>
              </a:rPr>
              <a:t>p</a:t>
            </a:r>
            <a:r>
              <a:rPr lang="en-US" sz="2000">
                <a:solidFill>
                  <a:srgbClr val="696464"/>
                </a:solidFill>
                <a:latin typeface="Arial" pitchFamily="34" charset="0"/>
              </a:rPr>
              <a:t>  = Fixation of CO</a:t>
            </a:r>
            <a:r>
              <a:rPr lang="en-US" sz="2000" baseline="-25000">
                <a:solidFill>
                  <a:srgbClr val="696464"/>
                </a:solidFill>
                <a:latin typeface="Arial" pitchFamily="34" charset="0"/>
              </a:rPr>
              <a:t>2 </a:t>
            </a:r>
            <a:r>
              <a:rPr lang="en-US" sz="2000">
                <a:solidFill>
                  <a:srgbClr val="696464"/>
                </a:solidFill>
                <a:latin typeface="Arial" pitchFamily="34" charset="0"/>
              </a:rPr>
              <a:t>conversion factor</a:t>
            </a:r>
          </a:p>
          <a:p>
            <a:pPr eaLnBrk="1" hangingPunct="1"/>
            <a:r>
              <a:rPr lang="en-US" sz="2000">
                <a:solidFill>
                  <a:srgbClr val="696464"/>
                </a:solidFill>
                <a:latin typeface="Arial" pitchFamily="34" charset="0"/>
              </a:rPr>
              <a:t>               F</a:t>
            </a:r>
            <a:r>
              <a:rPr lang="en-US" sz="2000" baseline="-25000">
                <a:solidFill>
                  <a:srgbClr val="696464"/>
                </a:solidFill>
                <a:latin typeface="Arial" pitchFamily="34" charset="0"/>
              </a:rPr>
              <a:t>p</a:t>
            </a:r>
            <a:r>
              <a:rPr lang="en-US" sz="2000">
                <a:solidFill>
                  <a:srgbClr val="696464"/>
                </a:solidFill>
                <a:latin typeface="Arial" pitchFamily="34" charset="0"/>
              </a:rPr>
              <a:t>  = Specific flux of CO</a:t>
            </a:r>
            <a:r>
              <a:rPr lang="en-US" sz="2000" baseline="-25000">
                <a:solidFill>
                  <a:srgbClr val="696464"/>
                </a:solidFill>
                <a:latin typeface="Arial" pitchFamily="34" charset="0"/>
              </a:rPr>
              <a:t>2</a:t>
            </a:r>
            <a:endParaRPr lang="en-US" sz="2000">
              <a:solidFill>
                <a:srgbClr val="696464"/>
              </a:solidFill>
              <a:latin typeface="Arial" pitchFamily="34" charset="0"/>
            </a:endParaRPr>
          </a:p>
          <a:p>
            <a:pPr eaLnBrk="1" hangingPunct="1"/>
            <a:r>
              <a:rPr lang="en-US" sz="2000">
                <a:solidFill>
                  <a:srgbClr val="696464"/>
                </a:solidFill>
                <a:latin typeface="Arial" pitchFamily="34" charset="0"/>
              </a:rPr>
              <a:t>               A</a:t>
            </a:r>
            <a:r>
              <a:rPr lang="en-US" sz="2000" baseline="-25000">
                <a:solidFill>
                  <a:srgbClr val="696464"/>
                </a:solidFill>
                <a:latin typeface="Arial" pitchFamily="34" charset="0"/>
              </a:rPr>
              <a:t>h</a:t>
            </a:r>
            <a:r>
              <a:rPr lang="en-US" sz="2000">
                <a:solidFill>
                  <a:srgbClr val="696464"/>
                </a:solidFill>
                <a:latin typeface="Arial" pitchFamily="34" charset="0"/>
              </a:rPr>
              <a:t>  = Advection	        </a:t>
            </a:r>
          </a:p>
          <a:p>
            <a:pPr eaLnBrk="1" hangingPunct="1"/>
            <a:r>
              <a:rPr lang="en-US" sz="2000">
                <a:solidFill>
                  <a:srgbClr val="696464"/>
                </a:solidFill>
                <a:latin typeface="Arial" pitchFamily="34" charset="0"/>
              </a:rPr>
              <a:t>               </a:t>
            </a:r>
            <a:r>
              <a:rPr lang="el-GR" sz="2000">
                <a:solidFill>
                  <a:srgbClr val="696464"/>
                </a:solidFill>
                <a:latin typeface="Arial" pitchFamily="34" charset="0"/>
              </a:rPr>
              <a:t>Δ</a:t>
            </a:r>
            <a:r>
              <a:rPr lang="en-US" sz="2000">
                <a:solidFill>
                  <a:srgbClr val="696464"/>
                </a:solidFill>
                <a:latin typeface="Arial" pitchFamily="34" charset="0"/>
              </a:rPr>
              <a:t>   = Change in storage</a:t>
            </a:r>
          </a:p>
        </p:txBody>
      </p:sp>
      <p:grpSp>
        <p:nvGrpSpPr>
          <p:cNvPr id="17413" name="Group 19"/>
          <p:cNvGrpSpPr>
            <a:grpSpLocks/>
          </p:cNvGrpSpPr>
          <p:nvPr/>
        </p:nvGrpSpPr>
        <p:grpSpPr bwMode="auto">
          <a:xfrm>
            <a:off x="5791200" y="609600"/>
            <a:ext cx="3200400" cy="4038600"/>
            <a:chOff x="3744" y="528"/>
            <a:chExt cx="1920" cy="2388"/>
          </a:xfrm>
        </p:grpSpPr>
        <p:sp>
          <p:nvSpPr>
            <p:cNvPr id="17416" name="Rectangle 8"/>
            <p:cNvSpPr>
              <a:spLocks noChangeArrowheads="1"/>
            </p:cNvSpPr>
            <p:nvPr/>
          </p:nvSpPr>
          <p:spPr bwMode="auto">
            <a:xfrm>
              <a:off x="3744" y="528"/>
              <a:ext cx="1920" cy="2388"/>
            </a:xfrm>
            <a:prstGeom prst="rect">
              <a:avLst/>
            </a:prstGeom>
            <a:gradFill rotWithShape="1">
              <a:gsLst>
                <a:gs pos="0">
                  <a:srgbClr val="FFEBFA"/>
                </a:gs>
                <a:gs pos="14999">
                  <a:srgbClr val="C4D6EB"/>
                </a:gs>
                <a:gs pos="30000">
                  <a:srgbClr val="85C2FF"/>
                </a:gs>
                <a:gs pos="50000">
                  <a:srgbClr val="5E9EFF"/>
                </a:gs>
                <a:gs pos="70000">
                  <a:srgbClr val="85C2FF"/>
                </a:gs>
                <a:gs pos="85001">
                  <a:srgbClr val="C4D6EB"/>
                </a:gs>
                <a:gs pos="100000">
                  <a:srgbClr val="FFEBFA"/>
                </a:gs>
              </a:gsLst>
              <a:lin ang="5400000" scaled="1"/>
            </a:gradFill>
            <a:ln w="9525">
              <a:solidFill>
                <a:schemeClr val="tx1"/>
              </a:solidFill>
              <a:miter lim="800000"/>
              <a:headEnd/>
              <a:tailEnd/>
            </a:ln>
          </p:spPr>
          <p:txBody>
            <a:bodyPr wrap="none" anchor="ctr"/>
            <a:lstStyle/>
            <a:p>
              <a:pPr eaLnBrk="1" hangingPunct="1"/>
              <a:endParaRPr lang="en-US">
                <a:solidFill>
                  <a:srgbClr val="000000"/>
                </a:solidFill>
                <a:latin typeface="Perpetua" pitchFamily="18" charset="0"/>
              </a:endParaRPr>
            </a:p>
          </p:txBody>
        </p:sp>
        <p:pic>
          <p:nvPicPr>
            <p:cNvPr id="17417" name="Picture 9" descr="print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l="40800" b="-467"/>
            <a:stretch>
              <a:fillRect/>
            </a:stretch>
          </p:blipFill>
          <p:spPr bwMode="auto">
            <a:xfrm>
              <a:off x="3915" y="665"/>
              <a:ext cx="1493" cy="2123"/>
            </a:xfrm>
            <a:prstGeom prst="rect">
              <a:avLst/>
            </a:prstGeom>
            <a:solidFill>
              <a:srgbClr val="FF000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7418" name="Line 10"/>
            <p:cNvSpPr>
              <a:spLocks noChangeShapeType="1"/>
            </p:cNvSpPr>
            <p:nvPr/>
          </p:nvSpPr>
          <p:spPr bwMode="auto">
            <a:xfrm>
              <a:off x="3957" y="1125"/>
              <a:ext cx="256" cy="256"/>
            </a:xfrm>
            <a:prstGeom prst="line">
              <a:avLst/>
            </a:prstGeom>
            <a:noFill/>
            <a:ln w="762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19" name="Text Box 11"/>
            <p:cNvSpPr txBox="1">
              <a:spLocks noChangeArrowheads="1"/>
            </p:cNvSpPr>
            <p:nvPr/>
          </p:nvSpPr>
          <p:spPr bwMode="auto">
            <a:xfrm>
              <a:off x="3840" y="720"/>
              <a:ext cx="479"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000" b="1">
                  <a:solidFill>
                    <a:srgbClr val="FF3300"/>
                  </a:solidFill>
                  <a:latin typeface="Arial" pitchFamily="34" charset="0"/>
                </a:rPr>
                <a:t>R</a:t>
              </a:r>
              <a:r>
                <a:rPr lang="en-US" sz="4000" b="1" baseline="-25000">
                  <a:solidFill>
                    <a:srgbClr val="FF3300"/>
                  </a:solidFill>
                  <a:latin typeface="Arial" pitchFamily="34" charset="0"/>
                </a:rPr>
                <a:t>n</a:t>
              </a:r>
            </a:p>
          </p:txBody>
        </p:sp>
        <p:sp>
          <p:nvSpPr>
            <p:cNvPr id="17420" name="Line 12"/>
            <p:cNvSpPr>
              <a:spLocks noChangeShapeType="1"/>
            </p:cNvSpPr>
            <p:nvPr/>
          </p:nvSpPr>
          <p:spPr bwMode="auto">
            <a:xfrm>
              <a:off x="5109" y="2490"/>
              <a:ext cx="0" cy="298"/>
            </a:xfrm>
            <a:prstGeom prst="line">
              <a:avLst/>
            </a:prstGeom>
            <a:noFill/>
            <a:ln w="76200">
              <a:solidFill>
                <a:srgbClr val="6600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1" name="Text Box 13"/>
            <p:cNvSpPr txBox="1">
              <a:spLocks noChangeArrowheads="1"/>
            </p:cNvSpPr>
            <p:nvPr/>
          </p:nvSpPr>
          <p:spPr bwMode="auto">
            <a:xfrm>
              <a:off x="5088" y="2160"/>
              <a:ext cx="329"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4000" b="1">
                  <a:solidFill>
                    <a:srgbClr val="6600CC"/>
                  </a:solidFill>
                  <a:latin typeface="Arial" pitchFamily="34" charset="0"/>
                </a:rPr>
                <a:t>G</a:t>
              </a:r>
            </a:p>
          </p:txBody>
        </p:sp>
        <p:sp>
          <p:nvSpPr>
            <p:cNvPr id="17422" name="Line 14"/>
            <p:cNvSpPr>
              <a:spLocks noChangeShapeType="1"/>
            </p:cNvSpPr>
            <p:nvPr/>
          </p:nvSpPr>
          <p:spPr bwMode="auto">
            <a:xfrm flipV="1">
              <a:off x="5109" y="954"/>
              <a:ext cx="0" cy="342"/>
            </a:xfrm>
            <a:prstGeom prst="line">
              <a:avLst/>
            </a:prstGeom>
            <a:noFill/>
            <a:ln w="76200">
              <a:solidFill>
                <a:srgbClr val="00CC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3" name="Text Box 15"/>
            <p:cNvSpPr txBox="1">
              <a:spLocks noChangeArrowheads="1"/>
            </p:cNvSpPr>
            <p:nvPr/>
          </p:nvSpPr>
          <p:spPr bwMode="auto">
            <a:xfrm>
              <a:off x="4897" y="583"/>
              <a:ext cx="499"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000" b="1">
                  <a:solidFill>
                    <a:srgbClr val="00CC00"/>
                  </a:solidFill>
                  <a:latin typeface="Arial" pitchFamily="34" charset="0"/>
                </a:rPr>
                <a:t>LE</a:t>
              </a:r>
            </a:p>
          </p:txBody>
        </p:sp>
        <p:sp>
          <p:nvSpPr>
            <p:cNvPr id="17424" name="Line 16"/>
            <p:cNvSpPr>
              <a:spLocks noChangeShapeType="1"/>
            </p:cNvSpPr>
            <p:nvPr/>
          </p:nvSpPr>
          <p:spPr bwMode="auto">
            <a:xfrm flipV="1">
              <a:off x="4043" y="2106"/>
              <a:ext cx="0" cy="384"/>
            </a:xfrm>
            <a:prstGeom prst="line">
              <a:avLst/>
            </a:prstGeom>
            <a:noFill/>
            <a:ln w="76200">
              <a:solidFill>
                <a:srgbClr val="CC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425" name="Text Box 17"/>
            <p:cNvSpPr txBox="1">
              <a:spLocks noChangeArrowheads="1"/>
            </p:cNvSpPr>
            <p:nvPr/>
          </p:nvSpPr>
          <p:spPr bwMode="auto">
            <a:xfrm>
              <a:off x="3840" y="1783"/>
              <a:ext cx="331" cy="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r>
                <a:rPr lang="en-US" sz="4000" b="1">
                  <a:solidFill>
                    <a:srgbClr val="CC00FF"/>
                  </a:solidFill>
                  <a:latin typeface="Arial" pitchFamily="34" charset="0"/>
                </a:rPr>
                <a:t>H</a:t>
              </a:r>
            </a:p>
          </p:txBody>
        </p:sp>
      </p:grpSp>
      <p:sp>
        <p:nvSpPr>
          <p:cNvPr id="17414" name="Rectangle 3"/>
          <p:cNvSpPr>
            <a:spLocks noChangeArrowheads="1"/>
          </p:cNvSpPr>
          <p:nvPr/>
        </p:nvSpPr>
        <p:spPr bwMode="auto">
          <a:xfrm>
            <a:off x="533400" y="5734050"/>
            <a:ext cx="5105400" cy="533400"/>
          </a:xfrm>
          <a:prstGeom prst="rect">
            <a:avLst/>
          </a:prstGeom>
          <a:solidFill>
            <a:srgbClr val="E9E4CF"/>
          </a:solidFill>
          <a:ln w="28575">
            <a:solidFill>
              <a:srgbClr val="434343"/>
            </a:solidFill>
            <a:miter lim="800000"/>
            <a:headEnd/>
            <a:tailEnd/>
          </a:ln>
        </p:spPr>
        <p:txBody>
          <a:bodyPr wrap="none" anchor="ctr"/>
          <a:lstStyle/>
          <a:p>
            <a:pPr algn="ctr" eaLnBrk="1" hangingPunct="1"/>
            <a:r>
              <a:rPr lang="en-US" sz="3200" b="1">
                <a:solidFill>
                  <a:srgbClr val="00CC00"/>
                </a:solidFill>
                <a:latin typeface="Arial" pitchFamily="34" charset="0"/>
                <a:cs typeface="Arial" pitchFamily="34" charset="0"/>
              </a:rPr>
              <a:t>LE </a:t>
            </a:r>
            <a:r>
              <a:rPr lang="en-US" sz="3200" b="1">
                <a:solidFill>
                  <a:srgbClr val="000000"/>
                </a:solidFill>
                <a:latin typeface="Arial" pitchFamily="34" charset="0"/>
                <a:cs typeface="Arial" pitchFamily="34" charset="0"/>
              </a:rPr>
              <a:t>= </a:t>
            </a:r>
            <a:r>
              <a:rPr lang="en-US" sz="3200" b="1">
                <a:solidFill>
                  <a:srgbClr val="FF3300"/>
                </a:solidFill>
                <a:latin typeface="Arial" pitchFamily="34" charset="0"/>
              </a:rPr>
              <a:t>R</a:t>
            </a:r>
            <a:r>
              <a:rPr lang="en-US" sz="3200" b="1" baseline="-25000">
                <a:solidFill>
                  <a:srgbClr val="FF3300"/>
                </a:solidFill>
                <a:latin typeface="Arial" pitchFamily="34" charset="0"/>
              </a:rPr>
              <a:t>n</a:t>
            </a:r>
            <a:r>
              <a:rPr lang="en-US" sz="3200" b="1">
                <a:solidFill>
                  <a:srgbClr val="000000"/>
                </a:solidFill>
                <a:latin typeface="Arial" pitchFamily="34" charset="0"/>
              </a:rPr>
              <a:t>- </a:t>
            </a:r>
            <a:r>
              <a:rPr lang="en-US" sz="3200" b="1">
                <a:solidFill>
                  <a:srgbClr val="6600CC"/>
                </a:solidFill>
                <a:latin typeface="Arial" pitchFamily="34" charset="0"/>
              </a:rPr>
              <a:t>G </a:t>
            </a:r>
            <a:r>
              <a:rPr lang="en-US" sz="3200" b="1">
                <a:solidFill>
                  <a:srgbClr val="000000"/>
                </a:solidFill>
                <a:latin typeface="Arial" pitchFamily="34" charset="0"/>
              </a:rPr>
              <a:t>- </a:t>
            </a:r>
            <a:r>
              <a:rPr lang="en-US" sz="3200" b="1">
                <a:solidFill>
                  <a:srgbClr val="CC00FF"/>
                </a:solidFill>
                <a:latin typeface="Arial" pitchFamily="34" charset="0"/>
              </a:rPr>
              <a:t>H</a:t>
            </a:r>
            <a:endParaRPr lang="en-US" sz="3200" b="1">
              <a:solidFill>
                <a:srgbClr val="000000"/>
              </a:solidFill>
              <a:latin typeface="Arial" pitchFamily="34" charset="0"/>
            </a:endParaRPr>
          </a:p>
        </p:txBody>
      </p:sp>
      <p:sp>
        <p:nvSpPr>
          <p:cNvPr id="17415" name="WordArt 5"/>
          <p:cNvSpPr>
            <a:spLocks noChangeArrowheads="1" noChangeShapeType="1" noTextEdit="1"/>
          </p:cNvSpPr>
          <p:nvPr/>
        </p:nvSpPr>
        <p:spPr bwMode="auto">
          <a:xfrm>
            <a:off x="533400" y="93663"/>
            <a:ext cx="4191000" cy="609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2800" kern="10">
                <a:solidFill>
                  <a:srgbClr val="FF0000"/>
                </a:solidFill>
                <a:latin typeface="Arial Black"/>
              </a:rPr>
              <a:t>METRIC Model</a:t>
            </a:r>
          </a:p>
        </p:txBody>
      </p:sp>
      <p:sp>
        <p:nvSpPr>
          <p:cNvPr id="18" name="Rectangle 26"/>
          <p:cNvSpPr>
            <a:spLocks noChangeArrowheads="1"/>
          </p:cNvSpPr>
          <p:nvPr/>
        </p:nvSpPr>
        <p:spPr bwMode="auto">
          <a:xfrm>
            <a:off x="6076236" y="5744230"/>
            <a:ext cx="2906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sz="2800" i="1" dirty="0">
                <a:latin typeface="Times New Roman" pitchFamily="18" charset="0"/>
              </a:rPr>
              <a:t>(</a:t>
            </a:r>
            <a:r>
              <a:rPr kumimoji="1" lang="en-US" sz="2800" i="1" dirty="0" err="1">
                <a:latin typeface="Times New Roman" pitchFamily="18" charset="0"/>
              </a:rPr>
              <a:t>K</a:t>
            </a:r>
            <a:r>
              <a:rPr kumimoji="1" lang="en-US" sz="2800" i="1" baseline="-25000" dirty="0" err="1">
                <a:latin typeface="Times New Roman" pitchFamily="18" charset="0"/>
              </a:rPr>
              <a:t>c</a:t>
            </a:r>
            <a:r>
              <a:rPr kumimoji="1" lang="en-US" sz="2800" i="1" dirty="0">
                <a:latin typeface="Times New Roman" pitchFamily="18" charset="0"/>
              </a:rPr>
              <a:t> = </a:t>
            </a:r>
            <a:r>
              <a:rPr kumimoji="1" lang="en-US" sz="2800" i="1" dirty="0" err="1">
                <a:latin typeface="Times New Roman" pitchFamily="18" charset="0"/>
              </a:rPr>
              <a:t>ET</a:t>
            </a:r>
            <a:r>
              <a:rPr kumimoji="1" lang="en-US" sz="2800" i="1" baseline="-25000" dirty="0" err="1">
                <a:latin typeface="Times New Roman" pitchFamily="18" charset="0"/>
              </a:rPr>
              <a:t>act</a:t>
            </a:r>
            <a:r>
              <a:rPr kumimoji="1" lang="en-US" sz="2800" i="1" dirty="0">
                <a:latin typeface="Times New Roman" pitchFamily="18" charset="0"/>
              </a:rPr>
              <a:t> / </a:t>
            </a:r>
            <a:r>
              <a:rPr kumimoji="1" lang="en-US" sz="2800" i="1" dirty="0" err="1">
                <a:latin typeface="Times New Roman" pitchFamily="18" charset="0"/>
              </a:rPr>
              <a:t>ET</a:t>
            </a:r>
            <a:r>
              <a:rPr kumimoji="1" lang="en-US" sz="2800" i="1" baseline="-25000" dirty="0" err="1">
                <a:latin typeface="Times New Roman" pitchFamily="18" charset="0"/>
              </a:rPr>
              <a:t>ref</a:t>
            </a:r>
            <a:r>
              <a:rPr kumimoji="1" lang="en-US" sz="2800" i="1" dirty="0">
                <a:latin typeface="Times New Roman" pitchFamily="18" charset="0"/>
              </a:rPr>
              <a:t>)</a:t>
            </a:r>
          </a:p>
        </p:txBody>
      </p:sp>
    </p:spTree>
    <p:extLst>
      <p:ext uri="{BB962C8B-B14F-4D97-AF65-F5344CB8AC3E}">
        <p14:creationId xmlns:p14="http://schemas.microsoft.com/office/powerpoint/2010/main" val="2695462104"/>
      </p:ext>
    </p:extLst>
  </p:cSld>
  <p:clrMapOvr>
    <a:masterClrMapping/>
  </p:clrMapOvr>
  <p:transition advTm="49843"/>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85813"/>
            <a:ext cx="8382000" cy="510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Text Box 6"/>
          <p:cNvSpPr txBox="1">
            <a:spLocks noChangeArrowheads="1"/>
          </p:cNvSpPr>
          <p:nvPr/>
        </p:nvSpPr>
        <p:spPr bwMode="auto">
          <a:xfrm>
            <a:off x="-701675" y="529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endParaRPr lang="en-US">
              <a:latin typeface="Calibri" pitchFamily="34" charset="0"/>
            </a:endParaRPr>
          </a:p>
        </p:txBody>
      </p:sp>
      <p:sp>
        <p:nvSpPr>
          <p:cNvPr id="19460" name="Line 7"/>
          <p:cNvSpPr>
            <a:spLocks noChangeShapeType="1"/>
          </p:cNvSpPr>
          <p:nvPr/>
        </p:nvSpPr>
        <p:spPr bwMode="auto">
          <a:xfrm>
            <a:off x="3733800" y="3657600"/>
            <a:ext cx="0" cy="685800"/>
          </a:xfrm>
          <a:prstGeom prst="line">
            <a:avLst/>
          </a:prstGeom>
          <a:noFill/>
          <a:ln w="952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19461" name="Line 8"/>
          <p:cNvSpPr>
            <a:spLocks noChangeShapeType="1"/>
          </p:cNvSpPr>
          <p:nvPr/>
        </p:nvSpPr>
        <p:spPr bwMode="auto">
          <a:xfrm flipH="1" flipV="1">
            <a:off x="3733800" y="4114800"/>
            <a:ext cx="129540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2" name="Text Box 9"/>
          <p:cNvSpPr txBox="1">
            <a:spLocks noChangeArrowheads="1"/>
          </p:cNvSpPr>
          <p:nvPr/>
        </p:nvSpPr>
        <p:spPr bwMode="auto">
          <a:xfrm>
            <a:off x="5029200" y="4648200"/>
            <a:ext cx="29146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rPr>
              <a:t>extra evaporation from rain</a:t>
            </a:r>
          </a:p>
        </p:txBody>
      </p:sp>
      <p:sp>
        <p:nvSpPr>
          <p:cNvPr id="19463" name="Line 10"/>
          <p:cNvSpPr>
            <a:spLocks noChangeShapeType="1"/>
          </p:cNvSpPr>
          <p:nvPr/>
        </p:nvSpPr>
        <p:spPr bwMode="auto">
          <a:xfrm>
            <a:off x="5105400" y="2743200"/>
            <a:ext cx="0" cy="304800"/>
          </a:xfrm>
          <a:prstGeom prst="line">
            <a:avLst/>
          </a:prstGeom>
          <a:noFill/>
          <a:ln w="9525">
            <a:solidFill>
              <a:schemeClr val="tx1"/>
            </a:solidFill>
            <a:round/>
            <a:headEnd type="triangle" w="lg" len="med"/>
            <a:tailEnd type="triangle" w="lg" len="med"/>
          </a:ln>
          <a:extLst>
            <a:ext uri="{909E8E84-426E-40DD-AFC4-6F175D3DCCD1}">
              <a14:hiddenFill xmlns:a14="http://schemas.microsoft.com/office/drawing/2010/main">
                <a:noFill/>
              </a14:hiddenFill>
            </a:ext>
          </a:extLst>
        </p:spPr>
        <p:txBody>
          <a:bodyPr/>
          <a:lstStyle/>
          <a:p>
            <a:endParaRPr lang="en-US"/>
          </a:p>
        </p:txBody>
      </p:sp>
      <p:sp>
        <p:nvSpPr>
          <p:cNvPr id="19464" name="Line 11"/>
          <p:cNvSpPr>
            <a:spLocks noChangeShapeType="1"/>
          </p:cNvSpPr>
          <p:nvPr/>
        </p:nvSpPr>
        <p:spPr bwMode="auto">
          <a:xfrm>
            <a:off x="4038600" y="2590800"/>
            <a:ext cx="10668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5" name="Text Box 12"/>
          <p:cNvSpPr txBox="1">
            <a:spLocks noChangeArrowheads="1"/>
          </p:cNvSpPr>
          <p:nvPr/>
        </p:nvSpPr>
        <p:spPr bwMode="auto">
          <a:xfrm>
            <a:off x="1524000" y="2286000"/>
            <a:ext cx="27892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rPr>
              <a:t>reduction in Kc from stress?</a:t>
            </a:r>
          </a:p>
        </p:txBody>
      </p:sp>
      <p:sp>
        <p:nvSpPr>
          <p:cNvPr id="19466" name="Text Box 13"/>
          <p:cNvSpPr txBox="1">
            <a:spLocks noChangeArrowheads="1"/>
          </p:cNvSpPr>
          <p:nvPr/>
        </p:nvSpPr>
        <p:spPr bwMode="auto">
          <a:xfrm>
            <a:off x="3440112" y="1060452"/>
            <a:ext cx="1131888"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3200" b="1" dirty="0">
                <a:latin typeface="Calibri" pitchFamily="34" charset="0"/>
              </a:rPr>
              <a:t>Corn</a:t>
            </a:r>
          </a:p>
        </p:txBody>
      </p:sp>
      <p:sp>
        <p:nvSpPr>
          <p:cNvPr id="19467" name="Text Box 14"/>
          <p:cNvSpPr txBox="1">
            <a:spLocks noChangeArrowheads="1"/>
          </p:cNvSpPr>
          <p:nvPr/>
        </p:nvSpPr>
        <p:spPr bwMode="auto">
          <a:xfrm>
            <a:off x="381000" y="5867400"/>
            <a:ext cx="25527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atin typeface="Calibri" pitchFamily="34" charset="0"/>
              </a:rPr>
              <a:t>K</a:t>
            </a:r>
            <a:r>
              <a:rPr lang="en-US" baseline="-25000">
                <a:latin typeface="Calibri" pitchFamily="34" charset="0"/>
              </a:rPr>
              <a:t>c actual</a:t>
            </a:r>
            <a:r>
              <a:rPr lang="en-US">
                <a:latin typeface="Calibri" pitchFamily="34" charset="0"/>
              </a:rPr>
              <a:t> = K</a:t>
            </a:r>
            <a:r>
              <a:rPr lang="en-US" baseline="-25000">
                <a:latin typeface="Calibri" pitchFamily="34" charset="0"/>
              </a:rPr>
              <a:t>s</a:t>
            </a:r>
            <a:r>
              <a:rPr lang="en-US">
                <a:latin typeface="Calibri" pitchFamily="34" charset="0"/>
              </a:rPr>
              <a:t> K</a:t>
            </a:r>
            <a:r>
              <a:rPr lang="en-US" baseline="-25000">
                <a:latin typeface="Calibri" pitchFamily="34" charset="0"/>
              </a:rPr>
              <a:t>cb</a:t>
            </a:r>
            <a:r>
              <a:rPr lang="en-US">
                <a:latin typeface="Calibri" pitchFamily="34" charset="0"/>
              </a:rPr>
              <a:t> + K</a:t>
            </a:r>
            <a:r>
              <a:rPr lang="en-US" baseline="-25000">
                <a:latin typeface="Calibri" pitchFamily="34" charset="0"/>
              </a:rPr>
              <a:t>e total</a:t>
            </a:r>
          </a:p>
        </p:txBody>
      </p:sp>
      <p:sp>
        <p:nvSpPr>
          <p:cNvPr id="19468" name="Text Box 16"/>
          <p:cNvSpPr txBox="1">
            <a:spLocks noChangeArrowheads="1"/>
          </p:cNvSpPr>
          <p:nvPr/>
        </p:nvSpPr>
        <p:spPr bwMode="auto">
          <a:xfrm>
            <a:off x="2819400" y="0"/>
            <a:ext cx="609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b="1" dirty="0">
                <a:solidFill>
                  <a:schemeClr val="accent2"/>
                </a:solidFill>
                <a:latin typeface="Calibri" pitchFamily="34" charset="0"/>
              </a:rPr>
              <a:t>Differences between Actual </a:t>
            </a:r>
            <a:r>
              <a:rPr lang="en-US" sz="2400" b="1" dirty="0" err="1">
                <a:solidFill>
                  <a:schemeClr val="accent2"/>
                </a:solidFill>
                <a:latin typeface="Calibri" pitchFamily="34" charset="0"/>
              </a:rPr>
              <a:t>K</a:t>
            </a:r>
            <a:r>
              <a:rPr lang="en-US" sz="2400" b="1" baseline="-25000" dirty="0" err="1">
                <a:solidFill>
                  <a:schemeClr val="accent2"/>
                </a:solidFill>
                <a:latin typeface="Calibri" pitchFamily="34" charset="0"/>
              </a:rPr>
              <a:t>c</a:t>
            </a:r>
            <a:r>
              <a:rPr lang="en-US" sz="2400" b="1" dirty="0">
                <a:solidFill>
                  <a:schemeClr val="accent2"/>
                </a:solidFill>
                <a:latin typeface="Calibri" pitchFamily="34" charset="0"/>
              </a:rPr>
              <a:t> from METRIC and Potential </a:t>
            </a:r>
            <a:r>
              <a:rPr lang="en-US" sz="2400" b="1" dirty="0" err="1">
                <a:solidFill>
                  <a:schemeClr val="accent2"/>
                </a:solidFill>
                <a:latin typeface="Calibri" pitchFamily="34" charset="0"/>
              </a:rPr>
              <a:t>K</a:t>
            </a:r>
            <a:r>
              <a:rPr lang="en-US" sz="2400" b="1" baseline="-25000" dirty="0" err="1">
                <a:solidFill>
                  <a:schemeClr val="accent2"/>
                </a:solidFill>
                <a:latin typeface="Calibri" pitchFamily="34" charset="0"/>
              </a:rPr>
              <a:t>c</a:t>
            </a:r>
            <a:r>
              <a:rPr lang="en-US" sz="2400" b="1" baseline="-25000" dirty="0">
                <a:solidFill>
                  <a:schemeClr val="accent2"/>
                </a:solidFill>
                <a:latin typeface="Calibri" pitchFamily="34" charset="0"/>
              </a:rPr>
              <a:t>  </a:t>
            </a:r>
            <a:r>
              <a:rPr lang="en-US" sz="2400" b="1" dirty="0">
                <a:solidFill>
                  <a:schemeClr val="accent2"/>
                </a:solidFill>
                <a:latin typeface="Calibri" pitchFamily="34" charset="0"/>
              </a:rPr>
              <a:t>(from standard tables).</a:t>
            </a:r>
          </a:p>
        </p:txBody>
      </p:sp>
      <p:sp>
        <p:nvSpPr>
          <p:cNvPr id="19469" name="Text Box 17"/>
          <p:cNvSpPr txBox="1">
            <a:spLocks noChangeArrowheads="1"/>
          </p:cNvSpPr>
          <p:nvPr/>
        </p:nvSpPr>
        <p:spPr bwMode="auto">
          <a:xfrm>
            <a:off x="3733800" y="5702300"/>
            <a:ext cx="54102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1400" i="1">
                <a:latin typeface="Calibri" pitchFamily="34" charset="0"/>
              </a:rPr>
              <a:t>The METRIC derived curve is from year 2005 near Scottsbluff Nebraska averaged over about 100 fields (from UNL (Ayse Irmak and Ian Ratcliffe)))</a:t>
            </a:r>
          </a:p>
        </p:txBody>
      </p:sp>
      <p:sp>
        <p:nvSpPr>
          <p:cNvPr id="14" name="TextBox 13"/>
          <p:cNvSpPr txBox="1"/>
          <p:nvPr/>
        </p:nvSpPr>
        <p:spPr>
          <a:xfrm>
            <a:off x="0" y="0"/>
            <a:ext cx="2514600" cy="830263"/>
          </a:xfrm>
          <a:prstGeom prst="rect">
            <a:avLst/>
          </a:prstGeom>
          <a:noFill/>
        </p:spPr>
        <p:txBody>
          <a:bodyPr wrap="none">
            <a:spAutoFit/>
          </a:bodyPr>
          <a:lstStyle/>
          <a:p>
            <a:pPr fontAlgn="auto">
              <a:spcBef>
                <a:spcPts val="0"/>
              </a:spcBef>
              <a:spcAft>
                <a:spcPts val="0"/>
              </a:spcAft>
              <a:defRPr/>
            </a:pPr>
            <a:r>
              <a:rPr lang="en-US" sz="4800" dirty="0">
                <a:solidFill>
                  <a:schemeClr val="bg2">
                    <a:lumMod val="50000"/>
                  </a:schemeClr>
                </a:solidFill>
                <a:latin typeface="+mn-lt"/>
              </a:rPr>
              <a:t>Nebraska</a:t>
            </a:r>
          </a:p>
        </p:txBody>
      </p:sp>
      <p:sp>
        <p:nvSpPr>
          <p:cNvPr id="16" name="Rectangle 26"/>
          <p:cNvSpPr>
            <a:spLocks noChangeArrowheads="1"/>
          </p:cNvSpPr>
          <p:nvPr/>
        </p:nvSpPr>
        <p:spPr bwMode="auto">
          <a:xfrm>
            <a:off x="203994" y="851229"/>
            <a:ext cx="29067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kumimoji="1" lang="en-US" sz="2800" i="1" dirty="0">
                <a:latin typeface="Times New Roman" pitchFamily="18" charset="0"/>
              </a:rPr>
              <a:t>(</a:t>
            </a:r>
            <a:r>
              <a:rPr kumimoji="1" lang="en-US" sz="2800" i="1" dirty="0" err="1">
                <a:latin typeface="Times New Roman" pitchFamily="18" charset="0"/>
              </a:rPr>
              <a:t>K</a:t>
            </a:r>
            <a:r>
              <a:rPr kumimoji="1" lang="en-US" sz="2800" i="1" baseline="-25000" dirty="0" err="1">
                <a:latin typeface="Times New Roman" pitchFamily="18" charset="0"/>
              </a:rPr>
              <a:t>c</a:t>
            </a:r>
            <a:r>
              <a:rPr kumimoji="1" lang="en-US" sz="2800" i="1" dirty="0">
                <a:latin typeface="Times New Roman" pitchFamily="18" charset="0"/>
              </a:rPr>
              <a:t> = </a:t>
            </a:r>
            <a:r>
              <a:rPr kumimoji="1" lang="en-US" sz="2800" i="1" dirty="0" err="1">
                <a:latin typeface="Times New Roman" pitchFamily="18" charset="0"/>
              </a:rPr>
              <a:t>ET</a:t>
            </a:r>
            <a:r>
              <a:rPr kumimoji="1" lang="en-US" sz="2800" i="1" baseline="-25000" dirty="0" err="1">
                <a:latin typeface="Times New Roman" pitchFamily="18" charset="0"/>
              </a:rPr>
              <a:t>act</a:t>
            </a:r>
            <a:r>
              <a:rPr kumimoji="1" lang="en-US" sz="2800" i="1" dirty="0">
                <a:latin typeface="Times New Roman" pitchFamily="18" charset="0"/>
              </a:rPr>
              <a:t> / </a:t>
            </a:r>
            <a:r>
              <a:rPr kumimoji="1" lang="en-US" sz="2800" i="1" dirty="0" err="1">
                <a:latin typeface="Times New Roman" pitchFamily="18" charset="0"/>
              </a:rPr>
              <a:t>ET</a:t>
            </a:r>
            <a:r>
              <a:rPr kumimoji="1" lang="en-US" sz="2800" i="1" baseline="-25000" dirty="0" err="1">
                <a:latin typeface="Times New Roman" pitchFamily="18" charset="0"/>
              </a:rPr>
              <a:t>ref</a:t>
            </a:r>
            <a:r>
              <a:rPr kumimoji="1" lang="en-US" sz="2800" i="1" dirty="0">
                <a:latin typeface="Times New Roman" pitchFamily="18" charset="0"/>
              </a:rPr>
              <a:t>)</a:t>
            </a:r>
          </a:p>
        </p:txBody>
      </p:sp>
    </p:spTree>
    <p:extLst>
      <p:ext uri="{BB962C8B-B14F-4D97-AF65-F5344CB8AC3E}">
        <p14:creationId xmlns:p14="http://schemas.microsoft.com/office/powerpoint/2010/main" val="6167660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3"/>
          <p:cNvSpPr>
            <a:spLocks noGrp="1"/>
          </p:cNvSpPr>
          <p:nvPr>
            <p:ph type="title" idx="4294967295"/>
          </p:nvPr>
        </p:nvSpPr>
        <p:spPr bwMode="auto">
          <a:xfrm>
            <a:off x="0" y="274638"/>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1800" smtClean="0"/>
              <a:t>Daily ET expressed as ETrF for 06/10/2007 (left), 08/13/2007 (center) and 09/14/2007 (right) for the area north of Grand Island, NE.</a:t>
            </a:r>
          </a:p>
        </p:txBody>
      </p:sp>
      <p:pic>
        <p:nvPicPr>
          <p:cNvPr id="35843" name="Picture 4" descr="m09_061007_etrf_rangeland_ef_modified.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m09_091407_etrf_rangeland_ef_modifie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4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m09_081307_etrf_rangeland_ef.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1524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7"/>
          <p:cNvSpPr txBox="1">
            <a:spLocks noChangeArrowheads="1"/>
          </p:cNvSpPr>
          <p:nvPr/>
        </p:nvSpPr>
        <p:spPr bwMode="auto">
          <a:xfrm>
            <a:off x="762000" y="4724400"/>
            <a:ext cx="7313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r>
              <a:rPr lang="en-US"/>
              <a:t>Notice the initial low ET values in the 6/10 image, followed by the dramatic</a:t>
            </a:r>
          </a:p>
          <a:p>
            <a:r>
              <a:rPr lang="en-US"/>
              <a:t>increase in ET values in the 8/13 image, then lower values in the 9/14 image.</a:t>
            </a:r>
          </a:p>
        </p:txBody>
      </p:sp>
      <p:sp>
        <p:nvSpPr>
          <p:cNvPr id="35847" name="Rectangle 8"/>
          <p:cNvSpPr>
            <a:spLocks noChangeArrowheads="1"/>
          </p:cNvSpPr>
          <p:nvPr/>
        </p:nvSpPr>
        <p:spPr bwMode="auto">
          <a:xfrm>
            <a:off x="990600" y="4267200"/>
            <a:ext cx="1352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06/10/2007 </a:t>
            </a:r>
          </a:p>
        </p:txBody>
      </p:sp>
      <p:sp>
        <p:nvSpPr>
          <p:cNvPr id="35848" name="Rectangle 9"/>
          <p:cNvSpPr>
            <a:spLocks noChangeArrowheads="1"/>
          </p:cNvSpPr>
          <p:nvPr/>
        </p:nvSpPr>
        <p:spPr bwMode="auto">
          <a:xfrm>
            <a:off x="3810000" y="4267200"/>
            <a:ext cx="1352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08/13/2007 </a:t>
            </a:r>
          </a:p>
        </p:txBody>
      </p:sp>
      <p:sp>
        <p:nvSpPr>
          <p:cNvPr id="35849" name="Rectangle 10"/>
          <p:cNvSpPr>
            <a:spLocks noChangeArrowheads="1"/>
          </p:cNvSpPr>
          <p:nvPr/>
        </p:nvSpPr>
        <p:spPr bwMode="auto">
          <a:xfrm>
            <a:off x="6705600" y="426720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09/14/2007</a:t>
            </a:r>
          </a:p>
        </p:txBody>
      </p:sp>
    </p:spTree>
    <p:extLst>
      <p:ext uri="{BB962C8B-B14F-4D97-AF65-F5344CB8AC3E}">
        <p14:creationId xmlns:p14="http://schemas.microsoft.com/office/powerpoint/2010/main" val="830936246"/>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idx="4294967295"/>
          </p:nvPr>
        </p:nvSpPr>
        <p:spPr>
          <a:xfrm>
            <a:off x="2590800" y="457200"/>
            <a:ext cx="3505200" cy="819150"/>
          </a:xfrm>
        </p:spPr>
        <p:txBody>
          <a:bodyPr/>
          <a:lstStyle/>
          <a:p>
            <a:pPr eaLnBrk="1" hangingPunct="1"/>
            <a:r>
              <a:rPr lang="en-US" sz="4000" smtClean="0"/>
              <a:t>Monthly ET</a:t>
            </a:r>
          </a:p>
        </p:txBody>
      </p:sp>
      <p:pic>
        <p:nvPicPr>
          <p:cNvPr id="18435" name="Picture 3" descr="cpnrd_et_2007_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572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cpnrd_et_2007_0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43000"/>
            <a:ext cx="4572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et_cpnrd_month_2007_07_stretch.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895600"/>
            <a:ext cx="4572000" cy="164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6" descr="cpnrd_et_2007_08.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895600"/>
            <a:ext cx="4572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7" descr="cpnrd_et_2007_09.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981200" y="4648200"/>
            <a:ext cx="4572000" cy="163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Box 8"/>
          <p:cNvSpPr txBox="1">
            <a:spLocks noChangeArrowheads="1"/>
          </p:cNvSpPr>
          <p:nvPr/>
        </p:nvSpPr>
        <p:spPr bwMode="auto">
          <a:xfrm>
            <a:off x="3276600" y="152400"/>
            <a:ext cx="50466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alibri" pitchFamily="34" charset="0"/>
              </a:rPr>
              <a:t>Central Platte Natural Resource District</a:t>
            </a:r>
          </a:p>
        </p:txBody>
      </p:sp>
      <p:sp>
        <p:nvSpPr>
          <p:cNvPr id="10" name="TextBox 9"/>
          <p:cNvSpPr txBox="1"/>
          <p:nvPr/>
        </p:nvSpPr>
        <p:spPr>
          <a:xfrm>
            <a:off x="0" y="0"/>
            <a:ext cx="2514600" cy="830263"/>
          </a:xfrm>
          <a:prstGeom prst="rect">
            <a:avLst/>
          </a:prstGeom>
          <a:noFill/>
        </p:spPr>
        <p:txBody>
          <a:bodyPr wrap="none">
            <a:spAutoFit/>
          </a:bodyPr>
          <a:lstStyle/>
          <a:p>
            <a:pPr fontAlgn="auto">
              <a:spcBef>
                <a:spcPts val="0"/>
              </a:spcBef>
              <a:spcAft>
                <a:spcPts val="0"/>
              </a:spcAft>
              <a:defRPr/>
            </a:pPr>
            <a:r>
              <a:rPr lang="en-US" sz="4800" dirty="0">
                <a:solidFill>
                  <a:schemeClr val="bg2">
                    <a:lumMod val="50000"/>
                  </a:schemeClr>
                </a:solidFill>
                <a:latin typeface="+mn-lt"/>
              </a:rPr>
              <a:t>Nebraska</a:t>
            </a:r>
          </a:p>
        </p:txBody>
      </p:sp>
    </p:spTree>
    <p:extLst>
      <p:ext uri="{BB962C8B-B14F-4D97-AF65-F5344CB8AC3E}">
        <p14:creationId xmlns:p14="http://schemas.microsoft.com/office/powerpoint/2010/main" val="2795200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Date Placeholder 1"/>
          <p:cNvSpPr>
            <a:spLocks noGrp="1"/>
          </p:cNvSpPr>
          <p:nvPr>
            <p:ph type="dt" sz="quarter" idx="4294967295"/>
          </p:nvPr>
        </p:nvSpPr>
        <p:spPr bwMode="auto">
          <a:xfrm>
            <a:off x="3124200" y="6248400"/>
            <a:ext cx="28956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r>
              <a:rPr lang="en-US" sz="1200" i="1"/>
              <a:t>April 5-7, 2011</a:t>
            </a:r>
          </a:p>
        </p:txBody>
      </p:sp>
      <p:sp>
        <p:nvSpPr>
          <p:cNvPr id="37891" name="Footer Placeholder 2"/>
          <p:cNvSpPr>
            <a:spLocks noGrp="1"/>
          </p:cNvSpPr>
          <p:nvPr>
            <p:ph type="ftr" sz="quarter" idx="10"/>
          </p:nvPr>
        </p:nvSpPr>
        <p:spPr>
          <a:xfrm>
            <a:off x="6553200" y="6248400"/>
            <a:ext cx="19050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r" eaLnBrk="1" hangingPunct="1"/>
            <a:r>
              <a:rPr lang="en-US" sz="1400" i="0" smtClean="0"/>
              <a:t>NASA/USDA Workshop on Evapotanspiration</a:t>
            </a:r>
          </a:p>
        </p:txBody>
      </p:sp>
      <p:pic>
        <p:nvPicPr>
          <p:cNvPr id="37892" name="Picture 8"/>
          <p:cNvPicPr>
            <a:picLocks noChangeAspect="1" noChangeArrowheads="1"/>
          </p:cNvPicPr>
          <p:nvPr/>
        </p:nvPicPr>
        <p:blipFill>
          <a:blip r:embed="rId3">
            <a:extLst>
              <a:ext uri="{28A0092B-C50C-407E-A947-70E740481C1C}">
                <a14:useLocalDpi xmlns:a14="http://schemas.microsoft.com/office/drawing/2010/main" val="0"/>
              </a:ext>
            </a:extLst>
          </a:blip>
          <a:srcRect l="1495" t="8658" r="4486" b="5771"/>
          <a:stretch>
            <a:fillRect/>
          </a:stretch>
        </p:blipFill>
        <p:spPr bwMode="auto">
          <a:xfrm>
            <a:off x="76200" y="609600"/>
            <a:ext cx="8839200" cy="625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3"/>
          <p:cNvSpPr txBox="1">
            <a:spLocks noChangeArrowheads="1"/>
          </p:cNvSpPr>
          <p:nvPr/>
        </p:nvSpPr>
        <p:spPr bwMode="auto">
          <a:xfrm>
            <a:off x="6172200" y="0"/>
            <a:ext cx="2971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1400" b="1" i="1">
                <a:solidFill>
                  <a:schemeClr val="hlink"/>
                </a:solidFill>
              </a:rPr>
              <a:t>April – October, 2006 ET from METRIC-Landsat</a:t>
            </a:r>
          </a:p>
        </p:txBody>
      </p:sp>
      <p:sp>
        <p:nvSpPr>
          <p:cNvPr id="37894" name="Line 5"/>
          <p:cNvSpPr>
            <a:spLocks noChangeShapeType="1"/>
          </p:cNvSpPr>
          <p:nvPr/>
        </p:nvSpPr>
        <p:spPr bwMode="auto">
          <a:xfrm flipH="1">
            <a:off x="76200" y="2667000"/>
            <a:ext cx="35052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5" name="Text Box 6"/>
          <p:cNvSpPr txBox="1">
            <a:spLocks noChangeArrowheads="1"/>
          </p:cNvSpPr>
          <p:nvPr/>
        </p:nvSpPr>
        <p:spPr bwMode="auto">
          <a:xfrm>
            <a:off x="3581400" y="2514600"/>
            <a:ext cx="1101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a:t>~80 km</a:t>
            </a:r>
          </a:p>
        </p:txBody>
      </p:sp>
      <p:sp>
        <p:nvSpPr>
          <p:cNvPr id="37896" name="Line 7"/>
          <p:cNvSpPr>
            <a:spLocks noChangeShapeType="1"/>
          </p:cNvSpPr>
          <p:nvPr/>
        </p:nvSpPr>
        <p:spPr bwMode="auto">
          <a:xfrm>
            <a:off x="4724400" y="2667000"/>
            <a:ext cx="4191000"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897" name="Rectangle 9"/>
          <p:cNvSpPr>
            <a:spLocks noChangeArrowheads="1"/>
          </p:cNvSpPr>
          <p:nvPr/>
        </p:nvSpPr>
        <p:spPr bwMode="auto">
          <a:xfrm>
            <a:off x="304800" y="225425"/>
            <a:ext cx="7313613"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r>
              <a:rPr lang="en-US" sz="3200">
                <a:solidFill>
                  <a:schemeClr val="tx2"/>
                </a:solidFill>
                <a:latin typeface="Arial" pitchFamily="34" charset="0"/>
              </a:rPr>
              <a:t>ET features at 30 m resolution</a:t>
            </a:r>
          </a:p>
        </p:txBody>
      </p:sp>
      <p:sp>
        <p:nvSpPr>
          <p:cNvPr id="37898" name="Text Box 10"/>
          <p:cNvSpPr txBox="1">
            <a:spLocks noChangeArrowheads="1"/>
          </p:cNvSpPr>
          <p:nvPr/>
        </p:nvSpPr>
        <p:spPr bwMode="auto">
          <a:xfrm>
            <a:off x="2955925" y="1708150"/>
            <a:ext cx="1873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b="1">
                <a:solidFill>
                  <a:srgbClr val="FFFF99"/>
                </a:solidFill>
              </a:rPr>
              <a:t>Lake Walcott</a:t>
            </a:r>
          </a:p>
        </p:txBody>
      </p:sp>
      <p:sp>
        <p:nvSpPr>
          <p:cNvPr id="37899" name="Line 11"/>
          <p:cNvSpPr>
            <a:spLocks noChangeShapeType="1"/>
          </p:cNvSpPr>
          <p:nvPr/>
        </p:nvSpPr>
        <p:spPr bwMode="auto">
          <a:xfrm flipV="1">
            <a:off x="3581400" y="1600200"/>
            <a:ext cx="228600" cy="2286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0" name="Text Box 12"/>
          <p:cNvSpPr txBox="1">
            <a:spLocks noChangeArrowheads="1"/>
          </p:cNvSpPr>
          <p:nvPr/>
        </p:nvSpPr>
        <p:spPr bwMode="auto">
          <a:xfrm>
            <a:off x="3733800" y="762000"/>
            <a:ext cx="337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b="1">
                <a:solidFill>
                  <a:srgbClr val="FFFF99"/>
                </a:solidFill>
              </a:rPr>
              <a:t>American Falls Reservoir</a:t>
            </a:r>
          </a:p>
        </p:txBody>
      </p:sp>
      <p:sp>
        <p:nvSpPr>
          <p:cNvPr id="37901" name="Line 13"/>
          <p:cNvSpPr>
            <a:spLocks noChangeShapeType="1"/>
          </p:cNvSpPr>
          <p:nvPr/>
        </p:nvSpPr>
        <p:spPr bwMode="auto">
          <a:xfrm flipV="1">
            <a:off x="6858000" y="914400"/>
            <a:ext cx="685800" cy="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2" name="Text Box 14"/>
          <p:cNvSpPr txBox="1">
            <a:spLocks noChangeArrowheads="1"/>
          </p:cNvSpPr>
          <p:nvPr/>
        </p:nvSpPr>
        <p:spPr bwMode="auto">
          <a:xfrm>
            <a:off x="4953000" y="3124200"/>
            <a:ext cx="171926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b="1">
                <a:solidFill>
                  <a:srgbClr val="FFFF99"/>
                </a:solidFill>
              </a:rPr>
              <a:t>Snake River</a:t>
            </a:r>
          </a:p>
        </p:txBody>
      </p:sp>
      <p:sp>
        <p:nvSpPr>
          <p:cNvPr id="37903" name="Line 15"/>
          <p:cNvSpPr>
            <a:spLocks noChangeShapeType="1"/>
          </p:cNvSpPr>
          <p:nvPr/>
        </p:nvSpPr>
        <p:spPr bwMode="auto">
          <a:xfrm flipV="1">
            <a:off x="5715000" y="1828800"/>
            <a:ext cx="381000" cy="12954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4" name="Line 16"/>
          <p:cNvSpPr>
            <a:spLocks noChangeShapeType="1"/>
          </p:cNvSpPr>
          <p:nvPr/>
        </p:nvSpPr>
        <p:spPr bwMode="auto">
          <a:xfrm flipH="1" flipV="1">
            <a:off x="1066800" y="1676400"/>
            <a:ext cx="4572000" cy="14478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5" name="Text Box 17"/>
          <p:cNvSpPr txBox="1">
            <a:spLocks noChangeArrowheads="1"/>
          </p:cNvSpPr>
          <p:nvPr/>
        </p:nvSpPr>
        <p:spPr bwMode="auto">
          <a:xfrm>
            <a:off x="4800600" y="4953000"/>
            <a:ext cx="2333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b="1">
                <a:solidFill>
                  <a:srgbClr val="FFFF99"/>
                </a:solidFill>
              </a:rPr>
              <a:t>Irrigated Fields/</a:t>
            </a:r>
          </a:p>
          <a:p>
            <a:pPr eaLnBrk="1" hangingPunct="1"/>
            <a:r>
              <a:rPr lang="en-US" b="1">
                <a:solidFill>
                  <a:srgbClr val="FFFF99"/>
                </a:solidFill>
              </a:rPr>
              <a:t>Water Rights</a:t>
            </a:r>
          </a:p>
        </p:txBody>
      </p:sp>
      <p:sp>
        <p:nvSpPr>
          <p:cNvPr id="37906" name="Line 18"/>
          <p:cNvSpPr>
            <a:spLocks noChangeShapeType="1"/>
          </p:cNvSpPr>
          <p:nvPr/>
        </p:nvSpPr>
        <p:spPr bwMode="auto">
          <a:xfrm flipH="1" flipV="1">
            <a:off x="1752600" y="4724400"/>
            <a:ext cx="762000" cy="7620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7" name="Text Box 19"/>
          <p:cNvSpPr txBox="1">
            <a:spLocks noChangeArrowheads="1"/>
          </p:cNvSpPr>
          <p:nvPr/>
        </p:nvSpPr>
        <p:spPr bwMode="auto">
          <a:xfrm>
            <a:off x="1676400" y="5638800"/>
            <a:ext cx="20081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b="1">
                <a:solidFill>
                  <a:srgbClr val="FFFF99"/>
                </a:solidFill>
              </a:rPr>
              <a:t>Local Riparian</a:t>
            </a:r>
          </a:p>
        </p:txBody>
      </p:sp>
      <p:sp>
        <p:nvSpPr>
          <p:cNvPr id="37908" name="Line 20"/>
          <p:cNvSpPr>
            <a:spLocks noChangeShapeType="1"/>
          </p:cNvSpPr>
          <p:nvPr/>
        </p:nvSpPr>
        <p:spPr bwMode="auto">
          <a:xfrm flipH="1" flipV="1">
            <a:off x="4876800" y="4419600"/>
            <a:ext cx="685800" cy="609600"/>
          </a:xfrm>
          <a:prstGeom prst="line">
            <a:avLst/>
          </a:prstGeom>
          <a:noFill/>
          <a:ln w="9525">
            <a:solidFill>
              <a:srgbClr val="FFFF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7909" name="Text Box 21"/>
          <p:cNvSpPr txBox="1">
            <a:spLocks noChangeArrowheads="1"/>
          </p:cNvSpPr>
          <p:nvPr/>
        </p:nvSpPr>
        <p:spPr bwMode="auto">
          <a:xfrm>
            <a:off x="304800" y="3124200"/>
            <a:ext cx="14747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b="1">
                <a:solidFill>
                  <a:srgbClr val="FFFF99"/>
                </a:solidFill>
              </a:rPr>
              <a:t>Albion, ID</a:t>
            </a:r>
          </a:p>
        </p:txBody>
      </p:sp>
      <p:pic>
        <p:nvPicPr>
          <p:cNvPr id="37910" name="Picture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4813" y="4800600"/>
            <a:ext cx="84613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60962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48" t="8656" r="2243" b="5772"/>
          <a:stretch>
            <a:fillRect/>
          </a:stretch>
        </p:blipFill>
        <p:spPr bwMode="auto">
          <a:xfrm>
            <a:off x="498475" y="1392238"/>
            <a:ext cx="3970338" cy="241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748" t="8963" r="2243" b="5975"/>
          <a:stretch>
            <a:fillRect/>
          </a:stretch>
        </p:blipFill>
        <p:spPr bwMode="auto">
          <a:xfrm>
            <a:off x="4621213" y="1395413"/>
            <a:ext cx="4127500" cy="2490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748" t="8656" r="2243" b="5772"/>
          <a:stretch>
            <a:fillRect/>
          </a:stretch>
        </p:blipFill>
        <p:spPr bwMode="auto">
          <a:xfrm>
            <a:off x="4657725" y="3914775"/>
            <a:ext cx="402907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2400" y="4038600"/>
            <a:ext cx="12715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7600" y="11430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7"/>
          <p:cNvSpPr txBox="1">
            <a:spLocks noChangeArrowheads="1"/>
          </p:cNvSpPr>
          <p:nvPr/>
        </p:nvSpPr>
        <p:spPr bwMode="auto">
          <a:xfrm>
            <a:off x="533400" y="1371600"/>
            <a:ext cx="3581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ahoma" pitchFamily="34" charset="0"/>
              </a:defRPr>
            </a:lvl1pPr>
            <a:lvl2pPr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lvl="1" eaLnBrk="1" hangingPunct="1"/>
            <a:r>
              <a:rPr lang="en-US" sz="1600">
                <a:solidFill>
                  <a:srgbClr val="000000"/>
                </a:solidFill>
                <a:cs typeface="Arial" charset="0"/>
              </a:rPr>
              <a:t>ET</a:t>
            </a:r>
            <a:r>
              <a:rPr lang="en-US" sz="1600" baseline="-25000">
                <a:solidFill>
                  <a:srgbClr val="000000"/>
                </a:solidFill>
                <a:cs typeface="Arial" charset="0"/>
              </a:rPr>
              <a:t>r</a:t>
            </a:r>
            <a:r>
              <a:rPr lang="en-US" sz="1600">
                <a:solidFill>
                  <a:srgbClr val="000000"/>
                </a:solidFill>
                <a:cs typeface="Arial" charset="0"/>
              </a:rPr>
              <a:t>F  from METRIC (using Thermal)</a:t>
            </a:r>
            <a:endParaRPr lang="en-US" sz="1600">
              <a:cs typeface="Arial" charset="0"/>
            </a:endParaRPr>
          </a:p>
        </p:txBody>
      </p:sp>
      <p:sp>
        <p:nvSpPr>
          <p:cNvPr id="52232" name="TextBox 18"/>
          <p:cNvSpPr txBox="1">
            <a:spLocks noChangeArrowheads="1"/>
          </p:cNvSpPr>
          <p:nvPr/>
        </p:nvSpPr>
        <p:spPr bwMode="auto">
          <a:xfrm>
            <a:off x="4953000" y="1371600"/>
            <a:ext cx="2452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ahoma" pitchFamily="34" charset="0"/>
              </a:defRPr>
            </a:lvl1pPr>
            <a:lvl2pPr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lvl="1" eaLnBrk="1" hangingPunct="1"/>
            <a:r>
              <a:rPr lang="en-US" sz="1600">
                <a:solidFill>
                  <a:srgbClr val="000000"/>
                </a:solidFill>
                <a:cs typeface="Arial" charset="0"/>
              </a:rPr>
              <a:t>ET</a:t>
            </a:r>
            <a:r>
              <a:rPr lang="en-US" sz="1600" baseline="-25000">
                <a:solidFill>
                  <a:srgbClr val="000000"/>
                </a:solidFill>
                <a:cs typeface="Arial" charset="0"/>
              </a:rPr>
              <a:t>r</a:t>
            </a:r>
            <a:r>
              <a:rPr lang="en-US" sz="1600">
                <a:solidFill>
                  <a:srgbClr val="000000"/>
                </a:solidFill>
                <a:cs typeface="Arial" charset="0"/>
              </a:rPr>
              <a:t>F = 1.25 NDVI</a:t>
            </a:r>
            <a:endParaRPr lang="en-US" sz="1600">
              <a:cs typeface="Arial" charset="0"/>
            </a:endParaRPr>
          </a:p>
        </p:txBody>
      </p:sp>
      <p:pic>
        <p:nvPicPr>
          <p:cNvPr id="5223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l="748" t="8656" r="2243" b="5772"/>
          <a:stretch>
            <a:fillRect/>
          </a:stretch>
        </p:blipFill>
        <p:spPr bwMode="auto">
          <a:xfrm>
            <a:off x="457200" y="3811588"/>
            <a:ext cx="4029075" cy="251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4"/>
          <p:cNvPicPr>
            <a:picLocks noChangeAspect="1" noChangeArrowheads="1"/>
          </p:cNvPicPr>
          <p:nvPr/>
        </p:nvPicPr>
        <p:blipFill>
          <a:blip r:embed="rId9">
            <a:extLst>
              <a:ext uri="{28A0092B-C50C-407E-A947-70E740481C1C}">
                <a14:useLocalDpi xmlns:a14="http://schemas.microsoft.com/office/drawing/2010/main" val="0"/>
              </a:ext>
            </a:extLst>
          </a:blip>
          <a:srcRect l="13338"/>
          <a:stretch>
            <a:fillRect/>
          </a:stretch>
        </p:blipFill>
        <p:spPr bwMode="auto">
          <a:xfrm>
            <a:off x="3657600" y="3886200"/>
            <a:ext cx="9588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itle 1"/>
          <p:cNvSpPr txBox="1">
            <a:spLocks/>
          </p:cNvSpPr>
          <p:nvPr/>
        </p:nvSpPr>
        <p:spPr>
          <a:xfrm>
            <a:off x="228600" y="152400"/>
            <a:ext cx="7772400" cy="1143000"/>
          </a:xfrm>
          <a:prstGeom prst="rect">
            <a:avLst/>
          </a:prstGeom>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r>
              <a:rPr lang="en-US" sz="2800">
                <a:solidFill>
                  <a:schemeClr val="tx2"/>
                </a:solidFill>
              </a:rPr>
              <a:t>Contrast between K</a:t>
            </a:r>
            <a:r>
              <a:rPr lang="en-US" sz="2800" baseline="-25000">
                <a:solidFill>
                  <a:schemeClr val="tx2"/>
                </a:solidFill>
              </a:rPr>
              <a:t>c</a:t>
            </a:r>
            <a:r>
              <a:rPr lang="en-US" sz="2800">
                <a:solidFill>
                  <a:schemeClr val="tx2"/>
                </a:solidFill>
              </a:rPr>
              <a:t> (=ET</a:t>
            </a:r>
            <a:r>
              <a:rPr lang="en-US" sz="2800" baseline="-25000">
                <a:solidFill>
                  <a:schemeClr val="tx2"/>
                </a:solidFill>
              </a:rPr>
              <a:t>r</a:t>
            </a:r>
            <a:r>
              <a:rPr lang="en-US" sz="2800">
                <a:solidFill>
                  <a:schemeClr val="tx2"/>
                </a:solidFill>
              </a:rPr>
              <a:t>F) from Energy Balance (left) and ETrF from NDVI (right)</a:t>
            </a:r>
          </a:p>
        </p:txBody>
      </p:sp>
      <p:sp>
        <p:nvSpPr>
          <p:cNvPr id="52236" name="Text Box 10"/>
          <p:cNvSpPr txBox="1">
            <a:spLocks noChangeArrowheads="1"/>
          </p:cNvSpPr>
          <p:nvPr/>
        </p:nvSpPr>
        <p:spPr bwMode="auto">
          <a:xfrm>
            <a:off x="7562850" y="0"/>
            <a:ext cx="1581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a:solidFill>
                  <a:srgbClr val="A72591"/>
                </a:solidFill>
                <a:latin typeface="Arial" charset="0"/>
                <a:cs typeface="Arial" charset="0"/>
              </a:rPr>
              <a:t>southcentral</a:t>
            </a:r>
          </a:p>
          <a:p>
            <a:pPr eaLnBrk="1" hangingPunct="1"/>
            <a:r>
              <a:rPr lang="en-US" sz="2000">
                <a:solidFill>
                  <a:srgbClr val="A72591"/>
                </a:solidFill>
                <a:latin typeface="Arial" charset="0"/>
                <a:cs typeface="Arial" charset="0"/>
              </a:rPr>
              <a:t>Idaho 2006</a:t>
            </a:r>
          </a:p>
        </p:txBody>
      </p:sp>
      <p:sp>
        <p:nvSpPr>
          <p:cNvPr id="52237" name="TextBox 19"/>
          <p:cNvSpPr txBox="1">
            <a:spLocks noChangeArrowheads="1"/>
          </p:cNvSpPr>
          <p:nvPr/>
        </p:nvSpPr>
        <p:spPr bwMode="auto">
          <a:xfrm>
            <a:off x="1371600" y="6324600"/>
            <a:ext cx="24526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ahoma" pitchFamily="34" charset="0"/>
              </a:defRPr>
            </a:lvl1pPr>
            <a:lvl2pPr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lvl="1" eaLnBrk="1" hangingPunct="1"/>
            <a:r>
              <a:rPr lang="en-US" sz="1600">
                <a:solidFill>
                  <a:srgbClr val="000000"/>
                </a:solidFill>
                <a:cs typeface="Arial" charset="0"/>
              </a:rPr>
              <a:t>Surface Temperature</a:t>
            </a:r>
            <a:endParaRPr lang="en-US" sz="1600">
              <a:cs typeface="Arial" charset="0"/>
            </a:endParaRPr>
          </a:p>
        </p:txBody>
      </p:sp>
      <p:sp>
        <p:nvSpPr>
          <p:cNvPr id="52238" name="TextBox 20"/>
          <p:cNvSpPr txBox="1">
            <a:spLocks noChangeArrowheads="1"/>
          </p:cNvSpPr>
          <p:nvPr/>
        </p:nvSpPr>
        <p:spPr bwMode="auto">
          <a:xfrm>
            <a:off x="6172200" y="6324600"/>
            <a:ext cx="1143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Tahoma" pitchFamily="34" charset="0"/>
              </a:defRPr>
            </a:lvl1pPr>
            <a:lvl2pPr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marL="0" lvl="1" eaLnBrk="1" hangingPunct="1"/>
            <a:r>
              <a:rPr lang="en-US" sz="1600">
                <a:solidFill>
                  <a:srgbClr val="000000"/>
                </a:solidFill>
                <a:cs typeface="Arial" charset="0"/>
              </a:rPr>
              <a:t>NDVI</a:t>
            </a:r>
            <a:endParaRPr lang="en-US" sz="1600">
              <a:cs typeface="Arial" charset="0"/>
            </a:endParaRPr>
          </a:p>
        </p:txBody>
      </p:sp>
    </p:spTree>
    <p:extLst>
      <p:ext uri="{BB962C8B-B14F-4D97-AF65-F5344CB8AC3E}">
        <p14:creationId xmlns:p14="http://schemas.microsoft.com/office/powerpoint/2010/main" val="23766441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z="3600" b="1" dirty="0" smtClean="0"/>
              <a:t>Energy Sources and Radiation Principles</a:t>
            </a:r>
            <a:endParaRPr lang="en-US" sz="3600" b="1" dirty="0"/>
          </a:p>
        </p:txBody>
      </p:sp>
      <p:sp>
        <p:nvSpPr>
          <p:cNvPr id="160771" name="Rectangle 3"/>
          <p:cNvSpPr>
            <a:spLocks noGrp="1" noChangeArrowheads="1"/>
          </p:cNvSpPr>
          <p:nvPr>
            <p:ph type="body" idx="1"/>
          </p:nvPr>
        </p:nvSpPr>
        <p:spPr>
          <a:xfrm>
            <a:off x="152400" y="1295400"/>
            <a:ext cx="8991600" cy="4830763"/>
          </a:xfrm>
        </p:spPr>
        <p:txBody>
          <a:bodyPr/>
          <a:lstStyle/>
          <a:p>
            <a:pPr>
              <a:buClr>
                <a:srgbClr val="FF0000"/>
              </a:buClr>
            </a:pPr>
            <a:r>
              <a:rPr lang="en-US" b="1" dirty="0">
                <a:solidFill>
                  <a:srgbClr val="FF0000"/>
                </a:solidFill>
              </a:rPr>
              <a:t>Light energy</a:t>
            </a:r>
            <a:r>
              <a:rPr lang="en-US" b="1" dirty="0"/>
              <a:t> </a:t>
            </a:r>
            <a:r>
              <a:rPr lang="en-US" dirty="0"/>
              <a:t>is the principal form detected </a:t>
            </a:r>
          </a:p>
          <a:p>
            <a:pPr>
              <a:buClr>
                <a:srgbClr val="FF0000"/>
              </a:buClr>
            </a:pPr>
            <a:r>
              <a:rPr lang="en-US" dirty="0"/>
              <a:t>Common forms of RS is based on </a:t>
            </a:r>
            <a:r>
              <a:rPr lang="en-US" b="1" dirty="0">
                <a:solidFill>
                  <a:schemeClr val="accent2"/>
                </a:solidFill>
              </a:rPr>
              <a:t>reflected electromagnetic energy</a:t>
            </a:r>
            <a:r>
              <a:rPr lang="en-US" dirty="0"/>
              <a:t>. i.e. Sensing Electromagnetic Radiation</a:t>
            </a:r>
          </a:p>
          <a:p>
            <a:pPr>
              <a:buClr>
                <a:srgbClr val="FF0000"/>
              </a:buClr>
            </a:pPr>
            <a:r>
              <a:rPr lang="en-US" dirty="0" smtClean="0">
                <a:solidFill>
                  <a:srgbClr val="006600"/>
                </a:solidFill>
              </a:rPr>
              <a:t>Light </a:t>
            </a:r>
            <a:r>
              <a:rPr lang="en-US" dirty="0">
                <a:solidFill>
                  <a:srgbClr val="006600"/>
                </a:solidFill>
              </a:rPr>
              <a:t>energy is characterized  by </a:t>
            </a:r>
            <a:r>
              <a:rPr lang="en-US" b="1" dirty="0">
                <a:solidFill>
                  <a:srgbClr val="006600"/>
                </a:solidFill>
              </a:rPr>
              <a:t>its </a:t>
            </a:r>
            <a:r>
              <a:rPr lang="en-US" b="1" dirty="0" smtClean="0">
                <a:solidFill>
                  <a:srgbClr val="006600"/>
                </a:solidFill>
              </a:rPr>
              <a:t>wavelengths</a:t>
            </a:r>
            <a:endParaRPr lang="en-US" b="1" dirty="0">
              <a:solidFill>
                <a:srgbClr val="006600"/>
              </a:solidFill>
            </a:endParaRPr>
          </a:p>
          <a:p>
            <a:pPr>
              <a:buClr>
                <a:srgbClr val="FF0000"/>
              </a:buClr>
            </a:pPr>
            <a:r>
              <a:rPr lang="en-US" b="1" dirty="0" smtClean="0">
                <a:solidFill>
                  <a:srgbClr val="660066"/>
                </a:solidFill>
              </a:rPr>
              <a:t>Different </a:t>
            </a:r>
            <a:r>
              <a:rPr lang="en-US" b="1" dirty="0">
                <a:solidFill>
                  <a:srgbClr val="660066"/>
                </a:solidFill>
              </a:rPr>
              <a:t>materials reflect different amounts of incoming energy</a:t>
            </a:r>
            <a:r>
              <a:rPr lang="en-US" dirty="0"/>
              <a:t>. This differential reflectance gives objects a distinct appearance</a:t>
            </a:r>
          </a:p>
          <a:p>
            <a:pPr>
              <a:buClr>
                <a:srgbClr val="FF0000"/>
              </a:buClr>
            </a:pP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easonalET-Precip_lege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313" y="1600200"/>
            <a:ext cx="5272087"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152400" y="3429000"/>
            <a:ext cx="29876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400">
                <a:latin typeface="Calibri" pitchFamily="34" charset="0"/>
              </a:rPr>
              <a:t>Evapotranspiration minus Precipitation for April 1 – October 31, 1997 for Path 33, Row 31 </a:t>
            </a:r>
          </a:p>
          <a:p>
            <a:pPr eaLnBrk="1" hangingPunct="1"/>
            <a:r>
              <a:rPr lang="en-US" sz="2400" b="1">
                <a:latin typeface="Calibri" pitchFamily="34" charset="0"/>
              </a:rPr>
              <a:t>(Nebraska Panhandle)</a:t>
            </a:r>
          </a:p>
        </p:txBody>
      </p:sp>
      <p:sp>
        <p:nvSpPr>
          <p:cNvPr id="17412" name="TextBox 4"/>
          <p:cNvSpPr txBox="1">
            <a:spLocks noChangeArrowheads="1"/>
          </p:cNvSpPr>
          <p:nvPr/>
        </p:nvSpPr>
        <p:spPr bwMode="auto">
          <a:xfrm>
            <a:off x="3276600" y="152400"/>
            <a:ext cx="5197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sz="2800" i="1">
                <a:latin typeface="Calibri" pitchFamily="34" charset="0"/>
              </a:rPr>
              <a:t>Use ET maps to estimate Recharge</a:t>
            </a:r>
          </a:p>
        </p:txBody>
      </p:sp>
      <p:sp>
        <p:nvSpPr>
          <p:cNvPr id="6" name="TextBox 5"/>
          <p:cNvSpPr txBox="1"/>
          <p:nvPr/>
        </p:nvSpPr>
        <p:spPr>
          <a:xfrm>
            <a:off x="0" y="0"/>
            <a:ext cx="2514600" cy="830263"/>
          </a:xfrm>
          <a:prstGeom prst="rect">
            <a:avLst/>
          </a:prstGeom>
          <a:noFill/>
        </p:spPr>
        <p:txBody>
          <a:bodyPr wrap="none">
            <a:spAutoFit/>
          </a:bodyPr>
          <a:lstStyle/>
          <a:p>
            <a:pPr fontAlgn="auto">
              <a:spcBef>
                <a:spcPts val="0"/>
              </a:spcBef>
              <a:spcAft>
                <a:spcPts val="0"/>
              </a:spcAft>
              <a:defRPr/>
            </a:pPr>
            <a:r>
              <a:rPr lang="en-US" sz="4800" dirty="0">
                <a:solidFill>
                  <a:schemeClr val="bg2">
                    <a:lumMod val="50000"/>
                  </a:schemeClr>
                </a:solidFill>
                <a:latin typeface="+mn-lt"/>
              </a:rPr>
              <a:t>Nebraska</a:t>
            </a:r>
          </a:p>
        </p:txBody>
      </p:sp>
      <p:sp>
        <p:nvSpPr>
          <p:cNvPr id="17414" name="Title 6"/>
          <p:cNvSpPr>
            <a:spLocks noGrp="1"/>
          </p:cNvSpPr>
          <p:nvPr>
            <p:ph type="title"/>
          </p:nvPr>
        </p:nvSpPr>
        <p:spPr/>
        <p:txBody>
          <a:bodyPr/>
          <a:lstStyle/>
          <a:p>
            <a:pPr eaLnBrk="1" hangingPunct="1"/>
            <a:endParaRPr lang="en-US" smtClean="0"/>
          </a:p>
        </p:txBody>
      </p:sp>
    </p:spTree>
    <p:extLst>
      <p:ext uri="{BB962C8B-B14F-4D97-AF65-F5344CB8AC3E}">
        <p14:creationId xmlns:p14="http://schemas.microsoft.com/office/powerpoint/2010/main" val="24997876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0" y="228600"/>
            <a:ext cx="91440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3200" dirty="0" smtClean="0">
                <a:solidFill>
                  <a:schemeClr val="tx1"/>
                </a:solidFill>
              </a:rPr>
              <a:t>NEBFLUX</a:t>
            </a:r>
            <a:r>
              <a:rPr lang="en-US" sz="3200" dirty="0" smtClean="0"/>
              <a:t> </a:t>
            </a:r>
            <a:br>
              <a:rPr lang="en-US" sz="3200" dirty="0" smtClean="0"/>
            </a:br>
            <a:r>
              <a:rPr lang="en-US" sz="3200" dirty="0" smtClean="0"/>
              <a:t>Nebraska Water and Energy Flux Measurement, Modeling, and Research Network</a:t>
            </a:r>
            <a:r>
              <a:rPr lang="en-US" sz="3200" dirty="0" smtClean="0">
                <a:solidFill>
                  <a:schemeClr val="tx1"/>
                </a:solidFill>
              </a:rPr>
              <a:t/>
            </a:r>
            <a:br>
              <a:rPr lang="en-US" sz="3200" dirty="0" smtClean="0">
                <a:solidFill>
                  <a:schemeClr val="tx1"/>
                </a:solidFill>
              </a:rPr>
            </a:br>
            <a:endParaRPr lang="en-US" sz="3200" dirty="0" smtClean="0">
              <a:solidFill>
                <a:schemeClr val="tx1"/>
              </a:solidFill>
            </a:endParaRPr>
          </a:p>
        </p:txBody>
      </p:sp>
      <p:sp>
        <p:nvSpPr>
          <p:cNvPr id="41987" name="Content Placeholder 2"/>
          <p:cNvSpPr>
            <a:spLocks noGrp="1"/>
          </p:cNvSpPr>
          <p:nvPr>
            <p:ph idx="1"/>
          </p:nvPr>
        </p:nvSpPr>
        <p:spPr bwMode="auto">
          <a:xfrm>
            <a:off x="304800" y="1981200"/>
            <a:ext cx="8229600" cy="2895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sz="2400" dirty="0" smtClean="0"/>
              <a:t>Comprehensive network that is designed to measure surface energy and water vapor fluxes, microclimatic variables, plant physiological parameters, soil water content, surface characteristics, and their interactions for various vegetation surfaces</a:t>
            </a:r>
          </a:p>
          <a:p>
            <a:pPr eaLnBrk="1" hangingPunct="1"/>
            <a:r>
              <a:rPr lang="en-US" sz="2400" dirty="0" smtClean="0"/>
              <a:t>12 BREBSs and one eddy covariance system are operating on a long-term and continuous basis </a:t>
            </a:r>
          </a:p>
        </p:txBody>
      </p:sp>
      <p:pic>
        <p:nvPicPr>
          <p:cNvPr id="261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705539"/>
            <a:ext cx="2590800" cy="198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1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705539"/>
            <a:ext cx="2651368" cy="198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127522"/>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936625"/>
            <a:ext cx="7772400"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itle 1"/>
          <p:cNvSpPr>
            <a:spLocks noGrp="1"/>
          </p:cNvSpPr>
          <p:nvPr>
            <p:ph type="ctrTitle" idx="4294967295"/>
          </p:nvPr>
        </p:nvSpPr>
        <p:spPr bwMode="auto">
          <a:xfrm>
            <a:off x="457200" y="171450"/>
            <a:ext cx="7772400" cy="7651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Measurement sites</a:t>
            </a: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414963"/>
            <a:ext cx="7620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612519"/>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2819400" y="5475357"/>
            <a:ext cx="32290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b="1" dirty="0"/>
              <a:t>http://nebhydro.com/</a:t>
            </a:r>
          </a:p>
          <a:p>
            <a:r>
              <a:rPr lang="en-US" sz="2000" b="1" dirty="0" smtClean="0"/>
              <a:t>http</a:t>
            </a:r>
            <a:r>
              <a:rPr lang="en-US" sz="2000" b="1" dirty="0"/>
              <a:t>://snr.unl.edu/airmak/</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621030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0097447"/>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wavelength"/>
          <p:cNvPicPr>
            <a:picLocks noGrp="1" noChangeAspect="1" noChangeArrowheads="1"/>
          </p:cNvPicPr>
          <p:nvPr>
            <p:ph type="clipArt" sz="half" idx="2"/>
          </p:nvPr>
        </p:nvPicPr>
        <p:blipFill>
          <a:blip r:embed="rId2" cstate="print"/>
          <a:srcRect/>
          <a:stretch>
            <a:fillRect/>
          </a:stretch>
        </p:blipFill>
        <p:spPr>
          <a:xfrm>
            <a:off x="533400" y="762000"/>
            <a:ext cx="8001000" cy="4876800"/>
          </a:xfrm>
        </p:spPr>
      </p:pic>
      <p:sp>
        <p:nvSpPr>
          <p:cNvPr id="162819" name="Rectangle 3"/>
          <p:cNvSpPr>
            <a:spLocks noGrp="1" noChangeArrowheads="1"/>
          </p:cNvSpPr>
          <p:nvPr>
            <p:ph type="title"/>
          </p:nvPr>
        </p:nvSpPr>
        <p:spPr>
          <a:xfrm>
            <a:off x="685800" y="0"/>
            <a:ext cx="7772400" cy="685800"/>
          </a:xfrm>
        </p:spPr>
        <p:txBody>
          <a:bodyPr/>
          <a:lstStyle/>
          <a:p>
            <a:r>
              <a:rPr lang="en-US" sz="3600" b="1" i="1"/>
              <a:t>Electromagnetic Radiation</a:t>
            </a:r>
          </a:p>
        </p:txBody>
      </p:sp>
      <p:sp>
        <p:nvSpPr>
          <p:cNvPr id="162820" name="Text Box 4"/>
          <p:cNvSpPr txBox="1">
            <a:spLocks noChangeArrowheads="1"/>
          </p:cNvSpPr>
          <p:nvPr/>
        </p:nvSpPr>
        <p:spPr bwMode="auto">
          <a:xfrm>
            <a:off x="209550" y="5867400"/>
            <a:ext cx="8934450" cy="701675"/>
          </a:xfrm>
          <a:prstGeom prst="rect">
            <a:avLst/>
          </a:prstGeom>
          <a:noFill/>
          <a:ln w="12700">
            <a:noFill/>
            <a:miter lim="800000"/>
            <a:headEnd type="none" w="sm" len="sm"/>
            <a:tailEnd type="none" w="sm" len="sm"/>
          </a:ln>
          <a:effectLst/>
        </p:spPr>
        <p:txBody>
          <a:bodyPr wrap="none">
            <a:spAutoFit/>
          </a:bodyPr>
          <a:lstStyle/>
          <a:p>
            <a:pPr>
              <a:buClr>
                <a:srgbClr val="FF0000"/>
              </a:buClr>
              <a:buFontTx/>
              <a:buChar char="•"/>
            </a:pPr>
            <a:r>
              <a:rPr lang="en-US" sz="2000"/>
              <a:t>The distance between peaks in the electromagnetic stream is the wavelength</a:t>
            </a:r>
          </a:p>
          <a:p>
            <a:pPr>
              <a:buClr>
                <a:srgbClr val="FF0000"/>
              </a:buClr>
              <a:buFontTx/>
              <a:buChar char="•"/>
            </a:pPr>
            <a:r>
              <a:rPr lang="en-US" sz="2000"/>
              <a:t>Each color of light has a distinctive wavelengths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85800" y="0"/>
            <a:ext cx="7772400" cy="914400"/>
          </a:xfrm>
        </p:spPr>
        <p:txBody>
          <a:bodyPr/>
          <a:lstStyle/>
          <a:p>
            <a:r>
              <a:rPr lang="en-US" sz="2800" b="1" i="1"/>
              <a:t/>
            </a:r>
            <a:br>
              <a:rPr lang="en-US" sz="2800" b="1" i="1"/>
            </a:br>
            <a:r>
              <a:rPr lang="en-US" sz="2800" b="1" i="1"/>
              <a:t>Energy pathways from source to sensor</a:t>
            </a:r>
            <a:br>
              <a:rPr lang="en-US" sz="2800" b="1" i="1"/>
            </a:br>
            <a:endParaRPr lang="en-US" sz="2800" b="1" i="1"/>
          </a:p>
        </p:txBody>
      </p:sp>
      <p:pic>
        <p:nvPicPr>
          <p:cNvPr id="161795" name="Picture 3" descr="emrpaths"/>
          <p:cNvPicPr>
            <a:picLocks noChangeAspect="1" noChangeArrowheads="1"/>
          </p:cNvPicPr>
          <p:nvPr/>
        </p:nvPicPr>
        <p:blipFill>
          <a:blip r:embed="rId3" cstate="print"/>
          <a:srcRect/>
          <a:stretch>
            <a:fillRect/>
          </a:stretch>
        </p:blipFill>
        <p:spPr bwMode="auto">
          <a:xfrm>
            <a:off x="914400" y="1143000"/>
            <a:ext cx="7391400" cy="5543550"/>
          </a:xfrm>
          <a:prstGeom prst="rect">
            <a:avLst/>
          </a:prstGeom>
          <a:noFill/>
        </p:spPr>
      </p:pic>
      <p:sp>
        <p:nvSpPr>
          <p:cNvPr id="6" name="Rectangle 5"/>
          <p:cNvSpPr/>
          <p:nvPr/>
        </p:nvSpPr>
        <p:spPr>
          <a:xfrm>
            <a:off x="2743200" y="1447800"/>
            <a:ext cx="3505200" cy="646331"/>
          </a:xfrm>
          <a:prstGeom prst="rect">
            <a:avLst/>
          </a:prstGeom>
        </p:spPr>
        <p:txBody>
          <a:bodyPr wrap="square">
            <a:spAutoFit/>
          </a:bodyPr>
          <a:lstStyle/>
          <a:p>
            <a:pPr algn="ctr"/>
            <a:r>
              <a:rPr lang="en-US" b="1" dirty="0" smtClean="0"/>
              <a:t>Incident radiation = reflected + absorbed + transmitted</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cstate="print"/>
          <a:srcRect/>
          <a:stretch>
            <a:fillRect/>
          </a:stretch>
        </p:blipFill>
        <p:spPr bwMode="auto">
          <a:xfrm>
            <a:off x="457200" y="250984"/>
            <a:ext cx="8382000" cy="4601395"/>
          </a:xfrm>
          <a:prstGeom prst="rect">
            <a:avLst/>
          </a:prstGeom>
          <a:noFill/>
          <a:ln w="12700" cap="flat" cmpd="sng">
            <a:noFill/>
            <a:prstDash val="solid"/>
            <a:miter lim="800000"/>
            <a:headEnd type="none" w="sm" len="sm"/>
            <a:tailEnd type="none" w="sm" len="sm"/>
          </a:ln>
        </p:spPr>
      </p:pic>
      <p:sp>
        <p:nvSpPr>
          <p:cNvPr id="7" name="Content Placeholder 6"/>
          <p:cNvSpPr>
            <a:spLocks noGrp="1"/>
          </p:cNvSpPr>
          <p:nvPr>
            <p:ph idx="1"/>
          </p:nvPr>
        </p:nvSpPr>
        <p:spPr>
          <a:xfrm>
            <a:off x="8021" y="4800600"/>
            <a:ext cx="9144000" cy="1447800"/>
          </a:xfrm>
        </p:spPr>
        <p:txBody>
          <a:bodyPr/>
          <a:lstStyle/>
          <a:p>
            <a:r>
              <a:rPr lang="en-US" sz="2000" dirty="0"/>
              <a:t>USGS </a:t>
            </a:r>
            <a:r>
              <a:rPr lang="en-US" sz="2000" dirty="0" smtClean="0"/>
              <a:t>definition: ” </a:t>
            </a:r>
            <a:r>
              <a:rPr lang="en-US" sz="2000" dirty="0"/>
              <a:t>Electromagnetic radiation is energy propagated through space between electric and magnetic fields. </a:t>
            </a:r>
            <a:r>
              <a:rPr lang="en-US" sz="2000" b="1" dirty="0"/>
              <a:t>The electromagnetic spectrum is the extent of that energy ranging from cosmic </a:t>
            </a:r>
            <a:r>
              <a:rPr lang="en-US" sz="2000" b="1" dirty="0" smtClean="0"/>
              <a:t>rays to infrared </a:t>
            </a:r>
            <a:r>
              <a:rPr lang="en-US" sz="2000" b="1" dirty="0"/>
              <a:t>radiation including microwave energy</a:t>
            </a:r>
            <a:r>
              <a:rPr lang="en-US" sz="2000" dirty="0"/>
              <a:t>." </a:t>
            </a:r>
          </a:p>
          <a:p>
            <a:r>
              <a:rPr lang="en-US" sz="2000" dirty="0" smtClean="0"/>
              <a:t>Categorize electromagnetic waves by their </a:t>
            </a:r>
            <a:r>
              <a:rPr lang="en-US" sz="2000" dirty="0" err="1" smtClean="0"/>
              <a:t>wavelenght</a:t>
            </a:r>
            <a:r>
              <a:rPr lang="en-US" sz="2000" dirty="0" smtClean="0"/>
              <a:t> location in electromagnetic spectrum (unit is  micrometer).</a:t>
            </a:r>
          </a:p>
          <a:p>
            <a:endParaRPr lang="en-US" sz="2000" dirty="0"/>
          </a:p>
          <a:p>
            <a:endParaRPr lang="en-US" sz="2000" dirty="0" smtClean="0"/>
          </a:p>
          <a:p>
            <a:endParaRPr 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609600"/>
          </a:xfrm>
        </p:spPr>
        <p:txBody>
          <a:bodyPr/>
          <a:lstStyle/>
          <a:p>
            <a:r>
              <a:rPr lang="en-US" sz="3200" b="1" i="1"/>
              <a:t>The Electromagnetic Spectrum</a:t>
            </a:r>
          </a:p>
        </p:txBody>
      </p:sp>
      <p:sp>
        <p:nvSpPr>
          <p:cNvPr id="21508" name="Rectangle 4"/>
          <p:cNvSpPr>
            <a:spLocks noGrp="1" noChangeArrowheads="1"/>
          </p:cNvSpPr>
          <p:nvPr>
            <p:ph type="body" idx="1"/>
          </p:nvPr>
        </p:nvSpPr>
        <p:spPr>
          <a:xfrm>
            <a:off x="228600" y="3429000"/>
            <a:ext cx="8610600" cy="3276600"/>
          </a:xfrm>
        </p:spPr>
        <p:txBody>
          <a:bodyPr/>
          <a:lstStyle/>
          <a:p>
            <a:pPr>
              <a:lnSpc>
                <a:spcPct val="80000"/>
              </a:lnSpc>
              <a:spcBef>
                <a:spcPct val="50000"/>
              </a:spcBef>
              <a:buClr>
                <a:srgbClr val="FF0000"/>
              </a:buClr>
              <a:buFont typeface="Wingdings" pitchFamily="2" charset="2"/>
              <a:buChar char="v"/>
            </a:pPr>
            <a:r>
              <a:rPr lang="en-US" sz="2400" dirty="0"/>
              <a:t>Our eyes perceive light in the </a:t>
            </a:r>
            <a:r>
              <a:rPr lang="en-US" sz="2400" dirty="0">
                <a:solidFill>
                  <a:srgbClr val="FF0000"/>
                </a:solidFill>
              </a:rPr>
              <a:t>visible portion of spectrum</a:t>
            </a:r>
            <a:r>
              <a:rPr lang="en-US" sz="2400" dirty="0"/>
              <a:t> </a:t>
            </a:r>
          </a:p>
          <a:p>
            <a:pPr>
              <a:lnSpc>
                <a:spcPct val="80000"/>
              </a:lnSpc>
              <a:buClr>
                <a:srgbClr val="FF0000"/>
              </a:buClr>
              <a:buFont typeface="Wingdings" pitchFamily="2" charset="2"/>
              <a:buChar char="v"/>
            </a:pPr>
            <a:r>
              <a:rPr lang="en-US" sz="2400" dirty="0" smtClean="0"/>
              <a:t>Satellites can operationally measure </a:t>
            </a:r>
            <a:r>
              <a:rPr lang="en-US" sz="2400" dirty="0" smtClean="0">
                <a:solidFill>
                  <a:srgbClr val="00B050"/>
                </a:solidFill>
              </a:rPr>
              <a:t>panchromatic imagery </a:t>
            </a:r>
            <a:r>
              <a:rPr lang="en-US" sz="2400" dirty="0" smtClean="0"/>
              <a:t>(variations in a waveband from 400 to 700nm as shades of grey) at a 1 m. P</a:t>
            </a:r>
            <a:r>
              <a:rPr lang="en-US" sz="2400" i="1" dirty="0" smtClean="0"/>
              <a:t>anchromatic sensors. </a:t>
            </a:r>
            <a:endParaRPr lang="en-US" sz="2400" dirty="0" smtClean="0"/>
          </a:p>
          <a:p>
            <a:pPr>
              <a:lnSpc>
                <a:spcPct val="80000"/>
              </a:lnSpc>
              <a:buClr>
                <a:srgbClr val="FF0000"/>
              </a:buClr>
              <a:buFont typeface="Wingdings" pitchFamily="2" charset="2"/>
              <a:buChar char="v"/>
            </a:pPr>
            <a:r>
              <a:rPr lang="en-US" sz="2400" dirty="0" smtClean="0"/>
              <a:t>Satellites can operationally measure </a:t>
            </a:r>
            <a:r>
              <a:rPr lang="en-US" sz="2400" dirty="0" smtClean="0">
                <a:solidFill>
                  <a:srgbClr val="0070C0"/>
                </a:solidFill>
              </a:rPr>
              <a:t>multi-spectral imagery </a:t>
            </a:r>
            <a:r>
              <a:rPr lang="en-US" sz="2400" dirty="0" smtClean="0"/>
              <a:t>(the simultaneous sensing of two or more wavebands) at 20 to 30 m. </a:t>
            </a:r>
            <a:r>
              <a:rPr lang="en-US" sz="2400" i="1" dirty="0" smtClean="0"/>
              <a:t>Multispectral sensors.</a:t>
            </a:r>
          </a:p>
          <a:p>
            <a:pPr>
              <a:lnSpc>
                <a:spcPct val="80000"/>
              </a:lnSpc>
              <a:buClr>
                <a:srgbClr val="FF0000"/>
              </a:buClr>
              <a:buFont typeface="Wingdings" pitchFamily="2" charset="2"/>
              <a:buChar char="v"/>
            </a:pPr>
            <a:r>
              <a:rPr lang="en-US" sz="2400" i="1" dirty="0" err="1" smtClean="0">
                <a:solidFill>
                  <a:srgbClr val="FF0000"/>
                </a:solidFill>
              </a:rPr>
              <a:t>Hyperspectral</a:t>
            </a:r>
            <a:r>
              <a:rPr lang="en-US" sz="2400" i="1" dirty="0" smtClean="0">
                <a:solidFill>
                  <a:srgbClr val="FF0000"/>
                </a:solidFill>
              </a:rPr>
              <a:t> </a:t>
            </a:r>
            <a:r>
              <a:rPr lang="en-US" sz="2400" i="1" dirty="0">
                <a:solidFill>
                  <a:srgbClr val="FF0000"/>
                </a:solidFill>
              </a:rPr>
              <a:t>sensors </a:t>
            </a:r>
            <a:r>
              <a:rPr lang="en-US" sz="2400" i="1" dirty="0"/>
              <a:t>cover spectral bands narrower than </a:t>
            </a:r>
            <a:r>
              <a:rPr lang="en-US" sz="2400" i="1" dirty="0" smtClean="0"/>
              <a:t>multispectral</a:t>
            </a:r>
          </a:p>
        </p:txBody>
      </p:sp>
      <p:pic>
        <p:nvPicPr>
          <p:cNvPr id="21509" name="Picture 5" descr="EMSPEC"/>
          <p:cNvPicPr>
            <a:picLocks noChangeAspect="1" noChangeArrowheads="1"/>
          </p:cNvPicPr>
          <p:nvPr/>
        </p:nvPicPr>
        <p:blipFill>
          <a:blip r:embed="rId2" cstate="print"/>
          <a:srcRect/>
          <a:stretch>
            <a:fillRect/>
          </a:stretch>
        </p:blipFill>
        <p:spPr bwMode="auto">
          <a:xfrm>
            <a:off x="228600" y="914400"/>
            <a:ext cx="8686800" cy="2286000"/>
          </a:xfrm>
          <a:prstGeom prst="rect">
            <a:avLst/>
          </a:prstGeom>
          <a:noFill/>
        </p:spPr>
      </p:pic>
      <p:sp>
        <p:nvSpPr>
          <p:cNvPr id="21511" name="Rectangle 7"/>
          <p:cNvSpPr>
            <a:spLocks noChangeArrowheads="1"/>
          </p:cNvSpPr>
          <p:nvPr/>
        </p:nvSpPr>
        <p:spPr bwMode="auto">
          <a:xfrm>
            <a:off x="1295400" y="2743200"/>
            <a:ext cx="2800350" cy="311150"/>
          </a:xfrm>
          <a:prstGeom prst="rect">
            <a:avLst/>
          </a:prstGeom>
          <a:noFill/>
          <a:ln w="12700">
            <a:noFill/>
            <a:miter lim="800000"/>
            <a:headEnd type="none" w="sm" len="sm"/>
            <a:tailEnd type="none" w="sm" len="sm"/>
          </a:ln>
          <a:effectLst/>
        </p:spPr>
        <p:txBody>
          <a:bodyPr wrap="none">
            <a:spAutoFit/>
          </a:bodyPr>
          <a:lstStyle/>
          <a:p>
            <a:pPr>
              <a:lnSpc>
                <a:spcPct val="80000"/>
              </a:lnSpc>
              <a:spcBef>
                <a:spcPct val="50000"/>
              </a:spcBef>
            </a:pPr>
            <a:r>
              <a:rPr lang="en-US"/>
              <a:t>spectral bands (channels)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6704</TotalTime>
  <Words>3352</Words>
  <Application>Microsoft Office PowerPoint</Application>
  <PresentationFormat>On-screen Show (4:3)</PresentationFormat>
  <Paragraphs>406</Paragraphs>
  <Slides>53</Slides>
  <Notes>36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57" baseType="lpstr">
      <vt:lpstr>Default Design</vt:lpstr>
      <vt:lpstr>Drawing</vt:lpstr>
      <vt:lpstr>Photo Editor Photo</vt:lpstr>
      <vt:lpstr>Equation</vt:lpstr>
      <vt:lpstr>PowerPoint Presentation</vt:lpstr>
      <vt:lpstr>Remote Sensing: A Definition</vt:lpstr>
      <vt:lpstr>Geospatial Data</vt:lpstr>
      <vt:lpstr>Processes involved in electromagnetic remote sensing of earth features</vt:lpstr>
      <vt:lpstr>Energy Sources and Radiation Principles</vt:lpstr>
      <vt:lpstr>Electromagnetic Radiation</vt:lpstr>
      <vt:lpstr> Energy pathways from source to sensor </vt:lpstr>
      <vt:lpstr>PowerPoint Presentation</vt:lpstr>
      <vt:lpstr>The Electromagnetic Spectrum</vt:lpstr>
      <vt:lpstr>Thermal Radiation Principles</vt:lpstr>
      <vt:lpstr>Spectral Response Curve (“signature”)</vt:lpstr>
      <vt:lpstr>Remote Sensing Raster (Matrix) Data Format</vt:lpstr>
      <vt:lpstr>Digital Image</vt:lpstr>
      <vt:lpstr>Selection of Imagery</vt:lpstr>
      <vt:lpstr>Spatial Resolution</vt:lpstr>
      <vt:lpstr>Spectral Resolution</vt:lpstr>
      <vt:lpstr>LIDAR (Light Detection and Ranging) </vt:lpstr>
      <vt:lpstr>Radiometric Resolution</vt:lpstr>
      <vt:lpstr>Temporal Resolution</vt:lpstr>
      <vt:lpstr>LANDSAT</vt:lpstr>
      <vt:lpstr>Principal applications of different  wavelengths </vt:lpstr>
      <vt:lpstr>Image Coverage</vt:lpstr>
      <vt:lpstr>Image processing Leica ERDAS Imagine</vt:lpstr>
      <vt:lpstr>PowerPoint Presentation</vt:lpstr>
      <vt:lpstr>Image processing to generate color composite</vt:lpstr>
      <vt:lpstr>Remote Sensing The Good News</vt:lpstr>
      <vt:lpstr>Aerial or satellite images?</vt:lpstr>
      <vt:lpstr>Remote Sensing Some Typical Applications</vt:lpstr>
      <vt:lpstr>PowerPoint Presentation</vt:lpstr>
      <vt:lpstr>Vegetation Index:  Infrared/Red Ratio Vegetation Index </vt:lpstr>
      <vt:lpstr>Vegetation Index</vt:lpstr>
      <vt:lpstr>Global Normalized Difference Vegetation Index (NDVI) Image Produced Using (AVHRR) Imagery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Landsat Change Analysis</vt:lpstr>
      <vt:lpstr>NOAA Advanced Very High Resolution Radiometer (AVHRR)</vt:lpstr>
      <vt:lpstr>PowerPoint Presentation</vt:lpstr>
      <vt:lpstr>Methods Estimate Evaporation </vt:lpstr>
      <vt:lpstr>PowerPoint Presentation</vt:lpstr>
      <vt:lpstr>PowerPoint Presentation</vt:lpstr>
      <vt:lpstr>Daily ET expressed as ETrF for 06/10/2007 (left), 08/13/2007 (center) and 09/14/2007 (right) for the area north of Grand Island, NE.</vt:lpstr>
      <vt:lpstr>Monthly ET</vt:lpstr>
      <vt:lpstr>PowerPoint Presentation</vt:lpstr>
      <vt:lpstr>PowerPoint Presentation</vt:lpstr>
      <vt:lpstr>PowerPoint Presentation</vt:lpstr>
      <vt:lpstr>NEBFLUX  Nebraska Water and Energy Flux Measurement, Modeling, and Research Network </vt:lpstr>
      <vt:lpstr>Measurement sites</vt:lpstr>
      <vt:lpstr>PowerPoint Presentation</vt:lpstr>
    </vt:vector>
  </TitlesOfParts>
  <Company>Dell Computer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Sensors</dc:title>
  <dc:creator>Preferred Customer</dc:creator>
  <cp:lastModifiedBy>David R Maidment</cp:lastModifiedBy>
  <cp:revision>241</cp:revision>
  <dcterms:created xsi:type="dcterms:W3CDTF">2001-04-05T00:56:45Z</dcterms:created>
  <dcterms:modified xsi:type="dcterms:W3CDTF">2011-11-03T12:43:01Z</dcterms:modified>
</cp:coreProperties>
</file>